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38"/>
  </p:notesMasterIdLst>
  <p:handoutMasterIdLst>
    <p:handoutMasterId r:id="rId39"/>
  </p:handoutMasterIdLst>
  <p:sldIdLst>
    <p:sldId id="308" r:id="rId2"/>
    <p:sldId id="462" r:id="rId3"/>
    <p:sldId id="467" r:id="rId4"/>
    <p:sldId id="468" r:id="rId5"/>
    <p:sldId id="469" r:id="rId6"/>
    <p:sldId id="470" r:id="rId7"/>
    <p:sldId id="471" r:id="rId8"/>
    <p:sldId id="472" r:id="rId9"/>
    <p:sldId id="473" r:id="rId10"/>
    <p:sldId id="509" r:id="rId11"/>
    <p:sldId id="510" r:id="rId12"/>
    <p:sldId id="474" r:id="rId13"/>
    <p:sldId id="508" r:id="rId14"/>
    <p:sldId id="475" r:id="rId15"/>
    <p:sldId id="476" r:id="rId16"/>
    <p:sldId id="477" r:id="rId17"/>
    <p:sldId id="478" r:id="rId18"/>
    <p:sldId id="479" r:id="rId19"/>
    <p:sldId id="324" r:id="rId20"/>
    <p:sldId id="505" r:id="rId21"/>
    <p:sldId id="506" r:id="rId22"/>
    <p:sldId id="507" r:id="rId23"/>
    <p:sldId id="480" r:id="rId24"/>
    <p:sldId id="481" r:id="rId25"/>
    <p:sldId id="482" r:id="rId26"/>
    <p:sldId id="483" r:id="rId27"/>
    <p:sldId id="484" r:id="rId28"/>
    <p:sldId id="485" r:id="rId29"/>
    <p:sldId id="486" r:id="rId30"/>
    <p:sldId id="487" r:id="rId31"/>
    <p:sldId id="488" r:id="rId32"/>
    <p:sldId id="489" r:id="rId33"/>
    <p:sldId id="490" r:id="rId34"/>
    <p:sldId id="491" r:id="rId35"/>
    <p:sldId id="492" r:id="rId36"/>
    <p:sldId id="493" r:id="rId37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3FA5"/>
    <a:srgbClr val="5B5094"/>
    <a:srgbClr val="00CC00"/>
    <a:srgbClr val="FFFF99"/>
    <a:srgbClr val="FFFFCC"/>
    <a:srgbClr val="00CC66"/>
    <a:srgbClr val="CCFFFF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024" autoAdjust="0"/>
    <p:restoredTop sz="94624" autoAdjust="0"/>
  </p:normalViewPr>
  <p:slideViewPr>
    <p:cSldViewPr snapToGrid="0">
      <p:cViewPr>
        <p:scale>
          <a:sx n="75" d="100"/>
          <a:sy n="75" d="100"/>
        </p:scale>
        <p:origin x="-1872" y="-30"/>
      </p:cViewPr>
      <p:guideLst>
        <p:guide orient="horz" pos="2141"/>
        <p:guide pos="28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5BD88C28-409E-42ED-86D6-83C8B2A26D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22670A3F-97D9-4A06-AFD8-5D1A6AC8E2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309861-1472-4A1A-AA5E-685F6226C2C8}" type="slidenum">
              <a:rPr lang="en-US"/>
              <a:pPr/>
              <a:t>1</a:t>
            </a:fld>
            <a:endParaRPr lang="en-US"/>
          </a:p>
        </p:txBody>
      </p:sp>
      <p:sp>
        <p:nvSpPr>
          <p:cNvPr id="60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71BA9-3F15-4FF3-A95C-4908B26339DB}" type="slidenum">
              <a:rPr lang="en-US"/>
              <a:pPr/>
              <a:t>19</a:t>
            </a:fld>
            <a:endParaRPr lang="en-US"/>
          </a:p>
        </p:txBody>
      </p:sp>
      <p:sp>
        <p:nvSpPr>
          <p:cNvPr id="62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0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rgbClr val="424788"/>
              </a:gs>
              <a:gs pos="100000">
                <a:srgbClr val="00006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5491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accent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5492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5493" name="Freeform 5"/>
          <p:cNvSpPr>
            <a:spLocks/>
          </p:cNvSpPr>
          <p:nvPr/>
        </p:nvSpPr>
        <p:spPr bwMode="hidden">
          <a:xfrm rot="-5400000">
            <a:off x="3977481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pic>
        <p:nvPicPr>
          <p:cNvPr id="575494" name="Picture 6" descr="Facban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</p:spPr>
      </p:pic>
      <p:sp>
        <p:nvSpPr>
          <p:cNvPr id="57549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2286000"/>
            <a:ext cx="7772400" cy="1143000"/>
          </a:xfrm>
        </p:spPr>
        <p:txBody>
          <a:bodyPr anchor="ctr"/>
          <a:lstStyle>
            <a:lvl1pPr algn="ctr">
              <a:defRPr sz="28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57549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5257800"/>
            <a:ext cx="6934200" cy="1219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200"/>
            </a:lvl1pPr>
          </a:lstStyle>
          <a:p>
            <a:r>
              <a:rPr lang="el-GR"/>
              <a:t>Click to edit Master subtitle style</a:t>
            </a: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A2470A-099F-43B7-AD11-FE46DA38E818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26EE91-E674-425A-94CC-E86C8BCE7B9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152400"/>
            <a:ext cx="9144000" cy="6705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377F9DA9-017E-413C-976B-E238D83F357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8741AB-19B0-4BF1-B159-E912631CC69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4AFBF4-2BB9-4C4E-BA5B-E096FFCD334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90600"/>
            <a:ext cx="44958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4958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7AF6594-78B9-4DF5-8319-B1062F2E171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4FE4CE-9741-403C-A988-128E3FAEB56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19EDB7-71CB-448B-99E3-9A766BD96F8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C59CF8-3CC1-4041-BF8C-2DE6C11EE94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5C165A-1AAD-4E93-A165-9B3BAD34780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B13BB7B-87DD-4A2D-9000-62FB9257A84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Freeform 2"/>
          <p:cNvSpPr>
            <a:spLocks/>
          </p:cNvSpPr>
          <p:nvPr/>
        </p:nvSpPr>
        <p:spPr bwMode="hidden">
          <a:xfrm>
            <a:off x="0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rgbClr val="424788"/>
              </a:gs>
              <a:gs pos="100000">
                <a:srgbClr val="00006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4467" name="Freeform 3"/>
          <p:cNvSpPr>
            <a:spLocks/>
          </p:cNvSpPr>
          <p:nvPr/>
        </p:nvSpPr>
        <p:spPr bwMode="hidden">
          <a:xfrm>
            <a:off x="119063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accent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4468" name="Freeform 4"/>
          <p:cNvSpPr>
            <a:spLocks/>
          </p:cNvSpPr>
          <p:nvPr/>
        </p:nvSpPr>
        <p:spPr bwMode="hidden">
          <a:xfrm>
            <a:off x="1203325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4469" name="Freeform 5"/>
          <p:cNvSpPr>
            <a:spLocks/>
          </p:cNvSpPr>
          <p:nvPr/>
        </p:nvSpPr>
        <p:spPr bwMode="hidden">
          <a:xfrm rot="-5400000">
            <a:off x="3988594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74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A09F7D-ECC6-4018-A585-C19C5C16F773}" type="slidenum">
              <a:rPr lang="el-GR"/>
              <a:pPr/>
              <a:t>‹#›</a:t>
            </a:fld>
            <a:endParaRPr lang="el-GR"/>
          </a:p>
        </p:txBody>
      </p:sp>
      <p:sp>
        <p:nvSpPr>
          <p:cNvPr id="574471" name="Text Box 7"/>
          <p:cNvSpPr txBox="1">
            <a:spLocks noChangeArrowheads="1"/>
          </p:cNvSpPr>
          <p:nvPr/>
        </p:nvSpPr>
        <p:spPr bwMode="auto">
          <a:xfrm>
            <a:off x="7289800" y="0"/>
            <a:ext cx="1854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200">
                <a:latin typeface="Arial" charset="0"/>
              </a:rPr>
              <a:t>Συστήματα ERP / CRM</a:t>
            </a:r>
          </a:p>
        </p:txBody>
      </p:sp>
      <p:sp>
        <p:nvSpPr>
          <p:cNvPr id="57447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57447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90600"/>
            <a:ext cx="9144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ransition>
    <p:random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0"/>
        </a:spcAft>
        <a:buClr>
          <a:srgbClr val="FFCC66"/>
        </a:buClr>
        <a:buSzPct val="9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15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o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7F84C1"/>
        </a:buClr>
        <a:buSzPct val="8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metax@unipi.g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1.png"/><Relationship Id="rId5" Type="http://schemas.openxmlformats.org/officeDocument/2006/relationships/oleObject" Target="../embeddings/oleObject3.bin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Συστήματα</a:t>
            </a:r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ERP</a:t>
            </a:r>
            <a:r>
              <a:rPr lang="el-GR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l-GR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l-GR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5562600"/>
            <a:ext cx="6934200" cy="681038"/>
          </a:xfrm>
        </p:spPr>
        <p:txBody>
          <a:bodyPr/>
          <a:lstStyle/>
          <a:p>
            <a:r>
              <a:rPr lang="el-GR"/>
              <a:t>Πανεπιστήμιο Πειραιώς</a:t>
            </a:r>
            <a:r>
              <a:rPr lang="en-US"/>
              <a:t> - </a:t>
            </a:r>
            <a:r>
              <a:rPr lang="el-GR"/>
              <a:t>Τμήμα Πληροφορικής </a:t>
            </a:r>
          </a:p>
        </p:txBody>
      </p:sp>
      <p:sp>
        <p:nvSpPr>
          <p:cNvPr id="260104" name="Rectangle 8"/>
          <p:cNvSpPr>
            <a:spLocks noChangeArrowheads="1"/>
          </p:cNvSpPr>
          <p:nvPr/>
        </p:nvSpPr>
        <p:spPr bwMode="auto">
          <a:xfrm>
            <a:off x="1765300" y="3543300"/>
            <a:ext cx="64008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l-G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Αναπλ. Καθ. </a:t>
            </a:r>
            <a:r>
              <a:rPr lang="el-GR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Κωνσταντίνος Μεταξιώτης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3"/>
              </a:rPr>
              <a:t>kmetax@unipi.gr</a:t>
            </a:r>
            <a:endParaRPr lang="el-GR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endParaRPr lang="el-GR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r>
              <a:rPr lang="el-GR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Λέκτορας Ευθύμιος Αλέπης</a:t>
            </a:r>
          </a:p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talepis@unipi.gr</a:t>
            </a:r>
            <a:endParaRPr lang="el-G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260107" name="Picture 11" descr="sec_m_1_to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5213" y="5389563"/>
            <a:ext cx="920750" cy="701675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τα Συστήματα Διαχείρισης Επιχειρησιακών Πόρων (ERPs); </a:t>
            </a:r>
            <a:r>
              <a:rPr lang="el-GR" dirty="0" smtClean="0"/>
              <a:t>(</a:t>
            </a:r>
            <a:r>
              <a:rPr lang="en-US" dirty="0" smtClean="0"/>
              <a:t>7</a:t>
            </a:r>
            <a:r>
              <a:rPr lang="el-GR" dirty="0" smtClean="0"/>
              <a:t>/</a:t>
            </a:r>
            <a:r>
              <a:rPr lang="en-US" dirty="0" smtClean="0"/>
              <a:t>8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EDB7-71CB-448B-99E3-9A766BD96F84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700418" name="AutoShape 2" descr="http://www.zdnet.com/i/story/70/00/000971/erp-market-share-v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700420" name="Picture 4" descr="http://www.zdnet.com/i/story/70/00/000971/erp-market-share-v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0100" y="1752575"/>
            <a:ext cx="5562599" cy="4666926"/>
          </a:xfrm>
          <a:prstGeom prst="rect">
            <a:avLst/>
          </a:prstGeom>
          <a:noFill/>
        </p:spPr>
      </p:pic>
      <p:sp>
        <p:nvSpPr>
          <p:cNvPr id="6" name="Rectangle 244"/>
          <p:cNvSpPr>
            <a:spLocks noChangeArrowheads="1"/>
          </p:cNvSpPr>
          <p:nvPr/>
        </p:nvSpPr>
        <p:spPr bwMode="auto">
          <a:xfrm>
            <a:off x="2643188" y="1196946"/>
            <a:ext cx="391325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/>
              <a:t>Market share </a:t>
            </a:r>
            <a:r>
              <a:rPr lang="en-US" sz="2000" dirty="0" smtClean="0"/>
              <a:t>20</a:t>
            </a:r>
            <a:r>
              <a:rPr lang="el-GR" sz="2000" dirty="0" smtClean="0"/>
              <a:t>12</a:t>
            </a:r>
            <a:r>
              <a:rPr lang="en-US" sz="2000" dirty="0" smtClean="0"/>
              <a:t> </a:t>
            </a:r>
            <a:r>
              <a:rPr lang="en-US" sz="2000" dirty="0"/>
              <a:t>according to </a:t>
            </a:r>
            <a:r>
              <a:rPr lang="en-US" sz="2000" dirty="0" smtClean="0"/>
              <a:t>Forbes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τα Συστήματα Διαχείρισης Επιχειρησιακών Πόρων (ERPs); </a:t>
            </a:r>
            <a:r>
              <a:rPr lang="el-GR" dirty="0" smtClean="0"/>
              <a:t>(</a:t>
            </a:r>
            <a:r>
              <a:rPr lang="en-US" dirty="0" smtClean="0"/>
              <a:t>8</a:t>
            </a:r>
            <a:r>
              <a:rPr lang="el-GR" dirty="0" smtClean="0"/>
              <a:t>/</a:t>
            </a:r>
            <a:r>
              <a:rPr lang="en-US" dirty="0" smtClean="0"/>
              <a:t>8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19EDB7-71CB-448B-99E3-9A766BD96F84}" type="slidenum">
              <a:rPr lang="el-GR" smtClean="0"/>
              <a:pPr/>
              <a:t>11</a:t>
            </a:fld>
            <a:endParaRPr lang="el-GR"/>
          </a:p>
        </p:txBody>
      </p:sp>
      <p:pic>
        <p:nvPicPr>
          <p:cNvPr id="728066" name="Picture 2" descr="http://www.analytics20.org/wp-content/uploads/2013/06/2012-software-market-by-cateog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3100" y="1020966"/>
            <a:ext cx="5422900" cy="5729686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D9B4D-DD25-49BB-A942-B690B8081957}" type="slidenum">
              <a:rPr lang="el-GR"/>
              <a:pPr/>
              <a:t>12</a:t>
            </a:fld>
            <a:endParaRPr lang="el-GR"/>
          </a:p>
        </p:txBody>
      </p:sp>
      <p:sp>
        <p:nvSpPr>
          <p:cNvPr id="68915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Αγορά Συστημάτων </a:t>
            </a:r>
            <a:r>
              <a:rPr lang="en-US"/>
              <a:t>ERPs</a:t>
            </a:r>
          </a:p>
        </p:txBody>
      </p:sp>
      <p:sp>
        <p:nvSpPr>
          <p:cNvPr id="68915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93900"/>
            <a:ext cx="8993188" cy="3143250"/>
          </a:xfrm>
          <a:noFill/>
          <a:ln/>
        </p:spPr>
        <p:txBody>
          <a:bodyPr/>
          <a:lstStyle/>
          <a:p>
            <a:pPr>
              <a:spcBef>
                <a:spcPct val="140000"/>
              </a:spcBef>
            </a:pPr>
            <a:r>
              <a:rPr lang="el-GR" sz="1800"/>
              <a:t>Μια από τις ταχύτερες σε ανάπτυξη αγορές λογισμικού</a:t>
            </a:r>
            <a:endParaRPr lang="en-US" sz="1800"/>
          </a:p>
          <a:p>
            <a:pPr>
              <a:spcBef>
                <a:spcPct val="140000"/>
              </a:spcBef>
            </a:pPr>
            <a:r>
              <a:rPr lang="el-GR" sz="1800"/>
              <a:t>Το </a:t>
            </a:r>
            <a:r>
              <a:rPr lang="en-US" sz="1800"/>
              <a:t>34.5% </a:t>
            </a:r>
            <a:r>
              <a:rPr lang="el-GR" sz="1800"/>
              <a:t>των εταιριών με έσοδα άνω του</a:t>
            </a:r>
            <a:r>
              <a:rPr lang="en-US" sz="1800"/>
              <a:t> 1 </a:t>
            </a:r>
            <a:r>
              <a:rPr lang="el-GR" sz="1800"/>
              <a:t>δις δολαρίων πρόκειται να  αναβαθμίσουν</a:t>
            </a:r>
            <a:r>
              <a:rPr lang="en-US" sz="1800"/>
              <a:t> </a:t>
            </a:r>
            <a:r>
              <a:rPr lang="el-GR" sz="1800"/>
              <a:t>το </a:t>
            </a:r>
            <a:r>
              <a:rPr lang="en-US" sz="1800"/>
              <a:t>ERP</a:t>
            </a:r>
            <a:r>
              <a:rPr lang="el-GR" sz="1800"/>
              <a:t> σύστημα που χρησιμοποιούν</a:t>
            </a:r>
          </a:p>
          <a:p>
            <a:pPr>
              <a:spcBef>
                <a:spcPct val="140000"/>
              </a:spcBef>
            </a:pPr>
            <a:r>
              <a:rPr lang="el-GR" sz="1800"/>
              <a:t>Το 70% των βιομηχανικών εταιρειών χρησιμοποιούν ήδη συστήματα </a:t>
            </a:r>
            <a:r>
              <a:rPr lang="en-US" sz="1800"/>
              <a:t>ERP (e-Business W@tch, 2008)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163432-7486-427D-B695-B687794D57A7}" type="slidenum">
              <a:rPr lang="el-GR"/>
              <a:pPr/>
              <a:t>13</a:t>
            </a:fld>
            <a:endParaRPr lang="el-GR"/>
          </a:p>
        </p:txBody>
      </p:sp>
      <p:pic>
        <p:nvPicPr>
          <p:cNvPr id="730125" name="Picture 13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63775" y="1081088"/>
            <a:ext cx="5524500" cy="5556250"/>
          </a:xfrm>
          <a:noFill/>
          <a:ln/>
        </p:spPr>
      </p:pic>
      <p:sp>
        <p:nvSpPr>
          <p:cNvPr id="730127" name="Rectangle 15"/>
          <p:cNvSpPr>
            <a:spLocks noChangeArrowheads="1"/>
          </p:cNvSpPr>
          <p:nvPr/>
        </p:nvSpPr>
        <p:spPr bwMode="auto">
          <a:xfrm>
            <a:off x="0" y="1524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r>
              <a:rPr lang="el-GR" sz="2600">
                <a:solidFill>
                  <a:schemeClr val="tx2"/>
                </a:solidFill>
                <a:latin typeface="Arial" charset="0"/>
              </a:rPr>
              <a:t>Η Ελληνική Αγορά Συστημάτων </a:t>
            </a:r>
            <a:r>
              <a:rPr lang="en-US" sz="2600">
                <a:solidFill>
                  <a:schemeClr val="tx2"/>
                </a:solidFill>
                <a:latin typeface="Arial" charset="0"/>
              </a:rPr>
              <a:t>ERPs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531C3-2D03-4235-A750-3F010D0F4E1A}" type="slidenum">
              <a:rPr lang="el-GR"/>
              <a:pPr/>
              <a:t>14</a:t>
            </a:fld>
            <a:endParaRPr lang="el-GR"/>
          </a:p>
        </p:txBody>
      </p:sp>
      <p:sp>
        <p:nvSpPr>
          <p:cNvPr id="69018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Επένδυση σε Συστήματα </a:t>
            </a:r>
            <a:r>
              <a:rPr lang="en-US"/>
              <a:t>ERP</a:t>
            </a:r>
          </a:p>
        </p:txBody>
      </p:sp>
      <p:sp>
        <p:nvSpPr>
          <p:cNvPr id="6901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041400"/>
            <a:ext cx="9144000" cy="5867400"/>
          </a:xfrm>
          <a:noFill/>
          <a:ln/>
        </p:spPr>
        <p:txBody>
          <a:bodyPr/>
          <a:lstStyle/>
          <a:p>
            <a:pPr>
              <a:lnSpc>
                <a:spcPct val="125000"/>
              </a:lnSpc>
              <a:spcBef>
                <a:spcPct val="60000"/>
              </a:spcBef>
            </a:pPr>
            <a:r>
              <a:rPr lang="el-GR" dirty="0"/>
              <a:t>Σημαντική επένδυση</a:t>
            </a:r>
            <a:endParaRPr lang="en-US" dirty="0"/>
          </a:p>
          <a:p>
            <a:pPr lvl="1">
              <a:lnSpc>
                <a:spcPct val="125000"/>
              </a:lnSpc>
              <a:spcBef>
                <a:spcPct val="60000"/>
              </a:spcBef>
            </a:pPr>
            <a:r>
              <a:rPr lang="el-GR" dirty="0"/>
              <a:t>Κόστος ανάλογα με τις ανάγκες, αριθμό χρηστών, μέγεθος επιχείρησης</a:t>
            </a:r>
          </a:p>
          <a:p>
            <a:pPr lvl="1">
              <a:lnSpc>
                <a:spcPct val="125000"/>
              </a:lnSpc>
              <a:spcBef>
                <a:spcPct val="60000"/>
              </a:spcBef>
            </a:pPr>
            <a:r>
              <a:rPr lang="el-GR" dirty="0"/>
              <a:t>Συνήθως πάνω από </a:t>
            </a:r>
            <a:r>
              <a:rPr lang="en-US" dirty="0" smtClean="0"/>
              <a:t>50</a:t>
            </a:r>
            <a:r>
              <a:rPr lang="el-GR" dirty="0" smtClean="0"/>
              <a:t>0</a:t>
            </a:r>
            <a:r>
              <a:rPr lang="en-US" dirty="0" smtClean="0"/>
              <a:t>,000</a:t>
            </a:r>
            <a:r>
              <a:rPr lang="el-GR" dirty="0"/>
              <a:t>€</a:t>
            </a:r>
            <a:r>
              <a:rPr lang="en-US" dirty="0"/>
              <a:t> </a:t>
            </a:r>
            <a:r>
              <a:rPr lang="el-GR" dirty="0"/>
              <a:t>για μεγάλες επιχειρήσεις</a:t>
            </a:r>
            <a:r>
              <a:rPr lang="en-US" dirty="0"/>
              <a:t> </a:t>
            </a:r>
          </a:p>
          <a:p>
            <a:pPr>
              <a:lnSpc>
                <a:spcPct val="125000"/>
              </a:lnSpc>
              <a:spcBef>
                <a:spcPct val="95000"/>
              </a:spcBef>
            </a:pPr>
            <a:r>
              <a:rPr lang="el-GR" dirty="0"/>
              <a:t>Διάφοροι λόγοι για την επένδυση:</a:t>
            </a:r>
            <a:endParaRPr lang="en-US" dirty="0"/>
          </a:p>
          <a:p>
            <a:pPr lvl="1">
              <a:lnSpc>
                <a:spcPct val="125000"/>
              </a:lnSpc>
              <a:spcBef>
                <a:spcPct val="60000"/>
              </a:spcBef>
            </a:pPr>
            <a:r>
              <a:rPr lang="el-GR" dirty="0"/>
              <a:t>Αντικατάσταση </a:t>
            </a:r>
            <a:r>
              <a:rPr lang="en-US" dirty="0">
                <a:sym typeface="Symbol" pitchFamily="18" charset="2"/>
              </a:rPr>
              <a:t>legacy </a:t>
            </a:r>
            <a:r>
              <a:rPr lang="el-GR" dirty="0">
                <a:sym typeface="Symbol" pitchFamily="18" charset="2"/>
              </a:rPr>
              <a:t>συστημάτων</a:t>
            </a:r>
            <a:endParaRPr lang="en-US" dirty="0"/>
          </a:p>
          <a:p>
            <a:pPr lvl="1">
              <a:lnSpc>
                <a:spcPct val="125000"/>
              </a:lnSpc>
              <a:spcBef>
                <a:spcPct val="60000"/>
              </a:spcBef>
            </a:pPr>
            <a:r>
              <a:rPr lang="el-GR" dirty="0"/>
              <a:t>Μείωση</a:t>
            </a:r>
            <a:r>
              <a:rPr lang="en-US" dirty="0"/>
              <a:t> </a:t>
            </a:r>
            <a:r>
              <a:rPr lang="el-GR" dirty="0"/>
              <a:t>χρόνου εργασιών</a:t>
            </a:r>
            <a:endParaRPr lang="en-US" dirty="0"/>
          </a:p>
          <a:p>
            <a:pPr lvl="1">
              <a:lnSpc>
                <a:spcPct val="125000"/>
              </a:lnSpc>
              <a:spcBef>
                <a:spcPct val="60000"/>
              </a:spcBef>
            </a:pPr>
            <a:r>
              <a:rPr lang="el-GR" dirty="0"/>
              <a:t>Χαμηλότερο λειτουργικό κόστος</a:t>
            </a:r>
            <a:endParaRPr lang="en-US" dirty="0"/>
          </a:p>
          <a:p>
            <a:pPr lvl="1">
              <a:lnSpc>
                <a:spcPct val="125000"/>
              </a:lnSpc>
              <a:spcBef>
                <a:spcPct val="60000"/>
              </a:spcBef>
            </a:pPr>
            <a:r>
              <a:rPr lang="el-GR" dirty="0"/>
              <a:t>Διευκόλυνση στη λήψη αποφάσεων από τη διοίκηση</a:t>
            </a:r>
            <a:endParaRPr lang="en-US" dirty="0"/>
          </a:p>
          <a:p>
            <a:pPr lvl="2">
              <a:lnSpc>
                <a:spcPct val="125000"/>
              </a:lnSpc>
              <a:spcBef>
                <a:spcPct val="60000"/>
              </a:spcBef>
            </a:pPr>
            <a:r>
              <a:rPr lang="en-US" dirty="0"/>
              <a:t>Real-time</a:t>
            </a:r>
          </a:p>
          <a:p>
            <a:pPr lvl="2">
              <a:lnSpc>
                <a:spcPct val="125000"/>
              </a:lnSpc>
              <a:spcBef>
                <a:spcPct val="60000"/>
              </a:spcBef>
            </a:pPr>
            <a:r>
              <a:rPr lang="en-US" dirty="0"/>
              <a:t>On-line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6FACB-A9BE-439D-8C67-50F7D1F9AC4C}" type="slidenum">
              <a:rPr lang="el-GR"/>
              <a:pPr/>
              <a:t>15</a:t>
            </a:fld>
            <a:endParaRPr lang="el-GR"/>
          </a:p>
        </p:txBody>
      </p:sp>
      <p:sp>
        <p:nvSpPr>
          <p:cNvPr id="69120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Η Ιστορική Εξέλιξη των Συστημάτων </a:t>
            </a:r>
            <a:r>
              <a:rPr lang="en-US"/>
              <a:t>ERP</a:t>
            </a:r>
          </a:p>
        </p:txBody>
      </p:sp>
      <p:sp>
        <p:nvSpPr>
          <p:cNvPr id="6912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028700"/>
            <a:ext cx="9144000" cy="58674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l-GR"/>
              <a:t>Δεκαετία </a:t>
            </a:r>
            <a:r>
              <a:rPr lang="en-US"/>
              <a:t>1960: </a:t>
            </a:r>
            <a:r>
              <a:rPr lang="el-GR"/>
              <a:t>πακέτα λογισμικού με έλεγχο αποθεματικού</a:t>
            </a:r>
            <a:endParaRPr lang="en-US"/>
          </a:p>
          <a:p>
            <a:pPr>
              <a:lnSpc>
                <a:spcPct val="110000"/>
              </a:lnSpc>
              <a:spcBef>
                <a:spcPct val="80000"/>
              </a:spcBef>
            </a:pPr>
            <a:r>
              <a:rPr lang="el-GR"/>
              <a:t>Δεκαετία </a:t>
            </a:r>
            <a:r>
              <a:rPr lang="en-US"/>
              <a:t>1970: </a:t>
            </a:r>
            <a:r>
              <a:rPr lang="el-GR"/>
              <a:t>Συστήματα Material Requirements Planning </a:t>
            </a:r>
            <a:r>
              <a:rPr lang="en-US"/>
              <a:t>MRP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</a:pPr>
            <a:r>
              <a:rPr lang="el-GR"/>
              <a:t>Προγραμματισμός Απαιτήσεων Υλικών</a:t>
            </a:r>
            <a:endParaRPr lang="en-US"/>
          </a:p>
          <a:p>
            <a:pPr>
              <a:lnSpc>
                <a:spcPct val="110000"/>
              </a:lnSpc>
              <a:spcBef>
                <a:spcPct val="80000"/>
              </a:spcBef>
            </a:pPr>
            <a:r>
              <a:rPr lang="el-GR"/>
              <a:t>Δεκαετία </a:t>
            </a:r>
            <a:r>
              <a:rPr lang="en-US"/>
              <a:t>1980: </a:t>
            </a:r>
            <a:r>
              <a:rPr lang="el-GR"/>
              <a:t>Συστήματα </a:t>
            </a:r>
            <a:r>
              <a:rPr lang="en-US"/>
              <a:t>Manufacturing Resource Planning MRPII</a:t>
            </a:r>
            <a:endParaRPr lang="el-GR"/>
          </a:p>
          <a:p>
            <a:pPr lvl="1">
              <a:lnSpc>
                <a:spcPct val="110000"/>
              </a:lnSpc>
              <a:spcBef>
                <a:spcPct val="50000"/>
              </a:spcBef>
            </a:pPr>
            <a:r>
              <a:rPr lang="en-US"/>
              <a:t>Προγραμματισμός</a:t>
            </a:r>
            <a:r>
              <a:rPr lang="el-GR"/>
              <a:t> </a:t>
            </a:r>
            <a:r>
              <a:rPr lang="en-US"/>
              <a:t>Παραγωγικών Πόρων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</a:pPr>
            <a:r>
              <a:rPr lang="el-GR"/>
              <a:t>Προσθήκη συστήματος οικονομικής / λογιστικής διαχείρισης</a:t>
            </a:r>
            <a:endParaRPr lang="en-US"/>
          </a:p>
          <a:p>
            <a:pPr>
              <a:lnSpc>
                <a:spcPct val="110000"/>
              </a:lnSpc>
              <a:spcBef>
                <a:spcPct val="80000"/>
              </a:spcBef>
            </a:pPr>
            <a:r>
              <a:rPr lang="el-GR"/>
              <a:t>Δεκαετία </a:t>
            </a:r>
            <a:r>
              <a:rPr lang="en-US"/>
              <a:t>1990: MRPII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</a:pPr>
            <a:r>
              <a:rPr lang="el-GR"/>
              <a:t>Ολοκληρωμένα συστήματα παραγωγής</a:t>
            </a:r>
            <a:endParaRPr lang="en-US"/>
          </a:p>
          <a:p>
            <a:pPr>
              <a:lnSpc>
                <a:spcPct val="110000"/>
              </a:lnSpc>
              <a:spcBef>
                <a:spcPct val="80000"/>
              </a:spcBef>
            </a:pPr>
            <a:r>
              <a:rPr lang="el-GR"/>
              <a:t>Τέλος της δεκαετίας</a:t>
            </a:r>
            <a:r>
              <a:rPr lang="en-US"/>
              <a:t> 1990: ERP</a:t>
            </a:r>
          </a:p>
          <a:p>
            <a:pPr lvl="1">
              <a:lnSpc>
                <a:spcPct val="110000"/>
              </a:lnSpc>
              <a:spcBef>
                <a:spcPct val="50000"/>
              </a:spcBef>
            </a:pPr>
            <a:r>
              <a:rPr lang="el-GR"/>
              <a:t>Ολοκλήρωση κατασκευής και αλυσίδας προμηθειών</a:t>
            </a:r>
            <a:endParaRPr lang="en-US"/>
          </a:p>
          <a:p>
            <a:pPr lvl="1"/>
            <a:endParaRPr lang="en-US"/>
          </a:p>
          <a:p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8BA3A-1D72-4E84-AE25-3A20B067E68F}" type="slidenum">
              <a:rPr lang="el-GR"/>
              <a:pPr/>
              <a:t>16</a:t>
            </a:fld>
            <a:endParaRPr lang="el-GR"/>
          </a:p>
        </p:txBody>
      </p:sp>
      <p:sp>
        <p:nvSpPr>
          <p:cNvPr id="69222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Πλεονεκτήματα για την Επιχείρηση </a:t>
            </a:r>
            <a:endParaRPr lang="en-US"/>
          </a:p>
        </p:txBody>
      </p:sp>
      <p:sp>
        <p:nvSpPr>
          <p:cNvPr id="6922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927100"/>
            <a:ext cx="9144000" cy="58674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/>
              <a:t>Πληροφόρηση</a:t>
            </a:r>
            <a:endParaRPr lang="en-US"/>
          </a:p>
          <a:p>
            <a:pPr lvl="1">
              <a:lnSpc>
                <a:spcPct val="80000"/>
              </a:lnSpc>
            </a:pPr>
            <a:r>
              <a:rPr lang="el-GR"/>
              <a:t>Μεγιστοποιούν τη διάδοση πληροφοριών</a:t>
            </a:r>
            <a:endParaRPr lang="en-US"/>
          </a:p>
          <a:p>
            <a:pPr lvl="1">
              <a:lnSpc>
                <a:spcPct val="80000"/>
              </a:lnSpc>
            </a:pPr>
            <a:r>
              <a:rPr lang="el-GR"/>
              <a:t>Παρέχουν έγκαιρη πληροφόρηση</a:t>
            </a:r>
            <a:endParaRPr lang="en-US"/>
          </a:p>
          <a:p>
            <a:pPr lvl="1">
              <a:lnSpc>
                <a:spcPct val="80000"/>
              </a:lnSpc>
            </a:pPr>
            <a:r>
              <a:rPr lang="el-GR"/>
              <a:t>Ενσωμάτωση της πληροφορίας στην αλυσίδα προμηθειών</a:t>
            </a:r>
          </a:p>
          <a:p>
            <a:pPr lvl="1">
              <a:lnSpc>
                <a:spcPct val="80000"/>
              </a:lnSpc>
            </a:pPr>
            <a:r>
              <a:rPr lang="el-GR"/>
              <a:t>Εξασφαλίζουν την άμεση, έγκυρη και έγκαιρη πληροφόρηση ενοποιώντας τις διαδικασίες και τα δεδομένα σε μία κεντρική βάση και παρέχουν σύγχρονες τεχνικές προσπέλασης και ανάλυσης πληροφοριών (π.χ. </a:t>
            </a:r>
            <a:r>
              <a:rPr lang="en-US"/>
              <a:t>Data Mining, On Line Analytical Processing)</a:t>
            </a:r>
          </a:p>
          <a:p>
            <a:pPr lvl="1">
              <a:lnSpc>
                <a:spcPct val="80000"/>
              </a:lnSpc>
            </a:pPr>
            <a:r>
              <a:rPr lang="el-GR"/>
              <a:t>Προώθηση δεδομένων για λήψη αποφάσεων από κατώτερα επίπεδα</a:t>
            </a:r>
            <a:endParaRPr lang="en-US"/>
          </a:p>
          <a:p>
            <a:pPr>
              <a:lnSpc>
                <a:spcPct val="80000"/>
              </a:lnSpc>
            </a:pPr>
            <a:r>
              <a:rPr lang="el-GR"/>
              <a:t>Ελαχιστοποίηση των χρόνων απόκρισης</a:t>
            </a:r>
            <a:endParaRPr lang="en-US"/>
          </a:p>
          <a:p>
            <a:pPr>
              <a:lnSpc>
                <a:spcPct val="80000"/>
              </a:lnSpc>
            </a:pPr>
            <a:r>
              <a:rPr lang="el-GR"/>
              <a:t>Μείωση κόστους</a:t>
            </a:r>
            <a:endParaRPr lang="en-US"/>
          </a:p>
          <a:p>
            <a:pPr>
              <a:lnSpc>
                <a:spcPct val="80000"/>
              </a:lnSpc>
            </a:pPr>
            <a:r>
              <a:rPr lang="el-GR"/>
              <a:t>Μείωση αποθέματος</a:t>
            </a:r>
            <a:endParaRPr lang="en-US"/>
          </a:p>
          <a:p>
            <a:pPr>
              <a:lnSpc>
                <a:spcPct val="80000"/>
              </a:lnSpc>
            </a:pPr>
            <a:r>
              <a:rPr lang="el-GR"/>
              <a:t>Βελτίωση της λειτουργικής απόδοσης</a:t>
            </a:r>
          </a:p>
          <a:p>
            <a:pPr lvl="1">
              <a:lnSpc>
                <a:spcPct val="80000"/>
              </a:lnSpc>
            </a:pPr>
            <a:r>
              <a:rPr lang="el-GR"/>
              <a:t>Ενοποιούν όλες τις λειτουργίες της επιχείρησης εξασφαλίζοντας κεντρικό έλεγχο των διαδικασιών της </a:t>
            </a:r>
          </a:p>
          <a:p>
            <a:pPr lvl="1">
              <a:lnSpc>
                <a:spcPct val="80000"/>
              </a:lnSpc>
            </a:pPr>
            <a:r>
              <a:rPr lang="el-GR"/>
              <a:t>Επιταχύνουν τις διαδικασίες και αυτοματοποιούν εργασίες ρουτίνας</a:t>
            </a:r>
            <a:endParaRPr lang="en-US"/>
          </a:p>
          <a:p>
            <a:pPr>
              <a:lnSpc>
                <a:spcPct val="80000"/>
              </a:lnSpc>
            </a:pPr>
            <a:r>
              <a:rPr lang="el-GR"/>
              <a:t>Βελτίωση της ροής εργασιών</a:t>
            </a:r>
          </a:p>
          <a:p>
            <a:pPr lvl="1">
              <a:lnSpc>
                <a:spcPct val="80000"/>
              </a:lnSpc>
            </a:pPr>
            <a:r>
              <a:rPr lang="el-GR"/>
              <a:t>Μειώνουν ή καταργούν την επανάληψη εργασιών όπως η πολλαπλή καταχώρηση δεδομένων (π.χ. στοιχεία πελατών) σε διαφορετικές εφαρμογές</a:t>
            </a:r>
            <a:endParaRPr lang="en-US"/>
          </a:p>
          <a:p>
            <a:pPr>
              <a:lnSpc>
                <a:spcPct val="80000"/>
              </a:lnSpc>
            </a:pPr>
            <a:endParaRPr lang="en-US" sz="18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BBEE5-3BE8-4281-B8B5-1505C2889EE8}" type="slidenum">
              <a:rPr lang="el-GR"/>
              <a:pPr/>
              <a:t>17</a:t>
            </a:fld>
            <a:endParaRPr lang="el-GR"/>
          </a:p>
        </p:txBody>
      </p:sp>
      <p:sp>
        <p:nvSpPr>
          <p:cNvPr id="693254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Διευκολύνουν τη Ροή Εργασίας</a:t>
            </a:r>
          </a:p>
        </p:txBody>
      </p:sp>
      <p:sp>
        <p:nvSpPr>
          <p:cNvPr id="693255" name="Rectangle 7"/>
          <p:cNvSpPr>
            <a:spLocks noChangeArrowheads="1"/>
          </p:cNvSpPr>
          <p:nvPr/>
        </p:nvSpPr>
        <p:spPr bwMode="auto">
          <a:xfrm>
            <a:off x="323850" y="1289050"/>
            <a:ext cx="1492250" cy="539750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Πελάτης</a:t>
            </a:r>
          </a:p>
        </p:txBody>
      </p:sp>
      <p:sp>
        <p:nvSpPr>
          <p:cNvPr id="693256" name="Rectangle 8"/>
          <p:cNvSpPr>
            <a:spLocks noChangeArrowheads="1"/>
          </p:cNvSpPr>
          <p:nvPr/>
        </p:nvSpPr>
        <p:spPr bwMode="auto">
          <a:xfrm>
            <a:off x="323850" y="1820863"/>
            <a:ext cx="1492250" cy="892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Αύξηση </a:t>
            </a:r>
          </a:p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παραγγελίας</a:t>
            </a:r>
          </a:p>
        </p:txBody>
      </p:sp>
      <p:sp>
        <p:nvSpPr>
          <p:cNvPr id="693257" name="Rectangle 9"/>
          <p:cNvSpPr>
            <a:spLocks noChangeArrowheads="1"/>
          </p:cNvSpPr>
          <p:nvPr/>
        </p:nvSpPr>
        <p:spPr bwMode="auto">
          <a:xfrm>
            <a:off x="3759200" y="1462088"/>
            <a:ext cx="2393950" cy="5397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Τμήμα Παραγγελιών</a:t>
            </a:r>
          </a:p>
        </p:txBody>
      </p:sp>
      <p:sp>
        <p:nvSpPr>
          <p:cNvPr id="693258" name="Rectangle 10"/>
          <p:cNvSpPr>
            <a:spLocks noChangeArrowheads="1"/>
          </p:cNvSpPr>
          <p:nvPr/>
        </p:nvSpPr>
        <p:spPr bwMode="auto">
          <a:xfrm>
            <a:off x="3759200" y="1993900"/>
            <a:ext cx="2393950" cy="892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Ενημέρωση</a:t>
            </a:r>
          </a:p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στοιχείων πελάτη</a:t>
            </a:r>
          </a:p>
        </p:txBody>
      </p:sp>
      <p:sp>
        <p:nvSpPr>
          <p:cNvPr id="693259" name="Rectangle 11"/>
          <p:cNvSpPr>
            <a:spLocks noChangeArrowheads="1"/>
          </p:cNvSpPr>
          <p:nvPr/>
        </p:nvSpPr>
        <p:spPr bwMode="auto">
          <a:xfrm>
            <a:off x="6402388" y="3246438"/>
            <a:ext cx="2393950" cy="539750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Τμήμα Πωλήσεων</a:t>
            </a:r>
          </a:p>
        </p:txBody>
      </p:sp>
      <p:sp>
        <p:nvSpPr>
          <p:cNvPr id="693260" name="Rectangle 12"/>
          <p:cNvSpPr>
            <a:spLocks noChangeArrowheads="1"/>
          </p:cNvSpPr>
          <p:nvPr/>
        </p:nvSpPr>
        <p:spPr bwMode="auto">
          <a:xfrm>
            <a:off x="6402388" y="3778250"/>
            <a:ext cx="2393950" cy="892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Προγραμματισμός</a:t>
            </a:r>
          </a:p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επίσκεψης</a:t>
            </a:r>
          </a:p>
        </p:txBody>
      </p:sp>
      <p:sp>
        <p:nvSpPr>
          <p:cNvPr id="693261" name="Rectangle 13"/>
          <p:cNvSpPr>
            <a:spLocks noChangeArrowheads="1"/>
          </p:cNvSpPr>
          <p:nvPr/>
        </p:nvSpPr>
        <p:spPr bwMode="auto">
          <a:xfrm>
            <a:off x="4768850" y="5294313"/>
            <a:ext cx="2393950" cy="539750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Παραγωγή</a:t>
            </a:r>
          </a:p>
        </p:txBody>
      </p:sp>
      <p:sp>
        <p:nvSpPr>
          <p:cNvPr id="693262" name="Rectangle 14"/>
          <p:cNvSpPr>
            <a:spLocks noChangeArrowheads="1"/>
          </p:cNvSpPr>
          <p:nvPr/>
        </p:nvSpPr>
        <p:spPr bwMode="auto">
          <a:xfrm>
            <a:off x="4768850" y="5826125"/>
            <a:ext cx="2393950" cy="892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Προγραμματισμός</a:t>
            </a:r>
          </a:p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παραγωγής</a:t>
            </a:r>
          </a:p>
        </p:txBody>
      </p:sp>
      <p:sp>
        <p:nvSpPr>
          <p:cNvPr id="693263" name="Rectangle 15"/>
          <p:cNvSpPr>
            <a:spLocks noChangeArrowheads="1"/>
          </p:cNvSpPr>
          <p:nvPr/>
        </p:nvSpPr>
        <p:spPr bwMode="auto">
          <a:xfrm>
            <a:off x="1765300" y="4078288"/>
            <a:ext cx="2393950" cy="539750"/>
          </a:xfrm>
          <a:prstGeom prst="rect">
            <a:avLst/>
          </a:prstGeom>
          <a:solidFill>
            <a:schemeClr val="fol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Πιστωτικός έλεγχος</a:t>
            </a:r>
          </a:p>
        </p:txBody>
      </p:sp>
      <p:sp>
        <p:nvSpPr>
          <p:cNvPr id="693264" name="Rectangle 16"/>
          <p:cNvSpPr>
            <a:spLocks noChangeArrowheads="1"/>
          </p:cNvSpPr>
          <p:nvPr/>
        </p:nvSpPr>
        <p:spPr bwMode="auto">
          <a:xfrm>
            <a:off x="1765300" y="4610100"/>
            <a:ext cx="2393950" cy="892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Αύξηση πιστωτικού</a:t>
            </a:r>
          </a:p>
          <a:p>
            <a:pPr algn="ctr"/>
            <a:r>
              <a:rPr lang="el-GR" sz="1600">
                <a:solidFill>
                  <a:schemeClr val="bg1"/>
                </a:solidFill>
                <a:latin typeface="Arial" charset="0"/>
                <a:cs typeface="Arial" charset="0"/>
              </a:rPr>
              <a:t>ορίου</a:t>
            </a:r>
          </a:p>
        </p:txBody>
      </p:sp>
      <p:sp>
        <p:nvSpPr>
          <p:cNvPr id="693265" name="AutoShape 17"/>
          <p:cNvSpPr>
            <a:spLocks noChangeArrowheads="1"/>
          </p:cNvSpPr>
          <p:nvPr/>
        </p:nvSpPr>
        <p:spPr bwMode="auto">
          <a:xfrm>
            <a:off x="2108200" y="1076325"/>
            <a:ext cx="1354138" cy="188595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693266" name="AutoShape 18"/>
          <p:cNvSpPr>
            <a:spLocks noChangeArrowheads="1"/>
          </p:cNvSpPr>
          <p:nvPr/>
        </p:nvSpPr>
        <p:spPr bwMode="auto">
          <a:xfrm rot="1979885">
            <a:off x="4630738" y="3176588"/>
            <a:ext cx="1400175" cy="2373312"/>
          </a:xfrm>
          <a:prstGeom prst="curvedLeftArrow">
            <a:avLst>
              <a:gd name="adj1" fmla="val 44235"/>
              <a:gd name="adj2" fmla="val 78135"/>
              <a:gd name="adj3" fmla="val 33333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BF44F-61A3-41C2-AEF2-4D441915440B}" type="slidenum">
              <a:rPr lang="el-GR"/>
              <a:pPr/>
              <a:t>18</a:t>
            </a:fld>
            <a:endParaRPr lang="el-GR"/>
          </a:p>
        </p:txBody>
      </p:sp>
      <p:sp>
        <p:nvSpPr>
          <p:cNvPr id="69734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Οφέλη επιμέρους τομέων</a:t>
            </a:r>
            <a:endParaRPr lang="en-US"/>
          </a:p>
        </p:txBody>
      </p:sp>
      <p:sp>
        <p:nvSpPr>
          <p:cNvPr id="6973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054100"/>
            <a:ext cx="9144000" cy="5867400"/>
          </a:xfrm>
          <a:noFill/>
          <a:ln/>
        </p:spPr>
        <p:txBody>
          <a:bodyPr/>
          <a:lstStyle/>
          <a:p>
            <a:r>
              <a:rPr lang="el-GR"/>
              <a:t>Πωλήσεις</a:t>
            </a:r>
            <a:endParaRPr lang="en-US"/>
          </a:p>
          <a:p>
            <a:pPr lvl="1"/>
            <a:r>
              <a:rPr lang="el-GR"/>
              <a:t>Αύξηση της αποδοτικότητας</a:t>
            </a:r>
            <a:endParaRPr lang="en-US"/>
          </a:p>
          <a:p>
            <a:pPr lvl="2"/>
            <a:r>
              <a:rPr lang="el-GR"/>
              <a:t>Χαμηλότερες ή περισσότερο ακριβείς τιμές (</a:t>
            </a:r>
            <a:r>
              <a:rPr lang="en-US"/>
              <a:t>lower quotes), </a:t>
            </a:r>
            <a:r>
              <a:rPr lang="el-GR"/>
              <a:t>μείωση χρόνου αναπλήρωσης (</a:t>
            </a:r>
            <a:r>
              <a:rPr lang="en-US"/>
              <a:t>lead time</a:t>
            </a:r>
            <a:r>
              <a:rPr lang="el-GR"/>
              <a:t>)</a:t>
            </a:r>
            <a:r>
              <a:rPr lang="en-US"/>
              <a:t>, </a:t>
            </a:r>
            <a:r>
              <a:rPr lang="el-GR"/>
              <a:t>βελτίωση απόκρισης στις πωλήσεις</a:t>
            </a:r>
            <a:endParaRPr lang="en-US"/>
          </a:p>
          <a:p>
            <a:pPr>
              <a:spcBef>
                <a:spcPct val="80000"/>
              </a:spcBef>
            </a:pPr>
            <a:r>
              <a:rPr lang="el-GR"/>
              <a:t>Παραγωγή </a:t>
            </a:r>
            <a:endParaRPr lang="en-US"/>
          </a:p>
          <a:p>
            <a:pPr lvl="1"/>
            <a:r>
              <a:rPr lang="el-GR"/>
              <a:t>Σύνδρομη μηχανική (</a:t>
            </a:r>
            <a:r>
              <a:rPr lang="en-US"/>
              <a:t>Concurrent engineering</a:t>
            </a:r>
            <a:r>
              <a:rPr lang="el-GR"/>
              <a:t>)</a:t>
            </a:r>
          </a:p>
          <a:p>
            <a:pPr lvl="2"/>
            <a:r>
              <a:rPr lang="el-GR"/>
              <a:t>Η σύνδρομη μηχανική επιτρέπει τη παράλληλη εκτέλεση διαδικασιών</a:t>
            </a:r>
          </a:p>
          <a:p>
            <a:pPr lvl="2"/>
            <a:r>
              <a:rPr lang="el-GR"/>
              <a:t>Π.χ.</a:t>
            </a:r>
            <a:r>
              <a:rPr lang="en-US"/>
              <a:t> starting tool design before the detailed design of the product is finished; or the engineer started on detail design solid models before the concept design surfaces models are complete</a:t>
            </a:r>
          </a:p>
          <a:p>
            <a:pPr lvl="1"/>
            <a:r>
              <a:rPr lang="el-GR"/>
              <a:t>Ταχύτερος σχεδιασμός και παραγωγή</a:t>
            </a:r>
            <a:endParaRPr lang="en-US"/>
          </a:p>
          <a:p>
            <a:pPr>
              <a:spcBef>
                <a:spcPct val="80000"/>
              </a:spcBef>
            </a:pPr>
            <a:r>
              <a:rPr lang="el-GR"/>
              <a:t>Διαχείριση δεδομένων </a:t>
            </a:r>
          </a:p>
          <a:p>
            <a:pPr lvl="1"/>
            <a:r>
              <a:rPr lang="el-GR"/>
              <a:t>Ακριβές ιστορικό εξυπηρέτησης πελατών και εγγυήσεων</a:t>
            </a:r>
            <a:endParaRPr lang="en-US"/>
          </a:p>
          <a:p>
            <a:pPr>
              <a:spcBef>
                <a:spcPct val="80000"/>
              </a:spcBef>
            </a:pPr>
            <a:r>
              <a:rPr lang="el-GR"/>
              <a:t>Διαχείριση πληρωμών</a:t>
            </a:r>
            <a:endParaRPr lang="en-US"/>
          </a:p>
          <a:p>
            <a:pPr lvl="1"/>
            <a:r>
              <a:rPr lang="el-GR"/>
              <a:t>Σωστή και έγκαιρη πληρωμή προμηθευτών</a:t>
            </a:r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765EE-CFA0-49AA-95B3-B00B1F1237E9}" type="slidenum">
              <a:rPr lang="el-GR"/>
              <a:pPr/>
              <a:t>19</a:t>
            </a:fld>
            <a:endParaRPr lang="el-GR"/>
          </a:p>
        </p:txBody>
      </p:sp>
      <p:sp>
        <p:nvSpPr>
          <p:cNvPr id="286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Συστήματα, πριν και μετά τα </a:t>
            </a:r>
            <a:r>
              <a:rPr lang="en-US"/>
              <a:t>ERPs</a:t>
            </a:r>
            <a:endParaRPr lang="el-GR"/>
          </a:p>
        </p:txBody>
      </p:sp>
      <p:grpSp>
        <p:nvGrpSpPr>
          <p:cNvPr id="286725" name="Group 5"/>
          <p:cNvGrpSpPr>
            <a:grpSpLocks/>
          </p:cNvGrpSpPr>
          <p:nvPr/>
        </p:nvGrpSpPr>
        <p:grpSpPr bwMode="auto">
          <a:xfrm>
            <a:off x="107950" y="981075"/>
            <a:ext cx="9001125" cy="5616575"/>
            <a:chOff x="68" y="482"/>
            <a:chExt cx="5670" cy="3538"/>
          </a:xfrm>
        </p:grpSpPr>
        <p:sp>
          <p:nvSpPr>
            <p:cNvPr id="286726" name="Rectangle 6"/>
            <p:cNvSpPr>
              <a:spLocks noChangeArrowheads="1"/>
            </p:cNvSpPr>
            <p:nvPr/>
          </p:nvSpPr>
          <p:spPr bwMode="auto">
            <a:xfrm>
              <a:off x="90" y="3064"/>
              <a:ext cx="5579" cy="184"/>
            </a:xfrm>
            <a:prstGeom prst="rect">
              <a:avLst/>
            </a:prstGeom>
            <a:solidFill>
              <a:srgbClr val="C5C5FF">
                <a:alpha val="50000"/>
              </a:srgb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 sz="1400">
                <a:latin typeface="Arial" charset="0"/>
              </a:endParaRPr>
            </a:p>
          </p:txBody>
        </p:sp>
        <p:sp>
          <p:nvSpPr>
            <p:cNvPr id="286727" name="Rectangle 7"/>
            <p:cNvSpPr>
              <a:spLocks noChangeArrowheads="1"/>
            </p:cNvSpPr>
            <p:nvPr/>
          </p:nvSpPr>
          <p:spPr bwMode="auto">
            <a:xfrm>
              <a:off x="90" y="716"/>
              <a:ext cx="5579" cy="174"/>
            </a:xfrm>
            <a:prstGeom prst="rect">
              <a:avLst/>
            </a:prstGeom>
            <a:solidFill>
              <a:srgbClr val="C5C5FF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 sz="1400">
                <a:latin typeface="Arial" charset="0"/>
              </a:endParaRPr>
            </a:p>
          </p:txBody>
        </p:sp>
        <p:sp>
          <p:nvSpPr>
            <p:cNvPr id="286728" name="Rectangle 8"/>
            <p:cNvSpPr>
              <a:spLocks noChangeArrowheads="1"/>
            </p:cNvSpPr>
            <p:nvPr/>
          </p:nvSpPr>
          <p:spPr bwMode="auto">
            <a:xfrm>
              <a:off x="90" y="1396"/>
              <a:ext cx="5579" cy="590"/>
            </a:xfrm>
            <a:prstGeom prst="rect">
              <a:avLst/>
            </a:prstGeom>
            <a:solidFill>
              <a:srgbClr val="C5C5FF">
                <a:alpha val="50000"/>
              </a:srgb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 sz="1400">
                <a:latin typeface="Arial" charset="0"/>
              </a:endParaRPr>
            </a:p>
          </p:txBody>
        </p:sp>
        <p:sp>
          <p:nvSpPr>
            <p:cNvPr id="286729" name="Rectangle 9"/>
            <p:cNvSpPr>
              <a:spLocks noChangeArrowheads="1"/>
            </p:cNvSpPr>
            <p:nvPr/>
          </p:nvSpPr>
          <p:spPr bwMode="auto">
            <a:xfrm>
              <a:off x="90" y="2432"/>
              <a:ext cx="5579" cy="318"/>
            </a:xfrm>
            <a:prstGeom prst="rect">
              <a:avLst/>
            </a:prstGeom>
            <a:solidFill>
              <a:srgbClr val="C5C5FF">
                <a:alpha val="50000"/>
              </a:srgbClr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 sz="1400">
                <a:latin typeface="Arial" charset="0"/>
              </a:endParaRPr>
            </a:p>
          </p:txBody>
        </p:sp>
        <p:sp>
          <p:nvSpPr>
            <p:cNvPr id="286730" name="Rectangle 10"/>
            <p:cNvSpPr>
              <a:spLocks noChangeArrowheads="1"/>
            </p:cNvSpPr>
            <p:nvPr/>
          </p:nvSpPr>
          <p:spPr bwMode="auto">
            <a:xfrm>
              <a:off x="90" y="3700"/>
              <a:ext cx="5579" cy="320"/>
            </a:xfrm>
            <a:prstGeom prst="rect">
              <a:avLst/>
            </a:prstGeom>
            <a:solidFill>
              <a:srgbClr val="C5C5FF">
                <a:alpha val="5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 sz="1400">
                <a:latin typeface="Arial" charset="0"/>
              </a:endParaRPr>
            </a:p>
          </p:txBody>
        </p:sp>
        <p:sp>
          <p:nvSpPr>
            <p:cNvPr id="286731" name="Line 11"/>
            <p:cNvSpPr>
              <a:spLocks noChangeShapeType="1"/>
            </p:cNvSpPr>
            <p:nvPr/>
          </p:nvSpPr>
          <p:spPr bwMode="auto">
            <a:xfrm>
              <a:off x="90" y="709"/>
              <a:ext cx="5579" cy="0"/>
            </a:xfrm>
            <a:prstGeom prst="line">
              <a:avLst/>
            </a:prstGeom>
            <a:noFill/>
            <a:ln w="9525">
              <a:solidFill>
                <a:srgbClr val="FFCC66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86732" name="Line 12"/>
            <p:cNvSpPr>
              <a:spLocks noChangeShapeType="1"/>
            </p:cNvSpPr>
            <p:nvPr/>
          </p:nvSpPr>
          <p:spPr bwMode="auto">
            <a:xfrm>
              <a:off x="90" y="4020"/>
              <a:ext cx="5579" cy="0"/>
            </a:xfrm>
            <a:prstGeom prst="line">
              <a:avLst/>
            </a:prstGeom>
            <a:noFill/>
            <a:ln w="9525">
              <a:solidFill>
                <a:srgbClr val="FFCC66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l-GR"/>
            </a:p>
          </p:txBody>
        </p:sp>
        <p:sp>
          <p:nvSpPr>
            <p:cNvPr id="286733" name="Text Box 13"/>
            <p:cNvSpPr txBox="1">
              <a:spLocks noChangeArrowheads="1"/>
            </p:cNvSpPr>
            <p:nvPr/>
          </p:nvSpPr>
          <p:spPr bwMode="auto">
            <a:xfrm>
              <a:off x="1519" y="716"/>
              <a:ext cx="13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Μεμονωμένα συστήματα</a:t>
              </a:r>
            </a:p>
          </p:txBody>
        </p:sp>
        <p:sp>
          <p:nvSpPr>
            <p:cNvPr id="286734" name="Rectangle 14"/>
            <p:cNvSpPr>
              <a:spLocks noChangeArrowheads="1"/>
            </p:cNvSpPr>
            <p:nvPr/>
          </p:nvSpPr>
          <p:spPr bwMode="auto">
            <a:xfrm>
              <a:off x="1519" y="942"/>
              <a:ext cx="2041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Έλλειψη συντονισμού μεταξύ</a:t>
              </a:r>
            </a:p>
            <a:p>
              <a:r>
                <a:rPr lang="el-GR" sz="1400">
                  <a:latin typeface="Arial" charset="0"/>
                </a:rPr>
                <a:t>επιχειρησιακών λειτουργιών (πχ. παραγωγή και πωλήσεις)</a:t>
              </a:r>
            </a:p>
          </p:txBody>
        </p:sp>
        <p:sp>
          <p:nvSpPr>
            <p:cNvPr id="286735" name="Rectangle 15"/>
            <p:cNvSpPr>
              <a:spLocks noChangeArrowheads="1"/>
            </p:cNvSpPr>
            <p:nvPr/>
          </p:nvSpPr>
          <p:spPr bwMode="auto">
            <a:xfrm>
              <a:off x="1519" y="1396"/>
              <a:ext cx="2041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Μη ολοκληρωμένα δεδομένα, διαφορετική σημασία δεδομένων (πχ. πελάτης), ασυνέπεια στον ορισμό δεδομένων</a:t>
              </a:r>
            </a:p>
          </p:txBody>
        </p:sp>
        <p:sp>
          <p:nvSpPr>
            <p:cNvPr id="286736" name="Rectangle 16"/>
            <p:cNvSpPr>
              <a:spLocks noChangeArrowheads="1"/>
            </p:cNvSpPr>
            <p:nvPr/>
          </p:nvSpPr>
          <p:spPr bwMode="auto">
            <a:xfrm>
              <a:off x="1519" y="1986"/>
              <a:ext cx="2041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Τμηματική συντήρηση, ασυνέπειες, το κόστος συντήρησης μεμονωμένων </a:t>
              </a:r>
              <a:r>
                <a:rPr lang="en-US" sz="1400">
                  <a:latin typeface="Arial" charset="0"/>
                </a:rPr>
                <a:t>legacy systems</a:t>
              </a:r>
              <a:r>
                <a:rPr lang="el-GR" sz="1400">
                  <a:latin typeface="Arial" charset="0"/>
                </a:rPr>
                <a:t> είναι μεγάλο  </a:t>
              </a:r>
            </a:p>
          </p:txBody>
        </p:sp>
        <p:sp>
          <p:nvSpPr>
            <p:cNvPr id="286737" name="Rectangle 17"/>
            <p:cNvSpPr>
              <a:spLocks noChangeArrowheads="1"/>
            </p:cNvSpPr>
            <p:nvPr/>
          </p:nvSpPr>
          <p:spPr bwMode="auto">
            <a:xfrm>
              <a:off x="1519" y="2750"/>
              <a:ext cx="2041" cy="1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Περιττή, ασυνεπής πληροφορία</a:t>
              </a:r>
            </a:p>
          </p:txBody>
        </p:sp>
        <p:sp>
          <p:nvSpPr>
            <p:cNvPr id="286738" name="Rectangle 18"/>
            <p:cNvSpPr>
              <a:spLocks noChangeArrowheads="1"/>
            </p:cNvSpPr>
            <p:nvPr/>
          </p:nvSpPr>
          <p:spPr bwMode="auto">
            <a:xfrm>
              <a:off x="1519" y="3064"/>
              <a:ext cx="2041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Μπορεί να μην είναι η πιο προηγμένη</a:t>
              </a:r>
            </a:p>
          </p:txBody>
        </p:sp>
        <p:sp>
          <p:nvSpPr>
            <p:cNvPr id="286739" name="Rectangle 19"/>
            <p:cNvSpPr>
              <a:spLocks noChangeArrowheads="1"/>
            </p:cNvSpPr>
            <p:nvPr/>
          </p:nvSpPr>
          <p:spPr bwMode="auto">
            <a:xfrm>
              <a:off x="1519" y="3246"/>
              <a:ext cx="2041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Μη συμβατές διαδικασίες</a:t>
              </a:r>
            </a:p>
          </p:txBody>
        </p:sp>
        <p:sp>
          <p:nvSpPr>
            <p:cNvPr id="286740" name="Rectangle 20"/>
            <p:cNvSpPr>
              <a:spLocks noChangeArrowheads="1"/>
            </p:cNvSpPr>
            <p:nvPr/>
          </p:nvSpPr>
          <p:spPr bwMode="auto">
            <a:xfrm>
              <a:off x="1519" y="3699"/>
              <a:ext cx="2041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Ανόμοιες εφαρμογές (πχ. πολλά διαφορετικά συστήματα αγορών)</a:t>
              </a:r>
            </a:p>
          </p:txBody>
        </p:sp>
        <p:sp>
          <p:nvSpPr>
            <p:cNvPr id="286741" name="Text Box 21"/>
            <p:cNvSpPr txBox="1">
              <a:spLocks noChangeArrowheads="1"/>
            </p:cNvSpPr>
            <p:nvPr/>
          </p:nvSpPr>
          <p:spPr bwMode="auto">
            <a:xfrm>
              <a:off x="1519" y="482"/>
              <a:ext cx="70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600" b="1" i="1">
                  <a:solidFill>
                    <a:srgbClr val="FFCC66"/>
                  </a:solidFill>
                  <a:latin typeface="Arial" charset="0"/>
                </a:rPr>
                <a:t>Προ- </a:t>
              </a:r>
              <a:r>
                <a:rPr lang="en-US" sz="1600" b="1" i="1">
                  <a:solidFill>
                    <a:srgbClr val="FFCC66"/>
                  </a:solidFill>
                  <a:latin typeface="Arial" charset="0"/>
                </a:rPr>
                <a:t>ERP</a:t>
              </a:r>
              <a:endParaRPr lang="el-GR" sz="1600" b="1" i="1">
                <a:solidFill>
                  <a:srgbClr val="FFCC66"/>
                </a:solidFill>
                <a:latin typeface="Arial" charset="0"/>
              </a:endParaRPr>
            </a:p>
          </p:txBody>
        </p:sp>
        <p:sp>
          <p:nvSpPr>
            <p:cNvPr id="286742" name="Rectangle 22"/>
            <p:cNvSpPr>
              <a:spLocks noChangeArrowheads="1"/>
            </p:cNvSpPr>
            <p:nvPr/>
          </p:nvSpPr>
          <p:spPr bwMode="auto">
            <a:xfrm>
              <a:off x="1519" y="2432"/>
              <a:ext cx="2041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Δυσκολία στη διαχείριση των </a:t>
              </a:r>
              <a:r>
                <a:rPr lang="en-US" sz="1400">
                  <a:latin typeface="Arial" charset="0"/>
                </a:rPr>
                <a:t>Interfaces</a:t>
              </a:r>
              <a:r>
                <a:rPr lang="el-GR" sz="1400">
                  <a:latin typeface="Arial" charset="0"/>
                </a:rPr>
                <a:t> μεταξύ συστημάτων</a:t>
              </a:r>
            </a:p>
          </p:txBody>
        </p:sp>
        <p:sp>
          <p:nvSpPr>
            <p:cNvPr id="286743" name="Text Box 23"/>
            <p:cNvSpPr txBox="1">
              <a:spLocks noChangeArrowheads="1"/>
            </p:cNvSpPr>
            <p:nvPr/>
          </p:nvSpPr>
          <p:spPr bwMode="auto">
            <a:xfrm>
              <a:off x="3606" y="716"/>
              <a:ext cx="145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Ολοκληρωμένα συστήματα</a:t>
              </a:r>
            </a:p>
          </p:txBody>
        </p:sp>
        <p:sp>
          <p:nvSpPr>
            <p:cNvPr id="286744" name="Rectangle 24"/>
            <p:cNvSpPr>
              <a:spLocks noChangeArrowheads="1"/>
            </p:cNvSpPr>
            <p:nvPr/>
          </p:nvSpPr>
          <p:spPr bwMode="auto">
            <a:xfrm>
              <a:off x="3606" y="942"/>
              <a:ext cx="213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Υποστήριξη συντονισμού μεταξύ επιχειρησιακών λειτουργιών</a:t>
              </a:r>
            </a:p>
          </p:txBody>
        </p:sp>
        <p:sp>
          <p:nvSpPr>
            <p:cNvPr id="286745" name="Rectangle 25"/>
            <p:cNvSpPr>
              <a:spLocks noChangeArrowheads="1"/>
            </p:cNvSpPr>
            <p:nvPr/>
          </p:nvSpPr>
          <p:spPr bwMode="auto">
            <a:xfrm>
              <a:off x="3606" y="1986"/>
              <a:ext cx="213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Ομοιόμορφη συντήρηση, οι μεταβολές επηρεάζουν πολλαπλά συστήματα</a:t>
              </a:r>
            </a:p>
          </p:txBody>
        </p:sp>
        <p:sp>
          <p:nvSpPr>
            <p:cNvPr id="286746" name="Rectangle 26"/>
            <p:cNvSpPr>
              <a:spLocks noChangeArrowheads="1"/>
            </p:cNvSpPr>
            <p:nvPr/>
          </p:nvSpPr>
          <p:spPr bwMode="auto">
            <a:xfrm>
              <a:off x="3606" y="1396"/>
              <a:ext cx="2132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Ολοκληρωμένα δεδομένα, ίδια σημασία δεδομένων σε όλες τις λειτουργίες </a:t>
              </a:r>
            </a:p>
          </p:txBody>
        </p:sp>
        <p:sp>
          <p:nvSpPr>
            <p:cNvPr id="286747" name="Rectangle 27"/>
            <p:cNvSpPr>
              <a:spLocks noChangeArrowheads="1"/>
            </p:cNvSpPr>
            <p:nvPr/>
          </p:nvSpPr>
          <p:spPr bwMode="auto">
            <a:xfrm>
              <a:off x="3606" y="2750"/>
              <a:ext cx="2132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Συνεπής πληροφορία σε πραγματικό χρόνο (πχ. για πελάτες, προμηθευτές)</a:t>
              </a:r>
            </a:p>
          </p:txBody>
        </p:sp>
        <p:sp>
          <p:nvSpPr>
            <p:cNvPr id="286748" name="Rectangle 28"/>
            <p:cNvSpPr>
              <a:spLocks noChangeArrowheads="1"/>
            </p:cNvSpPr>
            <p:nvPr/>
          </p:nvSpPr>
          <p:spPr bwMode="auto">
            <a:xfrm>
              <a:off x="3606" y="3064"/>
              <a:ext cx="2132" cy="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Βασίζεται στο μοντέλο </a:t>
              </a:r>
              <a:r>
                <a:rPr lang="en-US" sz="1400">
                  <a:latin typeface="Arial" charset="0"/>
                </a:rPr>
                <a:t>n-tier</a:t>
              </a:r>
              <a:endParaRPr lang="el-GR" sz="1400">
                <a:latin typeface="Arial" charset="0"/>
              </a:endParaRPr>
            </a:p>
          </p:txBody>
        </p:sp>
        <p:sp>
          <p:nvSpPr>
            <p:cNvPr id="286749" name="Rectangle 29"/>
            <p:cNvSpPr>
              <a:spLocks noChangeArrowheads="1"/>
            </p:cNvSpPr>
            <p:nvPr/>
          </p:nvSpPr>
          <p:spPr bwMode="auto">
            <a:xfrm>
              <a:off x="3606" y="3246"/>
              <a:ext cx="213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Συνεπείς επιχειρησιακές διαδικασίες που βασίζονται σε πληροφοριακό μοντέλο </a:t>
              </a:r>
            </a:p>
          </p:txBody>
        </p:sp>
        <p:sp>
          <p:nvSpPr>
            <p:cNvPr id="286750" name="Rectangle 30"/>
            <p:cNvSpPr>
              <a:spLocks noChangeArrowheads="1"/>
            </p:cNvSpPr>
            <p:nvPr/>
          </p:nvSpPr>
          <p:spPr bwMode="auto">
            <a:xfrm>
              <a:off x="3606" y="3699"/>
              <a:ext cx="1921" cy="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Μοναδικές εφαρμογές (πχ. ένα σύστημα αγορών)</a:t>
              </a:r>
            </a:p>
          </p:txBody>
        </p:sp>
        <p:sp>
          <p:nvSpPr>
            <p:cNvPr id="286751" name="Text Box 31"/>
            <p:cNvSpPr txBox="1">
              <a:spLocks noChangeArrowheads="1"/>
            </p:cNvSpPr>
            <p:nvPr/>
          </p:nvSpPr>
          <p:spPr bwMode="auto">
            <a:xfrm>
              <a:off x="3606" y="482"/>
              <a:ext cx="7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600" b="1" i="1">
                  <a:solidFill>
                    <a:srgbClr val="FFCC66"/>
                  </a:solidFill>
                  <a:latin typeface="Arial" charset="0"/>
                </a:rPr>
                <a:t>Μετα- </a:t>
              </a:r>
              <a:r>
                <a:rPr lang="en-US" sz="1600" b="1" i="1">
                  <a:solidFill>
                    <a:srgbClr val="FFCC66"/>
                  </a:solidFill>
                  <a:latin typeface="Arial" charset="0"/>
                </a:rPr>
                <a:t>ERP</a:t>
              </a:r>
              <a:endParaRPr lang="el-GR" sz="1600" b="1" i="1">
                <a:solidFill>
                  <a:srgbClr val="FFCC66"/>
                </a:solidFill>
                <a:latin typeface="Arial" charset="0"/>
              </a:endParaRPr>
            </a:p>
          </p:txBody>
        </p:sp>
        <p:sp>
          <p:nvSpPr>
            <p:cNvPr id="286752" name="Rectangle 32"/>
            <p:cNvSpPr>
              <a:spLocks noChangeArrowheads="1"/>
            </p:cNvSpPr>
            <p:nvPr/>
          </p:nvSpPr>
          <p:spPr bwMode="auto">
            <a:xfrm>
              <a:off x="3606" y="2432"/>
              <a:ext cx="2132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el-GR" sz="1400">
                  <a:latin typeface="Arial" charset="0"/>
                </a:rPr>
                <a:t>Κοινά </a:t>
              </a:r>
              <a:r>
                <a:rPr lang="en-US" sz="1400">
                  <a:latin typeface="Arial" charset="0"/>
                </a:rPr>
                <a:t>Interfaces </a:t>
              </a:r>
              <a:r>
                <a:rPr lang="el-GR" sz="1400">
                  <a:latin typeface="Arial" charset="0"/>
                </a:rPr>
                <a:t>μεταξύ συστημάτων</a:t>
              </a:r>
            </a:p>
          </p:txBody>
        </p:sp>
        <p:sp>
          <p:nvSpPr>
            <p:cNvPr id="286753" name="Rectangle 33"/>
            <p:cNvSpPr>
              <a:spLocks noChangeArrowheads="1"/>
            </p:cNvSpPr>
            <p:nvPr/>
          </p:nvSpPr>
          <p:spPr bwMode="auto">
            <a:xfrm>
              <a:off x="68" y="716"/>
              <a:ext cx="142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Πληροφοριακά συστήματα</a:t>
              </a:r>
            </a:p>
          </p:txBody>
        </p:sp>
        <p:sp>
          <p:nvSpPr>
            <p:cNvPr id="286754" name="Rectangle 34"/>
            <p:cNvSpPr>
              <a:spLocks noChangeArrowheads="1"/>
            </p:cNvSpPr>
            <p:nvPr/>
          </p:nvSpPr>
          <p:spPr bwMode="auto">
            <a:xfrm>
              <a:off x="68" y="942"/>
              <a:ext cx="7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Συντονισμός</a:t>
              </a:r>
            </a:p>
          </p:txBody>
        </p:sp>
        <p:sp>
          <p:nvSpPr>
            <p:cNvPr id="286755" name="Rectangle 35"/>
            <p:cNvSpPr>
              <a:spLocks noChangeArrowheads="1"/>
            </p:cNvSpPr>
            <p:nvPr/>
          </p:nvSpPr>
          <p:spPr bwMode="auto">
            <a:xfrm>
              <a:off x="68" y="1396"/>
              <a:ext cx="104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Βάσεις Δεδομένων</a:t>
              </a:r>
            </a:p>
          </p:txBody>
        </p:sp>
        <p:sp>
          <p:nvSpPr>
            <p:cNvPr id="286756" name="Rectangle 36"/>
            <p:cNvSpPr>
              <a:spLocks noChangeArrowheads="1"/>
            </p:cNvSpPr>
            <p:nvPr/>
          </p:nvSpPr>
          <p:spPr bwMode="auto">
            <a:xfrm>
              <a:off x="68" y="1986"/>
              <a:ext cx="6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Συντήρηση</a:t>
              </a:r>
            </a:p>
          </p:txBody>
        </p:sp>
        <p:sp>
          <p:nvSpPr>
            <p:cNvPr id="286757" name="Rectangle 37"/>
            <p:cNvSpPr>
              <a:spLocks noChangeArrowheads="1"/>
            </p:cNvSpPr>
            <p:nvPr/>
          </p:nvSpPr>
          <p:spPr bwMode="auto">
            <a:xfrm>
              <a:off x="68" y="2750"/>
              <a:ext cx="73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Πληροφορία</a:t>
              </a:r>
            </a:p>
          </p:txBody>
        </p:sp>
        <p:sp>
          <p:nvSpPr>
            <p:cNvPr id="286758" name="Rectangle 38"/>
            <p:cNvSpPr>
              <a:spLocks noChangeArrowheads="1"/>
            </p:cNvSpPr>
            <p:nvPr/>
          </p:nvSpPr>
          <p:spPr bwMode="auto">
            <a:xfrm>
              <a:off x="68" y="3064"/>
              <a:ext cx="142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Αρχιτεκτονική συστήματος</a:t>
              </a:r>
            </a:p>
          </p:txBody>
        </p:sp>
        <p:sp>
          <p:nvSpPr>
            <p:cNvPr id="286759" name="Rectangle 39"/>
            <p:cNvSpPr>
              <a:spLocks noChangeArrowheads="1"/>
            </p:cNvSpPr>
            <p:nvPr/>
          </p:nvSpPr>
          <p:spPr bwMode="auto">
            <a:xfrm>
              <a:off x="68" y="3246"/>
              <a:ext cx="68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Διαδικασίες</a:t>
              </a:r>
            </a:p>
          </p:txBody>
        </p:sp>
        <p:sp>
          <p:nvSpPr>
            <p:cNvPr id="286760" name="Rectangle 40"/>
            <p:cNvSpPr>
              <a:spLocks noChangeArrowheads="1"/>
            </p:cNvSpPr>
            <p:nvPr/>
          </p:nvSpPr>
          <p:spPr bwMode="auto">
            <a:xfrm>
              <a:off x="68" y="3699"/>
              <a:ext cx="6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 sz="1400">
                  <a:latin typeface="Arial" charset="0"/>
                </a:rPr>
                <a:t>Εφαρμογές</a:t>
              </a:r>
            </a:p>
          </p:txBody>
        </p:sp>
        <p:sp>
          <p:nvSpPr>
            <p:cNvPr id="286761" name="Rectangle 41"/>
            <p:cNvSpPr>
              <a:spLocks noChangeArrowheads="1"/>
            </p:cNvSpPr>
            <p:nvPr/>
          </p:nvSpPr>
          <p:spPr bwMode="auto">
            <a:xfrm>
              <a:off x="68" y="2432"/>
              <a:ext cx="60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Interfaces</a:t>
              </a:r>
              <a:endParaRPr lang="el-GR" sz="1400">
                <a:latin typeface="Arial" charset="0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D643B-32A3-41DF-A728-7EC9CEA2A9B2}" type="slidenum">
              <a:rPr lang="el-GR"/>
              <a:pPr/>
              <a:t>2</a:t>
            </a:fld>
            <a:endParaRPr lang="el-GR"/>
          </a:p>
        </p:txBody>
      </p:sp>
      <p:sp>
        <p:nvSpPr>
          <p:cNvPr id="668688" name="Rectangle 16"/>
          <p:cNvSpPr>
            <a:spLocks noChangeArrowheads="1"/>
          </p:cNvSpPr>
          <p:nvPr/>
        </p:nvSpPr>
        <p:spPr bwMode="auto">
          <a:xfrm>
            <a:off x="396875" y="838200"/>
            <a:ext cx="8342313" cy="720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668689" name="Rectangle 1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Περιεχόμενα</a:t>
            </a:r>
          </a:p>
        </p:txBody>
      </p:sp>
      <p:sp>
        <p:nvSpPr>
          <p:cNvPr id="668690" name="Rectangle 1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/>
              <a:t>Εισαγωγή στα Συστήματα Διαχείρισης Επιχειρησιακών Πόρων (ERPs)</a:t>
            </a:r>
            <a:endParaRPr lang="en-US"/>
          </a:p>
          <a:p>
            <a:endParaRPr lang="en-GB"/>
          </a:p>
          <a:p>
            <a:r>
              <a:rPr lang="el-GR"/>
              <a:t>Αρχιτεκτονική και Τεχνικά Χαρακτηριστικά των ERPs</a:t>
            </a:r>
            <a:endParaRPr lang="en-US"/>
          </a:p>
          <a:p>
            <a:endParaRPr lang="en-GB"/>
          </a:p>
          <a:p>
            <a:r>
              <a:rPr lang="el-GR"/>
              <a:t>Λειτουργικές Διαδικασίες που υποστηρίζονται από τα σύγχρονα ERPs</a:t>
            </a:r>
            <a:endParaRPr lang="en-US"/>
          </a:p>
          <a:p>
            <a:endParaRPr lang="en-GB"/>
          </a:p>
          <a:p>
            <a:r>
              <a:rPr lang="el-GR"/>
              <a:t>Πλεονεκτήματα </a:t>
            </a:r>
            <a:r>
              <a:rPr lang="en-US"/>
              <a:t>&amp; </a:t>
            </a:r>
            <a:r>
              <a:rPr lang="el-GR"/>
              <a:t>Μειονεκτήματα των ERPs</a:t>
            </a:r>
            <a:endParaRPr lang="en-US"/>
          </a:p>
          <a:p>
            <a:endParaRPr lang="en-GB"/>
          </a:p>
          <a:p>
            <a:r>
              <a:rPr lang="el-GR"/>
              <a:t>Κρίσιμοι παράγοντες επιτυχών υλοποιήσεων ERP</a:t>
            </a:r>
            <a:r>
              <a:rPr lang="en-US"/>
              <a:t>s</a:t>
            </a:r>
          </a:p>
          <a:p>
            <a:endParaRPr lang="en-GB"/>
          </a:p>
          <a:p>
            <a:r>
              <a:rPr lang="el-GR"/>
              <a:t>Μεθοδολογική προσέγγιση επιλογής και υλοποίησης ERP</a:t>
            </a:r>
            <a:r>
              <a:rPr lang="en-US"/>
              <a:t>s</a:t>
            </a:r>
            <a:endParaRPr lang="el-GR"/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027A0-F3C6-4983-A7CB-A3D4340EABCC}" type="slidenum">
              <a:rPr lang="el-GR"/>
              <a:pPr/>
              <a:t>20</a:t>
            </a:fld>
            <a:endParaRPr lang="el-GR"/>
          </a:p>
        </p:txBody>
      </p:sp>
      <p:sp>
        <p:nvSpPr>
          <p:cNvPr id="726022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215900"/>
            <a:ext cx="9144000" cy="685800"/>
          </a:xfrm>
          <a:noFill/>
          <a:ln/>
        </p:spPr>
        <p:txBody>
          <a:bodyPr/>
          <a:lstStyle/>
          <a:p>
            <a:r>
              <a:rPr lang="el-GR"/>
              <a:t>Ένα Φημισμένο Παράδειγμα – </a:t>
            </a:r>
            <a:r>
              <a:rPr lang="en-US"/>
              <a:t>SAP R/3    (1/3)</a:t>
            </a:r>
            <a:endParaRPr lang="el-GR"/>
          </a:p>
        </p:txBody>
      </p:sp>
      <p:sp>
        <p:nvSpPr>
          <p:cNvPr id="726023" name="Rectangle 7"/>
          <p:cNvSpPr>
            <a:spLocks noChangeArrowheads="1"/>
          </p:cNvSpPr>
          <p:nvPr/>
        </p:nvSpPr>
        <p:spPr bwMode="auto">
          <a:xfrm>
            <a:off x="361950" y="1724025"/>
            <a:ext cx="8482013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>
              <a:spcBef>
                <a:spcPct val="105000"/>
              </a:spcBef>
              <a:buClr>
                <a:srgbClr val="FF0000"/>
              </a:buClr>
              <a:buSzPct val="95000"/>
              <a:buFont typeface="Wingdings" pitchFamily="2" charset="2"/>
              <a:buChar char="Ø"/>
            </a:pPr>
            <a:r>
              <a:rPr lang="en-US" sz="2000" u="sng">
                <a:latin typeface="Arial" charset="0"/>
              </a:rPr>
              <a:t>S</a:t>
            </a:r>
            <a:r>
              <a:rPr lang="en-US" sz="2000">
                <a:latin typeface="Arial" charset="0"/>
              </a:rPr>
              <a:t>ystems, </a:t>
            </a:r>
            <a:r>
              <a:rPr lang="en-US" sz="2000" u="sng">
                <a:latin typeface="Arial" charset="0"/>
              </a:rPr>
              <a:t>A</a:t>
            </a:r>
            <a:r>
              <a:rPr lang="en-US" sz="2000">
                <a:latin typeface="Arial" charset="0"/>
              </a:rPr>
              <a:t>pplications and </a:t>
            </a:r>
            <a:r>
              <a:rPr lang="en-US" sz="2000" u="sng">
                <a:latin typeface="Arial" charset="0"/>
              </a:rPr>
              <a:t>P</a:t>
            </a:r>
            <a:r>
              <a:rPr lang="en-US" sz="2000">
                <a:latin typeface="Arial" charset="0"/>
              </a:rPr>
              <a:t>roducts in Data Processing</a:t>
            </a:r>
          </a:p>
          <a:p>
            <a:pPr marL="342900" indent="-342900">
              <a:spcBef>
                <a:spcPct val="105000"/>
              </a:spcBef>
              <a:buClr>
                <a:srgbClr val="FF0000"/>
              </a:buClr>
              <a:buSzPct val="95000"/>
              <a:buFont typeface="Wingdings" pitchFamily="2" charset="2"/>
              <a:buChar char="Ø"/>
            </a:pPr>
            <a:r>
              <a:rPr lang="el-GR" sz="2000">
                <a:latin typeface="Arial" charset="0"/>
              </a:rPr>
              <a:t>Γερμανική εταιρεία</a:t>
            </a:r>
            <a:r>
              <a:rPr lang="en-US" sz="2000">
                <a:latin typeface="Arial" charset="0"/>
              </a:rPr>
              <a:t>, </a:t>
            </a:r>
            <a:r>
              <a:rPr lang="el-GR" sz="2000">
                <a:latin typeface="Arial" charset="0"/>
              </a:rPr>
              <a:t>ιδρύθηκε το</a:t>
            </a:r>
            <a:r>
              <a:rPr lang="en-US" sz="2000">
                <a:latin typeface="Arial" charset="0"/>
              </a:rPr>
              <a:t> 1972</a:t>
            </a:r>
          </a:p>
          <a:p>
            <a:pPr marL="342900" indent="-342900">
              <a:spcBef>
                <a:spcPct val="105000"/>
              </a:spcBef>
              <a:buClr>
                <a:srgbClr val="FF0000"/>
              </a:buClr>
              <a:buSzPct val="95000"/>
              <a:buFont typeface="Wingdings" pitchFamily="2" charset="2"/>
              <a:buChar char="Ø"/>
            </a:pPr>
            <a:r>
              <a:rPr lang="en-US" sz="2000">
                <a:latin typeface="Arial" charset="0"/>
              </a:rPr>
              <a:t>R/1 – </a:t>
            </a:r>
            <a:r>
              <a:rPr lang="el-GR" sz="2000">
                <a:latin typeface="Arial" charset="0"/>
              </a:rPr>
              <a:t>η πρώτη </a:t>
            </a:r>
            <a:r>
              <a:rPr lang="en-US" sz="2000">
                <a:latin typeface="Arial" charset="0"/>
              </a:rPr>
              <a:t>version</a:t>
            </a:r>
            <a:r>
              <a:rPr lang="el-GR" sz="2000">
                <a:latin typeface="Arial" charset="0"/>
              </a:rPr>
              <a:t>, </a:t>
            </a:r>
            <a:r>
              <a:rPr lang="en-US" sz="2000">
                <a:latin typeface="Arial" charset="0"/>
              </a:rPr>
              <a:t>R/</a:t>
            </a:r>
            <a:r>
              <a:rPr lang="el-GR" sz="2000">
                <a:latin typeface="Arial" charset="0"/>
              </a:rPr>
              <a:t>2</a:t>
            </a:r>
            <a:r>
              <a:rPr lang="en-US" sz="2000">
                <a:latin typeface="Arial" charset="0"/>
              </a:rPr>
              <a:t> – </a:t>
            </a:r>
            <a:r>
              <a:rPr lang="el-GR" sz="2000">
                <a:latin typeface="Arial" charset="0"/>
              </a:rPr>
              <a:t>η δεύτερη </a:t>
            </a:r>
            <a:r>
              <a:rPr lang="en-US" sz="2000">
                <a:latin typeface="Arial" charset="0"/>
              </a:rPr>
              <a:t>version</a:t>
            </a:r>
            <a:r>
              <a:rPr lang="el-GR" sz="2000">
                <a:latin typeface="Arial" charset="0"/>
              </a:rPr>
              <a:t> (στα τέλη ’70</a:t>
            </a:r>
            <a:r>
              <a:rPr lang="en-US" sz="2000">
                <a:latin typeface="Arial" charset="0"/>
              </a:rPr>
              <a:t>s)</a:t>
            </a:r>
          </a:p>
          <a:p>
            <a:pPr marL="342900" indent="-342900">
              <a:spcBef>
                <a:spcPct val="105000"/>
              </a:spcBef>
              <a:buClr>
                <a:srgbClr val="FF0000"/>
              </a:buClr>
              <a:buSzPct val="95000"/>
              <a:buFont typeface="Wingdings" pitchFamily="2" charset="2"/>
              <a:buChar char="Ø"/>
            </a:pPr>
            <a:r>
              <a:rPr lang="en-US" sz="2000">
                <a:latin typeface="Arial" charset="0"/>
              </a:rPr>
              <a:t>R/3 </a:t>
            </a:r>
            <a:r>
              <a:rPr lang="el-GR" sz="2000">
                <a:latin typeface="Arial" charset="0"/>
              </a:rPr>
              <a:t> - η τρίτη </a:t>
            </a:r>
            <a:r>
              <a:rPr lang="en-US" sz="2000">
                <a:latin typeface="Arial" charset="0"/>
              </a:rPr>
              <a:t>version</a:t>
            </a:r>
            <a:r>
              <a:rPr lang="el-GR" sz="2000">
                <a:latin typeface="Arial" charset="0"/>
              </a:rPr>
              <a:t> (6/7/1992</a:t>
            </a:r>
            <a:r>
              <a:rPr lang="en-US" sz="2000">
                <a:latin typeface="Arial" charset="0"/>
              </a:rPr>
              <a:t>)</a:t>
            </a:r>
            <a:r>
              <a:rPr lang="el-GR" sz="2000">
                <a:latin typeface="Arial" charset="0"/>
              </a:rPr>
              <a:t>, το </a:t>
            </a:r>
            <a:r>
              <a:rPr lang="en-US" sz="2000">
                <a:latin typeface="Arial" charset="0"/>
              </a:rPr>
              <a:t>R </a:t>
            </a:r>
            <a:r>
              <a:rPr lang="el-GR" sz="2000">
                <a:latin typeface="Arial" charset="0"/>
              </a:rPr>
              <a:t>σημαίνει «</a:t>
            </a:r>
            <a:r>
              <a:rPr lang="en-US" sz="2000">
                <a:latin typeface="Arial" charset="0"/>
              </a:rPr>
              <a:t>Real-time data processing</a:t>
            </a:r>
            <a:r>
              <a:rPr lang="el-GR" sz="2000">
                <a:latin typeface="Arial" charset="0"/>
              </a:rPr>
              <a:t>» και το 3 σημαίνει «3-</a:t>
            </a:r>
            <a:r>
              <a:rPr lang="en-US" sz="2000">
                <a:latin typeface="Arial" charset="0"/>
              </a:rPr>
              <a:t>tier</a:t>
            </a:r>
            <a:r>
              <a:rPr lang="el-GR" sz="2000">
                <a:latin typeface="Arial" charset="0"/>
              </a:rPr>
              <a:t>»</a:t>
            </a:r>
            <a:endParaRPr lang="en-US" sz="2000">
              <a:latin typeface="Arial" charset="0"/>
            </a:endParaRPr>
          </a:p>
          <a:p>
            <a:pPr marL="342900" indent="-342900">
              <a:spcBef>
                <a:spcPct val="105000"/>
              </a:spcBef>
              <a:buClr>
                <a:srgbClr val="FF0000"/>
              </a:buClr>
              <a:buSzPct val="95000"/>
              <a:buFont typeface="Wingdings" pitchFamily="2" charset="2"/>
              <a:buChar char="Ø"/>
            </a:pPr>
            <a:r>
              <a:rPr lang="el-GR" sz="2000">
                <a:latin typeface="Arial" charset="0"/>
              </a:rPr>
              <a:t>Τελευταία</a:t>
            </a:r>
            <a:r>
              <a:rPr lang="en-US" sz="2000">
                <a:latin typeface="Arial" charset="0"/>
              </a:rPr>
              <a:t> version </a:t>
            </a:r>
            <a:r>
              <a:rPr lang="el-GR" sz="2000">
                <a:latin typeface="Arial" charset="0"/>
              </a:rPr>
              <a:t>είναι το </a:t>
            </a:r>
            <a:r>
              <a:rPr lang="el-GR" sz="1800">
                <a:latin typeface="Arial" charset="0"/>
              </a:rPr>
              <a:t>mySAP ERP 2005 </a:t>
            </a:r>
          </a:p>
          <a:p>
            <a:pPr marL="342900" indent="-342900">
              <a:spcBef>
                <a:spcPct val="105000"/>
              </a:spcBef>
              <a:buClr>
                <a:srgbClr val="FF0000"/>
              </a:buClr>
              <a:buSzPct val="95000"/>
              <a:buFont typeface="Wingdings" pitchFamily="2" charset="2"/>
              <a:buChar char="Ø"/>
            </a:pPr>
            <a:r>
              <a:rPr lang="el-GR" sz="1800">
                <a:latin typeface="Arial" charset="0"/>
              </a:rPr>
              <a:t>12 εκατ. χρήστες, 121.000 εγκαταστάσεις, σε 120 χώρες παγκοσμίως (2008) 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7BAE4-36F5-449E-BF20-C9C60A771942}" type="slidenum">
              <a:rPr lang="el-GR"/>
              <a:pPr/>
              <a:t>21</a:t>
            </a:fld>
            <a:endParaRPr lang="el-GR"/>
          </a:p>
        </p:txBody>
      </p:sp>
      <p:pic>
        <p:nvPicPr>
          <p:cNvPr id="728139" name="Picture 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466850"/>
            <a:ext cx="8424863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28140" name="Rectangle 76"/>
          <p:cNvSpPr>
            <a:spLocks noGrp="1" noChangeArrowheads="1"/>
          </p:cNvSpPr>
          <p:nvPr>
            <p:ph type="title"/>
          </p:nvPr>
        </p:nvSpPr>
        <p:spPr>
          <a:xfrm>
            <a:off x="0" y="215900"/>
            <a:ext cx="9144000" cy="685800"/>
          </a:xfrm>
          <a:noFill/>
          <a:ln/>
        </p:spPr>
        <p:txBody>
          <a:bodyPr/>
          <a:lstStyle/>
          <a:p>
            <a:r>
              <a:rPr lang="el-GR"/>
              <a:t>Ένα Φημισμένο Παράδειγμα – </a:t>
            </a:r>
            <a:r>
              <a:rPr lang="en-US"/>
              <a:t>SAP R/3    (2/3)</a:t>
            </a:r>
            <a:endParaRPr lang="el-G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8D16D-905A-41E6-90EA-A1D5D6C0BC89}" type="slidenum">
              <a:rPr lang="el-GR"/>
              <a:pPr/>
              <a:t>22</a:t>
            </a:fld>
            <a:endParaRPr lang="el-GR"/>
          </a:p>
        </p:txBody>
      </p:sp>
      <p:pic>
        <p:nvPicPr>
          <p:cNvPr id="7290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6988" y="1185863"/>
            <a:ext cx="6958012" cy="541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29093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215900"/>
            <a:ext cx="9144000" cy="685800"/>
          </a:xfrm>
          <a:noFill/>
          <a:ln/>
        </p:spPr>
        <p:txBody>
          <a:bodyPr/>
          <a:lstStyle/>
          <a:p>
            <a:r>
              <a:rPr lang="el-GR"/>
              <a:t>Ένα Φημισμένο Παράδειγμα – </a:t>
            </a:r>
            <a:r>
              <a:rPr lang="en-US"/>
              <a:t>SAP R/3    (3/3)</a:t>
            </a:r>
            <a:endParaRPr lang="el-GR"/>
          </a:p>
        </p:txBody>
      </p:sp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F6D13-A65F-4377-B976-4565B3112359}" type="slidenum">
              <a:rPr lang="el-GR"/>
              <a:pPr/>
              <a:t>23</a:t>
            </a:fld>
            <a:endParaRPr lang="el-GR"/>
          </a:p>
        </p:txBody>
      </p:sp>
      <p:sp>
        <p:nvSpPr>
          <p:cNvPr id="699396" name="Rectangle 4"/>
          <p:cNvSpPr>
            <a:spLocks noChangeArrowheads="1"/>
          </p:cNvSpPr>
          <p:nvPr/>
        </p:nvSpPr>
        <p:spPr bwMode="auto">
          <a:xfrm>
            <a:off x="396875" y="1685925"/>
            <a:ext cx="8342313" cy="720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699397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Περιεχόμενα</a:t>
            </a:r>
          </a:p>
        </p:txBody>
      </p:sp>
      <p:sp>
        <p:nvSpPr>
          <p:cNvPr id="699398" name="Rectangle 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/>
              <a:t>Εισαγωγή στα Συστήματα Διαχείρισης Επιχειρησιακών Πόρων (ERPs)</a:t>
            </a:r>
            <a:endParaRPr lang="en-US"/>
          </a:p>
          <a:p>
            <a:endParaRPr lang="en-GB"/>
          </a:p>
          <a:p>
            <a:r>
              <a:rPr lang="el-GR"/>
              <a:t>Αρχιτεκτονική και Τεχνικά Χαρακτηριστικά των ERPs</a:t>
            </a:r>
            <a:endParaRPr lang="en-US"/>
          </a:p>
          <a:p>
            <a:endParaRPr lang="en-GB"/>
          </a:p>
          <a:p>
            <a:r>
              <a:rPr lang="el-GR"/>
              <a:t>Λειτουργικές Διαδικασίες που υποστηρίζονται από τα σύγχρονα ERPs</a:t>
            </a:r>
            <a:endParaRPr lang="en-US"/>
          </a:p>
          <a:p>
            <a:endParaRPr lang="en-GB"/>
          </a:p>
          <a:p>
            <a:r>
              <a:rPr lang="el-GR"/>
              <a:t>Πλεονεκτήματα </a:t>
            </a:r>
            <a:r>
              <a:rPr lang="en-US"/>
              <a:t>&amp; </a:t>
            </a:r>
            <a:r>
              <a:rPr lang="el-GR"/>
              <a:t>Μειονεκτήματα των ERPs</a:t>
            </a:r>
            <a:endParaRPr lang="en-US"/>
          </a:p>
          <a:p>
            <a:endParaRPr lang="en-GB"/>
          </a:p>
          <a:p>
            <a:r>
              <a:rPr lang="el-GR"/>
              <a:t>Κρίσιμοι παράγοντες επιτυχών υλοποιήσεων ERP</a:t>
            </a:r>
            <a:r>
              <a:rPr lang="en-US"/>
              <a:t>s</a:t>
            </a:r>
          </a:p>
          <a:p>
            <a:endParaRPr lang="en-GB"/>
          </a:p>
          <a:p>
            <a:r>
              <a:rPr lang="el-GR"/>
              <a:t>Μεθοδολογική προσέγγιση επιλογής και υλοποίησης ERP</a:t>
            </a:r>
            <a:r>
              <a:rPr lang="en-US"/>
              <a:t>s</a:t>
            </a:r>
            <a:endParaRPr lang="el-G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8EB344-56A9-4287-BB09-1C4BFB086AB5}" type="slidenum">
              <a:rPr lang="el-GR"/>
              <a:pPr/>
              <a:t>24</a:t>
            </a:fld>
            <a:endParaRPr lang="el-GR"/>
          </a:p>
        </p:txBody>
      </p:sp>
      <p:sp>
        <p:nvSpPr>
          <p:cNvPr id="70042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Αρχιτεκτονική και Τεχνικά Χαρακτηριστικά των ERPs (1/</a:t>
            </a:r>
            <a:r>
              <a:rPr lang="en-US"/>
              <a:t>6</a:t>
            </a:r>
            <a:r>
              <a:rPr lang="el-GR"/>
              <a:t>)</a:t>
            </a:r>
          </a:p>
        </p:txBody>
      </p:sp>
      <p:sp>
        <p:nvSpPr>
          <p:cNvPr id="700421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 b="1" u="sng"/>
              <a:t>ΑΡΧΙΤΕΚΤΟΝΙΚΗ ΠΟΛΥΠΛΟΚΟΤΗΤΑ</a:t>
            </a:r>
          </a:p>
          <a:p>
            <a:r>
              <a:rPr lang="el-GR"/>
              <a:t>Στα πληροφοριακά συστήματα ERP υπάρχουν πολλά επίπεδα αλληλεπίδρασης μεταξύ των δομικών τους στοιχείων</a:t>
            </a:r>
            <a:endParaRPr lang="en-US"/>
          </a:p>
          <a:p>
            <a:r>
              <a:rPr lang="el-GR"/>
              <a:t>Ακολουθούν την αρχιτεκτονική </a:t>
            </a:r>
            <a:r>
              <a:rPr lang="en-US"/>
              <a:t>N-tier</a:t>
            </a:r>
            <a:endParaRPr lang="el-GR"/>
          </a:p>
          <a:p>
            <a:r>
              <a:rPr lang="el-GR"/>
              <a:t>Κάθε δομικό στοιχείο αποτελείται από ενότητες (modules) και λειτουργίες (functionalities)</a:t>
            </a:r>
          </a:p>
          <a:p>
            <a:r>
              <a:rPr lang="el-GR"/>
              <a:t>Κάθε λειτουργική περιοχή αποτελείται από επιμέρους συστήματα και υποσυστήματα τα οποία αλληλεπιδρούν και αυτά μεταξύ τους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22D5F0-7EEB-4C84-87EA-27478B79B53C}" type="slidenum">
              <a:rPr lang="el-GR"/>
              <a:pPr/>
              <a:t>25</a:t>
            </a:fld>
            <a:endParaRPr lang="el-GR"/>
          </a:p>
        </p:txBody>
      </p:sp>
      <p:sp>
        <p:nvSpPr>
          <p:cNvPr id="7014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Αρχιτεκτονική και Τεχνικά Χαρακτηριστικά των ERPs (2/</a:t>
            </a:r>
            <a:r>
              <a:rPr lang="en-US"/>
              <a:t>6</a:t>
            </a:r>
            <a:r>
              <a:rPr lang="el-GR"/>
              <a:t>)</a:t>
            </a:r>
          </a:p>
        </p:txBody>
      </p:sp>
      <p:sp>
        <p:nvSpPr>
          <p:cNvPr id="7014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257300"/>
            <a:ext cx="9144000" cy="4838700"/>
          </a:xfrm>
          <a:noFill/>
          <a:ln/>
        </p:spPr>
        <p:txBody>
          <a:bodyPr/>
          <a:lstStyle/>
          <a:p>
            <a:pPr>
              <a:lnSpc>
                <a:spcPct val="115000"/>
              </a:lnSpc>
              <a:spcBef>
                <a:spcPct val="70000"/>
              </a:spcBef>
            </a:pPr>
            <a:r>
              <a:rPr lang="el-GR"/>
              <a:t>Από τι αποτελείται ένα ERP;</a:t>
            </a:r>
          </a:p>
          <a:p>
            <a:pPr lvl="1">
              <a:lnSpc>
                <a:spcPct val="115000"/>
              </a:lnSpc>
              <a:spcBef>
                <a:spcPct val="70000"/>
              </a:spcBef>
            </a:pPr>
            <a:r>
              <a:rPr lang="el-GR"/>
              <a:t>Βάση Δεδομένων </a:t>
            </a:r>
          </a:p>
          <a:p>
            <a:pPr lvl="1">
              <a:lnSpc>
                <a:spcPct val="115000"/>
              </a:lnSpc>
              <a:spcBef>
                <a:spcPct val="70000"/>
              </a:spcBef>
            </a:pPr>
            <a:r>
              <a:rPr lang="el-GR"/>
              <a:t>Εφαρμογές (Modules)</a:t>
            </a:r>
          </a:p>
          <a:p>
            <a:pPr lvl="1">
              <a:lnSpc>
                <a:spcPct val="115000"/>
              </a:lnSpc>
              <a:spcBef>
                <a:spcPct val="70000"/>
              </a:spcBef>
            </a:pPr>
            <a:r>
              <a:rPr lang="el-GR"/>
              <a:t>Επιχειρησιακοί Κανόνες Λειτουργίας</a:t>
            </a:r>
          </a:p>
          <a:p>
            <a:pPr lvl="1">
              <a:lnSpc>
                <a:spcPct val="115000"/>
              </a:lnSpc>
              <a:spcBef>
                <a:spcPct val="70000"/>
              </a:spcBef>
            </a:pPr>
            <a:r>
              <a:rPr lang="el-GR"/>
              <a:t>Γραφικά περιβάλλοντα επικοινωνίας χρήστη - μηχανής (GUI’s)</a:t>
            </a:r>
          </a:p>
          <a:p>
            <a:pPr lvl="1">
              <a:lnSpc>
                <a:spcPct val="115000"/>
              </a:lnSpc>
              <a:spcBef>
                <a:spcPct val="70000"/>
              </a:spcBef>
            </a:pPr>
            <a:r>
              <a:rPr lang="el-GR"/>
              <a:t>Εργαλεία (Διαχείρισης, Ανάπτυξης, Στατιστικών κτλ.)</a:t>
            </a:r>
            <a:endParaRPr lang="en-US"/>
          </a:p>
          <a:p>
            <a:endParaRPr lang="en-US"/>
          </a:p>
          <a:p>
            <a:endParaRPr lang="el-G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60A0DE-666C-4DBD-990D-5CDB6AFE6336}" type="slidenum">
              <a:rPr lang="el-GR"/>
              <a:pPr/>
              <a:t>26</a:t>
            </a:fld>
            <a:endParaRPr lang="el-GR"/>
          </a:p>
        </p:txBody>
      </p:sp>
      <p:sp>
        <p:nvSpPr>
          <p:cNvPr id="7024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Αρχιτεκτονική και Τεχνικά Χαρακτηριστικά των ERPs (3/</a:t>
            </a:r>
            <a:r>
              <a:rPr lang="en-US"/>
              <a:t>6</a:t>
            </a:r>
            <a:r>
              <a:rPr lang="el-GR"/>
              <a:t>)</a:t>
            </a:r>
          </a:p>
        </p:txBody>
      </p:sp>
      <p:sp>
        <p:nvSpPr>
          <p:cNvPr id="7024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30300"/>
            <a:ext cx="9144000" cy="5194300"/>
          </a:xfrm>
          <a:noFill/>
          <a:ln/>
        </p:spPr>
        <p:txBody>
          <a:bodyPr/>
          <a:lstStyle/>
          <a:p>
            <a:pPr>
              <a:spcBef>
                <a:spcPct val="75000"/>
              </a:spcBef>
            </a:pPr>
            <a:r>
              <a:rPr lang="el-GR" b="1" u="sng"/>
              <a:t>ΒΑΣΕΙΣ ΔΕΔΟΜΕΝΩΝ</a:t>
            </a:r>
          </a:p>
          <a:p>
            <a:pPr>
              <a:spcBef>
                <a:spcPct val="75000"/>
              </a:spcBef>
            </a:pPr>
            <a:r>
              <a:rPr lang="el-GR"/>
              <a:t>Μοναδικότητα δεδομένων</a:t>
            </a:r>
            <a:endParaRPr lang="en-US"/>
          </a:p>
          <a:p>
            <a:pPr>
              <a:spcBef>
                <a:spcPct val="75000"/>
              </a:spcBef>
            </a:pPr>
            <a:r>
              <a:rPr lang="el-GR"/>
              <a:t>Σχεσιακές Βάσεις Δεδομένων</a:t>
            </a:r>
          </a:p>
          <a:p>
            <a:pPr>
              <a:spcBef>
                <a:spcPct val="75000"/>
              </a:spcBef>
            </a:pPr>
            <a:r>
              <a:rPr lang="el-GR"/>
              <a:t>Υποστήριξη πολλαπλών βάσεων δεδομένων (Sql Server, Oracle, DB2, Sybase, Informix, κ.τ.λ)</a:t>
            </a:r>
          </a:p>
          <a:p>
            <a:pPr>
              <a:spcBef>
                <a:spcPct val="75000"/>
              </a:spcBef>
            </a:pPr>
            <a:r>
              <a:rPr lang="el-GR"/>
              <a:t>Κεντρικές – κατανεμημένες (distributed) βάσεις δεδομένων</a:t>
            </a:r>
          </a:p>
          <a:p>
            <a:pPr>
              <a:spcBef>
                <a:spcPct val="75000"/>
              </a:spcBef>
            </a:pPr>
            <a:r>
              <a:rPr lang="el-GR"/>
              <a:t>Απομακρυσμένες (remote) βάσεις δεδομένων</a:t>
            </a:r>
          </a:p>
          <a:p>
            <a:pPr>
              <a:spcBef>
                <a:spcPct val="75000"/>
              </a:spcBef>
            </a:pPr>
            <a:r>
              <a:rPr lang="el-GR"/>
              <a:t>Τεχνικές mirroring για ασφάλεια των δεδομένων</a:t>
            </a:r>
          </a:p>
        </p:txBody>
      </p:sp>
    </p:spTree>
  </p:cSld>
  <p:clrMapOvr>
    <a:masterClrMapping/>
  </p:clrMapOvr>
  <p:transition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2468C-5E9E-4B07-9A96-67405D208950}" type="slidenum">
              <a:rPr lang="el-GR"/>
              <a:pPr/>
              <a:t>27</a:t>
            </a:fld>
            <a:endParaRPr lang="el-GR"/>
          </a:p>
        </p:txBody>
      </p:sp>
      <p:sp>
        <p:nvSpPr>
          <p:cNvPr id="7034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Αρχιτεκτονική και Τεχνικά Χαρακτηριστικά των ERPs (</a:t>
            </a:r>
            <a:r>
              <a:rPr lang="en-US"/>
              <a:t>4</a:t>
            </a:r>
            <a:r>
              <a:rPr lang="el-GR"/>
              <a:t>/</a:t>
            </a:r>
            <a:r>
              <a:rPr lang="en-US"/>
              <a:t>6</a:t>
            </a:r>
            <a:r>
              <a:rPr lang="el-GR"/>
              <a:t>)</a:t>
            </a:r>
          </a:p>
        </p:txBody>
      </p:sp>
      <p:pic>
        <p:nvPicPr>
          <p:cNvPr id="70349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6313" y="1347788"/>
            <a:ext cx="7234237" cy="541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03494" name="Rectangle 6"/>
          <p:cNvSpPr>
            <a:spLocks noChangeArrowheads="1"/>
          </p:cNvSpPr>
          <p:nvPr/>
        </p:nvSpPr>
        <p:spPr bwMode="auto">
          <a:xfrm>
            <a:off x="0" y="936625"/>
            <a:ext cx="3308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l-GR" sz="2000" b="1" u="sng">
                <a:latin typeface="Arial" charset="0"/>
              </a:rPr>
              <a:t>ΕΦΑΡΜΟΓΕΣ</a:t>
            </a:r>
            <a:r>
              <a:rPr lang="en-US" sz="2000" b="1" u="sng">
                <a:latin typeface="Arial" charset="0"/>
              </a:rPr>
              <a:t> (MODULES)</a:t>
            </a:r>
            <a:endParaRPr lang="el-GR" sz="2000" b="1" u="sng">
              <a:latin typeface="Arial" charset="0"/>
            </a:endParaRPr>
          </a:p>
        </p:txBody>
      </p:sp>
    </p:spTree>
  </p:cSld>
  <p:clrMapOvr>
    <a:masterClrMapping/>
  </p:clrMapOvr>
  <p:transition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DB8EBC-073D-4B80-9E9D-3E9CEA037D3E}" type="slidenum">
              <a:rPr lang="el-GR"/>
              <a:pPr/>
              <a:t>28</a:t>
            </a:fld>
            <a:endParaRPr lang="el-GR"/>
          </a:p>
        </p:txBody>
      </p:sp>
      <p:sp>
        <p:nvSpPr>
          <p:cNvPr id="70451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Αρχιτεκτονική και Τεχνικά Χαρακτηριστικά των ERPs (</a:t>
            </a:r>
            <a:r>
              <a:rPr lang="en-US"/>
              <a:t>5</a:t>
            </a:r>
            <a:r>
              <a:rPr lang="el-GR"/>
              <a:t>/</a:t>
            </a:r>
            <a:r>
              <a:rPr lang="en-US"/>
              <a:t>6</a:t>
            </a:r>
            <a:r>
              <a:rPr lang="el-GR"/>
              <a:t>)</a:t>
            </a:r>
          </a:p>
        </p:txBody>
      </p:sp>
      <p:sp>
        <p:nvSpPr>
          <p:cNvPr id="7045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55700"/>
            <a:ext cx="9144000" cy="5511800"/>
          </a:xfrm>
          <a:noFill/>
          <a:ln/>
        </p:spPr>
        <p:txBody>
          <a:bodyPr/>
          <a:lstStyle/>
          <a:p>
            <a:pPr>
              <a:lnSpc>
                <a:spcPct val="110000"/>
              </a:lnSpc>
              <a:spcBef>
                <a:spcPct val="65000"/>
              </a:spcBef>
            </a:pPr>
            <a:r>
              <a:rPr lang="el-GR" b="1" u="sng"/>
              <a:t>ΕΡΓΑΛΕΙΑ</a:t>
            </a:r>
            <a:endParaRPr lang="en-US" b="1" u="sng"/>
          </a:p>
          <a:p>
            <a:pPr>
              <a:lnSpc>
                <a:spcPct val="110000"/>
              </a:lnSpc>
              <a:spcBef>
                <a:spcPct val="65000"/>
              </a:spcBef>
            </a:pPr>
            <a:r>
              <a:rPr lang="el-GR"/>
              <a:t>Εργαλεία διαχείρισης του λογισμικού πακέτου</a:t>
            </a:r>
          </a:p>
          <a:p>
            <a:pPr lvl="1">
              <a:lnSpc>
                <a:spcPct val="110000"/>
              </a:lnSpc>
              <a:spcBef>
                <a:spcPct val="65000"/>
              </a:spcBef>
            </a:pPr>
            <a:r>
              <a:rPr lang="el-GR"/>
              <a:t>Διαχείριση χρηστών (εξουσιοδοτήσεις / δικαιώματα, μενού εργασίας, καταγραφή κινήσεων, κ.τ.λ.)</a:t>
            </a:r>
          </a:p>
          <a:p>
            <a:pPr lvl="1">
              <a:lnSpc>
                <a:spcPct val="110000"/>
              </a:lnSpc>
              <a:spcBef>
                <a:spcPct val="65000"/>
              </a:spcBef>
            </a:pPr>
            <a:r>
              <a:rPr lang="el-GR"/>
              <a:t>Τεκμηρίωση εφαρμογών</a:t>
            </a:r>
          </a:p>
          <a:p>
            <a:pPr lvl="1">
              <a:lnSpc>
                <a:spcPct val="110000"/>
              </a:lnSpc>
              <a:spcBef>
                <a:spcPct val="65000"/>
              </a:spcBef>
            </a:pPr>
            <a:r>
              <a:rPr lang="el-GR"/>
              <a:t>Περιβάλλοντα εργασίας χρηστών (MS Windows, X-Windows, Υποστήριξη διαφορετικών γλωσσών, κτλ.)</a:t>
            </a:r>
          </a:p>
          <a:p>
            <a:pPr>
              <a:lnSpc>
                <a:spcPct val="110000"/>
              </a:lnSpc>
              <a:spcBef>
                <a:spcPct val="65000"/>
              </a:spcBef>
            </a:pPr>
            <a:r>
              <a:rPr lang="el-GR"/>
              <a:t>Εργαλεία προσαρμογής στις ιδιαίτερες ανάγκες</a:t>
            </a:r>
            <a:r>
              <a:rPr lang="en-US"/>
              <a:t> </a:t>
            </a:r>
            <a:r>
              <a:rPr lang="el-GR"/>
              <a:t>της εταιρίας (Customization)</a:t>
            </a:r>
          </a:p>
          <a:p>
            <a:pPr>
              <a:lnSpc>
                <a:spcPct val="110000"/>
              </a:lnSpc>
              <a:spcBef>
                <a:spcPct val="65000"/>
              </a:spcBef>
            </a:pPr>
            <a:r>
              <a:rPr lang="el-GR"/>
              <a:t>Εργαλεία ανάπτυξης εφαρμογών (</a:t>
            </a:r>
            <a:r>
              <a:rPr lang="en-US"/>
              <a:t>CASE</a:t>
            </a:r>
            <a:r>
              <a:rPr lang="el-GR"/>
              <a:t> Tools)</a:t>
            </a:r>
          </a:p>
          <a:p>
            <a:endParaRPr lang="el-GR"/>
          </a:p>
        </p:txBody>
      </p:sp>
    </p:spTree>
  </p:cSld>
  <p:clrMapOvr>
    <a:masterClrMapping/>
  </p:clrMapOvr>
  <p:transition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D6689-4B76-4EAA-BD03-C8C3DAF7D83B}" type="slidenum">
              <a:rPr lang="el-GR"/>
              <a:pPr/>
              <a:t>29</a:t>
            </a:fld>
            <a:endParaRPr lang="el-GR"/>
          </a:p>
        </p:txBody>
      </p:sp>
      <p:sp>
        <p:nvSpPr>
          <p:cNvPr id="70554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Αρχιτεκτονική και Τεχνικά Χαρακτηριστικά των ERPs (</a:t>
            </a:r>
            <a:r>
              <a:rPr lang="en-US"/>
              <a:t>6</a:t>
            </a:r>
            <a:r>
              <a:rPr lang="el-GR"/>
              <a:t>/</a:t>
            </a:r>
            <a:r>
              <a:rPr lang="en-US"/>
              <a:t>6</a:t>
            </a:r>
            <a:r>
              <a:rPr lang="el-GR"/>
              <a:t>)</a:t>
            </a:r>
          </a:p>
        </p:txBody>
      </p:sp>
      <p:sp>
        <p:nvSpPr>
          <p:cNvPr id="7055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727200"/>
            <a:ext cx="9144000" cy="2755900"/>
          </a:xfrm>
          <a:noFill/>
          <a:ln/>
        </p:spPr>
        <p:txBody>
          <a:bodyPr/>
          <a:lstStyle/>
          <a:p>
            <a:r>
              <a:rPr lang="el-GR"/>
              <a:t>Διαίρεση των </a:t>
            </a:r>
            <a:r>
              <a:rPr lang="en-US"/>
              <a:t>ERP </a:t>
            </a:r>
            <a:r>
              <a:rPr lang="el-GR"/>
              <a:t>σε υποσυστήματα (modules)</a:t>
            </a:r>
          </a:p>
          <a:p>
            <a:endParaRPr lang="el-GR"/>
          </a:p>
          <a:p>
            <a:r>
              <a:rPr lang="el-GR"/>
              <a:t>Δυνατότητα εγκατάστασης μόνο των αναγκαίων υποσυστημάτων</a:t>
            </a: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369B87-4D53-4BA5-BEA6-91216B740536}" type="slidenum">
              <a:rPr lang="el-GR"/>
              <a:pPr/>
              <a:t>3</a:t>
            </a:fld>
            <a:endParaRPr lang="el-GR"/>
          </a:p>
        </p:txBody>
      </p:sp>
      <p:grpSp>
        <p:nvGrpSpPr>
          <p:cNvPr id="674907" name="Group 91"/>
          <p:cNvGrpSpPr>
            <a:grpSpLocks/>
          </p:cNvGrpSpPr>
          <p:nvPr/>
        </p:nvGrpSpPr>
        <p:grpSpPr bwMode="auto">
          <a:xfrm>
            <a:off x="188913" y="2586038"/>
            <a:ext cx="8497887" cy="4232275"/>
            <a:chOff x="263" y="1381"/>
            <a:chExt cx="5513" cy="2955"/>
          </a:xfrm>
        </p:grpSpPr>
        <p:sp>
          <p:nvSpPr>
            <p:cNvPr id="674823" name="Rectangle 7"/>
            <p:cNvSpPr>
              <a:spLocks noChangeArrowheads="1"/>
            </p:cNvSpPr>
            <p:nvPr/>
          </p:nvSpPr>
          <p:spPr bwMode="auto">
            <a:xfrm>
              <a:off x="263" y="1647"/>
              <a:ext cx="982" cy="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b" anchorCtr="1"/>
            <a:lstStyle/>
            <a:p>
              <a:pPr algn="ctr" eaLnBrk="0" hangingPunct="0"/>
              <a:r>
                <a:rPr lang="en-US" sz="2000">
                  <a:solidFill>
                    <a:srgbClr val="5B5094"/>
                  </a:solidFill>
                  <a:latin typeface="Arial" charset="0"/>
                </a:rPr>
                <a:t>Supplier</a:t>
              </a:r>
            </a:p>
          </p:txBody>
        </p:sp>
        <p:graphicFrame>
          <p:nvGraphicFramePr>
            <p:cNvPr id="674824" name="Object 8"/>
            <p:cNvGraphicFramePr>
              <a:graphicFrameLocks noChangeAspect="1"/>
            </p:cNvGraphicFramePr>
            <p:nvPr/>
          </p:nvGraphicFramePr>
          <p:xfrm>
            <a:off x="466" y="1775"/>
            <a:ext cx="624" cy="400"/>
          </p:xfrm>
          <a:graphic>
            <a:graphicData uri="http://schemas.openxmlformats.org/presentationml/2006/ole">
              <p:oleObj spid="_x0000_s674824" name="Clip" r:id="rId3" imgW="5600160" imgH="3588840" progId="">
                <p:embed/>
              </p:oleObj>
            </a:graphicData>
          </a:graphic>
        </p:graphicFrame>
        <p:sp>
          <p:nvSpPr>
            <p:cNvPr id="674825" name="Rectangle 9"/>
            <p:cNvSpPr>
              <a:spLocks noChangeArrowheads="1"/>
            </p:cNvSpPr>
            <p:nvPr/>
          </p:nvSpPr>
          <p:spPr bwMode="auto">
            <a:xfrm>
              <a:off x="1378" y="1987"/>
              <a:ext cx="982" cy="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b" anchorCtr="1"/>
            <a:lstStyle/>
            <a:p>
              <a:pPr algn="ctr" eaLnBrk="0" hangingPunct="0"/>
              <a:r>
                <a:rPr lang="en-US" sz="2000">
                  <a:solidFill>
                    <a:srgbClr val="5B5094"/>
                  </a:solidFill>
                  <a:latin typeface="Arial" charset="0"/>
                </a:rPr>
                <a:t>Manufacturing</a:t>
              </a:r>
            </a:p>
          </p:txBody>
        </p:sp>
        <p:graphicFrame>
          <p:nvGraphicFramePr>
            <p:cNvPr id="674826" name="Object 10"/>
            <p:cNvGraphicFramePr>
              <a:graphicFrameLocks noChangeAspect="1"/>
            </p:cNvGraphicFramePr>
            <p:nvPr/>
          </p:nvGraphicFramePr>
          <p:xfrm>
            <a:off x="1522" y="2283"/>
            <a:ext cx="624" cy="252"/>
          </p:xfrm>
          <a:graphic>
            <a:graphicData uri="http://schemas.openxmlformats.org/presentationml/2006/ole">
              <p:oleObj spid="_x0000_s674826" name="Clip" r:id="rId4" imgW="4609800" imgH="1852200" progId="">
                <p:embed/>
              </p:oleObj>
            </a:graphicData>
          </a:graphic>
        </p:graphicFrame>
        <p:sp>
          <p:nvSpPr>
            <p:cNvPr id="674827" name="AutoShape 11"/>
            <p:cNvSpPr>
              <a:spLocks noChangeArrowheads="1"/>
            </p:cNvSpPr>
            <p:nvPr/>
          </p:nvSpPr>
          <p:spPr bwMode="auto">
            <a:xfrm>
              <a:off x="1090" y="2024"/>
              <a:ext cx="480" cy="336"/>
            </a:xfrm>
            <a:prstGeom prst="rightArrow">
              <a:avLst>
                <a:gd name="adj1" fmla="val 50000"/>
                <a:gd name="adj2" fmla="val 35714"/>
              </a:avLst>
            </a:prstGeom>
            <a:solidFill>
              <a:schemeClr val="bg1"/>
            </a:solidFill>
            <a:ln w="9525">
              <a:solidFill>
                <a:srgbClr val="33CC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400">
                  <a:solidFill>
                    <a:srgbClr val="9900CC"/>
                  </a:solidFill>
                  <a:latin typeface="Arial" charset="0"/>
                </a:rPr>
                <a:t>Transfer</a:t>
              </a:r>
            </a:p>
          </p:txBody>
        </p:sp>
        <p:sp>
          <p:nvSpPr>
            <p:cNvPr id="674828" name="Rectangle 12"/>
            <p:cNvSpPr>
              <a:spLocks noChangeArrowheads="1"/>
            </p:cNvSpPr>
            <p:nvPr/>
          </p:nvSpPr>
          <p:spPr bwMode="auto">
            <a:xfrm>
              <a:off x="2493" y="2330"/>
              <a:ext cx="982" cy="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b" anchorCtr="1"/>
            <a:lstStyle/>
            <a:p>
              <a:pPr eaLnBrk="0" hangingPunct="0"/>
              <a:r>
                <a:rPr lang="en-US" sz="2000">
                  <a:solidFill>
                    <a:srgbClr val="5B5094"/>
                  </a:solidFill>
                  <a:latin typeface="Arial" charset="0"/>
                </a:rPr>
                <a:t>Distribution</a:t>
              </a:r>
            </a:p>
          </p:txBody>
        </p:sp>
        <p:grpSp>
          <p:nvGrpSpPr>
            <p:cNvPr id="674829" name="Group 13"/>
            <p:cNvGrpSpPr>
              <a:grpSpLocks/>
            </p:cNvGrpSpPr>
            <p:nvPr/>
          </p:nvGrpSpPr>
          <p:grpSpPr bwMode="auto">
            <a:xfrm>
              <a:off x="2722" y="2537"/>
              <a:ext cx="624" cy="430"/>
              <a:chOff x="2496" y="2544"/>
              <a:chExt cx="864" cy="526"/>
            </a:xfrm>
          </p:grpSpPr>
          <p:graphicFrame>
            <p:nvGraphicFramePr>
              <p:cNvPr id="674830" name="Object 14"/>
              <p:cNvGraphicFramePr>
                <a:graphicFrameLocks noChangeAspect="1"/>
              </p:cNvGraphicFramePr>
              <p:nvPr/>
            </p:nvGraphicFramePr>
            <p:xfrm>
              <a:off x="2784" y="2544"/>
              <a:ext cx="576" cy="362"/>
            </p:xfrm>
            <a:graphic>
              <a:graphicData uri="http://schemas.openxmlformats.org/presentationml/2006/ole">
                <p:oleObj spid="_x0000_s674830" name="Clip" r:id="rId5" imgW="6119280" imgH="3847680" progId="">
                  <p:embed/>
                </p:oleObj>
              </a:graphicData>
            </a:graphic>
          </p:graphicFrame>
          <p:graphicFrame>
            <p:nvGraphicFramePr>
              <p:cNvPr id="674831" name="Object 15"/>
              <p:cNvGraphicFramePr>
                <a:graphicFrameLocks noChangeAspect="1"/>
              </p:cNvGraphicFramePr>
              <p:nvPr/>
            </p:nvGraphicFramePr>
            <p:xfrm>
              <a:off x="2496" y="2544"/>
              <a:ext cx="326" cy="526"/>
            </p:xfrm>
            <a:graphic>
              <a:graphicData uri="http://schemas.openxmlformats.org/presentationml/2006/ole">
                <p:oleObj spid="_x0000_s674831" name="Clip" r:id="rId6" imgW="2826720" imgH="4563720" progId="">
                  <p:embed/>
                </p:oleObj>
              </a:graphicData>
            </a:graphic>
          </p:graphicFrame>
        </p:grpSp>
        <p:sp>
          <p:nvSpPr>
            <p:cNvPr id="674832" name="AutoShape 16"/>
            <p:cNvSpPr>
              <a:spLocks noChangeArrowheads="1"/>
            </p:cNvSpPr>
            <p:nvPr/>
          </p:nvSpPr>
          <p:spPr bwMode="auto">
            <a:xfrm>
              <a:off x="2194" y="2367"/>
              <a:ext cx="480" cy="336"/>
            </a:xfrm>
            <a:prstGeom prst="rightArrow">
              <a:avLst>
                <a:gd name="adj1" fmla="val 50000"/>
                <a:gd name="adj2" fmla="val 35714"/>
              </a:avLst>
            </a:prstGeom>
            <a:solidFill>
              <a:schemeClr val="bg1"/>
            </a:solidFill>
            <a:ln w="9525">
              <a:solidFill>
                <a:srgbClr val="33CC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400">
                  <a:solidFill>
                    <a:srgbClr val="9900CC"/>
                  </a:solidFill>
                  <a:latin typeface="Arial" charset="0"/>
                </a:rPr>
                <a:t>Transfer</a:t>
              </a:r>
            </a:p>
          </p:txBody>
        </p:sp>
        <p:sp>
          <p:nvSpPr>
            <p:cNvPr id="674833" name="Rectangle 17"/>
            <p:cNvSpPr>
              <a:spLocks noChangeArrowheads="1"/>
            </p:cNvSpPr>
            <p:nvPr/>
          </p:nvSpPr>
          <p:spPr bwMode="auto">
            <a:xfrm>
              <a:off x="3597" y="2681"/>
              <a:ext cx="982" cy="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b" anchorCtr="1"/>
            <a:lstStyle/>
            <a:p>
              <a:pPr eaLnBrk="0" hangingPunct="0"/>
              <a:r>
                <a:rPr lang="en-US" sz="2000">
                  <a:solidFill>
                    <a:srgbClr val="5B5094"/>
                  </a:solidFill>
                  <a:latin typeface="Arial" charset="0"/>
                </a:rPr>
                <a:t>Retail</a:t>
              </a:r>
              <a:r>
                <a:rPr lang="en-US" sz="2000">
                  <a:latin typeface="Arial" charset="0"/>
                </a:rPr>
                <a:t> </a:t>
              </a:r>
              <a:r>
                <a:rPr lang="en-US" sz="2000">
                  <a:solidFill>
                    <a:srgbClr val="5B5094"/>
                  </a:solidFill>
                  <a:latin typeface="Arial" charset="0"/>
                </a:rPr>
                <a:t>Outlet</a:t>
              </a:r>
            </a:p>
          </p:txBody>
        </p:sp>
        <p:grpSp>
          <p:nvGrpSpPr>
            <p:cNvPr id="674834" name="Group 18"/>
            <p:cNvGrpSpPr>
              <a:grpSpLocks/>
            </p:cNvGrpSpPr>
            <p:nvPr/>
          </p:nvGrpSpPr>
          <p:grpSpPr bwMode="auto">
            <a:xfrm>
              <a:off x="3778" y="2886"/>
              <a:ext cx="624" cy="275"/>
              <a:chOff x="657" y="874"/>
              <a:chExt cx="4446" cy="2181"/>
            </a:xfrm>
          </p:grpSpPr>
          <p:graphicFrame>
            <p:nvGraphicFramePr>
              <p:cNvPr id="674835" name="Object 19"/>
              <p:cNvGraphicFramePr>
                <a:graphicFrameLocks noChangeAspect="1"/>
              </p:cNvGraphicFramePr>
              <p:nvPr/>
            </p:nvGraphicFramePr>
            <p:xfrm>
              <a:off x="657" y="1265"/>
              <a:ext cx="4446" cy="1790"/>
            </p:xfrm>
            <a:graphic>
              <a:graphicData uri="http://schemas.openxmlformats.org/presentationml/2006/ole">
                <p:oleObj spid="_x0000_s674835" name="Clip" r:id="rId7" imgW="7056360" imgH="2841120" progId="">
                  <p:embed/>
                </p:oleObj>
              </a:graphicData>
            </a:graphic>
          </p:graphicFrame>
          <p:sp>
            <p:nvSpPr>
              <p:cNvPr id="674836" name="Text Box 20"/>
              <p:cNvSpPr txBox="1">
                <a:spLocks noChangeArrowheads="1"/>
              </p:cNvSpPr>
              <p:nvPr/>
            </p:nvSpPr>
            <p:spPr bwMode="auto">
              <a:xfrm>
                <a:off x="1618" y="874"/>
                <a:ext cx="2443" cy="1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1000" b="1">
                    <a:solidFill>
                      <a:schemeClr val="bg1"/>
                    </a:solidFill>
                    <a:latin typeface="Arial" charset="0"/>
                  </a:rPr>
                  <a:t>Retail</a:t>
                </a:r>
              </a:p>
            </p:txBody>
          </p:sp>
        </p:grpSp>
        <p:sp>
          <p:nvSpPr>
            <p:cNvPr id="674837" name="AutoShape 21"/>
            <p:cNvSpPr>
              <a:spLocks noChangeArrowheads="1"/>
            </p:cNvSpPr>
            <p:nvPr/>
          </p:nvSpPr>
          <p:spPr bwMode="auto">
            <a:xfrm>
              <a:off x="3298" y="2703"/>
              <a:ext cx="480" cy="336"/>
            </a:xfrm>
            <a:prstGeom prst="rightArrow">
              <a:avLst>
                <a:gd name="adj1" fmla="val 50000"/>
                <a:gd name="adj2" fmla="val 35714"/>
              </a:avLst>
            </a:prstGeom>
            <a:solidFill>
              <a:schemeClr val="bg1"/>
            </a:solidFill>
            <a:ln w="9525">
              <a:solidFill>
                <a:srgbClr val="33CC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400">
                  <a:solidFill>
                    <a:srgbClr val="9900CC"/>
                  </a:solidFill>
                  <a:latin typeface="Arial" charset="0"/>
                </a:rPr>
                <a:t>Transfer</a:t>
              </a:r>
            </a:p>
          </p:txBody>
        </p:sp>
        <p:sp>
          <p:nvSpPr>
            <p:cNvPr id="674838" name="Rectangle 22"/>
            <p:cNvSpPr>
              <a:spLocks noChangeArrowheads="1"/>
            </p:cNvSpPr>
            <p:nvPr/>
          </p:nvSpPr>
          <p:spPr bwMode="auto">
            <a:xfrm>
              <a:off x="4716" y="3017"/>
              <a:ext cx="982" cy="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anchor="b" anchorCtr="1"/>
            <a:lstStyle/>
            <a:p>
              <a:pPr eaLnBrk="0" hangingPunct="0"/>
              <a:r>
                <a:rPr lang="en-US" sz="2000">
                  <a:solidFill>
                    <a:srgbClr val="5B5094"/>
                  </a:solidFill>
                  <a:latin typeface="Arial" charset="0"/>
                </a:rPr>
                <a:t>Consumer</a:t>
              </a:r>
            </a:p>
          </p:txBody>
        </p:sp>
        <p:grpSp>
          <p:nvGrpSpPr>
            <p:cNvPr id="674839" name="Group 23"/>
            <p:cNvGrpSpPr>
              <a:grpSpLocks/>
            </p:cNvGrpSpPr>
            <p:nvPr/>
          </p:nvGrpSpPr>
          <p:grpSpPr bwMode="auto">
            <a:xfrm>
              <a:off x="4978" y="3043"/>
              <a:ext cx="384" cy="705"/>
              <a:chOff x="4752" y="2597"/>
              <a:chExt cx="859" cy="1420"/>
            </a:xfrm>
          </p:grpSpPr>
          <p:grpSp>
            <p:nvGrpSpPr>
              <p:cNvPr id="674840" name="Group 24"/>
              <p:cNvGrpSpPr>
                <a:grpSpLocks/>
              </p:cNvGrpSpPr>
              <p:nvPr/>
            </p:nvGrpSpPr>
            <p:grpSpPr bwMode="auto">
              <a:xfrm>
                <a:off x="5136" y="2597"/>
                <a:ext cx="475" cy="1420"/>
                <a:chOff x="2800" y="1445"/>
                <a:chExt cx="475" cy="1420"/>
              </a:xfrm>
            </p:grpSpPr>
            <p:grpSp>
              <p:nvGrpSpPr>
                <p:cNvPr id="674841" name="Group 25"/>
                <p:cNvGrpSpPr>
                  <a:grpSpLocks/>
                </p:cNvGrpSpPr>
                <p:nvPr/>
              </p:nvGrpSpPr>
              <p:grpSpPr bwMode="auto">
                <a:xfrm>
                  <a:off x="2800" y="1627"/>
                  <a:ext cx="475" cy="1238"/>
                  <a:chOff x="2800" y="1627"/>
                  <a:chExt cx="475" cy="1238"/>
                </a:xfrm>
              </p:grpSpPr>
              <p:grpSp>
                <p:nvGrpSpPr>
                  <p:cNvPr id="674842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2816" y="2737"/>
                    <a:ext cx="420" cy="128"/>
                    <a:chOff x="2816" y="2737"/>
                    <a:chExt cx="420" cy="128"/>
                  </a:xfrm>
                </p:grpSpPr>
                <p:sp>
                  <p:nvSpPr>
                    <p:cNvPr id="674843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2816" y="2764"/>
                      <a:ext cx="132" cy="101"/>
                    </a:xfrm>
                    <a:custGeom>
                      <a:avLst/>
                      <a:gdLst/>
                      <a:ahLst/>
                      <a:cxnLst>
                        <a:cxn ang="0">
                          <a:pos x="50" y="21"/>
                        </a:cxn>
                        <a:cxn ang="0">
                          <a:pos x="21" y="49"/>
                        </a:cxn>
                        <a:cxn ang="0">
                          <a:pos x="0" y="75"/>
                        </a:cxn>
                        <a:cxn ang="0">
                          <a:pos x="2" y="93"/>
                        </a:cxn>
                        <a:cxn ang="0">
                          <a:pos x="17" y="101"/>
                        </a:cxn>
                        <a:cxn ang="0">
                          <a:pos x="59" y="98"/>
                        </a:cxn>
                        <a:cxn ang="0">
                          <a:pos x="83" y="86"/>
                        </a:cxn>
                        <a:cxn ang="0">
                          <a:pos x="95" y="66"/>
                        </a:cxn>
                        <a:cxn ang="0">
                          <a:pos x="131" y="51"/>
                        </a:cxn>
                        <a:cxn ang="0">
                          <a:pos x="132" y="24"/>
                        </a:cxn>
                        <a:cxn ang="0">
                          <a:pos x="126" y="0"/>
                        </a:cxn>
                        <a:cxn ang="0">
                          <a:pos x="90" y="18"/>
                        </a:cxn>
                        <a:cxn ang="0">
                          <a:pos x="50" y="21"/>
                        </a:cxn>
                      </a:cxnLst>
                      <a:rect l="0" t="0" r="r" b="b"/>
                      <a:pathLst>
                        <a:path w="132" h="101">
                          <a:moveTo>
                            <a:pt x="50" y="21"/>
                          </a:moveTo>
                          <a:lnTo>
                            <a:pt x="21" y="49"/>
                          </a:lnTo>
                          <a:lnTo>
                            <a:pt x="0" y="75"/>
                          </a:lnTo>
                          <a:lnTo>
                            <a:pt x="2" y="93"/>
                          </a:lnTo>
                          <a:lnTo>
                            <a:pt x="17" y="101"/>
                          </a:lnTo>
                          <a:lnTo>
                            <a:pt x="59" y="98"/>
                          </a:lnTo>
                          <a:lnTo>
                            <a:pt x="83" y="86"/>
                          </a:lnTo>
                          <a:lnTo>
                            <a:pt x="95" y="66"/>
                          </a:lnTo>
                          <a:lnTo>
                            <a:pt x="131" y="51"/>
                          </a:lnTo>
                          <a:lnTo>
                            <a:pt x="132" y="24"/>
                          </a:lnTo>
                          <a:lnTo>
                            <a:pt x="126" y="0"/>
                          </a:lnTo>
                          <a:lnTo>
                            <a:pt x="90" y="18"/>
                          </a:lnTo>
                          <a:lnTo>
                            <a:pt x="50" y="21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74844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3088" y="2737"/>
                      <a:ext cx="148" cy="104"/>
                    </a:xfrm>
                    <a:custGeom>
                      <a:avLst/>
                      <a:gdLst/>
                      <a:ahLst/>
                      <a:cxnLst>
                        <a:cxn ang="0">
                          <a:pos x="2" y="7"/>
                        </a:cxn>
                        <a:cxn ang="0">
                          <a:pos x="0" y="48"/>
                        </a:cxn>
                        <a:cxn ang="0">
                          <a:pos x="20" y="64"/>
                        </a:cxn>
                        <a:cxn ang="0">
                          <a:pos x="41" y="70"/>
                        </a:cxn>
                        <a:cxn ang="0">
                          <a:pos x="54" y="79"/>
                        </a:cxn>
                        <a:cxn ang="0">
                          <a:pos x="78" y="93"/>
                        </a:cxn>
                        <a:cxn ang="0">
                          <a:pos x="121" y="104"/>
                        </a:cxn>
                        <a:cxn ang="0">
                          <a:pos x="136" y="101"/>
                        </a:cxn>
                        <a:cxn ang="0">
                          <a:pos x="148" y="95"/>
                        </a:cxn>
                        <a:cxn ang="0">
                          <a:pos x="148" y="84"/>
                        </a:cxn>
                        <a:cxn ang="0">
                          <a:pos x="133" y="60"/>
                        </a:cxn>
                        <a:cxn ang="0">
                          <a:pos x="98" y="36"/>
                        </a:cxn>
                        <a:cxn ang="0">
                          <a:pos x="72" y="15"/>
                        </a:cxn>
                        <a:cxn ang="0">
                          <a:pos x="63" y="0"/>
                        </a:cxn>
                        <a:cxn ang="0">
                          <a:pos x="2" y="7"/>
                        </a:cxn>
                      </a:cxnLst>
                      <a:rect l="0" t="0" r="r" b="b"/>
                      <a:pathLst>
                        <a:path w="148" h="104">
                          <a:moveTo>
                            <a:pt x="2" y="7"/>
                          </a:moveTo>
                          <a:lnTo>
                            <a:pt x="0" y="48"/>
                          </a:lnTo>
                          <a:lnTo>
                            <a:pt x="20" y="64"/>
                          </a:lnTo>
                          <a:lnTo>
                            <a:pt x="41" y="70"/>
                          </a:lnTo>
                          <a:lnTo>
                            <a:pt x="54" y="79"/>
                          </a:lnTo>
                          <a:lnTo>
                            <a:pt x="78" y="93"/>
                          </a:lnTo>
                          <a:lnTo>
                            <a:pt x="121" y="104"/>
                          </a:lnTo>
                          <a:lnTo>
                            <a:pt x="136" y="101"/>
                          </a:lnTo>
                          <a:lnTo>
                            <a:pt x="148" y="95"/>
                          </a:lnTo>
                          <a:lnTo>
                            <a:pt x="148" y="84"/>
                          </a:lnTo>
                          <a:lnTo>
                            <a:pt x="133" y="60"/>
                          </a:lnTo>
                          <a:lnTo>
                            <a:pt x="98" y="36"/>
                          </a:lnTo>
                          <a:lnTo>
                            <a:pt x="72" y="15"/>
                          </a:lnTo>
                          <a:lnTo>
                            <a:pt x="63" y="0"/>
                          </a:lnTo>
                          <a:lnTo>
                            <a:pt x="2" y="7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674845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2800" y="1627"/>
                    <a:ext cx="475" cy="1169"/>
                    <a:chOff x="2800" y="1627"/>
                    <a:chExt cx="475" cy="1169"/>
                  </a:xfrm>
                </p:grpSpPr>
                <p:grpSp>
                  <p:nvGrpSpPr>
                    <p:cNvPr id="674846" name="Group 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61" y="1627"/>
                      <a:ext cx="299" cy="376"/>
                      <a:chOff x="2861" y="1627"/>
                      <a:chExt cx="299" cy="376"/>
                    </a:xfrm>
                  </p:grpSpPr>
                  <p:sp>
                    <p:nvSpPr>
                      <p:cNvPr id="674847" name="Freeform 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61" y="1648"/>
                        <a:ext cx="299" cy="355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68"/>
                          </a:cxn>
                          <a:cxn ang="0">
                            <a:pos x="90" y="0"/>
                          </a:cxn>
                          <a:cxn ang="0">
                            <a:pos x="189" y="156"/>
                          </a:cxn>
                          <a:cxn ang="0">
                            <a:pos x="206" y="8"/>
                          </a:cxn>
                          <a:cxn ang="0">
                            <a:pos x="266" y="27"/>
                          </a:cxn>
                          <a:cxn ang="0">
                            <a:pos x="299" y="81"/>
                          </a:cxn>
                          <a:cxn ang="0">
                            <a:pos x="293" y="355"/>
                          </a:cxn>
                          <a:cxn ang="0">
                            <a:pos x="33" y="355"/>
                          </a:cxn>
                          <a:cxn ang="0">
                            <a:pos x="0" y="68"/>
                          </a:cxn>
                        </a:cxnLst>
                        <a:rect l="0" t="0" r="r" b="b"/>
                        <a:pathLst>
                          <a:path w="299" h="355">
                            <a:moveTo>
                              <a:pt x="0" y="68"/>
                            </a:moveTo>
                            <a:lnTo>
                              <a:pt x="90" y="0"/>
                            </a:lnTo>
                            <a:lnTo>
                              <a:pt x="189" y="156"/>
                            </a:lnTo>
                            <a:lnTo>
                              <a:pt x="206" y="8"/>
                            </a:lnTo>
                            <a:lnTo>
                              <a:pt x="266" y="27"/>
                            </a:lnTo>
                            <a:lnTo>
                              <a:pt x="299" y="81"/>
                            </a:lnTo>
                            <a:lnTo>
                              <a:pt x="293" y="355"/>
                            </a:lnTo>
                            <a:lnTo>
                              <a:pt x="33" y="355"/>
                            </a:lnTo>
                            <a:lnTo>
                              <a:pt x="0" y="68"/>
                            </a:lnTo>
                            <a:close/>
                          </a:path>
                        </a:pathLst>
                      </a:custGeom>
                      <a:blipFill dpi="0" rotWithShape="0">
                        <a:blip r:embed="rId8" cstate="print"/>
                        <a:srcRect/>
                        <a:tile tx="0" ty="0" sx="100000" sy="100000" flip="none" algn="tl"/>
                      </a:blipFill>
                      <a:ln w="9525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674848" name="Freeform 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47" y="1627"/>
                        <a:ext cx="120" cy="20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21"/>
                          </a:cxn>
                          <a:cxn ang="0">
                            <a:pos x="10" y="0"/>
                          </a:cxn>
                          <a:cxn ang="0">
                            <a:pos x="84" y="36"/>
                          </a:cxn>
                          <a:cxn ang="0">
                            <a:pos x="102" y="12"/>
                          </a:cxn>
                          <a:cxn ang="0">
                            <a:pos x="115" y="21"/>
                          </a:cxn>
                          <a:cxn ang="0">
                            <a:pos x="120" y="144"/>
                          </a:cxn>
                          <a:cxn ang="0">
                            <a:pos x="118" y="208"/>
                          </a:cxn>
                          <a:cxn ang="0">
                            <a:pos x="0" y="21"/>
                          </a:cxn>
                        </a:cxnLst>
                        <a:rect l="0" t="0" r="r" b="b"/>
                        <a:pathLst>
                          <a:path w="120" h="208">
                            <a:moveTo>
                              <a:pt x="0" y="21"/>
                            </a:moveTo>
                            <a:lnTo>
                              <a:pt x="10" y="0"/>
                            </a:lnTo>
                            <a:lnTo>
                              <a:pt x="84" y="36"/>
                            </a:lnTo>
                            <a:lnTo>
                              <a:pt x="102" y="12"/>
                            </a:lnTo>
                            <a:lnTo>
                              <a:pt x="115" y="21"/>
                            </a:lnTo>
                            <a:lnTo>
                              <a:pt x="120" y="144"/>
                            </a:lnTo>
                            <a:lnTo>
                              <a:pt x="118" y="208"/>
                            </a:lnTo>
                            <a:lnTo>
                              <a:pt x="0" y="21"/>
                            </a:lnTo>
                            <a:close/>
                          </a:path>
                        </a:pathLst>
                      </a:custGeom>
                      <a:blipFill dpi="0" rotWithShape="0">
                        <a:blip r:embed="rId9" cstate="print"/>
                        <a:srcRect/>
                        <a:tile tx="0" ty="0" sx="100000" sy="100000" flip="none" algn="tl"/>
                      </a:blipFill>
                      <a:ln w="9525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674849" name="Freeform 3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86" y="1669"/>
                        <a:ext cx="76" cy="4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41"/>
                          </a:cxn>
                          <a:cxn ang="0">
                            <a:pos x="43" y="0"/>
                          </a:cxn>
                          <a:cxn ang="0">
                            <a:pos x="76" y="33"/>
                          </a:cxn>
                        </a:cxnLst>
                        <a:rect l="0" t="0" r="r" b="b"/>
                        <a:pathLst>
                          <a:path w="76" h="41">
                            <a:moveTo>
                              <a:pt x="0" y="41"/>
                            </a:moveTo>
                            <a:lnTo>
                              <a:pt x="43" y="0"/>
                            </a:lnTo>
                            <a:lnTo>
                              <a:pt x="76" y="33"/>
                            </a:lnTo>
                          </a:path>
                        </a:pathLst>
                      </a:custGeom>
                      <a:noFill/>
                      <a:ln w="12700">
                        <a:solidFill>
                          <a:schemeClr val="bg2"/>
                        </a:solidFill>
                        <a:prstDash val="solid"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  <p:grpSp>
                  <p:nvGrpSpPr>
                    <p:cNvPr id="674850" name="Group 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800" y="1645"/>
                      <a:ext cx="475" cy="1151"/>
                      <a:chOff x="2800" y="1645"/>
                      <a:chExt cx="475" cy="1151"/>
                    </a:xfrm>
                  </p:grpSpPr>
                  <p:sp>
                    <p:nvSpPr>
                      <p:cNvPr id="674851" name="Freeform 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00" y="1645"/>
                        <a:ext cx="475" cy="115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150" y="0"/>
                          </a:cxn>
                          <a:cxn ang="0">
                            <a:pos x="36" y="84"/>
                          </a:cxn>
                          <a:cxn ang="0">
                            <a:pos x="0" y="357"/>
                          </a:cxn>
                          <a:cxn ang="0">
                            <a:pos x="89" y="536"/>
                          </a:cxn>
                          <a:cxn ang="0">
                            <a:pos x="90" y="570"/>
                          </a:cxn>
                          <a:cxn ang="0">
                            <a:pos x="96" y="612"/>
                          </a:cxn>
                          <a:cxn ang="0">
                            <a:pos x="107" y="639"/>
                          </a:cxn>
                          <a:cxn ang="0">
                            <a:pos x="93" y="834"/>
                          </a:cxn>
                          <a:cxn ang="0">
                            <a:pos x="62" y="1147"/>
                          </a:cxn>
                          <a:cxn ang="0">
                            <a:pos x="94" y="1151"/>
                          </a:cxn>
                          <a:cxn ang="0">
                            <a:pos x="144" y="1134"/>
                          </a:cxn>
                          <a:cxn ang="0">
                            <a:pos x="180" y="923"/>
                          </a:cxn>
                          <a:cxn ang="0">
                            <a:pos x="198" y="845"/>
                          </a:cxn>
                          <a:cxn ang="0">
                            <a:pos x="251" y="642"/>
                          </a:cxn>
                          <a:cxn ang="0">
                            <a:pos x="258" y="856"/>
                          </a:cxn>
                          <a:cxn ang="0">
                            <a:pos x="286" y="1116"/>
                          </a:cxn>
                          <a:cxn ang="0">
                            <a:pos x="361" y="1119"/>
                          </a:cxn>
                          <a:cxn ang="0">
                            <a:pos x="369" y="839"/>
                          </a:cxn>
                          <a:cxn ang="0">
                            <a:pos x="362" y="561"/>
                          </a:cxn>
                          <a:cxn ang="0">
                            <a:pos x="365" y="420"/>
                          </a:cxn>
                          <a:cxn ang="0">
                            <a:pos x="380" y="376"/>
                          </a:cxn>
                          <a:cxn ang="0">
                            <a:pos x="388" y="380"/>
                          </a:cxn>
                          <a:cxn ang="0">
                            <a:pos x="468" y="333"/>
                          </a:cxn>
                          <a:cxn ang="0">
                            <a:pos x="475" y="244"/>
                          </a:cxn>
                          <a:cxn ang="0">
                            <a:pos x="347" y="30"/>
                          </a:cxn>
                          <a:cxn ang="0">
                            <a:pos x="258" y="0"/>
                          </a:cxn>
                          <a:cxn ang="0">
                            <a:pos x="277" y="144"/>
                          </a:cxn>
                          <a:cxn ang="0">
                            <a:pos x="255" y="285"/>
                          </a:cxn>
                          <a:cxn ang="0">
                            <a:pos x="220" y="153"/>
                          </a:cxn>
                          <a:cxn ang="0">
                            <a:pos x="150" y="0"/>
                          </a:cxn>
                        </a:cxnLst>
                        <a:rect l="0" t="0" r="r" b="b"/>
                        <a:pathLst>
                          <a:path w="475" h="1151">
                            <a:moveTo>
                              <a:pt x="150" y="0"/>
                            </a:moveTo>
                            <a:lnTo>
                              <a:pt x="36" y="84"/>
                            </a:lnTo>
                            <a:lnTo>
                              <a:pt x="0" y="357"/>
                            </a:lnTo>
                            <a:lnTo>
                              <a:pt x="89" y="536"/>
                            </a:lnTo>
                            <a:lnTo>
                              <a:pt x="90" y="570"/>
                            </a:lnTo>
                            <a:lnTo>
                              <a:pt x="96" y="612"/>
                            </a:lnTo>
                            <a:lnTo>
                              <a:pt x="107" y="639"/>
                            </a:lnTo>
                            <a:lnTo>
                              <a:pt x="93" y="834"/>
                            </a:lnTo>
                            <a:lnTo>
                              <a:pt x="62" y="1147"/>
                            </a:lnTo>
                            <a:lnTo>
                              <a:pt x="94" y="1151"/>
                            </a:lnTo>
                            <a:lnTo>
                              <a:pt x="144" y="1134"/>
                            </a:lnTo>
                            <a:lnTo>
                              <a:pt x="180" y="923"/>
                            </a:lnTo>
                            <a:lnTo>
                              <a:pt x="198" y="845"/>
                            </a:lnTo>
                            <a:lnTo>
                              <a:pt x="251" y="642"/>
                            </a:lnTo>
                            <a:lnTo>
                              <a:pt x="258" y="856"/>
                            </a:lnTo>
                            <a:lnTo>
                              <a:pt x="286" y="1116"/>
                            </a:lnTo>
                            <a:lnTo>
                              <a:pt x="361" y="1119"/>
                            </a:lnTo>
                            <a:lnTo>
                              <a:pt x="369" y="839"/>
                            </a:lnTo>
                            <a:lnTo>
                              <a:pt x="362" y="561"/>
                            </a:lnTo>
                            <a:lnTo>
                              <a:pt x="365" y="420"/>
                            </a:lnTo>
                            <a:lnTo>
                              <a:pt x="380" y="376"/>
                            </a:lnTo>
                            <a:lnTo>
                              <a:pt x="388" y="380"/>
                            </a:lnTo>
                            <a:lnTo>
                              <a:pt x="468" y="333"/>
                            </a:lnTo>
                            <a:lnTo>
                              <a:pt x="475" y="244"/>
                            </a:lnTo>
                            <a:lnTo>
                              <a:pt x="347" y="30"/>
                            </a:lnTo>
                            <a:lnTo>
                              <a:pt x="258" y="0"/>
                            </a:lnTo>
                            <a:lnTo>
                              <a:pt x="277" y="144"/>
                            </a:lnTo>
                            <a:lnTo>
                              <a:pt x="255" y="285"/>
                            </a:lnTo>
                            <a:lnTo>
                              <a:pt x="220" y="153"/>
                            </a:lnTo>
                            <a:lnTo>
                              <a:pt x="150" y="0"/>
                            </a:lnTo>
                            <a:close/>
                          </a:path>
                        </a:pathLst>
                      </a:custGeom>
                      <a:blipFill dpi="0" rotWithShape="0">
                        <a:blip r:embed="rId10" cstate="print"/>
                        <a:srcRect/>
                        <a:tile tx="0" ty="0" sx="100000" sy="100000" flip="none" algn="tl"/>
                      </a:blipFill>
                      <a:ln w="9525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674852" name="Freeform 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826" y="1770"/>
                        <a:ext cx="120" cy="29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60" y="0"/>
                          </a:cxn>
                          <a:cxn ang="0">
                            <a:pos x="72" y="72"/>
                          </a:cxn>
                          <a:cxn ang="0">
                            <a:pos x="66" y="180"/>
                          </a:cxn>
                          <a:cxn ang="0">
                            <a:pos x="0" y="198"/>
                          </a:cxn>
                          <a:cxn ang="0">
                            <a:pos x="66" y="204"/>
                          </a:cxn>
                          <a:cxn ang="0">
                            <a:pos x="84" y="269"/>
                          </a:cxn>
                          <a:cxn ang="0">
                            <a:pos x="120" y="299"/>
                          </a:cxn>
                          <a:cxn ang="0">
                            <a:pos x="108" y="246"/>
                          </a:cxn>
                          <a:cxn ang="0">
                            <a:pos x="96" y="216"/>
                          </a:cxn>
                          <a:cxn ang="0">
                            <a:pos x="90" y="144"/>
                          </a:cxn>
                          <a:cxn ang="0">
                            <a:pos x="60" y="0"/>
                          </a:cxn>
                        </a:cxnLst>
                        <a:rect l="0" t="0" r="r" b="b"/>
                        <a:pathLst>
                          <a:path w="120" h="299">
                            <a:moveTo>
                              <a:pt x="60" y="0"/>
                            </a:moveTo>
                            <a:lnTo>
                              <a:pt x="72" y="72"/>
                            </a:lnTo>
                            <a:lnTo>
                              <a:pt x="66" y="180"/>
                            </a:lnTo>
                            <a:lnTo>
                              <a:pt x="0" y="198"/>
                            </a:lnTo>
                            <a:lnTo>
                              <a:pt x="66" y="204"/>
                            </a:lnTo>
                            <a:lnTo>
                              <a:pt x="84" y="269"/>
                            </a:lnTo>
                            <a:lnTo>
                              <a:pt x="120" y="299"/>
                            </a:lnTo>
                            <a:lnTo>
                              <a:pt x="108" y="246"/>
                            </a:lnTo>
                            <a:lnTo>
                              <a:pt x="96" y="216"/>
                            </a:lnTo>
                            <a:lnTo>
                              <a:pt x="90" y="144"/>
                            </a:lnTo>
                            <a:lnTo>
                              <a:pt x="60" y="0"/>
                            </a:lnTo>
                            <a:close/>
                          </a:path>
                        </a:pathLst>
                      </a:custGeom>
                      <a:blipFill dpi="0" rotWithShape="0">
                        <a:blip r:embed="rId11" cstate="print"/>
                        <a:srcRect/>
                        <a:tile tx="0" ty="0" sx="100000" sy="100000" flip="none" algn="tl"/>
                      </a:blipFill>
                      <a:ln w="9525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674853" name="Freeform 3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35" y="1787"/>
                        <a:ext cx="42" cy="41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41"/>
                          </a:cxn>
                          <a:cxn ang="0">
                            <a:pos x="9" y="0"/>
                          </a:cxn>
                          <a:cxn ang="0">
                            <a:pos x="42" y="35"/>
                          </a:cxn>
                          <a:cxn ang="0">
                            <a:pos x="0" y="41"/>
                          </a:cxn>
                        </a:cxnLst>
                        <a:rect l="0" t="0" r="r" b="b"/>
                        <a:pathLst>
                          <a:path w="42" h="41">
                            <a:moveTo>
                              <a:pt x="0" y="41"/>
                            </a:moveTo>
                            <a:lnTo>
                              <a:pt x="9" y="0"/>
                            </a:lnTo>
                            <a:lnTo>
                              <a:pt x="42" y="35"/>
                            </a:lnTo>
                            <a:lnTo>
                              <a:pt x="0" y="41"/>
                            </a:lnTo>
                            <a:close/>
                          </a:path>
                        </a:pathLst>
                      </a:custGeom>
                      <a:blipFill dpi="0" rotWithShape="0">
                        <a:blip r:embed="rId9" cstate="print"/>
                        <a:srcRect/>
                        <a:tile tx="0" ty="0" sx="100000" sy="100000" flip="none" algn="tl"/>
                      </a:blipFill>
                      <a:ln w="9525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</p:grpSp>
            </p:grpSp>
            <p:grpSp>
              <p:nvGrpSpPr>
                <p:cNvPr id="674854" name="Group 38"/>
                <p:cNvGrpSpPr>
                  <a:grpSpLocks/>
                </p:cNvGrpSpPr>
                <p:nvPr/>
              </p:nvGrpSpPr>
              <p:grpSpPr bwMode="auto">
                <a:xfrm>
                  <a:off x="2933" y="1445"/>
                  <a:ext cx="151" cy="224"/>
                  <a:chOff x="2933" y="1445"/>
                  <a:chExt cx="151" cy="224"/>
                </a:xfrm>
              </p:grpSpPr>
              <p:sp>
                <p:nvSpPr>
                  <p:cNvPr id="674855" name="Freeform 39"/>
                  <p:cNvSpPr>
                    <a:spLocks/>
                  </p:cNvSpPr>
                  <p:nvPr/>
                </p:nvSpPr>
                <p:spPr bwMode="auto">
                  <a:xfrm>
                    <a:off x="2938" y="1448"/>
                    <a:ext cx="133" cy="221"/>
                  </a:xfrm>
                  <a:custGeom>
                    <a:avLst/>
                    <a:gdLst/>
                    <a:ahLst/>
                    <a:cxnLst>
                      <a:cxn ang="0">
                        <a:pos x="131" y="37"/>
                      </a:cxn>
                      <a:cxn ang="0">
                        <a:pos x="133" y="72"/>
                      </a:cxn>
                      <a:cxn ang="0">
                        <a:pos x="128" y="85"/>
                      </a:cxn>
                      <a:cxn ang="0">
                        <a:pos x="133" y="97"/>
                      </a:cxn>
                      <a:cxn ang="0">
                        <a:pos x="132" y="110"/>
                      </a:cxn>
                      <a:cxn ang="0">
                        <a:pos x="130" y="128"/>
                      </a:cxn>
                      <a:cxn ang="0">
                        <a:pos x="128" y="146"/>
                      </a:cxn>
                      <a:cxn ang="0">
                        <a:pos x="129" y="165"/>
                      </a:cxn>
                      <a:cxn ang="0">
                        <a:pos x="121" y="177"/>
                      </a:cxn>
                      <a:cxn ang="0">
                        <a:pos x="109" y="185"/>
                      </a:cxn>
                      <a:cxn ang="0">
                        <a:pos x="113" y="196"/>
                      </a:cxn>
                      <a:cxn ang="0">
                        <a:pos x="91" y="221"/>
                      </a:cxn>
                      <a:cxn ang="0">
                        <a:pos x="19" y="184"/>
                      </a:cxn>
                      <a:cxn ang="0">
                        <a:pos x="16" y="135"/>
                      </a:cxn>
                      <a:cxn ang="0">
                        <a:pos x="13" y="129"/>
                      </a:cxn>
                      <a:cxn ang="0">
                        <a:pos x="10" y="121"/>
                      </a:cxn>
                      <a:cxn ang="0">
                        <a:pos x="4" y="108"/>
                      </a:cxn>
                      <a:cxn ang="0">
                        <a:pos x="0" y="82"/>
                      </a:cxn>
                      <a:cxn ang="0">
                        <a:pos x="8" y="78"/>
                      </a:cxn>
                      <a:cxn ang="0">
                        <a:pos x="6" y="69"/>
                      </a:cxn>
                      <a:cxn ang="0">
                        <a:pos x="6" y="52"/>
                      </a:cxn>
                      <a:cxn ang="0">
                        <a:pos x="7" y="40"/>
                      </a:cxn>
                      <a:cxn ang="0">
                        <a:pos x="13" y="26"/>
                      </a:cxn>
                      <a:cxn ang="0">
                        <a:pos x="20" y="16"/>
                      </a:cxn>
                      <a:cxn ang="0">
                        <a:pos x="33" y="6"/>
                      </a:cxn>
                      <a:cxn ang="0">
                        <a:pos x="47" y="2"/>
                      </a:cxn>
                      <a:cxn ang="0">
                        <a:pos x="62" y="0"/>
                      </a:cxn>
                      <a:cxn ang="0">
                        <a:pos x="77" y="0"/>
                      </a:cxn>
                      <a:cxn ang="0">
                        <a:pos x="92" y="1"/>
                      </a:cxn>
                      <a:cxn ang="0">
                        <a:pos x="104" y="3"/>
                      </a:cxn>
                      <a:cxn ang="0">
                        <a:pos x="117" y="9"/>
                      </a:cxn>
                      <a:cxn ang="0">
                        <a:pos x="124" y="17"/>
                      </a:cxn>
                      <a:cxn ang="0">
                        <a:pos x="127" y="24"/>
                      </a:cxn>
                      <a:cxn ang="0">
                        <a:pos x="131" y="37"/>
                      </a:cxn>
                    </a:cxnLst>
                    <a:rect l="0" t="0" r="r" b="b"/>
                    <a:pathLst>
                      <a:path w="133" h="221">
                        <a:moveTo>
                          <a:pt x="131" y="37"/>
                        </a:moveTo>
                        <a:lnTo>
                          <a:pt x="133" y="72"/>
                        </a:lnTo>
                        <a:lnTo>
                          <a:pt x="128" y="85"/>
                        </a:lnTo>
                        <a:lnTo>
                          <a:pt x="133" y="97"/>
                        </a:lnTo>
                        <a:lnTo>
                          <a:pt x="132" y="110"/>
                        </a:lnTo>
                        <a:lnTo>
                          <a:pt x="130" y="128"/>
                        </a:lnTo>
                        <a:lnTo>
                          <a:pt x="128" y="146"/>
                        </a:lnTo>
                        <a:lnTo>
                          <a:pt x="129" y="165"/>
                        </a:lnTo>
                        <a:lnTo>
                          <a:pt x="121" y="177"/>
                        </a:lnTo>
                        <a:lnTo>
                          <a:pt x="109" y="185"/>
                        </a:lnTo>
                        <a:lnTo>
                          <a:pt x="113" y="196"/>
                        </a:lnTo>
                        <a:lnTo>
                          <a:pt x="91" y="221"/>
                        </a:lnTo>
                        <a:lnTo>
                          <a:pt x="19" y="184"/>
                        </a:lnTo>
                        <a:lnTo>
                          <a:pt x="16" y="135"/>
                        </a:lnTo>
                        <a:lnTo>
                          <a:pt x="13" y="129"/>
                        </a:lnTo>
                        <a:lnTo>
                          <a:pt x="10" y="121"/>
                        </a:lnTo>
                        <a:lnTo>
                          <a:pt x="4" y="108"/>
                        </a:lnTo>
                        <a:lnTo>
                          <a:pt x="0" y="82"/>
                        </a:lnTo>
                        <a:lnTo>
                          <a:pt x="8" y="78"/>
                        </a:lnTo>
                        <a:lnTo>
                          <a:pt x="6" y="69"/>
                        </a:lnTo>
                        <a:lnTo>
                          <a:pt x="6" y="52"/>
                        </a:lnTo>
                        <a:lnTo>
                          <a:pt x="7" y="40"/>
                        </a:lnTo>
                        <a:lnTo>
                          <a:pt x="13" y="26"/>
                        </a:lnTo>
                        <a:lnTo>
                          <a:pt x="20" y="16"/>
                        </a:lnTo>
                        <a:lnTo>
                          <a:pt x="33" y="6"/>
                        </a:lnTo>
                        <a:lnTo>
                          <a:pt x="47" y="2"/>
                        </a:lnTo>
                        <a:lnTo>
                          <a:pt x="62" y="0"/>
                        </a:lnTo>
                        <a:lnTo>
                          <a:pt x="77" y="0"/>
                        </a:lnTo>
                        <a:lnTo>
                          <a:pt x="92" y="1"/>
                        </a:lnTo>
                        <a:lnTo>
                          <a:pt x="104" y="3"/>
                        </a:lnTo>
                        <a:lnTo>
                          <a:pt x="117" y="9"/>
                        </a:lnTo>
                        <a:lnTo>
                          <a:pt x="124" y="17"/>
                        </a:lnTo>
                        <a:lnTo>
                          <a:pt x="127" y="24"/>
                        </a:lnTo>
                        <a:lnTo>
                          <a:pt x="131" y="37"/>
                        </a:lnTo>
                        <a:close/>
                      </a:path>
                    </a:pathLst>
                  </a:custGeom>
                  <a:blipFill dpi="0" rotWithShape="0">
                    <a:blip r:embed="rId12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674856" name="Freeform 40"/>
                  <p:cNvSpPr>
                    <a:spLocks/>
                  </p:cNvSpPr>
                  <p:nvPr/>
                </p:nvSpPr>
                <p:spPr bwMode="auto">
                  <a:xfrm>
                    <a:off x="2952" y="1574"/>
                    <a:ext cx="73" cy="56"/>
                  </a:xfrm>
                  <a:custGeom>
                    <a:avLst/>
                    <a:gdLst/>
                    <a:ahLst/>
                    <a:cxnLst>
                      <a:cxn ang="0">
                        <a:pos x="6" y="6"/>
                      </a:cxn>
                      <a:cxn ang="0">
                        <a:pos x="14" y="5"/>
                      </a:cxn>
                      <a:cxn ang="0">
                        <a:pos x="31" y="36"/>
                      </a:cxn>
                      <a:cxn ang="0">
                        <a:pos x="73" y="56"/>
                      </a:cxn>
                      <a:cxn ang="0">
                        <a:pos x="30" y="42"/>
                      </a:cxn>
                      <a:cxn ang="0">
                        <a:pos x="13" y="25"/>
                      </a:cxn>
                      <a:cxn ang="0">
                        <a:pos x="4" y="32"/>
                      </a:cxn>
                      <a:cxn ang="0">
                        <a:pos x="0" y="0"/>
                      </a:cxn>
                      <a:cxn ang="0">
                        <a:pos x="6" y="6"/>
                      </a:cxn>
                    </a:cxnLst>
                    <a:rect l="0" t="0" r="r" b="b"/>
                    <a:pathLst>
                      <a:path w="73" h="56">
                        <a:moveTo>
                          <a:pt x="6" y="6"/>
                        </a:moveTo>
                        <a:lnTo>
                          <a:pt x="14" y="5"/>
                        </a:lnTo>
                        <a:lnTo>
                          <a:pt x="31" y="36"/>
                        </a:lnTo>
                        <a:lnTo>
                          <a:pt x="73" y="56"/>
                        </a:lnTo>
                        <a:lnTo>
                          <a:pt x="30" y="42"/>
                        </a:lnTo>
                        <a:lnTo>
                          <a:pt x="13" y="25"/>
                        </a:lnTo>
                        <a:lnTo>
                          <a:pt x="4" y="32"/>
                        </a:lnTo>
                        <a:lnTo>
                          <a:pt x="0" y="0"/>
                        </a:lnTo>
                        <a:lnTo>
                          <a:pt x="6" y="6"/>
                        </a:lnTo>
                        <a:close/>
                      </a:path>
                    </a:pathLst>
                  </a:custGeom>
                  <a:blipFill dpi="0" rotWithShape="0">
                    <a:blip r:embed="rId13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674857" name="Freeform 41"/>
                  <p:cNvSpPr>
                    <a:spLocks/>
                  </p:cNvSpPr>
                  <p:nvPr/>
                </p:nvSpPr>
                <p:spPr bwMode="auto">
                  <a:xfrm>
                    <a:off x="2933" y="1445"/>
                    <a:ext cx="151" cy="142"/>
                  </a:xfrm>
                  <a:custGeom>
                    <a:avLst/>
                    <a:gdLst/>
                    <a:ahLst/>
                    <a:cxnLst>
                      <a:cxn ang="0">
                        <a:pos x="22" y="142"/>
                      </a:cxn>
                      <a:cxn ang="0">
                        <a:pos x="10" y="126"/>
                      </a:cxn>
                      <a:cxn ang="0">
                        <a:pos x="4" y="105"/>
                      </a:cxn>
                      <a:cxn ang="0">
                        <a:pos x="0" y="75"/>
                      </a:cxn>
                      <a:cxn ang="0">
                        <a:pos x="0" y="47"/>
                      </a:cxn>
                      <a:cxn ang="0">
                        <a:pos x="5" y="25"/>
                      </a:cxn>
                      <a:cxn ang="0">
                        <a:pos x="20" y="10"/>
                      </a:cxn>
                      <a:cxn ang="0">
                        <a:pos x="36" y="3"/>
                      </a:cxn>
                      <a:cxn ang="0">
                        <a:pos x="66" y="0"/>
                      </a:cxn>
                      <a:cxn ang="0">
                        <a:pos x="105" y="2"/>
                      </a:cxn>
                      <a:cxn ang="0">
                        <a:pos x="129" y="10"/>
                      </a:cxn>
                      <a:cxn ang="0">
                        <a:pos x="144" y="13"/>
                      </a:cxn>
                      <a:cxn ang="0">
                        <a:pos x="151" y="13"/>
                      </a:cxn>
                      <a:cxn ang="0">
                        <a:pos x="142" y="22"/>
                      </a:cxn>
                      <a:cxn ang="0">
                        <a:pos x="136" y="37"/>
                      </a:cxn>
                      <a:cxn ang="0">
                        <a:pos x="136" y="43"/>
                      </a:cxn>
                      <a:cxn ang="0">
                        <a:pos x="123" y="34"/>
                      </a:cxn>
                      <a:cxn ang="0">
                        <a:pos x="105" y="33"/>
                      </a:cxn>
                      <a:cxn ang="0">
                        <a:pos x="83" y="31"/>
                      </a:cxn>
                      <a:cxn ang="0">
                        <a:pos x="68" y="31"/>
                      </a:cxn>
                      <a:cxn ang="0">
                        <a:pos x="51" y="31"/>
                      </a:cxn>
                      <a:cxn ang="0">
                        <a:pos x="59" y="35"/>
                      </a:cxn>
                      <a:cxn ang="0">
                        <a:pos x="59" y="44"/>
                      </a:cxn>
                      <a:cxn ang="0">
                        <a:pos x="54" y="54"/>
                      </a:cxn>
                      <a:cxn ang="0">
                        <a:pos x="45" y="68"/>
                      </a:cxn>
                      <a:cxn ang="0">
                        <a:pos x="40" y="85"/>
                      </a:cxn>
                      <a:cxn ang="0">
                        <a:pos x="40" y="105"/>
                      </a:cxn>
                      <a:cxn ang="0">
                        <a:pos x="27" y="93"/>
                      </a:cxn>
                      <a:cxn ang="0">
                        <a:pos x="26" y="84"/>
                      </a:cxn>
                      <a:cxn ang="0">
                        <a:pos x="18" y="81"/>
                      </a:cxn>
                      <a:cxn ang="0">
                        <a:pos x="9" y="82"/>
                      </a:cxn>
                      <a:cxn ang="0">
                        <a:pos x="7" y="87"/>
                      </a:cxn>
                      <a:cxn ang="0">
                        <a:pos x="10" y="114"/>
                      </a:cxn>
                      <a:cxn ang="0">
                        <a:pos x="17" y="126"/>
                      </a:cxn>
                      <a:cxn ang="0">
                        <a:pos x="22" y="142"/>
                      </a:cxn>
                    </a:cxnLst>
                    <a:rect l="0" t="0" r="r" b="b"/>
                    <a:pathLst>
                      <a:path w="151" h="142">
                        <a:moveTo>
                          <a:pt x="22" y="142"/>
                        </a:moveTo>
                        <a:lnTo>
                          <a:pt x="10" y="126"/>
                        </a:lnTo>
                        <a:lnTo>
                          <a:pt x="4" y="105"/>
                        </a:lnTo>
                        <a:lnTo>
                          <a:pt x="0" y="75"/>
                        </a:lnTo>
                        <a:lnTo>
                          <a:pt x="0" y="47"/>
                        </a:lnTo>
                        <a:lnTo>
                          <a:pt x="5" y="25"/>
                        </a:lnTo>
                        <a:lnTo>
                          <a:pt x="20" y="10"/>
                        </a:lnTo>
                        <a:lnTo>
                          <a:pt x="36" y="3"/>
                        </a:lnTo>
                        <a:lnTo>
                          <a:pt x="66" y="0"/>
                        </a:lnTo>
                        <a:lnTo>
                          <a:pt x="105" y="2"/>
                        </a:lnTo>
                        <a:lnTo>
                          <a:pt x="129" y="10"/>
                        </a:lnTo>
                        <a:lnTo>
                          <a:pt x="144" y="13"/>
                        </a:lnTo>
                        <a:lnTo>
                          <a:pt x="151" y="13"/>
                        </a:lnTo>
                        <a:lnTo>
                          <a:pt x="142" y="22"/>
                        </a:lnTo>
                        <a:lnTo>
                          <a:pt x="136" y="37"/>
                        </a:lnTo>
                        <a:lnTo>
                          <a:pt x="136" y="43"/>
                        </a:lnTo>
                        <a:lnTo>
                          <a:pt x="123" y="34"/>
                        </a:lnTo>
                        <a:lnTo>
                          <a:pt x="105" y="33"/>
                        </a:lnTo>
                        <a:lnTo>
                          <a:pt x="83" y="31"/>
                        </a:lnTo>
                        <a:lnTo>
                          <a:pt x="68" y="31"/>
                        </a:lnTo>
                        <a:lnTo>
                          <a:pt x="51" y="31"/>
                        </a:lnTo>
                        <a:lnTo>
                          <a:pt x="59" y="35"/>
                        </a:lnTo>
                        <a:lnTo>
                          <a:pt x="59" y="44"/>
                        </a:lnTo>
                        <a:lnTo>
                          <a:pt x="54" y="54"/>
                        </a:lnTo>
                        <a:lnTo>
                          <a:pt x="45" y="68"/>
                        </a:lnTo>
                        <a:lnTo>
                          <a:pt x="40" y="85"/>
                        </a:lnTo>
                        <a:lnTo>
                          <a:pt x="40" y="105"/>
                        </a:lnTo>
                        <a:lnTo>
                          <a:pt x="27" y="93"/>
                        </a:lnTo>
                        <a:lnTo>
                          <a:pt x="26" y="84"/>
                        </a:lnTo>
                        <a:lnTo>
                          <a:pt x="18" y="81"/>
                        </a:lnTo>
                        <a:lnTo>
                          <a:pt x="9" y="82"/>
                        </a:lnTo>
                        <a:lnTo>
                          <a:pt x="7" y="87"/>
                        </a:lnTo>
                        <a:lnTo>
                          <a:pt x="10" y="114"/>
                        </a:lnTo>
                        <a:lnTo>
                          <a:pt x="17" y="126"/>
                        </a:lnTo>
                        <a:lnTo>
                          <a:pt x="22" y="142"/>
                        </a:lnTo>
                        <a:close/>
                      </a:path>
                    </a:pathLst>
                  </a:custGeom>
                  <a:blipFill dpi="0" rotWithShape="0">
                    <a:blip r:embed="rId14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674858" name="Freeform 42"/>
                <p:cNvSpPr>
                  <a:spLocks/>
                </p:cNvSpPr>
                <p:nvPr/>
              </p:nvSpPr>
              <p:spPr bwMode="auto">
                <a:xfrm>
                  <a:off x="3058" y="1952"/>
                  <a:ext cx="129" cy="72"/>
                </a:xfrm>
                <a:custGeom>
                  <a:avLst/>
                  <a:gdLst/>
                  <a:ahLst/>
                  <a:cxnLst>
                    <a:cxn ang="0">
                      <a:pos x="129" y="64"/>
                    </a:cxn>
                    <a:cxn ang="0">
                      <a:pos x="99" y="72"/>
                    </a:cxn>
                    <a:cxn ang="0">
                      <a:pos x="56" y="66"/>
                    </a:cxn>
                    <a:cxn ang="0">
                      <a:pos x="21" y="55"/>
                    </a:cxn>
                    <a:cxn ang="0">
                      <a:pos x="0" y="13"/>
                    </a:cxn>
                    <a:cxn ang="0">
                      <a:pos x="59" y="18"/>
                    </a:cxn>
                    <a:cxn ang="0">
                      <a:pos x="54" y="0"/>
                    </a:cxn>
                    <a:cxn ang="0">
                      <a:pos x="81" y="4"/>
                    </a:cxn>
                    <a:cxn ang="0">
                      <a:pos x="108" y="18"/>
                    </a:cxn>
                    <a:cxn ang="0">
                      <a:pos x="119" y="24"/>
                    </a:cxn>
                    <a:cxn ang="0">
                      <a:pos x="129" y="64"/>
                    </a:cxn>
                  </a:cxnLst>
                  <a:rect l="0" t="0" r="r" b="b"/>
                  <a:pathLst>
                    <a:path w="129" h="72">
                      <a:moveTo>
                        <a:pt x="129" y="64"/>
                      </a:moveTo>
                      <a:lnTo>
                        <a:pt x="99" y="72"/>
                      </a:lnTo>
                      <a:lnTo>
                        <a:pt x="56" y="66"/>
                      </a:lnTo>
                      <a:lnTo>
                        <a:pt x="21" y="55"/>
                      </a:lnTo>
                      <a:lnTo>
                        <a:pt x="0" y="13"/>
                      </a:lnTo>
                      <a:lnTo>
                        <a:pt x="59" y="18"/>
                      </a:lnTo>
                      <a:lnTo>
                        <a:pt x="54" y="0"/>
                      </a:lnTo>
                      <a:lnTo>
                        <a:pt x="81" y="4"/>
                      </a:lnTo>
                      <a:lnTo>
                        <a:pt x="108" y="18"/>
                      </a:lnTo>
                      <a:lnTo>
                        <a:pt x="119" y="24"/>
                      </a:lnTo>
                      <a:lnTo>
                        <a:pt x="129" y="64"/>
                      </a:lnTo>
                      <a:close/>
                    </a:path>
                  </a:pathLst>
                </a:custGeom>
                <a:blipFill dpi="0" rotWithShape="0">
                  <a:blip r:embed="rId12" cstate="print"/>
                  <a:srcRect/>
                  <a:tile tx="0" ty="0" sx="100000" sy="100000" flip="none" algn="tl"/>
                </a:blipFill>
                <a:ln w="9525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grpSp>
            <p:nvGrpSpPr>
              <p:cNvPr id="674859" name="Group 43"/>
              <p:cNvGrpSpPr>
                <a:grpSpLocks/>
              </p:cNvGrpSpPr>
              <p:nvPr/>
            </p:nvGrpSpPr>
            <p:grpSpPr bwMode="auto">
              <a:xfrm>
                <a:off x="4752" y="2640"/>
                <a:ext cx="303" cy="1377"/>
                <a:chOff x="1608" y="1506"/>
                <a:chExt cx="303" cy="1377"/>
              </a:xfrm>
            </p:grpSpPr>
            <p:grpSp>
              <p:nvGrpSpPr>
                <p:cNvPr id="674860" name="Group 44"/>
                <p:cNvGrpSpPr>
                  <a:grpSpLocks/>
                </p:cNvGrpSpPr>
                <p:nvPr/>
              </p:nvGrpSpPr>
              <p:grpSpPr bwMode="auto">
                <a:xfrm>
                  <a:off x="1612" y="1935"/>
                  <a:ext cx="293" cy="402"/>
                  <a:chOff x="1612" y="1935"/>
                  <a:chExt cx="293" cy="402"/>
                </a:xfrm>
              </p:grpSpPr>
              <p:sp>
                <p:nvSpPr>
                  <p:cNvPr id="674861" name="Freeform 45"/>
                  <p:cNvSpPr>
                    <a:spLocks/>
                  </p:cNvSpPr>
                  <p:nvPr/>
                </p:nvSpPr>
                <p:spPr bwMode="auto">
                  <a:xfrm>
                    <a:off x="1612" y="1946"/>
                    <a:ext cx="80" cy="391"/>
                  </a:xfrm>
                  <a:custGeom>
                    <a:avLst/>
                    <a:gdLst/>
                    <a:ahLst/>
                    <a:cxnLst>
                      <a:cxn ang="0">
                        <a:pos x="4" y="0"/>
                      </a:cxn>
                      <a:cxn ang="0">
                        <a:pos x="0" y="88"/>
                      </a:cxn>
                      <a:cxn ang="0">
                        <a:pos x="13" y="210"/>
                      </a:cxn>
                      <a:cxn ang="0">
                        <a:pos x="24" y="316"/>
                      </a:cxn>
                      <a:cxn ang="0">
                        <a:pos x="44" y="379"/>
                      </a:cxn>
                      <a:cxn ang="0">
                        <a:pos x="53" y="391"/>
                      </a:cxn>
                      <a:cxn ang="0">
                        <a:pos x="59" y="373"/>
                      </a:cxn>
                      <a:cxn ang="0">
                        <a:pos x="62" y="329"/>
                      </a:cxn>
                      <a:cxn ang="0">
                        <a:pos x="80" y="317"/>
                      </a:cxn>
                      <a:cxn ang="0">
                        <a:pos x="56" y="281"/>
                      </a:cxn>
                      <a:cxn ang="0">
                        <a:pos x="40" y="260"/>
                      </a:cxn>
                      <a:cxn ang="0">
                        <a:pos x="42" y="79"/>
                      </a:cxn>
                      <a:cxn ang="0">
                        <a:pos x="50" y="7"/>
                      </a:cxn>
                      <a:cxn ang="0">
                        <a:pos x="4" y="0"/>
                      </a:cxn>
                    </a:cxnLst>
                    <a:rect l="0" t="0" r="r" b="b"/>
                    <a:pathLst>
                      <a:path w="80" h="391">
                        <a:moveTo>
                          <a:pt x="4" y="0"/>
                        </a:moveTo>
                        <a:lnTo>
                          <a:pt x="0" y="88"/>
                        </a:lnTo>
                        <a:lnTo>
                          <a:pt x="13" y="210"/>
                        </a:lnTo>
                        <a:lnTo>
                          <a:pt x="24" y="316"/>
                        </a:lnTo>
                        <a:lnTo>
                          <a:pt x="44" y="379"/>
                        </a:lnTo>
                        <a:lnTo>
                          <a:pt x="53" y="391"/>
                        </a:lnTo>
                        <a:lnTo>
                          <a:pt x="59" y="373"/>
                        </a:lnTo>
                        <a:lnTo>
                          <a:pt x="62" y="329"/>
                        </a:lnTo>
                        <a:lnTo>
                          <a:pt x="80" y="317"/>
                        </a:lnTo>
                        <a:lnTo>
                          <a:pt x="56" y="281"/>
                        </a:lnTo>
                        <a:lnTo>
                          <a:pt x="40" y="260"/>
                        </a:lnTo>
                        <a:lnTo>
                          <a:pt x="42" y="79"/>
                        </a:lnTo>
                        <a:lnTo>
                          <a:pt x="50" y="7"/>
                        </a:lnTo>
                        <a:lnTo>
                          <a:pt x="4" y="0"/>
                        </a:lnTo>
                        <a:close/>
                      </a:path>
                    </a:pathLst>
                  </a:custGeom>
                  <a:blipFill dpi="0" rotWithShape="0">
                    <a:blip r:embed="rId15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674862" name="Freeform 46"/>
                  <p:cNvSpPr>
                    <a:spLocks/>
                  </p:cNvSpPr>
                  <p:nvPr/>
                </p:nvSpPr>
                <p:spPr bwMode="auto">
                  <a:xfrm>
                    <a:off x="1835" y="1935"/>
                    <a:ext cx="70" cy="365"/>
                  </a:xfrm>
                  <a:custGeom>
                    <a:avLst/>
                    <a:gdLst/>
                    <a:ahLst/>
                    <a:cxnLst>
                      <a:cxn ang="0">
                        <a:pos x="20" y="10"/>
                      </a:cxn>
                      <a:cxn ang="0">
                        <a:pos x="30" y="76"/>
                      </a:cxn>
                      <a:cxn ang="0">
                        <a:pos x="29" y="232"/>
                      </a:cxn>
                      <a:cxn ang="0">
                        <a:pos x="0" y="298"/>
                      </a:cxn>
                      <a:cxn ang="0">
                        <a:pos x="7" y="304"/>
                      </a:cxn>
                      <a:cxn ang="0">
                        <a:pos x="0" y="338"/>
                      </a:cxn>
                      <a:cxn ang="0">
                        <a:pos x="6" y="365"/>
                      </a:cxn>
                      <a:cxn ang="0">
                        <a:pos x="29" y="321"/>
                      </a:cxn>
                      <a:cxn ang="0">
                        <a:pos x="50" y="240"/>
                      </a:cxn>
                      <a:cxn ang="0">
                        <a:pos x="70" y="61"/>
                      </a:cxn>
                      <a:cxn ang="0">
                        <a:pos x="61" y="0"/>
                      </a:cxn>
                      <a:cxn ang="0">
                        <a:pos x="20" y="10"/>
                      </a:cxn>
                    </a:cxnLst>
                    <a:rect l="0" t="0" r="r" b="b"/>
                    <a:pathLst>
                      <a:path w="70" h="365">
                        <a:moveTo>
                          <a:pt x="20" y="10"/>
                        </a:moveTo>
                        <a:lnTo>
                          <a:pt x="30" y="76"/>
                        </a:lnTo>
                        <a:lnTo>
                          <a:pt x="29" y="232"/>
                        </a:lnTo>
                        <a:lnTo>
                          <a:pt x="0" y="298"/>
                        </a:lnTo>
                        <a:lnTo>
                          <a:pt x="7" y="304"/>
                        </a:lnTo>
                        <a:lnTo>
                          <a:pt x="0" y="338"/>
                        </a:lnTo>
                        <a:lnTo>
                          <a:pt x="6" y="365"/>
                        </a:lnTo>
                        <a:lnTo>
                          <a:pt x="29" y="321"/>
                        </a:lnTo>
                        <a:lnTo>
                          <a:pt x="50" y="240"/>
                        </a:lnTo>
                        <a:lnTo>
                          <a:pt x="70" y="61"/>
                        </a:lnTo>
                        <a:lnTo>
                          <a:pt x="61" y="0"/>
                        </a:lnTo>
                        <a:lnTo>
                          <a:pt x="20" y="10"/>
                        </a:lnTo>
                        <a:close/>
                      </a:path>
                    </a:pathLst>
                  </a:custGeom>
                  <a:blipFill dpi="0" rotWithShape="0">
                    <a:blip r:embed="rId15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674863" name="Freeform 47"/>
                <p:cNvSpPr>
                  <a:spLocks/>
                </p:cNvSpPr>
                <p:nvPr/>
              </p:nvSpPr>
              <p:spPr bwMode="auto">
                <a:xfrm>
                  <a:off x="1608" y="1704"/>
                  <a:ext cx="303" cy="593"/>
                </a:xfrm>
                <a:custGeom>
                  <a:avLst/>
                  <a:gdLst/>
                  <a:ahLst/>
                  <a:cxnLst>
                    <a:cxn ang="0">
                      <a:pos x="123" y="0"/>
                    </a:cxn>
                    <a:cxn ang="0">
                      <a:pos x="48" y="40"/>
                    </a:cxn>
                    <a:cxn ang="0">
                      <a:pos x="39" y="54"/>
                    </a:cxn>
                    <a:cxn ang="0">
                      <a:pos x="0" y="244"/>
                    </a:cxn>
                    <a:cxn ang="0">
                      <a:pos x="6" y="445"/>
                    </a:cxn>
                    <a:cxn ang="0">
                      <a:pos x="54" y="430"/>
                    </a:cxn>
                    <a:cxn ang="0">
                      <a:pos x="58" y="252"/>
                    </a:cxn>
                    <a:cxn ang="0">
                      <a:pos x="66" y="204"/>
                    </a:cxn>
                    <a:cxn ang="0">
                      <a:pos x="67" y="308"/>
                    </a:cxn>
                    <a:cxn ang="0">
                      <a:pos x="54" y="489"/>
                    </a:cxn>
                    <a:cxn ang="0">
                      <a:pos x="76" y="490"/>
                    </a:cxn>
                    <a:cxn ang="0">
                      <a:pos x="74" y="552"/>
                    </a:cxn>
                    <a:cxn ang="0">
                      <a:pos x="76" y="587"/>
                    </a:cxn>
                    <a:cxn ang="0">
                      <a:pos x="155" y="593"/>
                    </a:cxn>
                    <a:cxn ang="0">
                      <a:pos x="218" y="579"/>
                    </a:cxn>
                    <a:cxn ang="0">
                      <a:pos x="255" y="577"/>
                    </a:cxn>
                    <a:cxn ang="0">
                      <a:pos x="251" y="478"/>
                    </a:cxn>
                    <a:cxn ang="0">
                      <a:pos x="256" y="430"/>
                    </a:cxn>
                    <a:cxn ang="0">
                      <a:pos x="237" y="291"/>
                    </a:cxn>
                    <a:cxn ang="0">
                      <a:pos x="235" y="218"/>
                    </a:cxn>
                    <a:cxn ang="0">
                      <a:pos x="243" y="246"/>
                    </a:cxn>
                    <a:cxn ang="0">
                      <a:pos x="251" y="406"/>
                    </a:cxn>
                    <a:cxn ang="0">
                      <a:pos x="290" y="415"/>
                    </a:cxn>
                    <a:cxn ang="0">
                      <a:pos x="303" y="230"/>
                    </a:cxn>
                    <a:cxn ang="0">
                      <a:pos x="257" y="51"/>
                    </a:cxn>
                    <a:cxn ang="0">
                      <a:pos x="181" y="0"/>
                    </a:cxn>
                    <a:cxn ang="0">
                      <a:pos x="123" y="0"/>
                    </a:cxn>
                  </a:cxnLst>
                  <a:rect l="0" t="0" r="r" b="b"/>
                  <a:pathLst>
                    <a:path w="303" h="593">
                      <a:moveTo>
                        <a:pt x="123" y="0"/>
                      </a:moveTo>
                      <a:lnTo>
                        <a:pt x="48" y="40"/>
                      </a:lnTo>
                      <a:lnTo>
                        <a:pt x="39" y="54"/>
                      </a:lnTo>
                      <a:lnTo>
                        <a:pt x="0" y="244"/>
                      </a:lnTo>
                      <a:lnTo>
                        <a:pt x="6" y="445"/>
                      </a:lnTo>
                      <a:lnTo>
                        <a:pt x="54" y="430"/>
                      </a:lnTo>
                      <a:lnTo>
                        <a:pt x="58" y="252"/>
                      </a:lnTo>
                      <a:lnTo>
                        <a:pt x="66" y="204"/>
                      </a:lnTo>
                      <a:lnTo>
                        <a:pt x="67" y="308"/>
                      </a:lnTo>
                      <a:lnTo>
                        <a:pt x="54" y="489"/>
                      </a:lnTo>
                      <a:lnTo>
                        <a:pt x="76" y="490"/>
                      </a:lnTo>
                      <a:lnTo>
                        <a:pt x="74" y="552"/>
                      </a:lnTo>
                      <a:lnTo>
                        <a:pt x="76" y="587"/>
                      </a:lnTo>
                      <a:lnTo>
                        <a:pt x="155" y="593"/>
                      </a:lnTo>
                      <a:lnTo>
                        <a:pt x="218" y="579"/>
                      </a:lnTo>
                      <a:lnTo>
                        <a:pt x="255" y="577"/>
                      </a:lnTo>
                      <a:lnTo>
                        <a:pt x="251" y="478"/>
                      </a:lnTo>
                      <a:lnTo>
                        <a:pt x="256" y="430"/>
                      </a:lnTo>
                      <a:lnTo>
                        <a:pt x="237" y="291"/>
                      </a:lnTo>
                      <a:lnTo>
                        <a:pt x="235" y="218"/>
                      </a:lnTo>
                      <a:lnTo>
                        <a:pt x="243" y="246"/>
                      </a:lnTo>
                      <a:lnTo>
                        <a:pt x="251" y="406"/>
                      </a:lnTo>
                      <a:lnTo>
                        <a:pt x="290" y="415"/>
                      </a:lnTo>
                      <a:lnTo>
                        <a:pt x="303" y="230"/>
                      </a:lnTo>
                      <a:lnTo>
                        <a:pt x="257" y="51"/>
                      </a:lnTo>
                      <a:lnTo>
                        <a:pt x="181" y="0"/>
                      </a:lnTo>
                      <a:lnTo>
                        <a:pt x="123" y="0"/>
                      </a:lnTo>
                      <a:close/>
                    </a:path>
                  </a:pathLst>
                </a:custGeom>
                <a:blipFill dpi="0" rotWithShape="0">
                  <a:blip r:embed="rId16" cstate="print"/>
                  <a:srcRect/>
                  <a:tile tx="0" ty="0" sx="100000" sy="100000" flip="none" algn="tl"/>
                </a:blipFill>
                <a:ln w="12700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grpSp>
              <p:nvGrpSpPr>
                <p:cNvPr id="674864" name="Group 48"/>
                <p:cNvGrpSpPr>
                  <a:grpSpLocks/>
                </p:cNvGrpSpPr>
                <p:nvPr/>
              </p:nvGrpSpPr>
              <p:grpSpPr bwMode="auto">
                <a:xfrm>
                  <a:off x="1662" y="1506"/>
                  <a:ext cx="187" cy="1377"/>
                  <a:chOff x="1662" y="1506"/>
                  <a:chExt cx="187" cy="1377"/>
                </a:xfrm>
              </p:grpSpPr>
              <p:sp>
                <p:nvSpPr>
                  <p:cNvPr id="674865" name="Freeform 49"/>
                  <p:cNvSpPr>
                    <a:spLocks/>
                  </p:cNvSpPr>
                  <p:nvPr/>
                </p:nvSpPr>
                <p:spPr bwMode="auto">
                  <a:xfrm>
                    <a:off x="1670" y="2279"/>
                    <a:ext cx="176" cy="563"/>
                  </a:xfrm>
                  <a:custGeom>
                    <a:avLst/>
                    <a:gdLst/>
                    <a:ahLst/>
                    <a:cxnLst>
                      <a:cxn ang="0">
                        <a:pos x="24" y="9"/>
                      </a:cxn>
                      <a:cxn ang="0">
                        <a:pos x="32" y="206"/>
                      </a:cxn>
                      <a:cxn ang="0">
                        <a:pos x="29" y="260"/>
                      </a:cxn>
                      <a:cxn ang="0">
                        <a:pos x="29" y="315"/>
                      </a:cxn>
                      <a:cxn ang="0">
                        <a:pos x="32" y="365"/>
                      </a:cxn>
                      <a:cxn ang="0">
                        <a:pos x="33" y="405"/>
                      </a:cxn>
                      <a:cxn ang="0">
                        <a:pos x="33" y="456"/>
                      </a:cxn>
                      <a:cxn ang="0">
                        <a:pos x="30" y="477"/>
                      </a:cxn>
                      <a:cxn ang="0">
                        <a:pos x="8" y="540"/>
                      </a:cxn>
                      <a:cxn ang="0">
                        <a:pos x="0" y="562"/>
                      </a:cxn>
                      <a:cxn ang="0">
                        <a:pos x="35" y="563"/>
                      </a:cxn>
                      <a:cxn ang="0">
                        <a:pos x="50" y="536"/>
                      </a:cxn>
                      <a:cxn ang="0">
                        <a:pos x="60" y="504"/>
                      </a:cxn>
                      <a:cxn ang="0">
                        <a:pos x="66" y="453"/>
                      </a:cxn>
                      <a:cxn ang="0">
                        <a:pos x="86" y="315"/>
                      </a:cxn>
                      <a:cxn ang="0">
                        <a:pos x="93" y="276"/>
                      </a:cxn>
                      <a:cxn ang="0">
                        <a:pos x="88" y="351"/>
                      </a:cxn>
                      <a:cxn ang="0">
                        <a:pos x="94" y="397"/>
                      </a:cxn>
                      <a:cxn ang="0">
                        <a:pos x="96" y="440"/>
                      </a:cxn>
                      <a:cxn ang="0">
                        <a:pos x="92" y="479"/>
                      </a:cxn>
                      <a:cxn ang="0">
                        <a:pos x="95" y="498"/>
                      </a:cxn>
                      <a:cxn ang="0">
                        <a:pos x="117" y="556"/>
                      </a:cxn>
                      <a:cxn ang="0">
                        <a:pos x="137" y="557"/>
                      </a:cxn>
                      <a:cxn ang="0">
                        <a:pos x="146" y="557"/>
                      </a:cxn>
                      <a:cxn ang="0">
                        <a:pos x="158" y="545"/>
                      </a:cxn>
                      <a:cxn ang="0">
                        <a:pos x="129" y="479"/>
                      </a:cxn>
                      <a:cxn ang="0">
                        <a:pos x="143" y="339"/>
                      </a:cxn>
                      <a:cxn ang="0">
                        <a:pos x="149" y="272"/>
                      </a:cxn>
                      <a:cxn ang="0">
                        <a:pos x="176" y="0"/>
                      </a:cxn>
                      <a:cxn ang="0">
                        <a:pos x="24" y="9"/>
                      </a:cxn>
                    </a:cxnLst>
                    <a:rect l="0" t="0" r="r" b="b"/>
                    <a:pathLst>
                      <a:path w="176" h="563">
                        <a:moveTo>
                          <a:pt x="24" y="9"/>
                        </a:moveTo>
                        <a:lnTo>
                          <a:pt x="32" y="206"/>
                        </a:lnTo>
                        <a:lnTo>
                          <a:pt x="29" y="260"/>
                        </a:lnTo>
                        <a:lnTo>
                          <a:pt x="29" y="315"/>
                        </a:lnTo>
                        <a:lnTo>
                          <a:pt x="32" y="365"/>
                        </a:lnTo>
                        <a:lnTo>
                          <a:pt x="33" y="405"/>
                        </a:lnTo>
                        <a:lnTo>
                          <a:pt x="33" y="456"/>
                        </a:lnTo>
                        <a:lnTo>
                          <a:pt x="30" y="477"/>
                        </a:lnTo>
                        <a:lnTo>
                          <a:pt x="8" y="540"/>
                        </a:lnTo>
                        <a:lnTo>
                          <a:pt x="0" y="562"/>
                        </a:lnTo>
                        <a:lnTo>
                          <a:pt x="35" y="563"/>
                        </a:lnTo>
                        <a:lnTo>
                          <a:pt x="50" y="536"/>
                        </a:lnTo>
                        <a:lnTo>
                          <a:pt x="60" y="504"/>
                        </a:lnTo>
                        <a:lnTo>
                          <a:pt x="66" y="453"/>
                        </a:lnTo>
                        <a:lnTo>
                          <a:pt x="86" y="315"/>
                        </a:lnTo>
                        <a:lnTo>
                          <a:pt x="93" y="276"/>
                        </a:lnTo>
                        <a:lnTo>
                          <a:pt x="88" y="351"/>
                        </a:lnTo>
                        <a:lnTo>
                          <a:pt x="94" y="397"/>
                        </a:lnTo>
                        <a:lnTo>
                          <a:pt x="96" y="440"/>
                        </a:lnTo>
                        <a:lnTo>
                          <a:pt x="92" y="479"/>
                        </a:lnTo>
                        <a:lnTo>
                          <a:pt x="95" y="498"/>
                        </a:lnTo>
                        <a:lnTo>
                          <a:pt x="117" y="556"/>
                        </a:lnTo>
                        <a:lnTo>
                          <a:pt x="137" y="557"/>
                        </a:lnTo>
                        <a:lnTo>
                          <a:pt x="146" y="557"/>
                        </a:lnTo>
                        <a:lnTo>
                          <a:pt x="158" y="545"/>
                        </a:lnTo>
                        <a:lnTo>
                          <a:pt x="129" y="479"/>
                        </a:lnTo>
                        <a:lnTo>
                          <a:pt x="143" y="339"/>
                        </a:lnTo>
                        <a:lnTo>
                          <a:pt x="149" y="272"/>
                        </a:lnTo>
                        <a:lnTo>
                          <a:pt x="176" y="0"/>
                        </a:lnTo>
                        <a:lnTo>
                          <a:pt x="24" y="9"/>
                        </a:lnTo>
                        <a:close/>
                      </a:path>
                    </a:pathLst>
                  </a:custGeom>
                  <a:blipFill dpi="0" rotWithShape="0">
                    <a:blip r:embed="rId15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bg2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grpSp>
                <p:nvGrpSpPr>
                  <p:cNvPr id="674866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1697" y="1706"/>
                    <a:ext cx="131" cy="316"/>
                    <a:chOff x="1697" y="1706"/>
                    <a:chExt cx="131" cy="316"/>
                  </a:xfrm>
                </p:grpSpPr>
                <p:sp>
                  <p:nvSpPr>
                    <p:cNvPr id="674867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1727" y="1706"/>
                      <a:ext cx="68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3"/>
                        </a:cxn>
                        <a:cxn ang="0">
                          <a:pos x="15" y="35"/>
                        </a:cxn>
                        <a:cxn ang="0">
                          <a:pos x="35" y="0"/>
                        </a:cxn>
                        <a:cxn ang="0">
                          <a:pos x="55" y="35"/>
                        </a:cxn>
                        <a:cxn ang="0">
                          <a:pos x="68" y="4"/>
                        </a:cxn>
                      </a:cxnLst>
                      <a:rect l="0" t="0" r="r" b="b"/>
                      <a:pathLst>
                        <a:path w="68" h="35">
                          <a:moveTo>
                            <a:pt x="0" y="3"/>
                          </a:moveTo>
                          <a:lnTo>
                            <a:pt x="15" y="35"/>
                          </a:lnTo>
                          <a:lnTo>
                            <a:pt x="35" y="0"/>
                          </a:lnTo>
                          <a:lnTo>
                            <a:pt x="55" y="35"/>
                          </a:lnTo>
                          <a:lnTo>
                            <a:pt x="68" y="4"/>
                          </a:lnTo>
                        </a:path>
                      </a:pathLst>
                    </a:custGeom>
                    <a:noFill/>
                    <a:ln w="12700">
                      <a:solidFill>
                        <a:schemeClr val="bg2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74868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1764" y="1714"/>
                      <a:ext cx="16" cy="29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0"/>
                        </a:cxn>
                        <a:cxn ang="0">
                          <a:pos x="16" y="121"/>
                        </a:cxn>
                        <a:cxn ang="0">
                          <a:pos x="16" y="292"/>
                        </a:cxn>
                      </a:cxnLst>
                      <a:rect l="0" t="0" r="r" b="b"/>
                      <a:pathLst>
                        <a:path w="16" h="292">
                          <a:moveTo>
                            <a:pt x="0" y="0"/>
                          </a:moveTo>
                          <a:lnTo>
                            <a:pt x="16" y="121"/>
                          </a:lnTo>
                          <a:lnTo>
                            <a:pt x="16" y="292"/>
                          </a:lnTo>
                        </a:path>
                      </a:pathLst>
                    </a:custGeom>
                    <a:noFill/>
                    <a:ln w="12700">
                      <a:solidFill>
                        <a:schemeClr val="bg2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74869" name="Freeform 53"/>
                    <p:cNvSpPr>
                      <a:spLocks/>
                    </p:cNvSpPr>
                    <p:nvPr/>
                  </p:nvSpPr>
                  <p:spPr bwMode="auto">
                    <a:xfrm>
                      <a:off x="1697" y="2006"/>
                      <a:ext cx="131" cy="1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16"/>
                        </a:cxn>
                        <a:cxn ang="0">
                          <a:pos x="72" y="0"/>
                        </a:cxn>
                        <a:cxn ang="0">
                          <a:pos x="131" y="6"/>
                        </a:cxn>
                      </a:cxnLst>
                      <a:rect l="0" t="0" r="r" b="b"/>
                      <a:pathLst>
                        <a:path w="131" h="16">
                          <a:moveTo>
                            <a:pt x="0" y="16"/>
                          </a:moveTo>
                          <a:lnTo>
                            <a:pt x="72" y="0"/>
                          </a:lnTo>
                          <a:lnTo>
                            <a:pt x="131" y="6"/>
                          </a:lnTo>
                        </a:path>
                      </a:pathLst>
                    </a:custGeom>
                    <a:noFill/>
                    <a:ln w="12700">
                      <a:solidFill>
                        <a:schemeClr val="bg2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674870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1662" y="2762"/>
                    <a:ext cx="177" cy="121"/>
                    <a:chOff x="1662" y="2762"/>
                    <a:chExt cx="177" cy="121"/>
                  </a:xfrm>
                </p:grpSpPr>
                <p:sp>
                  <p:nvSpPr>
                    <p:cNvPr id="674871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1662" y="2773"/>
                      <a:ext cx="70" cy="110"/>
                    </a:xfrm>
                    <a:custGeom>
                      <a:avLst/>
                      <a:gdLst/>
                      <a:ahLst/>
                      <a:cxnLst>
                        <a:cxn ang="0">
                          <a:pos x="13" y="54"/>
                        </a:cxn>
                        <a:cxn ang="0">
                          <a:pos x="3" y="71"/>
                        </a:cxn>
                        <a:cxn ang="0">
                          <a:pos x="0" y="84"/>
                        </a:cxn>
                        <a:cxn ang="0">
                          <a:pos x="0" y="94"/>
                        </a:cxn>
                        <a:cxn ang="0">
                          <a:pos x="2" y="101"/>
                        </a:cxn>
                        <a:cxn ang="0">
                          <a:pos x="7" y="107"/>
                        </a:cxn>
                        <a:cxn ang="0">
                          <a:pos x="16" y="110"/>
                        </a:cxn>
                        <a:cxn ang="0">
                          <a:pos x="28" y="109"/>
                        </a:cxn>
                        <a:cxn ang="0">
                          <a:pos x="40" y="104"/>
                        </a:cxn>
                        <a:cxn ang="0">
                          <a:pos x="49" y="93"/>
                        </a:cxn>
                        <a:cxn ang="0">
                          <a:pos x="57" y="78"/>
                        </a:cxn>
                        <a:cxn ang="0">
                          <a:pos x="62" y="49"/>
                        </a:cxn>
                        <a:cxn ang="0">
                          <a:pos x="70" y="19"/>
                        </a:cxn>
                        <a:cxn ang="0">
                          <a:pos x="69" y="0"/>
                        </a:cxn>
                        <a:cxn ang="0">
                          <a:pos x="55" y="43"/>
                        </a:cxn>
                        <a:cxn ang="0">
                          <a:pos x="43" y="69"/>
                        </a:cxn>
                        <a:cxn ang="0">
                          <a:pos x="25" y="69"/>
                        </a:cxn>
                        <a:cxn ang="0">
                          <a:pos x="10" y="67"/>
                        </a:cxn>
                        <a:cxn ang="0">
                          <a:pos x="13" y="54"/>
                        </a:cxn>
                      </a:cxnLst>
                      <a:rect l="0" t="0" r="r" b="b"/>
                      <a:pathLst>
                        <a:path w="70" h="110">
                          <a:moveTo>
                            <a:pt x="13" y="54"/>
                          </a:moveTo>
                          <a:lnTo>
                            <a:pt x="3" y="71"/>
                          </a:lnTo>
                          <a:lnTo>
                            <a:pt x="0" y="84"/>
                          </a:lnTo>
                          <a:lnTo>
                            <a:pt x="0" y="94"/>
                          </a:lnTo>
                          <a:lnTo>
                            <a:pt x="2" y="101"/>
                          </a:lnTo>
                          <a:lnTo>
                            <a:pt x="7" y="107"/>
                          </a:lnTo>
                          <a:lnTo>
                            <a:pt x="16" y="110"/>
                          </a:lnTo>
                          <a:lnTo>
                            <a:pt x="28" y="109"/>
                          </a:lnTo>
                          <a:lnTo>
                            <a:pt x="40" y="104"/>
                          </a:lnTo>
                          <a:lnTo>
                            <a:pt x="49" y="93"/>
                          </a:lnTo>
                          <a:lnTo>
                            <a:pt x="57" y="78"/>
                          </a:lnTo>
                          <a:lnTo>
                            <a:pt x="62" y="49"/>
                          </a:lnTo>
                          <a:lnTo>
                            <a:pt x="70" y="19"/>
                          </a:lnTo>
                          <a:lnTo>
                            <a:pt x="69" y="0"/>
                          </a:lnTo>
                          <a:lnTo>
                            <a:pt x="55" y="43"/>
                          </a:lnTo>
                          <a:lnTo>
                            <a:pt x="43" y="69"/>
                          </a:lnTo>
                          <a:lnTo>
                            <a:pt x="25" y="69"/>
                          </a:lnTo>
                          <a:lnTo>
                            <a:pt x="10" y="67"/>
                          </a:lnTo>
                          <a:lnTo>
                            <a:pt x="13" y="54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74872" name="Freeform 56"/>
                    <p:cNvSpPr>
                      <a:spLocks/>
                    </p:cNvSpPr>
                    <p:nvPr/>
                  </p:nvSpPr>
                  <p:spPr bwMode="auto">
                    <a:xfrm>
                      <a:off x="1761" y="2762"/>
                      <a:ext cx="78" cy="120"/>
                    </a:xfrm>
                    <a:custGeom>
                      <a:avLst/>
                      <a:gdLst/>
                      <a:ahLst/>
                      <a:cxnLst>
                        <a:cxn ang="0">
                          <a:pos x="1" y="0"/>
                        </a:cxn>
                        <a:cxn ang="0">
                          <a:pos x="0" y="12"/>
                        </a:cxn>
                        <a:cxn ang="0">
                          <a:pos x="10" y="43"/>
                        </a:cxn>
                        <a:cxn ang="0">
                          <a:pos x="17" y="67"/>
                        </a:cxn>
                        <a:cxn ang="0">
                          <a:pos x="25" y="91"/>
                        </a:cxn>
                        <a:cxn ang="0">
                          <a:pos x="33" y="104"/>
                        </a:cxn>
                        <a:cxn ang="0">
                          <a:pos x="41" y="114"/>
                        </a:cxn>
                        <a:cxn ang="0">
                          <a:pos x="51" y="118"/>
                        </a:cxn>
                        <a:cxn ang="0">
                          <a:pos x="63" y="120"/>
                        </a:cxn>
                        <a:cxn ang="0">
                          <a:pos x="69" y="116"/>
                        </a:cxn>
                        <a:cxn ang="0">
                          <a:pos x="75" y="113"/>
                        </a:cxn>
                        <a:cxn ang="0">
                          <a:pos x="78" y="101"/>
                        </a:cxn>
                        <a:cxn ang="0">
                          <a:pos x="76" y="85"/>
                        </a:cxn>
                        <a:cxn ang="0">
                          <a:pos x="69" y="66"/>
                        </a:cxn>
                        <a:cxn ang="0">
                          <a:pos x="64" y="57"/>
                        </a:cxn>
                        <a:cxn ang="0">
                          <a:pos x="62" y="65"/>
                        </a:cxn>
                        <a:cxn ang="0">
                          <a:pos x="59" y="69"/>
                        </a:cxn>
                        <a:cxn ang="0">
                          <a:pos x="49" y="72"/>
                        </a:cxn>
                        <a:cxn ang="0">
                          <a:pos x="42" y="73"/>
                        </a:cxn>
                        <a:cxn ang="0">
                          <a:pos x="26" y="70"/>
                        </a:cxn>
                        <a:cxn ang="0">
                          <a:pos x="10" y="24"/>
                        </a:cxn>
                        <a:cxn ang="0">
                          <a:pos x="1" y="0"/>
                        </a:cxn>
                      </a:cxnLst>
                      <a:rect l="0" t="0" r="r" b="b"/>
                      <a:pathLst>
                        <a:path w="78" h="120">
                          <a:moveTo>
                            <a:pt x="1" y="0"/>
                          </a:moveTo>
                          <a:lnTo>
                            <a:pt x="0" y="12"/>
                          </a:lnTo>
                          <a:lnTo>
                            <a:pt x="10" y="43"/>
                          </a:lnTo>
                          <a:lnTo>
                            <a:pt x="17" y="67"/>
                          </a:lnTo>
                          <a:lnTo>
                            <a:pt x="25" y="91"/>
                          </a:lnTo>
                          <a:lnTo>
                            <a:pt x="33" y="104"/>
                          </a:lnTo>
                          <a:lnTo>
                            <a:pt x="41" y="114"/>
                          </a:lnTo>
                          <a:lnTo>
                            <a:pt x="51" y="118"/>
                          </a:lnTo>
                          <a:lnTo>
                            <a:pt x="63" y="120"/>
                          </a:lnTo>
                          <a:lnTo>
                            <a:pt x="69" y="116"/>
                          </a:lnTo>
                          <a:lnTo>
                            <a:pt x="75" y="113"/>
                          </a:lnTo>
                          <a:lnTo>
                            <a:pt x="78" y="101"/>
                          </a:lnTo>
                          <a:lnTo>
                            <a:pt x="76" y="85"/>
                          </a:lnTo>
                          <a:lnTo>
                            <a:pt x="69" y="66"/>
                          </a:lnTo>
                          <a:lnTo>
                            <a:pt x="64" y="57"/>
                          </a:lnTo>
                          <a:lnTo>
                            <a:pt x="62" y="65"/>
                          </a:lnTo>
                          <a:lnTo>
                            <a:pt x="59" y="69"/>
                          </a:lnTo>
                          <a:lnTo>
                            <a:pt x="49" y="72"/>
                          </a:lnTo>
                          <a:lnTo>
                            <a:pt x="42" y="73"/>
                          </a:lnTo>
                          <a:lnTo>
                            <a:pt x="26" y="70"/>
                          </a:lnTo>
                          <a:lnTo>
                            <a:pt x="10" y="24"/>
                          </a:lnTo>
                          <a:lnTo>
                            <a:pt x="1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grpSp>
                <p:nvGrpSpPr>
                  <p:cNvPr id="67487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1684" y="1506"/>
                    <a:ext cx="165" cy="200"/>
                    <a:chOff x="1684" y="1506"/>
                    <a:chExt cx="165" cy="200"/>
                  </a:xfrm>
                </p:grpSpPr>
                <p:sp>
                  <p:nvSpPr>
                    <p:cNvPr id="674874" name="Freeform 58"/>
                    <p:cNvSpPr>
                      <a:spLocks/>
                    </p:cNvSpPr>
                    <p:nvPr/>
                  </p:nvSpPr>
                  <p:spPr bwMode="auto">
                    <a:xfrm>
                      <a:off x="1704" y="1520"/>
                      <a:ext cx="121" cy="186"/>
                    </a:xfrm>
                    <a:custGeom>
                      <a:avLst/>
                      <a:gdLst/>
                      <a:ahLst/>
                      <a:cxnLst>
                        <a:cxn ang="0">
                          <a:pos x="30" y="185"/>
                        </a:cxn>
                        <a:cxn ang="0">
                          <a:pos x="30" y="157"/>
                        </a:cxn>
                        <a:cxn ang="0">
                          <a:pos x="20" y="136"/>
                        </a:cxn>
                        <a:cxn ang="0">
                          <a:pos x="10" y="121"/>
                        </a:cxn>
                        <a:cxn ang="0">
                          <a:pos x="6" y="97"/>
                        </a:cxn>
                        <a:cxn ang="0">
                          <a:pos x="1" y="86"/>
                        </a:cxn>
                        <a:cxn ang="0">
                          <a:pos x="0" y="58"/>
                        </a:cxn>
                        <a:cxn ang="0">
                          <a:pos x="10" y="26"/>
                        </a:cxn>
                        <a:cxn ang="0">
                          <a:pos x="29" y="9"/>
                        </a:cxn>
                        <a:cxn ang="0">
                          <a:pos x="50" y="0"/>
                        </a:cxn>
                        <a:cxn ang="0">
                          <a:pos x="75" y="0"/>
                        </a:cxn>
                        <a:cxn ang="0">
                          <a:pos x="98" y="8"/>
                        </a:cxn>
                        <a:cxn ang="0">
                          <a:pos x="114" y="24"/>
                        </a:cxn>
                        <a:cxn ang="0">
                          <a:pos x="121" y="47"/>
                        </a:cxn>
                        <a:cxn ang="0">
                          <a:pos x="121" y="71"/>
                        </a:cxn>
                        <a:cxn ang="0">
                          <a:pos x="118" y="94"/>
                        </a:cxn>
                        <a:cxn ang="0">
                          <a:pos x="106" y="122"/>
                        </a:cxn>
                        <a:cxn ang="0">
                          <a:pos x="101" y="133"/>
                        </a:cxn>
                        <a:cxn ang="0">
                          <a:pos x="96" y="145"/>
                        </a:cxn>
                        <a:cxn ang="0">
                          <a:pos x="94" y="158"/>
                        </a:cxn>
                        <a:cxn ang="0">
                          <a:pos x="89" y="186"/>
                        </a:cxn>
                        <a:cxn ang="0">
                          <a:pos x="30" y="185"/>
                        </a:cxn>
                      </a:cxnLst>
                      <a:rect l="0" t="0" r="r" b="b"/>
                      <a:pathLst>
                        <a:path w="121" h="186">
                          <a:moveTo>
                            <a:pt x="30" y="185"/>
                          </a:moveTo>
                          <a:lnTo>
                            <a:pt x="30" y="157"/>
                          </a:lnTo>
                          <a:lnTo>
                            <a:pt x="20" y="136"/>
                          </a:lnTo>
                          <a:lnTo>
                            <a:pt x="10" y="121"/>
                          </a:lnTo>
                          <a:lnTo>
                            <a:pt x="6" y="97"/>
                          </a:lnTo>
                          <a:lnTo>
                            <a:pt x="1" y="86"/>
                          </a:lnTo>
                          <a:lnTo>
                            <a:pt x="0" y="58"/>
                          </a:lnTo>
                          <a:lnTo>
                            <a:pt x="10" y="26"/>
                          </a:lnTo>
                          <a:lnTo>
                            <a:pt x="29" y="9"/>
                          </a:lnTo>
                          <a:lnTo>
                            <a:pt x="50" y="0"/>
                          </a:lnTo>
                          <a:lnTo>
                            <a:pt x="75" y="0"/>
                          </a:lnTo>
                          <a:lnTo>
                            <a:pt x="98" y="8"/>
                          </a:lnTo>
                          <a:lnTo>
                            <a:pt x="114" y="24"/>
                          </a:lnTo>
                          <a:lnTo>
                            <a:pt x="121" y="47"/>
                          </a:lnTo>
                          <a:lnTo>
                            <a:pt x="121" y="71"/>
                          </a:lnTo>
                          <a:lnTo>
                            <a:pt x="118" y="94"/>
                          </a:lnTo>
                          <a:lnTo>
                            <a:pt x="106" y="122"/>
                          </a:lnTo>
                          <a:lnTo>
                            <a:pt x="101" y="133"/>
                          </a:lnTo>
                          <a:lnTo>
                            <a:pt x="96" y="145"/>
                          </a:lnTo>
                          <a:lnTo>
                            <a:pt x="94" y="158"/>
                          </a:lnTo>
                          <a:lnTo>
                            <a:pt x="89" y="186"/>
                          </a:lnTo>
                          <a:lnTo>
                            <a:pt x="30" y="185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15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sp>
                  <p:nvSpPr>
                    <p:cNvPr id="674875" name="Freeform 59"/>
                    <p:cNvSpPr>
                      <a:spLocks/>
                    </p:cNvSpPr>
                    <p:nvPr/>
                  </p:nvSpPr>
                  <p:spPr bwMode="auto">
                    <a:xfrm>
                      <a:off x="1684" y="1506"/>
                      <a:ext cx="165" cy="145"/>
                    </a:xfrm>
                    <a:custGeom>
                      <a:avLst/>
                      <a:gdLst/>
                      <a:ahLst/>
                      <a:cxnLst>
                        <a:cxn ang="0">
                          <a:pos x="12" y="125"/>
                        </a:cxn>
                        <a:cxn ang="0">
                          <a:pos x="2" y="111"/>
                        </a:cxn>
                        <a:cxn ang="0">
                          <a:pos x="0" y="95"/>
                        </a:cxn>
                        <a:cxn ang="0">
                          <a:pos x="1" y="75"/>
                        </a:cxn>
                        <a:cxn ang="0">
                          <a:pos x="6" y="59"/>
                        </a:cxn>
                        <a:cxn ang="0">
                          <a:pos x="12" y="41"/>
                        </a:cxn>
                        <a:cxn ang="0">
                          <a:pos x="21" y="32"/>
                        </a:cxn>
                        <a:cxn ang="0">
                          <a:pos x="28" y="18"/>
                        </a:cxn>
                        <a:cxn ang="0">
                          <a:pos x="44" y="6"/>
                        </a:cxn>
                        <a:cxn ang="0">
                          <a:pos x="56" y="2"/>
                        </a:cxn>
                        <a:cxn ang="0">
                          <a:pos x="82" y="0"/>
                        </a:cxn>
                        <a:cxn ang="0">
                          <a:pos x="104" y="1"/>
                        </a:cxn>
                        <a:cxn ang="0">
                          <a:pos x="120" y="6"/>
                        </a:cxn>
                        <a:cxn ang="0">
                          <a:pos x="132" y="11"/>
                        </a:cxn>
                        <a:cxn ang="0">
                          <a:pos x="144" y="24"/>
                        </a:cxn>
                        <a:cxn ang="0">
                          <a:pos x="153" y="36"/>
                        </a:cxn>
                        <a:cxn ang="0">
                          <a:pos x="161" y="48"/>
                        </a:cxn>
                        <a:cxn ang="0">
                          <a:pos x="165" y="63"/>
                        </a:cxn>
                        <a:cxn ang="0">
                          <a:pos x="165" y="89"/>
                        </a:cxn>
                        <a:cxn ang="0">
                          <a:pos x="165" y="107"/>
                        </a:cxn>
                        <a:cxn ang="0">
                          <a:pos x="159" y="115"/>
                        </a:cxn>
                        <a:cxn ang="0">
                          <a:pos x="150" y="127"/>
                        </a:cxn>
                        <a:cxn ang="0">
                          <a:pos x="144" y="136"/>
                        </a:cxn>
                        <a:cxn ang="0">
                          <a:pos x="128" y="141"/>
                        </a:cxn>
                        <a:cxn ang="0">
                          <a:pos x="114" y="145"/>
                        </a:cxn>
                        <a:cxn ang="0">
                          <a:pos x="126" y="127"/>
                        </a:cxn>
                        <a:cxn ang="0">
                          <a:pos x="137" y="96"/>
                        </a:cxn>
                        <a:cxn ang="0">
                          <a:pos x="132" y="60"/>
                        </a:cxn>
                        <a:cxn ang="0">
                          <a:pos x="107" y="68"/>
                        </a:cxn>
                        <a:cxn ang="0">
                          <a:pos x="76" y="68"/>
                        </a:cxn>
                        <a:cxn ang="0">
                          <a:pos x="54" y="66"/>
                        </a:cxn>
                        <a:cxn ang="0">
                          <a:pos x="37" y="62"/>
                        </a:cxn>
                        <a:cxn ang="0">
                          <a:pos x="35" y="72"/>
                        </a:cxn>
                        <a:cxn ang="0">
                          <a:pos x="27" y="98"/>
                        </a:cxn>
                        <a:cxn ang="0">
                          <a:pos x="39" y="128"/>
                        </a:cxn>
                        <a:cxn ang="0">
                          <a:pos x="46" y="145"/>
                        </a:cxn>
                        <a:cxn ang="0">
                          <a:pos x="27" y="135"/>
                        </a:cxn>
                        <a:cxn ang="0">
                          <a:pos x="12" y="125"/>
                        </a:cxn>
                      </a:cxnLst>
                      <a:rect l="0" t="0" r="r" b="b"/>
                      <a:pathLst>
                        <a:path w="165" h="145">
                          <a:moveTo>
                            <a:pt x="12" y="125"/>
                          </a:moveTo>
                          <a:lnTo>
                            <a:pt x="2" y="111"/>
                          </a:lnTo>
                          <a:lnTo>
                            <a:pt x="0" y="95"/>
                          </a:lnTo>
                          <a:lnTo>
                            <a:pt x="1" y="75"/>
                          </a:lnTo>
                          <a:lnTo>
                            <a:pt x="6" y="59"/>
                          </a:lnTo>
                          <a:lnTo>
                            <a:pt x="12" y="41"/>
                          </a:lnTo>
                          <a:lnTo>
                            <a:pt x="21" y="32"/>
                          </a:lnTo>
                          <a:lnTo>
                            <a:pt x="28" y="18"/>
                          </a:lnTo>
                          <a:lnTo>
                            <a:pt x="44" y="6"/>
                          </a:lnTo>
                          <a:lnTo>
                            <a:pt x="56" y="2"/>
                          </a:lnTo>
                          <a:lnTo>
                            <a:pt x="82" y="0"/>
                          </a:lnTo>
                          <a:lnTo>
                            <a:pt x="104" y="1"/>
                          </a:lnTo>
                          <a:lnTo>
                            <a:pt x="120" y="6"/>
                          </a:lnTo>
                          <a:lnTo>
                            <a:pt x="132" y="11"/>
                          </a:lnTo>
                          <a:lnTo>
                            <a:pt x="144" y="24"/>
                          </a:lnTo>
                          <a:lnTo>
                            <a:pt x="153" y="36"/>
                          </a:lnTo>
                          <a:lnTo>
                            <a:pt x="161" y="48"/>
                          </a:lnTo>
                          <a:lnTo>
                            <a:pt x="165" y="63"/>
                          </a:lnTo>
                          <a:lnTo>
                            <a:pt x="165" y="89"/>
                          </a:lnTo>
                          <a:lnTo>
                            <a:pt x="165" y="107"/>
                          </a:lnTo>
                          <a:lnTo>
                            <a:pt x="159" y="115"/>
                          </a:lnTo>
                          <a:lnTo>
                            <a:pt x="150" y="127"/>
                          </a:lnTo>
                          <a:lnTo>
                            <a:pt x="144" y="136"/>
                          </a:lnTo>
                          <a:lnTo>
                            <a:pt x="128" y="141"/>
                          </a:lnTo>
                          <a:lnTo>
                            <a:pt x="114" y="145"/>
                          </a:lnTo>
                          <a:lnTo>
                            <a:pt x="126" y="127"/>
                          </a:lnTo>
                          <a:lnTo>
                            <a:pt x="137" y="96"/>
                          </a:lnTo>
                          <a:lnTo>
                            <a:pt x="132" y="60"/>
                          </a:lnTo>
                          <a:lnTo>
                            <a:pt x="107" y="68"/>
                          </a:lnTo>
                          <a:lnTo>
                            <a:pt x="76" y="68"/>
                          </a:lnTo>
                          <a:lnTo>
                            <a:pt x="54" y="66"/>
                          </a:lnTo>
                          <a:lnTo>
                            <a:pt x="37" y="62"/>
                          </a:lnTo>
                          <a:lnTo>
                            <a:pt x="35" y="72"/>
                          </a:lnTo>
                          <a:lnTo>
                            <a:pt x="27" y="98"/>
                          </a:lnTo>
                          <a:lnTo>
                            <a:pt x="39" y="128"/>
                          </a:lnTo>
                          <a:lnTo>
                            <a:pt x="46" y="145"/>
                          </a:lnTo>
                          <a:lnTo>
                            <a:pt x="27" y="135"/>
                          </a:lnTo>
                          <a:lnTo>
                            <a:pt x="12" y="125"/>
                          </a:lnTo>
                          <a:close/>
                        </a:path>
                      </a:pathLst>
                    </a:custGeom>
                    <a:blipFill dpi="0" rotWithShape="0">
                      <a:blip r:embed="rId17" cstate="print"/>
                      <a:srcRect/>
                      <a:tile tx="0" ty="0" sx="100000" sy="100000" flip="none" algn="tl"/>
                    </a:blipFill>
                    <a:ln w="9525">
                      <a:solidFill>
                        <a:schemeClr val="bg2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  <p:grpSp>
                  <p:nvGrpSpPr>
                    <p:cNvPr id="674876" name="Group 6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02" y="1610"/>
                      <a:ext cx="132" cy="23"/>
                      <a:chOff x="1702" y="1610"/>
                      <a:chExt cx="132" cy="23"/>
                    </a:xfrm>
                  </p:grpSpPr>
                  <p:sp>
                    <p:nvSpPr>
                      <p:cNvPr id="674877" name="Oval 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702" y="1610"/>
                        <a:ext cx="18" cy="20"/>
                      </a:xfrm>
                      <a:prstGeom prst="ellipse">
                        <a:avLst/>
                      </a:prstGeom>
                      <a:blipFill dpi="0" rotWithShape="0">
                        <a:blip r:embed="rId18" cstate="print"/>
                        <a:srcRect/>
                        <a:tile tx="0" ty="0" sx="100000" sy="100000" flip="none" algn="tl"/>
                      </a:blipFill>
                      <a:ln w="9525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  <p:sp>
                    <p:nvSpPr>
                      <p:cNvPr id="674878" name="Oval 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816" y="1613"/>
                        <a:ext cx="18" cy="20"/>
                      </a:xfrm>
                      <a:prstGeom prst="ellipse">
                        <a:avLst/>
                      </a:prstGeom>
                      <a:blipFill dpi="0" rotWithShape="0">
                        <a:blip r:embed="rId18" cstate="print"/>
                        <a:srcRect/>
                        <a:tile tx="0" ty="0" sx="100000" sy="100000" flip="none" algn="tl"/>
                      </a:blipFill>
                      <a:ln w="9525">
                        <a:solidFill>
                          <a:schemeClr val="bg2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l-GR"/>
                      </a:p>
                    </p:txBody>
                  </p:sp>
                </p:grpSp>
              </p:grpSp>
            </p:grpSp>
          </p:grpSp>
        </p:grpSp>
        <p:sp>
          <p:nvSpPr>
            <p:cNvPr id="674879" name="AutoShape 63"/>
            <p:cNvSpPr>
              <a:spLocks noChangeArrowheads="1"/>
            </p:cNvSpPr>
            <p:nvPr/>
          </p:nvSpPr>
          <p:spPr bwMode="auto">
            <a:xfrm>
              <a:off x="4402" y="3065"/>
              <a:ext cx="480" cy="336"/>
            </a:xfrm>
            <a:prstGeom prst="rightArrow">
              <a:avLst>
                <a:gd name="adj1" fmla="val 50000"/>
                <a:gd name="adj2" fmla="val 35714"/>
              </a:avLst>
            </a:prstGeom>
            <a:solidFill>
              <a:schemeClr val="bg1"/>
            </a:solidFill>
            <a:ln w="9525">
              <a:solidFill>
                <a:srgbClr val="33CCCC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400">
                  <a:solidFill>
                    <a:srgbClr val="9900CC"/>
                  </a:solidFill>
                  <a:latin typeface="Arial" charset="0"/>
                </a:rPr>
                <a:t>Transfer</a:t>
              </a:r>
            </a:p>
          </p:txBody>
        </p:sp>
        <p:grpSp>
          <p:nvGrpSpPr>
            <p:cNvPr id="674880" name="Group 64"/>
            <p:cNvGrpSpPr>
              <a:grpSpLocks/>
            </p:cNvGrpSpPr>
            <p:nvPr/>
          </p:nvGrpSpPr>
          <p:grpSpPr bwMode="auto">
            <a:xfrm>
              <a:off x="695" y="1526"/>
              <a:ext cx="1067" cy="1498"/>
              <a:chOff x="613" y="1559"/>
              <a:chExt cx="1067" cy="1498"/>
            </a:xfrm>
          </p:grpSpPr>
          <p:sp>
            <p:nvSpPr>
              <p:cNvPr id="674881" name="Freeform 65"/>
              <p:cNvSpPr>
                <a:spLocks/>
              </p:cNvSpPr>
              <p:nvPr/>
            </p:nvSpPr>
            <p:spPr bwMode="auto">
              <a:xfrm>
                <a:off x="635" y="2596"/>
                <a:ext cx="1045" cy="461"/>
              </a:xfrm>
              <a:custGeom>
                <a:avLst/>
                <a:gdLst/>
                <a:ahLst/>
                <a:cxnLst>
                  <a:cxn ang="0">
                    <a:pos x="960" y="432"/>
                  </a:cxn>
                  <a:cxn ang="0">
                    <a:pos x="960" y="576"/>
                  </a:cxn>
                  <a:cxn ang="0">
                    <a:pos x="0" y="576"/>
                  </a:cxn>
                  <a:cxn ang="0">
                    <a:pos x="0" y="0"/>
                  </a:cxn>
                </a:cxnLst>
                <a:rect l="0" t="0" r="r" b="b"/>
                <a:pathLst>
                  <a:path w="960" h="576">
                    <a:moveTo>
                      <a:pt x="960" y="432"/>
                    </a:moveTo>
                    <a:lnTo>
                      <a:pt x="960" y="576"/>
                    </a:lnTo>
                    <a:lnTo>
                      <a:pt x="0" y="576"/>
                    </a:ln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9900"/>
                </a:solidFill>
                <a:prstDash val="solid"/>
                <a:round/>
                <a:headEnd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4882" name="Freeform 66"/>
              <p:cNvSpPr>
                <a:spLocks/>
              </p:cNvSpPr>
              <p:nvPr/>
            </p:nvSpPr>
            <p:spPr bwMode="auto">
              <a:xfrm rot="-10800000">
                <a:off x="613" y="1559"/>
                <a:ext cx="1045" cy="461"/>
              </a:xfrm>
              <a:custGeom>
                <a:avLst/>
                <a:gdLst/>
                <a:ahLst/>
                <a:cxnLst>
                  <a:cxn ang="0">
                    <a:pos x="960" y="432"/>
                  </a:cxn>
                  <a:cxn ang="0">
                    <a:pos x="960" y="576"/>
                  </a:cxn>
                  <a:cxn ang="0">
                    <a:pos x="0" y="576"/>
                  </a:cxn>
                  <a:cxn ang="0">
                    <a:pos x="0" y="0"/>
                  </a:cxn>
                </a:cxnLst>
                <a:rect l="0" t="0" r="r" b="b"/>
                <a:pathLst>
                  <a:path w="960" h="576">
                    <a:moveTo>
                      <a:pt x="960" y="432"/>
                    </a:moveTo>
                    <a:lnTo>
                      <a:pt x="960" y="576"/>
                    </a:lnTo>
                    <a:lnTo>
                      <a:pt x="0" y="576"/>
                    </a:ln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9900"/>
                </a:solidFill>
                <a:prstDash val="solid"/>
                <a:round/>
                <a:headEnd type="stealth" w="med" len="med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74883" name="Group 67"/>
            <p:cNvGrpSpPr>
              <a:grpSpLocks/>
            </p:cNvGrpSpPr>
            <p:nvPr/>
          </p:nvGrpSpPr>
          <p:grpSpPr bwMode="auto">
            <a:xfrm>
              <a:off x="1858" y="1873"/>
              <a:ext cx="1045" cy="1487"/>
              <a:chOff x="1776" y="1917"/>
              <a:chExt cx="1045" cy="1487"/>
            </a:xfrm>
          </p:grpSpPr>
          <p:sp>
            <p:nvSpPr>
              <p:cNvPr id="674884" name="Freeform 68"/>
              <p:cNvSpPr>
                <a:spLocks/>
              </p:cNvSpPr>
              <p:nvPr/>
            </p:nvSpPr>
            <p:spPr bwMode="auto">
              <a:xfrm>
                <a:off x="1776" y="2943"/>
                <a:ext cx="1045" cy="461"/>
              </a:xfrm>
              <a:custGeom>
                <a:avLst/>
                <a:gdLst/>
                <a:ahLst/>
                <a:cxnLst>
                  <a:cxn ang="0">
                    <a:pos x="960" y="432"/>
                  </a:cxn>
                  <a:cxn ang="0">
                    <a:pos x="960" y="576"/>
                  </a:cxn>
                  <a:cxn ang="0">
                    <a:pos x="0" y="576"/>
                  </a:cxn>
                  <a:cxn ang="0">
                    <a:pos x="0" y="0"/>
                  </a:cxn>
                </a:cxnLst>
                <a:rect l="0" t="0" r="r" b="b"/>
                <a:pathLst>
                  <a:path w="960" h="576">
                    <a:moveTo>
                      <a:pt x="960" y="432"/>
                    </a:moveTo>
                    <a:lnTo>
                      <a:pt x="960" y="576"/>
                    </a:lnTo>
                    <a:lnTo>
                      <a:pt x="0" y="576"/>
                    </a:ln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9900"/>
                </a:solidFill>
                <a:prstDash val="solid"/>
                <a:round/>
                <a:headEnd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4885" name="Freeform 69"/>
              <p:cNvSpPr>
                <a:spLocks/>
              </p:cNvSpPr>
              <p:nvPr/>
            </p:nvSpPr>
            <p:spPr bwMode="auto">
              <a:xfrm rot="-10800000">
                <a:off x="1776" y="1917"/>
                <a:ext cx="1045" cy="461"/>
              </a:xfrm>
              <a:custGeom>
                <a:avLst/>
                <a:gdLst/>
                <a:ahLst/>
                <a:cxnLst>
                  <a:cxn ang="0">
                    <a:pos x="960" y="432"/>
                  </a:cxn>
                  <a:cxn ang="0">
                    <a:pos x="960" y="576"/>
                  </a:cxn>
                  <a:cxn ang="0">
                    <a:pos x="0" y="576"/>
                  </a:cxn>
                  <a:cxn ang="0">
                    <a:pos x="0" y="0"/>
                  </a:cxn>
                </a:cxnLst>
                <a:rect l="0" t="0" r="r" b="b"/>
                <a:pathLst>
                  <a:path w="960" h="576">
                    <a:moveTo>
                      <a:pt x="960" y="432"/>
                    </a:moveTo>
                    <a:lnTo>
                      <a:pt x="960" y="576"/>
                    </a:lnTo>
                    <a:lnTo>
                      <a:pt x="0" y="576"/>
                    </a:ln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9900"/>
                </a:solidFill>
                <a:prstDash val="solid"/>
                <a:round/>
                <a:headEnd type="stealth" w="med" len="med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74886" name="Group 70"/>
            <p:cNvGrpSpPr>
              <a:grpSpLocks/>
            </p:cNvGrpSpPr>
            <p:nvPr/>
          </p:nvGrpSpPr>
          <p:grpSpPr bwMode="auto">
            <a:xfrm>
              <a:off x="3010" y="2220"/>
              <a:ext cx="1045" cy="1498"/>
              <a:chOff x="2928" y="2253"/>
              <a:chExt cx="1045" cy="1498"/>
            </a:xfrm>
          </p:grpSpPr>
          <p:sp>
            <p:nvSpPr>
              <p:cNvPr id="674887" name="Freeform 71"/>
              <p:cNvSpPr>
                <a:spLocks/>
              </p:cNvSpPr>
              <p:nvPr/>
            </p:nvSpPr>
            <p:spPr bwMode="auto">
              <a:xfrm>
                <a:off x="2928" y="3290"/>
                <a:ext cx="1045" cy="461"/>
              </a:xfrm>
              <a:custGeom>
                <a:avLst/>
                <a:gdLst/>
                <a:ahLst/>
                <a:cxnLst>
                  <a:cxn ang="0">
                    <a:pos x="960" y="432"/>
                  </a:cxn>
                  <a:cxn ang="0">
                    <a:pos x="960" y="576"/>
                  </a:cxn>
                  <a:cxn ang="0">
                    <a:pos x="0" y="576"/>
                  </a:cxn>
                  <a:cxn ang="0">
                    <a:pos x="0" y="0"/>
                  </a:cxn>
                </a:cxnLst>
                <a:rect l="0" t="0" r="r" b="b"/>
                <a:pathLst>
                  <a:path w="960" h="576">
                    <a:moveTo>
                      <a:pt x="960" y="432"/>
                    </a:moveTo>
                    <a:lnTo>
                      <a:pt x="960" y="576"/>
                    </a:lnTo>
                    <a:lnTo>
                      <a:pt x="0" y="576"/>
                    </a:ln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9900"/>
                </a:solidFill>
                <a:prstDash val="solid"/>
                <a:round/>
                <a:headEnd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4888" name="Freeform 72"/>
              <p:cNvSpPr>
                <a:spLocks/>
              </p:cNvSpPr>
              <p:nvPr/>
            </p:nvSpPr>
            <p:spPr bwMode="auto">
              <a:xfrm rot="-10800000">
                <a:off x="2928" y="2253"/>
                <a:ext cx="1045" cy="461"/>
              </a:xfrm>
              <a:custGeom>
                <a:avLst/>
                <a:gdLst/>
                <a:ahLst/>
                <a:cxnLst>
                  <a:cxn ang="0">
                    <a:pos x="960" y="432"/>
                  </a:cxn>
                  <a:cxn ang="0">
                    <a:pos x="960" y="576"/>
                  </a:cxn>
                  <a:cxn ang="0">
                    <a:pos x="0" y="576"/>
                  </a:cxn>
                  <a:cxn ang="0">
                    <a:pos x="0" y="0"/>
                  </a:cxn>
                </a:cxnLst>
                <a:rect l="0" t="0" r="r" b="b"/>
                <a:pathLst>
                  <a:path w="960" h="576">
                    <a:moveTo>
                      <a:pt x="960" y="432"/>
                    </a:moveTo>
                    <a:lnTo>
                      <a:pt x="960" y="576"/>
                    </a:lnTo>
                    <a:lnTo>
                      <a:pt x="0" y="576"/>
                    </a:ln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9900"/>
                </a:solidFill>
                <a:prstDash val="solid"/>
                <a:round/>
                <a:headEnd type="stealth" w="med" len="med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674889" name="Group 73"/>
            <p:cNvGrpSpPr>
              <a:grpSpLocks/>
            </p:cNvGrpSpPr>
            <p:nvPr/>
          </p:nvGrpSpPr>
          <p:grpSpPr bwMode="auto">
            <a:xfrm>
              <a:off x="4162" y="2556"/>
              <a:ext cx="1045" cy="1506"/>
              <a:chOff x="4080" y="2589"/>
              <a:chExt cx="1045" cy="1506"/>
            </a:xfrm>
          </p:grpSpPr>
          <p:sp>
            <p:nvSpPr>
              <p:cNvPr id="674890" name="Freeform 74"/>
              <p:cNvSpPr>
                <a:spLocks/>
              </p:cNvSpPr>
              <p:nvPr/>
            </p:nvSpPr>
            <p:spPr bwMode="auto">
              <a:xfrm>
                <a:off x="4080" y="3634"/>
                <a:ext cx="1045" cy="461"/>
              </a:xfrm>
              <a:custGeom>
                <a:avLst/>
                <a:gdLst/>
                <a:ahLst/>
                <a:cxnLst>
                  <a:cxn ang="0">
                    <a:pos x="960" y="432"/>
                  </a:cxn>
                  <a:cxn ang="0">
                    <a:pos x="960" y="576"/>
                  </a:cxn>
                  <a:cxn ang="0">
                    <a:pos x="0" y="576"/>
                  </a:cxn>
                  <a:cxn ang="0">
                    <a:pos x="0" y="0"/>
                  </a:cxn>
                </a:cxnLst>
                <a:rect l="0" t="0" r="r" b="b"/>
                <a:pathLst>
                  <a:path w="960" h="576">
                    <a:moveTo>
                      <a:pt x="960" y="432"/>
                    </a:moveTo>
                    <a:lnTo>
                      <a:pt x="960" y="576"/>
                    </a:lnTo>
                    <a:lnTo>
                      <a:pt x="0" y="576"/>
                    </a:ln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9900"/>
                </a:solidFill>
                <a:prstDash val="solid"/>
                <a:round/>
                <a:headEnd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4891" name="Freeform 75"/>
              <p:cNvSpPr>
                <a:spLocks/>
              </p:cNvSpPr>
              <p:nvPr/>
            </p:nvSpPr>
            <p:spPr bwMode="auto">
              <a:xfrm rot="-10800000">
                <a:off x="4080" y="2589"/>
                <a:ext cx="1045" cy="461"/>
              </a:xfrm>
              <a:custGeom>
                <a:avLst/>
                <a:gdLst/>
                <a:ahLst/>
                <a:cxnLst>
                  <a:cxn ang="0">
                    <a:pos x="960" y="432"/>
                  </a:cxn>
                  <a:cxn ang="0">
                    <a:pos x="960" y="576"/>
                  </a:cxn>
                  <a:cxn ang="0">
                    <a:pos x="0" y="576"/>
                  </a:cxn>
                  <a:cxn ang="0">
                    <a:pos x="0" y="0"/>
                  </a:cxn>
                </a:cxnLst>
                <a:rect l="0" t="0" r="r" b="b"/>
                <a:pathLst>
                  <a:path w="960" h="576">
                    <a:moveTo>
                      <a:pt x="960" y="432"/>
                    </a:moveTo>
                    <a:lnTo>
                      <a:pt x="960" y="576"/>
                    </a:lnTo>
                    <a:lnTo>
                      <a:pt x="0" y="576"/>
                    </a:lnTo>
                    <a:lnTo>
                      <a:pt x="0" y="0"/>
                    </a:lnTo>
                  </a:path>
                </a:pathLst>
              </a:custGeom>
              <a:noFill/>
              <a:ln w="28575" cap="flat" cmpd="sng">
                <a:solidFill>
                  <a:srgbClr val="009900"/>
                </a:solidFill>
                <a:prstDash val="solid"/>
                <a:round/>
                <a:headEnd type="stealth" w="med" len="med"/>
                <a:tailEnd type="none" w="lg" len="lg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sp>
          <p:nvSpPr>
            <p:cNvPr id="674892" name="Text Box 76"/>
            <p:cNvSpPr txBox="1">
              <a:spLocks noChangeArrowheads="1"/>
            </p:cNvSpPr>
            <p:nvPr/>
          </p:nvSpPr>
          <p:spPr bwMode="auto">
            <a:xfrm>
              <a:off x="3023" y="1552"/>
              <a:ext cx="1582" cy="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>
                  <a:solidFill>
                    <a:srgbClr val="99CCFF"/>
                  </a:solidFill>
                  <a:latin typeface="Arial" charset="0"/>
                </a:rPr>
                <a:t>Information Flow</a:t>
              </a:r>
            </a:p>
          </p:txBody>
        </p:sp>
        <p:sp>
          <p:nvSpPr>
            <p:cNvPr id="674893" name="Text Box 77"/>
            <p:cNvSpPr txBox="1">
              <a:spLocks noChangeArrowheads="1"/>
            </p:cNvSpPr>
            <p:nvPr/>
          </p:nvSpPr>
          <p:spPr bwMode="auto">
            <a:xfrm>
              <a:off x="4669" y="4017"/>
              <a:ext cx="1107" cy="3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99CCFF"/>
                  </a:solidFill>
                  <a:latin typeface="Arial" charset="0"/>
                </a:rPr>
                <a:t>Cash Flow</a:t>
              </a:r>
            </a:p>
          </p:txBody>
        </p:sp>
        <p:grpSp>
          <p:nvGrpSpPr>
            <p:cNvPr id="674894" name="Group 78"/>
            <p:cNvGrpSpPr>
              <a:grpSpLocks/>
            </p:cNvGrpSpPr>
            <p:nvPr/>
          </p:nvGrpSpPr>
          <p:grpSpPr bwMode="auto">
            <a:xfrm>
              <a:off x="466" y="1381"/>
              <a:ext cx="4896" cy="1643"/>
              <a:chOff x="384" y="1414"/>
              <a:chExt cx="4896" cy="1643"/>
            </a:xfrm>
          </p:grpSpPr>
          <p:sp>
            <p:nvSpPr>
              <p:cNvPr id="674895" name="Freeform 79"/>
              <p:cNvSpPr>
                <a:spLocks/>
              </p:cNvSpPr>
              <p:nvPr/>
            </p:nvSpPr>
            <p:spPr bwMode="auto">
              <a:xfrm>
                <a:off x="384" y="1414"/>
                <a:ext cx="4896" cy="1584"/>
              </a:xfrm>
              <a:custGeom>
                <a:avLst/>
                <a:gdLst/>
                <a:ahLst/>
                <a:cxnLst>
                  <a:cxn ang="0">
                    <a:pos x="4896" y="1680"/>
                  </a:cxn>
                  <a:cxn ang="0">
                    <a:pos x="4896" y="0"/>
                  </a:cxn>
                  <a:cxn ang="0">
                    <a:pos x="0" y="0"/>
                  </a:cxn>
                  <a:cxn ang="0">
                    <a:pos x="0" y="288"/>
                  </a:cxn>
                </a:cxnLst>
                <a:rect l="0" t="0" r="r" b="b"/>
                <a:pathLst>
                  <a:path w="4896" h="1680">
                    <a:moveTo>
                      <a:pt x="4896" y="1680"/>
                    </a:moveTo>
                    <a:lnTo>
                      <a:pt x="4896" y="0"/>
                    </a:lnTo>
                    <a:lnTo>
                      <a:pt x="0" y="0"/>
                    </a:lnTo>
                    <a:lnTo>
                      <a:pt x="0" y="288"/>
                    </a:lnTo>
                  </a:path>
                </a:pathLst>
              </a:custGeom>
              <a:noFill/>
              <a:ln w="28575" cap="flat" cmpd="sng">
                <a:solidFill>
                  <a:srgbClr val="009900"/>
                </a:solidFill>
                <a:prstDash val="solid"/>
                <a:round/>
                <a:headEnd/>
                <a:tailEnd type="stealth" w="lg" len="lg"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674896" name="Line 80"/>
              <p:cNvSpPr>
                <a:spLocks noChangeShapeType="1"/>
              </p:cNvSpPr>
              <p:nvPr/>
            </p:nvSpPr>
            <p:spPr bwMode="auto">
              <a:xfrm>
                <a:off x="5280" y="2817"/>
                <a:ext cx="0" cy="240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74905" name="Rectangle 89"/>
          <p:cNvSpPr>
            <a:spLocks noGrp="1" noChangeArrowheads="1"/>
          </p:cNvSpPr>
          <p:nvPr>
            <p:ph type="title"/>
          </p:nvPr>
        </p:nvSpPr>
        <p:spPr>
          <a:xfrm>
            <a:off x="0" y="190500"/>
            <a:ext cx="9144000" cy="685800"/>
          </a:xfrm>
          <a:noFill/>
          <a:ln/>
        </p:spPr>
        <p:txBody>
          <a:bodyPr/>
          <a:lstStyle/>
          <a:p>
            <a:r>
              <a:rPr lang="en-US"/>
              <a:t>H </a:t>
            </a:r>
            <a:r>
              <a:rPr lang="el-GR"/>
              <a:t>ανάγκη για Συστήματα Διαχείρισης Επιχειρησιακών Πόρων </a:t>
            </a:r>
          </a:p>
        </p:txBody>
      </p:sp>
      <p:sp>
        <p:nvSpPr>
          <p:cNvPr id="674906" name="Rectangle 90"/>
          <p:cNvSpPr>
            <a:spLocks noGrp="1" noChangeArrowheads="1"/>
          </p:cNvSpPr>
          <p:nvPr>
            <p:ph type="body" idx="1"/>
          </p:nvPr>
        </p:nvSpPr>
        <p:spPr>
          <a:xfrm>
            <a:off x="0" y="850900"/>
            <a:ext cx="9144000" cy="14732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sz="1800"/>
              <a:t>Να γεφυρωθεί η πληροφόρηση μεταξύ:</a:t>
            </a:r>
          </a:p>
          <a:p>
            <a:pPr lvl="1">
              <a:lnSpc>
                <a:spcPct val="80000"/>
              </a:lnSpc>
            </a:pPr>
            <a:r>
              <a:rPr lang="el-GR" sz="1600"/>
              <a:t>Επιχείρησης </a:t>
            </a:r>
          </a:p>
          <a:p>
            <a:pPr lvl="1">
              <a:lnSpc>
                <a:spcPct val="80000"/>
              </a:lnSpc>
            </a:pPr>
            <a:r>
              <a:rPr lang="el-GR" sz="1600"/>
              <a:t>Παραγωγικών μονάδων</a:t>
            </a:r>
          </a:p>
          <a:p>
            <a:pPr lvl="1">
              <a:lnSpc>
                <a:spcPct val="80000"/>
              </a:lnSpc>
            </a:pPr>
            <a:r>
              <a:rPr lang="el-GR" sz="1600"/>
              <a:t>Περιφερειακών λειτουργιών</a:t>
            </a:r>
          </a:p>
          <a:p>
            <a:pPr lvl="1">
              <a:lnSpc>
                <a:spcPct val="80000"/>
              </a:lnSpc>
            </a:pPr>
            <a:r>
              <a:rPr lang="el-GR" sz="1600"/>
              <a:t>Πελατών</a:t>
            </a:r>
          </a:p>
          <a:p>
            <a:pPr lvl="1">
              <a:lnSpc>
                <a:spcPct val="80000"/>
              </a:lnSpc>
            </a:pPr>
            <a:r>
              <a:rPr lang="el-GR" sz="1600"/>
              <a:t>Προμηθευτών</a:t>
            </a:r>
          </a:p>
          <a:p>
            <a:pPr>
              <a:lnSpc>
                <a:spcPct val="80000"/>
              </a:lnSpc>
            </a:pPr>
            <a:endParaRPr lang="el-GR" sz="180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61545-D71B-43BB-93A3-B903C5A0B493}" type="slidenum">
              <a:rPr lang="el-GR"/>
              <a:pPr/>
              <a:t>30</a:t>
            </a:fld>
            <a:endParaRPr lang="el-GR"/>
          </a:p>
        </p:txBody>
      </p:sp>
      <p:sp>
        <p:nvSpPr>
          <p:cNvPr id="706564" name="Rectangle 4"/>
          <p:cNvSpPr>
            <a:spLocks noChangeArrowheads="1"/>
          </p:cNvSpPr>
          <p:nvPr/>
        </p:nvSpPr>
        <p:spPr bwMode="auto">
          <a:xfrm>
            <a:off x="396875" y="2533650"/>
            <a:ext cx="8342313" cy="7207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706565" name="Rectangle 5"/>
          <p:cNvSpPr>
            <a:spLocks noGrp="1" noChangeAspect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Περιεχόμενα</a:t>
            </a:r>
          </a:p>
        </p:txBody>
      </p:sp>
      <p:sp>
        <p:nvSpPr>
          <p:cNvPr id="706566" name="Rectangle 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l-GR"/>
              <a:t>Εισαγωγή στα Συστήματα Διαχείρισης Επιχειρησιακών Πόρων (ERPs)</a:t>
            </a:r>
            <a:endParaRPr lang="en-US"/>
          </a:p>
          <a:p>
            <a:endParaRPr lang="en-GB"/>
          </a:p>
          <a:p>
            <a:r>
              <a:rPr lang="el-GR"/>
              <a:t>Αρχιτεκτονική και Τεχνικά Χαρακτηριστικά των ERPs</a:t>
            </a:r>
            <a:endParaRPr lang="en-US"/>
          </a:p>
          <a:p>
            <a:endParaRPr lang="en-GB"/>
          </a:p>
          <a:p>
            <a:r>
              <a:rPr lang="el-GR"/>
              <a:t>Λειτουργικές Διαδικασίες που υποστηρίζονται από τα σύγχρονα ERPs</a:t>
            </a:r>
            <a:endParaRPr lang="en-US"/>
          </a:p>
          <a:p>
            <a:endParaRPr lang="en-GB"/>
          </a:p>
          <a:p>
            <a:r>
              <a:rPr lang="el-GR"/>
              <a:t>Πλεονεκτήματα </a:t>
            </a:r>
            <a:r>
              <a:rPr lang="en-US"/>
              <a:t>&amp; </a:t>
            </a:r>
            <a:r>
              <a:rPr lang="el-GR"/>
              <a:t>Μειονεκτήματα των ERPs</a:t>
            </a:r>
            <a:endParaRPr lang="en-US"/>
          </a:p>
          <a:p>
            <a:endParaRPr lang="en-GB"/>
          </a:p>
          <a:p>
            <a:r>
              <a:rPr lang="el-GR"/>
              <a:t>Κρίσιμοι παράγοντες επιτυχών υλοποιήσεων ERP</a:t>
            </a:r>
            <a:r>
              <a:rPr lang="en-US"/>
              <a:t>s</a:t>
            </a:r>
          </a:p>
          <a:p>
            <a:endParaRPr lang="en-GB"/>
          </a:p>
          <a:p>
            <a:r>
              <a:rPr lang="el-GR"/>
              <a:t>Μεθοδολογική προσέγγιση επιλογής και υλοποίησης ERP</a:t>
            </a:r>
            <a:r>
              <a:rPr lang="en-US"/>
              <a:t>s</a:t>
            </a:r>
            <a:endParaRPr lang="el-GR"/>
          </a:p>
        </p:txBody>
      </p:sp>
    </p:spTree>
  </p:cSld>
  <p:clrMapOvr>
    <a:masterClrMapping/>
  </p:clrMapOvr>
  <p:transition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41A68-0C69-4E39-B8BA-ADE1A97C6498}" type="slidenum">
              <a:rPr lang="el-GR"/>
              <a:pPr/>
              <a:t>31</a:t>
            </a:fld>
            <a:endParaRPr lang="el-GR"/>
          </a:p>
        </p:txBody>
      </p:sp>
      <p:sp>
        <p:nvSpPr>
          <p:cNvPr id="70758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Λειτουργικές Διαδικασίες που υποστηρίζονται από τα σύγχρονα ERPs (1/6)</a:t>
            </a:r>
          </a:p>
        </p:txBody>
      </p:sp>
      <p:sp>
        <p:nvSpPr>
          <p:cNvPr id="707589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  <a:p>
            <a:r>
              <a:rPr lang="el-GR"/>
              <a:t>Οι βασικές εφαρμογές που καλύπτει ένα ERP:</a:t>
            </a:r>
          </a:p>
          <a:p>
            <a:endParaRPr lang="el-GR"/>
          </a:p>
          <a:p>
            <a:pPr>
              <a:spcBef>
                <a:spcPct val="45000"/>
              </a:spcBef>
            </a:pPr>
            <a:r>
              <a:rPr lang="el-GR"/>
              <a:t>Οικονομική Διαχείριση</a:t>
            </a:r>
          </a:p>
          <a:p>
            <a:pPr lvl="1">
              <a:spcBef>
                <a:spcPct val="45000"/>
              </a:spcBef>
            </a:pPr>
            <a:r>
              <a:rPr lang="el-GR"/>
              <a:t>Γενική / Αναλυτική Λογιστική</a:t>
            </a:r>
          </a:p>
          <a:p>
            <a:pPr lvl="1">
              <a:spcBef>
                <a:spcPct val="45000"/>
              </a:spcBef>
            </a:pPr>
            <a:r>
              <a:rPr lang="el-GR"/>
              <a:t>Λογαριασμοί Πληρωτέοι</a:t>
            </a:r>
          </a:p>
          <a:p>
            <a:pPr lvl="1">
              <a:spcBef>
                <a:spcPct val="45000"/>
              </a:spcBef>
            </a:pPr>
            <a:r>
              <a:rPr lang="el-GR"/>
              <a:t>Λογαριασμοί Εισπρακτέοι</a:t>
            </a:r>
          </a:p>
          <a:p>
            <a:pPr lvl="1">
              <a:spcBef>
                <a:spcPct val="45000"/>
              </a:spcBef>
            </a:pPr>
            <a:r>
              <a:rPr lang="el-GR"/>
              <a:t>Επιμερισμός Κόστους - Κοστολόγηση</a:t>
            </a:r>
          </a:p>
          <a:p>
            <a:pPr lvl="1">
              <a:spcBef>
                <a:spcPct val="45000"/>
              </a:spcBef>
            </a:pPr>
            <a:r>
              <a:rPr lang="el-GR"/>
              <a:t>Διαχείριση Παγίων</a:t>
            </a:r>
          </a:p>
          <a:p>
            <a:pPr lvl="1">
              <a:spcBef>
                <a:spcPct val="45000"/>
              </a:spcBef>
            </a:pPr>
            <a:r>
              <a:rPr lang="el-GR"/>
              <a:t>Προϋπολογισμός</a:t>
            </a:r>
          </a:p>
          <a:p>
            <a:pPr lvl="1">
              <a:spcBef>
                <a:spcPct val="45000"/>
              </a:spcBef>
            </a:pPr>
            <a:r>
              <a:rPr lang="el-GR"/>
              <a:t>Οικονομικές καταστάσεις</a:t>
            </a:r>
          </a:p>
          <a:p>
            <a:endParaRPr lang="el-GR"/>
          </a:p>
        </p:txBody>
      </p:sp>
    </p:spTree>
  </p:cSld>
  <p:clrMapOvr>
    <a:masterClrMapping/>
  </p:clrMapOvr>
  <p:transition>
    <p:rand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1A74F-693D-4505-8947-6428D39E4248}" type="slidenum">
              <a:rPr lang="el-GR"/>
              <a:pPr/>
              <a:t>32</a:t>
            </a:fld>
            <a:endParaRPr lang="el-GR"/>
          </a:p>
        </p:txBody>
      </p:sp>
      <p:sp>
        <p:nvSpPr>
          <p:cNvPr id="70861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Λειτουργικές Διαδικασίες που υποστηρίζονται από τα σύγχρονα ERPs (2/6)</a:t>
            </a:r>
          </a:p>
        </p:txBody>
      </p:sp>
      <p:sp>
        <p:nvSpPr>
          <p:cNvPr id="708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965200"/>
            <a:ext cx="9144000" cy="6070600"/>
          </a:xfrm>
          <a:noFill/>
          <a:ln/>
        </p:spPr>
        <p:txBody>
          <a:bodyPr/>
          <a:lstStyle/>
          <a:p>
            <a:endParaRPr lang="el-GR"/>
          </a:p>
          <a:p>
            <a:pPr>
              <a:spcBef>
                <a:spcPct val="65000"/>
              </a:spcBef>
            </a:pPr>
            <a:r>
              <a:rPr lang="el-GR"/>
              <a:t> Εμπορική Διαχείριση</a:t>
            </a:r>
          </a:p>
          <a:p>
            <a:pPr lvl="1">
              <a:spcBef>
                <a:spcPct val="65000"/>
              </a:spcBef>
            </a:pPr>
            <a:r>
              <a:rPr lang="el-GR"/>
              <a:t>Διαχείριση Αγορών (Έλεγχος, Έρευνα, Προσφορές)</a:t>
            </a:r>
          </a:p>
          <a:p>
            <a:pPr lvl="1">
              <a:spcBef>
                <a:spcPct val="65000"/>
              </a:spcBef>
            </a:pPr>
            <a:r>
              <a:rPr lang="el-GR"/>
              <a:t>Διαχείριση Πωλήσεων (Έλεγχος, Έρευνα, Συμβόλαια)</a:t>
            </a:r>
          </a:p>
          <a:p>
            <a:pPr lvl="1">
              <a:spcBef>
                <a:spcPct val="65000"/>
              </a:spcBef>
            </a:pPr>
            <a:r>
              <a:rPr lang="el-GR"/>
              <a:t>Τιμολογιακή &amp; Εκπτωτική πολιτική</a:t>
            </a:r>
          </a:p>
          <a:p>
            <a:pPr lvl="1">
              <a:spcBef>
                <a:spcPct val="65000"/>
              </a:spcBef>
            </a:pPr>
            <a:r>
              <a:rPr lang="el-GR"/>
              <a:t>Διαχείριση Αποθήκης</a:t>
            </a:r>
          </a:p>
          <a:p>
            <a:pPr lvl="2">
              <a:spcBef>
                <a:spcPct val="65000"/>
              </a:spcBef>
            </a:pPr>
            <a:r>
              <a:rPr lang="el-GR"/>
              <a:t>Έλεγχος Αποθέματος</a:t>
            </a:r>
          </a:p>
          <a:p>
            <a:pPr lvl="2">
              <a:spcBef>
                <a:spcPct val="65000"/>
              </a:spcBef>
            </a:pPr>
            <a:r>
              <a:rPr lang="el-GR"/>
              <a:t>Έλεγχος Παρτίδων</a:t>
            </a:r>
          </a:p>
          <a:p>
            <a:pPr lvl="2">
              <a:spcBef>
                <a:spcPct val="65000"/>
              </a:spcBef>
            </a:pPr>
            <a:r>
              <a:rPr lang="el-GR"/>
              <a:t>Έλεγχος Παραγγελιών Αναπλήρωσης</a:t>
            </a:r>
          </a:p>
          <a:p>
            <a:pPr lvl="1">
              <a:spcBef>
                <a:spcPct val="65000"/>
              </a:spcBef>
            </a:pPr>
            <a:r>
              <a:rPr lang="el-GR"/>
              <a:t>Ηλεκτρονική ανταλλαγή δεδομένων</a:t>
            </a:r>
          </a:p>
          <a:p>
            <a:endParaRPr lang="el-GR"/>
          </a:p>
        </p:txBody>
      </p:sp>
    </p:spTree>
  </p:cSld>
  <p:clrMapOvr>
    <a:masterClrMapping/>
  </p:clrMapOvr>
  <p:transition>
    <p:rand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2E192-7123-4005-817B-EC5B345C7186}" type="slidenum">
              <a:rPr lang="el-GR"/>
              <a:pPr/>
              <a:t>33</a:t>
            </a:fld>
            <a:endParaRPr lang="el-GR"/>
          </a:p>
        </p:txBody>
      </p:sp>
      <p:sp>
        <p:nvSpPr>
          <p:cNvPr id="70963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Λειτουργικές Διαδικασίες που υποστηρίζονται από τα σύγχρονα ERPs (3/6)</a:t>
            </a:r>
          </a:p>
        </p:txBody>
      </p:sp>
      <p:sp>
        <p:nvSpPr>
          <p:cNvPr id="7096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041400"/>
            <a:ext cx="9144000" cy="5816600"/>
          </a:xfrm>
          <a:noFill/>
          <a:ln/>
        </p:spPr>
        <p:txBody>
          <a:bodyPr/>
          <a:lstStyle/>
          <a:p>
            <a:endParaRPr lang="el-GR"/>
          </a:p>
          <a:p>
            <a:pPr>
              <a:spcBef>
                <a:spcPct val="55000"/>
              </a:spcBef>
            </a:pPr>
            <a:r>
              <a:rPr lang="el-GR"/>
              <a:t>Διαχείριση Παραγωγής </a:t>
            </a:r>
          </a:p>
          <a:p>
            <a:pPr lvl="1">
              <a:spcBef>
                <a:spcPct val="70000"/>
              </a:spcBef>
            </a:pPr>
            <a:r>
              <a:rPr lang="el-GR"/>
              <a:t>Διαχείριση Προδιαγραφών (Bill Of Materials)</a:t>
            </a:r>
          </a:p>
          <a:p>
            <a:pPr lvl="1">
              <a:spcBef>
                <a:spcPct val="55000"/>
              </a:spcBef>
            </a:pPr>
            <a:r>
              <a:rPr lang="el-GR"/>
              <a:t>Φασεολόγιο (Routing)</a:t>
            </a:r>
          </a:p>
          <a:p>
            <a:pPr lvl="1">
              <a:spcBef>
                <a:spcPct val="55000"/>
              </a:spcBef>
            </a:pPr>
            <a:r>
              <a:rPr lang="el-GR"/>
              <a:t>Παρακολούθηση Παραγωγής (Production Control)</a:t>
            </a:r>
          </a:p>
          <a:p>
            <a:pPr lvl="1">
              <a:spcBef>
                <a:spcPct val="55000"/>
              </a:spcBef>
            </a:pPr>
            <a:r>
              <a:rPr lang="el-GR"/>
              <a:t>Προγραμματισμός Πλάνων Παραγωγής (Production Planning)</a:t>
            </a:r>
          </a:p>
          <a:p>
            <a:pPr lvl="1">
              <a:spcBef>
                <a:spcPct val="55000"/>
              </a:spcBef>
            </a:pPr>
            <a:r>
              <a:rPr lang="el-GR"/>
              <a:t>Πρόβλεψη Απαιτήσεων Υλικών (Material Requirements Planning)</a:t>
            </a:r>
          </a:p>
          <a:p>
            <a:pPr lvl="1">
              <a:spcBef>
                <a:spcPct val="55000"/>
              </a:spcBef>
            </a:pPr>
            <a:r>
              <a:rPr lang="el-GR"/>
              <a:t>Πρόβλεψη Απαιτήσεων Παραγωγικού Δυναμικού (Capacity Requirements Planning)</a:t>
            </a:r>
          </a:p>
          <a:p>
            <a:pPr lvl="1">
              <a:spcBef>
                <a:spcPct val="45000"/>
              </a:spcBef>
            </a:pPr>
            <a:r>
              <a:rPr lang="el-GR"/>
              <a:t>Χρονοπρογραμματισμός Παραγωγής (Master Production Scheduling)</a:t>
            </a:r>
          </a:p>
          <a:p>
            <a:pPr lvl="1">
              <a:spcBef>
                <a:spcPct val="45000"/>
              </a:spcBef>
            </a:pPr>
            <a:r>
              <a:rPr lang="el-GR"/>
              <a:t>Προδιαγραφές Προϊόντος (Product Configuration)</a:t>
            </a:r>
          </a:p>
          <a:p>
            <a:pPr lvl="1">
              <a:spcBef>
                <a:spcPct val="45000"/>
              </a:spcBef>
            </a:pPr>
            <a:r>
              <a:rPr lang="el-GR"/>
              <a:t>Διαχείριση Στοιχείων Ειδικών Προδιαγραφών (Engineering Data Management)</a:t>
            </a:r>
          </a:p>
          <a:p>
            <a:pPr lvl="1">
              <a:spcBef>
                <a:spcPct val="45000"/>
              </a:spcBef>
            </a:pPr>
            <a:r>
              <a:rPr lang="el-GR"/>
              <a:t>Διαχείριση Μεταβολών Προδιαγραφών (ECC – Engineering Change Control)</a:t>
            </a:r>
          </a:p>
          <a:p>
            <a:pPr lvl="1">
              <a:spcBef>
                <a:spcPct val="55000"/>
              </a:spcBef>
            </a:pPr>
            <a:endParaRPr lang="el-GR"/>
          </a:p>
        </p:txBody>
      </p:sp>
    </p:spTree>
  </p:cSld>
  <p:clrMapOvr>
    <a:masterClrMapping/>
  </p:clrMapOvr>
  <p:transition>
    <p:rand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9D9EC6-AC13-4EC4-9E6A-3B1C26EE590B}" type="slidenum">
              <a:rPr lang="el-GR"/>
              <a:pPr/>
              <a:t>34</a:t>
            </a:fld>
            <a:endParaRPr lang="el-GR"/>
          </a:p>
        </p:txBody>
      </p:sp>
      <p:sp>
        <p:nvSpPr>
          <p:cNvPr id="710664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Λειτουργικές Διαδικασίες που υποστηρίζονται από τα σύγχρονα ERPs (4/6)</a:t>
            </a:r>
          </a:p>
        </p:txBody>
      </p:sp>
      <p:sp>
        <p:nvSpPr>
          <p:cNvPr id="710665" name="Rectangle 9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l-GR"/>
          </a:p>
          <a:p>
            <a:r>
              <a:rPr lang="el-GR"/>
              <a:t>Διαχείριση Ανθρώπινου Δυναμικού </a:t>
            </a:r>
            <a:r>
              <a:rPr lang="en-US"/>
              <a:t>(Human Resources Management)</a:t>
            </a:r>
            <a:endParaRPr lang="el-GR"/>
          </a:p>
          <a:p>
            <a:pPr lvl="1">
              <a:spcBef>
                <a:spcPct val="40000"/>
              </a:spcBef>
            </a:pPr>
            <a:r>
              <a:rPr lang="el-GR"/>
              <a:t>Διαχείριση στοιχείων προσωπικού</a:t>
            </a:r>
          </a:p>
          <a:p>
            <a:pPr lvl="1">
              <a:spcBef>
                <a:spcPct val="40000"/>
              </a:spcBef>
            </a:pPr>
            <a:r>
              <a:rPr lang="el-GR"/>
              <a:t>Μισθοδοσία</a:t>
            </a:r>
          </a:p>
          <a:p>
            <a:pPr lvl="1">
              <a:spcBef>
                <a:spcPct val="40000"/>
              </a:spcBef>
            </a:pPr>
            <a:r>
              <a:rPr lang="el-GR"/>
              <a:t>Παρακολούθηση του οικονομικού και εκπαιδευτικού</a:t>
            </a:r>
            <a:r>
              <a:rPr lang="en-US"/>
              <a:t> </a:t>
            </a:r>
            <a:r>
              <a:rPr lang="el-GR"/>
              <a:t>ιστορικού των υπαλλήλων</a:t>
            </a:r>
          </a:p>
          <a:p>
            <a:pPr lvl="1">
              <a:spcBef>
                <a:spcPct val="40000"/>
              </a:spcBef>
            </a:pPr>
            <a:r>
              <a:rPr lang="el-GR"/>
              <a:t>Προϋπολογισμός κόστος προσωπικού</a:t>
            </a:r>
          </a:p>
          <a:p>
            <a:pPr lvl="1">
              <a:spcBef>
                <a:spcPct val="40000"/>
              </a:spcBef>
            </a:pPr>
            <a:r>
              <a:rPr lang="el-GR"/>
              <a:t>Οργάνωση και διαχείριση των διαδικασιών επιλογής νέου</a:t>
            </a:r>
            <a:r>
              <a:rPr lang="en-US"/>
              <a:t> </a:t>
            </a:r>
            <a:r>
              <a:rPr lang="el-GR"/>
              <a:t>προσωπικού</a:t>
            </a:r>
          </a:p>
          <a:p>
            <a:pPr lvl="1">
              <a:spcBef>
                <a:spcPct val="40000"/>
              </a:spcBef>
            </a:pPr>
            <a:r>
              <a:rPr lang="el-GR"/>
              <a:t>Παρουσιολόγιο (Έλεγχος Εισόδου / Εξόδου)</a:t>
            </a:r>
          </a:p>
          <a:p>
            <a:pPr lvl="1">
              <a:spcBef>
                <a:spcPct val="40000"/>
              </a:spcBef>
            </a:pPr>
            <a:endParaRPr lang="el-GR"/>
          </a:p>
          <a:p>
            <a:r>
              <a:rPr lang="el-GR"/>
              <a:t>Διαχείριση Σχέσεων Πελατών</a:t>
            </a:r>
          </a:p>
          <a:p>
            <a:pPr lvl="1">
              <a:spcBef>
                <a:spcPct val="40000"/>
              </a:spcBef>
            </a:pPr>
            <a:r>
              <a:rPr lang="el-GR"/>
              <a:t>Ενημερωτικές καμπάνιες</a:t>
            </a:r>
          </a:p>
          <a:p>
            <a:pPr lvl="1">
              <a:spcBef>
                <a:spcPct val="40000"/>
              </a:spcBef>
            </a:pPr>
            <a:r>
              <a:rPr lang="el-GR"/>
              <a:t>Εκπτωτικές Πολιτικές</a:t>
            </a:r>
          </a:p>
        </p:txBody>
      </p:sp>
    </p:spTree>
  </p:cSld>
  <p:clrMapOvr>
    <a:masterClrMapping/>
  </p:clrMapOvr>
  <p:transition>
    <p:rand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62E933-11C1-403F-B6D8-2A8A0BE2BE60}" type="slidenum">
              <a:rPr lang="el-GR"/>
              <a:pPr/>
              <a:t>35</a:t>
            </a:fld>
            <a:endParaRPr lang="el-GR"/>
          </a:p>
        </p:txBody>
      </p:sp>
      <p:sp>
        <p:nvSpPr>
          <p:cNvPr id="7116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Λειτουργικές Διαδικασίες που υποστηρίζονται από τα σύγχρονα ERPs (5/6)</a:t>
            </a:r>
          </a:p>
        </p:txBody>
      </p:sp>
      <p:sp>
        <p:nvSpPr>
          <p:cNvPr id="7116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346200"/>
            <a:ext cx="9144000" cy="5283200"/>
          </a:xfrm>
          <a:noFill/>
          <a:ln/>
        </p:spPr>
        <p:txBody>
          <a:bodyPr/>
          <a:lstStyle/>
          <a:p>
            <a:endParaRPr lang="el-GR"/>
          </a:p>
          <a:p>
            <a:pPr>
              <a:spcBef>
                <a:spcPct val="75000"/>
              </a:spcBef>
            </a:pPr>
            <a:r>
              <a:rPr lang="el-GR"/>
              <a:t>Διαχείριση Έργων</a:t>
            </a:r>
            <a:r>
              <a:rPr lang="en-US"/>
              <a:t> (Project Management)</a:t>
            </a:r>
            <a:endParaRPr lang="el-GR"/>
          </a:p>
          <a:p>
            <a:pPr>
              <a:spcBef>
                <a:spcPct val="75000"/>
              </a:spcBef>
              <a:buFont typeface="Wingdings" pitchFamily="2" charset="2"/>
              <a:buNone/>
            </a:pPr>
            <a:r>
              <a:rPr lang="el-GR"/>
              <a:t>Απευθύνονται σε παραγωγικές και κατασκευαστικές βιομηχανίες και υποστηρίζουν τη διαχείριση μεγάλων έργων σε όλα τα στάδια τους, από την αξιολόγηση προσφοράς έως την παράδοση μέσα στην εγγυημένη χρονική περίοδο</a:t>
            </a:r>
            <a:endParaRPr lang="en-US"/>
          </a:p>
          <a:p>
            <a:pPr>
              <a:spcBef>
                <a:spcPct val="75000"/>
              </a:spcBef>
            </a:pPr>
            <a:r>
              <a:rPr lang="el-GR"/>
              <a:t>Ηλεκτρονικό Εμπόριο</a:t>
            </a:r>
            <a:r>
              <a:rPr lang="en-US"/>
              <a:t> </a:t>
            </a:r>
            <a:r>
              <a:rPr lang="el-GR"/>
              <a:t>(</a:t>
            </a:r>
            <a:r>
              <a:rPr lang="en-US"/>
              <a:t>E-commerce</a:t>
            </a:r>
            <a:r>
              <a:rPr lang="el-GR"/>
              <a:t>)</a:t>
            </a:r>
            <a:endParaRPr lang="en-US"/>
          </a:p>
          <a:p>
            <a:pPr>
              <a:spcBef>
                <a:spcPct val="75000"/>
              </a:spcBef>
              <a:buFont typeface="Wingdings" pitchFamily="2" charset="2"/>
              <a:buNone/>
            </a:pPr>
            <a:r>
              <a:rPr lang="en-US"/>
              <a:t>B2B, B2C</a:t>
            </a:r>
            <a:endParaRPr lang="el-GR"/>
          </a:p>
          <a:p>
            <a:endParaRPr lang="el-GR"/>
          </a:p>
        </p:txBody>
      </p:sp>
    </p:spTree>
  </p:cSld>
  <p:clrMapOvr>
    <a:masterClrMapping/>
  </p:clrMapOvr>
  <p:transition>
    <p:rand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106B5-653D-4653-8443-5281E8D9052A}" type="slidenum">
              <a:rPr lang="el-GR"/>
              <a:pPr/>
              <a:t>36</a:t>
            </a:fld>
            <a:endParaRPr lang="el-GR"/>
          </a:p>
        </p:txBody>
      </p:sp>
      <p:sp>
        <p:nvSpPr>
          <p:cNvPr id="71270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/>
              <a:t>Λειτουργικές Διαδικασίες που υποστηρίζονται από τα σύγχρονα ERPs (6/6)</a:t>
            </a:r>
          </a:p>
        </p:txBody>
      </p:sp>
      <p:pic>
        <p:nvPicPr>
          <p:cNvPr id="71270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3125" y="1223963"/>
            <a:ext cx="7450138" cy="563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1FDC5-C3B5-4BA0-9112-D9D54D524710}" type="slidenum">
              <a:rPr lang="el-GR"/>
              <a:pPr/>
              <a:t>4</a:t>
            </a:fld>
            <a:endParaRPr lang="el-GR"/>
          </a:p>
        </p:txBody>
      </p:sp>
      <p:sp>
        <p:nvSpPr>
          <p:cNvPr id="68301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/>
              <a:t>Τι είναι τα Συστήματα Διαχείρισης Επιχειρησιακών Πόρων </a:t>
            </a:r>
            <a:r>
              <a:rPr lang="en-US" dirty="0"/>
              <a:t>(ERPs);</a:t>
            </a:r>
            <a:r>
              <a:rPr lang="el-GR" dirty="0"/>
              <a:t> (</a:t>
            </a:r>
            <a:r>
              <a:rPr lang="el-GR" dirty="0" smtClean="0"/>
              <a:t>1/</a:t>
            </a:r>
            <a:r>
              <a:rPr lang="en-US" dirty="0" smtClean="0"/>
              <a:t>8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6830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0" y="1435100"/>
            <a:ext cx="9144000" cy="4232275"/>
          </a:xfrm>
          <a:noFill/>
          <a:ln/>
        </p:spPr>
        <p:txBody>
          <a:bodyPr/>
          <a:lstStyle/>
          <a:p>
            <a:endParaRPr lang="el-GR"/>
          </a:p>
          <a:p>
            <a:r>
              <a:rPr lang="en-US"/>
              <a:t>ERPs</a:t>
            </a:r>
            <a:r>
              <a:rPr lang="el-GR"/>
              <a:t>: </a:t>
            </a:r>
          </a:p>
          <a:p>
            <a:pPr lvl="1">
              <a:lnSpc>
                <a:spcPct val="125000"/>
              </a:lnSpc>
              <a:spcBef>
                <a:spcPct val="100000"/>
              </a:spcBef>
            </a:pPr>
            <a:r>
              <a:rPr lang="el-GR"/>
              <a:t>Σύνολο </a:t>
            </a:r>
            <a:r>
              <a:rPr lang="el-GR" b="1" u="sng"/>
              <a:t>ολοκληρωμένων</a:t>
            </a:r>
            <a:r>
              <a:rPr lang="el-GR"/>
              <a:t> εφαρμογών λογισμικού που υποστηρίζουν ένα </a:t>
            </a:r>
            <a:r>
              <a:rPr lang="el-GR" b="1" u="sng"/>
              <a:t>ευρύ φάσμα επιχειρησιακών δραστηριοτήτων και λειτουργιών</a:t>
            </a:r>
          </a:p>
          <a:p>
            <a:pPr lvl="1">
              <a:lnSpc>
                <a:spcPct val="125000"/>
              </a:lnSpc>
              <a:spcBef>
                <a:spcPct val="100000"/>
              </a:spcBef>
            </a:pPr>
            <a:r>
              <a:rPr lang="el-GR"/>
              <a:t>Ένα επιχειρησιακό εργαλείο </a:t>
            </a:r>
            <a:r>
              <a:rPr lang="el-GR" b="1" u="sng"/>
              <a:t>κεντρικού ελέγχου</a:t>
            </a:r>
            <a:r>
              <a:rPr lang="el-GR"/>
              <a:t>, </a:t>
            </a:r>
            <a:r>
              <a:rPr lang="el-GR" b="1" u="sng"/>
              <a:t>παρακολούθησης</a:t>
            </a:r>
            <a:r>
              <a:rPr lang="el-GR"/>
              <a:t> και </a:t>
            </a:r>
            <a:r>
              <a:rPr lang="el-GR" b="1" u="sng"/>
              <a:t>συντονισμού</a:t>
            </a:r>
            <a:r>
              <a:rPr lang="el-GR"/>
              <a:t> των εργασιών στις κεντρικές και απομακρυσμένες εγκαταστάσεις μιας επιχείρησης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A15069-7639-4034-AC7F-AB5DA541168F}" type="slidenum">
              <a:rPr lang="el-GR"/>
              <a:pPr/>
              <a:t>5</a:t>
            </a:fld>
            <a:endParaRPr lang="el-GR"/>
          </a:p>
        </p:txBody>
      </p:sp>
      <p:sp>
        <p:nvSpPr>
          <p:cNvPr id="68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130300"/>
            <a:ext cx="4152900" cy="5118100"/>
          </a:xfrm>
          <a:noFill/>
          <a:ln/>
        </p:spPr>
        <p:txBody>
          <a:bodyPr/>
          <a:lstStyle/>
          <a:p>
            <a:endParaRPr lang="el-GR" sz="1800"/>
          </a:p>
          <a:p>
            <a:pPr>
              <a:lnSpc>
                <a:spcPct val="110000"/>
              </a:lnSpc>
              <a:spcBef>
                <a:spcPct val="80000"/>
              </a:spcBef>
            </a:pPr>
            <a:r>
              <a:rPr lang="el-GR" sz="1800"/>
              <a:t>Επιτυγχάνουν τη </a:t>
            </a:r>
            <a:r>
              <a:rPr lang="el-GR" sz="1800" b="1" u="sng"/>
              <a:t>συγκέντρωση των δεδομένων</a:t>
            </a:r>
            <a:r>
              <a:rPr lang="el-GR" sz="1800"/>
              <a:t>, την </a:t>
            </a:r>
            <a:r>
              <a:rPr lang="el-GR" sz="1800" b="1" u="sng"/>
              <a:t>ενοποίηση</a:t>
            </a:r>
            <a:r>
              <a:rPr lang="en-US" sz="1800"/>
              <a:t> </a:t>
            </a:r>
            <a:r>
              <a:rPr lang="el-GR" sz="1800"/>
              <a:t>και </a:t>
            </a:r>
            <a:r>
              <a:rPr lang="el-GR" sz="1800" b="1" u="sng"/>
              <a:t>ολοκλήρωση όλων των εφαρμογών</a:t>
            </a:r>
            <a:r>
              <a:rPr lang="el-GR" sz="1800"/>
              <a:t> μίας</a:t>
            </a:r>
            <a:r>
              <a:rPr lang="en-US" sz="1800"/>
              <a:t> </a:t>
            </a:r>
            <a:r>
              <a:rPr lang="el-GR" sz="1800"/>
              <a:t>επιχείρησης και τον επανασχεδιασμό των</a:t>
            </a:r>
            <a:r>
              <a:rPr lang="en-US" sz="1800"/>
              <a:t> </a:t>
            </a:r>
            <a:r>
              <a:rPr lang="el-GR" sz="1800"/>
              <a:t>επιχειρησιακών διαδικασιών</a:t>
            </a:r>
            <a:endParaRPr lang="en-US" sz="1800"/>
          </a:p>
          <a:p>
            <a:pPr>
              <a:lnSpc>
                <a:spcPct val="110000"/>
              </a:lnSpc>
              <a:spcBef>
                <a:spcPct val="80000"/>
              </a:spcBef>
            </a:pPr>
            <a:r>
              <a:rPr lang="el-GR" sz="1800"/>
              <a:t>... επιδιώκοντας</a:t>
            </a:r>
            <a:r>
              <a:rPr lang="en-US" sz="1800"/>
              <a:t> </a:t>
            </a:r>
            <a:r>
              <a:rPr lang="el-GR" sz="1800"/>
              <a:t>την </a:t>
            </a:r>
            <a:r>
              <a:rPr lang="el-GR" sz="1800" b="1" u="sng"/>
              <a:t>βελτιστοποίηση των διαδικασιών λειτουργίας</a:t>
            </a:r>
            <a:r>
              <a:rPr lang="el-GR" sz="1800"/>
              <a:t>, την</a:t>
            </a:r>
            <a:r>
              <a:rPr lang="en-US" sz="1800"/>
              <a:t> </a:t>
            </a:r>
            <a:r>
              <a:rPr lang="el-GR" sz="1800" b="1" u="sng"/>
              <a:t>αύξηση της παραγωγικότητας</a:t>
            </a:r>
            <a:r>
              <a:rPr lang="el-GR" sz="1800"/>
              <a:t>, και την </a:t>
            </a:r>
            <a:r>
              <a:rPr lang="el-GR" sz="1800" b="1" u="sng"/>
              <a:t>απόκτηση</a:t>
            </a:r>
            <a:r>
              <a:rPr lang="en-US" sz="1800" b="1" u="sng"/>
              <a:t> </a:t>
            </a:r>
            <a:r>
              <a:rPr lang="el-GR" sz="1800" b="1" u="sng"/>
              <a:t>συγκριτικού πλεονεκτήματος</a:t>
            </a:r>
            <a:r>
              <a:rPr lang="el-GR" sz="1800"/>
              <a:t> μέσα από τη χρησιμοποίηση</a:t>
            </a:r>
            <a:r>
              <a:rPr lang="en-US" sz="1800"/>
              <a:t> </a:t>
            </a:r>
            <a:r>
              <a:rPr lang="el-GR" sz="1800"/>
              <a:t>νέων τεχνολογιών πληροφορικής</a:t>
            </a:r>
          </a:p>
        </p:txBody>
      </p:sp>
      <p:sp>
        <p:nvSpPr>
          <p:cNvPr id="684037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/>
              <a:t>Τι είναι τα Συστήματα Διαχείρισης Επιχειρησιακών Πόρων </a:t>
            </a:r>
            <a:r>
              <a:rPr lang="en-US" dirty="0"/>
              <a:t>(ERPs);</a:t>
            </a:r>
            <a:r>
              <a:rPr lang="el-GR" dirty="0"/>
              <a:t> (</a:t>
            </a:r>
            <a:r>
              <a:rPr lang="el-GR" dirty="0" smtClean="0"/>
              <a:t>2/</a:t>
            </a:r>
            <a:r>
              <a:rPr lang="en-US" dirty="0" smtClean="0"/>
              <a:t>8</a:t>
            </a:r>
            <a:r>
              <a:rPr lang="el-GR" dirty="0" smtClean="0"/>
              <a:t>)</a:t>
            </a:r>
            <a:endParaRPr lang="el-GR" dirty="0"/>
          </a:p>
        </p:txBody>
      </p:sp>
      <p:pic>
        <p:nvPicPr>
          <p:cNvPr id="684038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300163"/>
            <a:ext cx="5006975" cy="525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2C36B-A675-4F0D-A3FD-D5D5FCDC036C}" type="slidenum">
              <a:rPr lang="el-GR"/>
              <a:pPr/>
              <a:t>6</a:t>
            </a:fld>
            <a:endParaRPr lang="el-GR"/>
          </a:p>
        </p:txBody>
      </p:sp>
      <p:sp>
        <p:nvSpPr>
          <p:cNvPr id="68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410200"/>
          </a:xfrm>
          <a:noFill/>
          <a:ln/>
        </p:spPr>
        <p:txBody>
          <a:bodyPr/>
          <a:lstStyle/>
          <a:p>
            <a:endParaRPr lang="el-GR"/>
          </a:p>
          <a:p>
            <a:pPr>
              <a:lnSpc>
                <a:spcPct val="120000"/>
              </a:lnSpc>
              <a:spcBef>
                <a:spcPct val="80000"/>
              </a:spcBef>
            </a:pPr>
            <a:r>
              <a:rPr lang="el-GR"/>
              <a:t>Τα ERPs αυτοματοποιούν Διαδικασίες &amp; Λειτουργίες:</a:t>
            </a:r>
          </a:p>
          <a:p>
            <a:pPr lvl="1">
              <a:lnSpc>
                <a:spcPct val="120000"/>
              </a:lnSpc>
              <a:spcBef>
                <a:spcPct val="80000"/>
              </a:spcBef>
            </a:pPr>
            <a:r>
              <a:rPr lang="el-GR"/>
              <a:t>Οικονομικές και Κοστολογικές</a:t>
            </a:r>
          </a:p>
          <a:p>
            <a:pPr lvl="1">
              <a:lnSpc>
                <a:spcPct val="120000"/>
              </a:lnSpc>
              <a:spcBef>
                <a:spcPct val="80000"/>
              </a:spcBef>
            </a:pPr>
            <a:r>
              <a:rPr lang="el-GR"/>
              <a:t>Αγορών και Πωλήσεων</a:t>
            </a:r>
          </a:p>
          <a:p>
            <a:pPr lvl="1">
              <a:lnSpc>
                <a:spcPct val="120000"/>
              </a:lnSpc>
              <a:spcBef>
                <a:spcPct val="80000"/>
              </a:spcBef>
            </a:pPr>
            <a:r>
              <a:rPr lang="el-GR"/>
              <a:t>Παραγωγής και Διανομής</a:t>
            </a:r>
          </a:p>
          <a:p>
            <a:pPr lvl="1">
              <a:lnSpc>
                <a:spcPct val="120000"/>
              </a:lnSpc>
              <a:spcBef>
                <a:spcPct val="80000"/>
              </a:spcBef>
            </a:pPr>
            <a:r>
              <a:rPr lang="el-GR"/>
              <a:t>Χρονικού - Ποσοτικού Προγραμματισμού</a:t>
            </a:r>
            <a:r>
              <a:rPr lang="en-US"/>
              <a:t> </a:t>
            </a:r>
            <a:r>
              <a:rPr lang="el-GR"/>
              <a:t>Παραγωγής</a:t>
            </a:r>
          </a:p>
          <a:p>
            <a:pPr lvl="1">
              <a:lnSpc>
                <a:spcPct val="120000"/>
              </a:lnSpc>
              <a:spcBef>
                <a:spcPct val="80000"/>
              </a:spcBef>
            </a:pPr>
            <a:r>
              <a:rPr lang="el-GR"/>
              <a:t>Διαχείρισης Ανθρώπινου Δυναμικού</a:t>
            </a:r>
          </a:p>
          <a:p>
            <a:pPr lvl="1">
              <a:lnSpc>
                <a:spcPct val="120000"/>
              </a:lnSpc>
              <a:spcBef>
                <a:spcPct val="80000"/>
              </a:spcBef>
            </a:pPr>
            <a:r>
              <a:rPr lang="el-GR"/>
              <a:t>Παγίων και Έργων</a:t>
            </a:r>
          </a:p>
          <a:p>
            <a:pPr>
              <a:lnSpc>
                <a:spcPct val="120000"/>
              </a:lnSpc>
              <a:spcBef>
                <a:spcPct val="80000"/>
              </a:spcBef>
            </a:pPr>
            <a:endParaRPr lang="el-GR"/>
          </a:p>
        </p:txBody>
      </p:sp>
      <p:sp>
        <p:nvSpPr>
          <p:cNvPr id="685062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/>
              <a:t>Τι είναι τα Συστήματα Διαχείρισης Επιχειρησιακών Πόρων </a:t>
            </a:r>
            <a:r>
              <a:rPr lang="en-US" dirty="0"/>
              <a:t>(ERPs);</a:t>
            </a:r>
            <a:r>
              <a:rPr lang="el-GR" dirty="0"/>
              <a:t> (</a:t>
            </a:r>
            <a:r>
              <a:rPr lang="el-GR" dirty="0" smtClean="0"/>
              <a:t>3/</a:t>
            </a:r>
            <a:r>
              <a:rPr lang="en-US" dirty="0" smtClean="0"/>
              <a:t>8</a:t>
            </a:r>
            <a:r>
              <a:rPr lang="el-GR" dirty="0" smtClean="0"/>
              <a:t>)</a:t>
            </a:r>
            <a:endParaRPr lang="el-GR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205C4-2A1F-4665-AAD4-F7BF47719F45}" type="slidenum">
              <a:rPr lang="el-GR"/>
              <a:pPr/>
              <a:t>7</a:t>
            </a:fld>
            <a:endParaRPr lang="el-GR"/>
          </a:p>
        </p:txBody>
      </p:sp>
      <p:sp>
        <p:nvSpPr>
          <p:cNvPr id="6860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/>
              <a:t>Τι είναι τα Συστήματα Διαχείρισης Επιχειρησιακών Πόρων </a:t>
            </a:r>
            <a:r>
              <a:rPr lang="en-US" dirty="0"/>
              <a:t>(ERPs);</a:t>
            </a:r>
            <a:r>
              <a:rPr lang="el-GR" dirty="0"/>
              <a:t> (</a:t>
            </a:r>
            <a:r>
              <a:rPr lang="en-US" dirty="0"/>
              <a:t>4</a:t>
            </a:r>
            <a:r>
              <a:rPr lang="el-GR" dirty="0" smtClean="0"/>
              <a:t>/</a:t>
            </a:r>
            <a:r>
              <a:rPr lang="en-US" dirty="0" smtClean="0"/>
              <a:t>8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6860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308600"/>
          </a:xfrm>
          <a:noFill/>
          <a:ln/>
        </p:spPr>
        <p:txBody>
          <a:bodyPr/>
          <a:lstStyle/>
          <a:p>
            <a:endParaRPr lang="el-GR"/>
          </a:p>
          <a:p>
            <a:pPr>
              <a:lnSpc>
                <a:spcPct val="125000"/>
              </a:lnSpc>
              <a:spcBef>
                <a:spcPct val="80000"/>
              </a:spcBef>
            </a:pPr>
            <a:r>
              <a:rPr lang="el-GR"/>
              <a:t>Επιτυχία </a:t>
            </a:r>
            <a:r>
              <a:rPr lang="en-US"/>
              <a:t>ERPs</a:t>
            </a:r>
            <a:endParaRPr lang="el-GR"/>
          </a:p>
          <a:p>
            <a:pPr lvl="1">
              <a:lnSpc>
                <a:spcPct val="125000"/>
              </a:lnSpc>
              <a:spcBef>
                <a:spcPct val="80000"/>
              </a:spcBef>
            </a:pPr>
            <a:r>
              <a:rPr lang="el-GR"/>
              <a:t>Ολοκληρωμένη αρχιτεκτονική </a:t>
            </a:r>
            <a:r>
              <a:rPr lang="el-GR">
                <a:sym typeface="Symbol" pitchFamily="18" charset="2"/>
              </a:rPr>
              <a:t> Αύξηση επιχειρηματικής απόδοσης</a:t>
            </a:r>
          </a:p>
          <a:p>
            <a:pPr lvl="1">
              <a:lnSpc>
                <a:spcPct val="125000"/>
              </a:lnSpc>
              <a:spcBef>
                <a:spcPct val="80000"/>
              </a:spcBef>
            </a:pPr>
            <a:r>
              <a:rPr lang="el-GR">
                <a:sym typeface="Symbol" pitchFamily="18" charset="2"/>
              </a:rPr>
              <a:t>Γενικότερη τάση υιοθέτησης «πακέτων λογισμικού»</a:t>
            </a:r>
            <a:endParaRPr lang="en-US">
              <a:sym typeface="Symbol" pitchFamily="18" charset="2"/>
            </a:endParaRPr>
          </a:p>
          <a:p>
            <a:pPr lvl="1">
              <a:lnSpc>
                <a:spcPct val="125000"/>
              </a:lnSpc>
              <a:spcBef>
                <a:spcPct val="80000"/>
              </a:spcBef>
            </a:pPr>
            <a:r>
              <a:rPr lang="el-GR">
                <a:sym typeface="Symbol" pitchFamily="18" charset="2"/>
              </a:rPr>
              <a:t>Εγκατάλειψη κληροδοτημένων </a:t>
            </a:r>
            <a:r>
              <a:rPr lang="en-US">
                <a:sym typeface="Symbol" pitchFamily="18" charset="2"/>
              </a:rPr>
              <a:t>(legacy) </a:t>
            </a:r>
            <a:r>
              <a:rPr lang="el-GR">
                <a:sym typeface="Symbol" pitchFamily="18" charset="2"/>
              </a:rPr>
              <a:t>ΠΣ ως αποτέλεσμα της αλλαγής τεχνολογικών υποδομών</a:t>
            </a:r>
            <a:endParaRPr lang="en-US">
              <a:sym typeface="Symbol" pitchFamily="18" charset="2"/>
            </a:endParaRPr>
          </a:p>
          <a:p>
            <a:pPr lvl="1">
              <a:lnSpc>
                <a:spcPct val="125000"/>
              </a:lnSpc>
              <a:spcBef>
                <a:spcPct val="80000"/>
              </a:spcBef>
            </a:pPr>
            <a:r>
              <a:rPr lang="el-GR">
                <a:sym typeface="Symbol" pitchFamily="18" charset="2"/>
              </a:rPr>
              <a:t>Εμφάνιση «κάθετων εφαρμογών» που βασίζονται σε </a:t>
            </a:r>
            <a:r>
              <a:rPr lang="en-US">
                <a:sym typeface="Symbol" pitchFamily="18" charset="2"/>
              </a:rPr>
              <a:t>ERPs</a:t>
            </a:r>
            <a:endParaRPr lang="el-GR">
              <a:sym typeface="Symbol" pitchFamily="18" charset="2"/>
            </a:endParaRPr>
          </a:p>
          <a:p>
            <a:pPr lvl="1">
              <a:lnSpc>
                <a:spcPct val="125000"/>
              </a:lnSpc>
              <a:spcBef>
                <a:spcPct val="80000"/>
              </a:spcBef>
            </a:pPr>
            <a:r>
              <a:rPr lang="el-GR"/>
              <a:t>Εκρηκτική αύξηση των δυνατοτήτων των προσωπικών</a:t>
            </a:r>
            <a:r>
              <a:rPr lang="en-US"/>
              <a:t> </a:t>
            </a:r>
            <a:r>
              <a:rPr lang="el-GR"/>
              <a:t>υπολογιστών</a:t>
            </a:r>
            <a:endParaRPr lang="el-GR">
              <a:sym typeface="Symbol" pitchFamily="18" charset="2"/>
            </a:endParaRPr>
          </a:p>
          <a:p>
            <a:endParaRPr lang="el-G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3085D-199B-4DE7-A8E2-CE62E0532B1A}" type="slidenum">
              <a:rPr lang="el-GR"/>
              <a:pPr/>
              <a:t>8</a:t>
            </a:fld>
            <a:endParaRPr lang="el-GR"/>
          </a:p>
        </p:txBody>
      </p:sp>
      <p:pic>
        <p:nvPicPr>
          <p:cNvPr id="687108" name="Picture 4" descr="Line graph for ERP revenues, 2002 to 2007, as defined in table be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6163" y="2409825"/>
            <a:ext cx="7470775" cy="3016250"/>
          </a:xfrm>
          <a:prstGeom prst="rect">
            <a:avLst/>
          </a:prstGeom>
          <a:noFill/>
        </p:spPr>
      </p:pic>
      <p:sp>
        <p:nvSpPr>
          <p:cNvPr id="68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054100"/>
            <a:ext cx="9144000" cy="1012825"/>
          </a:xfrm>
          <a:noFill/>
          <a:ln/>
        </p:spPr>
        <p:txBody>
          <a:bodyPr/>
          <a:lstStyle/>
          <a:p>
            <a:endParaRPr lang="el-GR"/>
          </a:p>
          <a:p>
            <a:r>
              <a:rPr lang="el-GR"/>
              <a:t>Η αύξηση των πωλήσεων λογισμικού ERP δείχνει το βαθμό</a:t>
            </a:r>
            <a:r>
              <a:rPr lang="en-US"/>
              <a:t> </a:t>
            </a:r>
            <a:r>
              <a:rPr lang="el-GR"/>
              <a:t>αποδοχής τους</a:t>
            </a:r>
          </a:p>
        </p:txBody>
      </p:sp>
      <p:sp>
        <p:nvSpPr>
          <p:cNvPr id="687110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/>
              <a:t>Τι είναι τα Συστήματα Διαχείρισης Επιχειρησιακών Πόρων </a:t>
            </a:r>
            <a:r>
              <a:rPr lang="en-US" dirty="0"/>
              <a:t>(ERPs);</a:t>
            </a:r>
            <a:r>
              <a:rPr lang="el-GR" dirty="0"/>
              <a:t> (</a:t>
            </a:r>
            <a:r>
              <a:rPr lang="en-US" dirty="0"/>
              <a:t>5</a:t>
            </a:r>
            <a:r>
              <a:rPr lang="el-GR" dirty="0" smtClean="0"/>
              <a:t>/</a:t>
            </a:r>
            <a:r>
              <a:rPr lang="en-US" dirty="0" smtClean="0"/>
              <a:t>8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687111" name="Rectangle 7"/>
          <p:cNvSpPr>
            <a:spLocks noChangeArrowheads="1"/>
          </p:cNvSpPr>
          <p:nvPr/>
        </p:nvSpPr>
        <p:spPr bwMode="auto">
          <a:xfrm>
            <a:off x="5802313" y="5686425"/>
            <a:ext cx="2643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/>
              <a:t>Source: Forrester Research, Inc.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34CC-E57B-432E-8019-F53112619041}" type="slidenum">
              <a:rPr lang="el-GR"/>
              <a:pPr/>
              <a:t>9</a:t>
            </a:fld>
            <a:endParaRPr lang="el-GR"/>
          </a:p>
        </p:txBody>
      </p:sp>
      <p:sp>
        <p:nvSpPr>
          <p:cNvPr id="68813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l-GR" dirty="0"/>
              <a:t>Τι είναι τα Συστήματα Διαχείρισης Επιχειρησιακών Πόρων (ERPs); (</a:t>
            </a:r>
            <a:r>
              <a:rPr lang="el-GR" dirty="0" smtClean="0"/>
              <a:t>6/</a:t>
            </a:r>
            <a:r>
              <a:rPr lang="en-US" dirty="0" smtClean="0"/>
              <a:t>8</a:t>
            </a:r>
            <a:r>
              <a:rPr lang="el-GR" dirty="0" smtClean="0"/>
              <a:t>)</a:t>
            </a:r>
            <a:endParaRPr lang="el-GR" dirty="0"/>
          </a:p>
        </p:txBody>
      </p:sp>
      <p:graphicFrame>
        <p:nvGraphicFramePr>
          <p:cNvPr id="688370" name="Object 242"/>
          <p:cNvGraphicFramePr>
            <a:graphicFrameLocks noChangeAspect="1"/>
          </p:cNvGraphicFramePr>
          <p:nvPr>
            <p:ph idx="1"/>
          </p:nvPr>
        </p:nvGraphicFramePr>
        <p:xfrm>
          <a:off x="1039813" y="2359025"/>
          <a:ext cx="7578725" cy="2879725"/>
        </p:xfrm>
        <a:graphic>
          <a:graphicData uri="http://schemas.openxmlformats.org/presentationml/2006/ole">
            <p:oleObj spid="_x0000_s688370" name="Document" r:id="rId3" imgW="5946966" imgH="2325690" progId="Word.Document.8">
              <p:embed/>
            </p:oleObj>
          </a:graphicData>
        </a:graphic>
      </p:graphicFrame>
      <p:sp>
        <p:nvSpPr>
          <p:cNvPr id="688372" name="Rectangle 244"/>
          <p:cNvSpPr>
            <a:spLocks noChangeArrowheads="1"/>
          </p:cNvSpPr>
          <p:nvPr/>
        </p:nvSpPr>
        <p:spPr bwMode="auto">
          <a:xfrm>
            <a:off x="1970088" y="1795463"/>
            <a:ext cx="4940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2000" dirty="0"/>
              <a:t>Market share 2005 according to Gartner Dataquest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P">
  <a:themeElements>
    <a:clrScheme name="">
      <a:dk1>
        <a:srgbClr val="000054"/>
      </a:dk1>
      <a:lt1>
        <a:srgbClr val="FFFFFF"/>
      </a:lt1>
      <a:dk2>
        <a:srgbClr val="00007A"/>
      </a:dk2>
      <a:lt2>
        <a:srgbClr val="FFCC66"/>
      </a:lt2>
      <a:accent1>
        <a:srgbClr val="9999FF"/>
      </a:accent1>
      <a:accent2>
        <a:srgbClr val="555BAD"/>
      </a:accent2>
      <a:accent3>
        <a:srgbClr val="AAAABE"/>
      </a:accent3>
      <a:accent4>
        <a:srgbClr val="DADADA"/>
      </a:accent4>
      <a:accent5>
        <a:srgbClr val="CACAFF"/>
      </a:accent5>
      <a:accent6>
        <a:srgbClr val="4C529C"/>
      </a:accent6>
      <a:hlink>
        <a:srgbClr val="B97C01"/>
      </a:hlink>
      <a:folHlink>
        <a:srgbClr val="CCFF33"/>
      </a:folHlink>
    </a:clrScheme>
    <a:fontScheme name="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ERP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P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P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RP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P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P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RP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Settings\commonuser\My Documents\ERP\ERP.pot</Template>
  <TotalTime>5275</TotalTime>
  <Words>1735</Words>
  <Application>Microsoft Office PowerPoint</Application>
  <PresentationFormat>On-screen Show (4:3)</PresentationFormat>
  <Paragraphs>336</Paragraphs>
  <Slides>36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9" baseType="lpstr">
      <vt:lpstr>ERP</vt:lpstr>
      <vt:lpstr>Clip</vt:lpstr>
      <vt:lpstr>Document</vt:lpstr>
      <vt:lpstr>Συστήματα ERP  </vt:lpstr>
      <vt:lpstr>Περιεχόμενα</vt:lpstr>
      <vt:lpstr>H ανάγκη για Συστήματα Διαχείρισης Επιχειρησιακών Πόρων </vt:lpstr>
      <vt:lpstr>Τι είναι τα Συστήματα Διαχείρισης Επιχειρησιακών Πόρων (ERPs); (1/8)</vt:lpstr>
      <vt:lpstr>Τι είναι τα Συστήματα Διαχείρισης Επιχειρησιακών Πόρων (ERPs); (2/8)</vt:lpstr>
      <vt:lpstr>Τι είναι τα Συστήματα Διαχείρισης Επιχειρησιακών Πόρων (ERPs); (3/8)</vt:lpstr>
      <vt:lpstr>Τι είναι τα Συστήματα Διαχείρισης Επιχειρησιακών Πόρων (ERPs); (4/8)</vt:lpstr>
      <vt:lpstr>Τι είναι τα Συστήματα Διαχείρισης Επιχειρησιακών Πόρων (ERPs); (5/8)</vt:lpstr>
      <vt:lpstr>Τι είναι τα Συστήματα Διαχείρισης Επιχειρησιακών Πόρων (ERPs); (6/8)</vt:lpstr>
      <vt:lpstr>Τι είναι τα Συστήματα Διαχείρισης Επιχειρησιακών Πόρων (ERPs); (7/8)</vt:lpstr>
      <vt:lpstr>Τι είναι τα Συστήματα Διαχείρισης Επιχειρησιακών Πόρων (ERPs); (8/8)</vt:lpstr>
      <vt:lpstr>Αγορά Συστημάτων ERPs</vt:lpstr>
      <vt:lpstr>Slide 13</vt:lpstr>
      <vt:lpstr>Επένδυση σε Συστήματα ERP</vt:lpstr>
      <vt:lpstr>Η Ιστορική Εξέλιξη των Συστημάτων ERP</vt:lpstr>
      <vt:lpstr>Πλεονεκτήματα για την Επιχείρηση </vt:lpstr>
      <vt:lpstr>Διευκολύνουν τη Ροή Εργασίας</vt:lpstr>
      <vt:lpstr>Οφέλη επιμέρους τομέων</vt:lpstr>
      <vt:lpstr>Συστήματα, πριν και μετά τα ERPs</vt:lpstr>
      <vt:lpstr>Ένα Φημισμένο Παράδειγμα – SAP R/3    (1/3)</vt:lpstr>
      <vt:lpstr>Ένα Φημισμένο Παράδειγμα – SAP R/3    (2/3)</vt:lpstr>
      <vt:lpstr>Ένα Φημισμένο Παράδειγμα – SAP R/3    (3/3)</vt:lpstr>
      <vt:lpstr>Περιεχόμενα</vt:lpstr>
      <vt:lpstr>Αρχιτεκτονική και Τεχνικά Χαρακτηριστικά των ERPs (1/6)</vt:lpstr>
      <vt:lpstr>Αρχιτεκτονική και Τεχνικά Χαρακτηριστικά των ERPs (2/6)</vt:lpstr>
      <vt:lpstr>Αρχιτεκτονική και Τεχνικά Χαρακτηριστικά των ERPs (3/6)</vt:lpstr>
      <vt:lpstr>Αρχιτεκτονική και Τεχνικά Χαρακτηριστικά των ERPs (4/6)</vt:lpstr>
      <vt:lpstr>Αρχιτεκτονική και Τεχνικά Χαρακτηριστικά των ERPs (5/6)</vt:lpstr>
      <vt:lpstr>Αρχιτεκτονική και Τεχνικά Χαρακτηριστικά των ERPs (6/6)</vt:lpstr>
      <vt:lpstr>Περιεχόμενα</vt:lpstr>
      <vt:lpstr>Λειτουργικές Διαδικασίες που υποστηρίζονται από τα σύγχρονα ERPs (1/6)</vt:lpstr>
      <vt:lpstr>Λειτουργικές Διαδικασίες που υποστηρίζονται από τα σύγχρονα ERPs (2/6)</vt:lpstr>
      <vt:lpstr>Λειτουργικές Διαδικασίες που υποστηρίζονται από τα σύγχρονα ERPs (3/6)</vt:lpstr>
      <vt:lpstr>Λειτουργικές Διαδικασίες που υποστηρίζονται από τα σύγχρονα ERPs (4/6)</vt:lpstr>
      <vt:lpstr>Λειτουργικές Διαδικασίες που υποστηρίζονται από τα σύγχρονα ERPs (5/6)</vt:lpstr>
      <vt:lpstr>Λειτουργικές Διαδικασίες που υποστηρίζονται από τα σύγχρονα ERPs (6/6)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Εισαγωγικά</dc:title>
  <dc:creator>PLOUKADOUNOU</dc:creator>
  <cp:lastModifiedBy>Γιούλη</cp:lastModifiedBy>
  <cp:revision>420</cp:revision>
  <dcterms:created xsi:type="dcterms:W3CDTF">2005-01-25T12:19:19Z</dcterms:created>
  <dcterms:modified xsi:type="dcterms:W3CDTF">2014-03-05T15:03:30Z</dcterms:modified>
</cp:coreProperties>
</file>