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8"/>
  </p:notesMasterIdLst>
  <p:sldIdLst>
    <p:sldId id="394" r:id="rId2"/>
    <p:sldId id="426" r:id="rId3"/>
    <p:sldId id="427" r:id="rId4"/>
    <p:sldId id="428" r:id="rId5"/>
    <p:sldId id="429" r:id="rId6"/>
    <p:sldId id="430" r:id="rId7"/>
    <p:sldId id="431" r:id="rId8"/>
    <p:sldId id="433" r:id="rId9"/>
    <p:sldId id="432" r:id="rId10"/>
    <p:sldId id="434" r:id="rId11"/>
    <p:sldId id="435" r:id="rId12"/>
    <p:sldId id="436" r:id="rId13"/>
    <p:sldId id="440" r:id="rId14"/>
    <p:sldId id="441" r:id="rId15"/>
    <p:sldId id="438" r:id="rId16"/>
    <p:sldId id="439" r:id="rId17"/>
    <p:sldId id="437" r:id="rId18"/>
    <p:sldId id="442" r:id="rId19"/>
    <p:sldId id="443" r:id="rId20"/>
    <p:sldId id="446" r:id="rId21"/>
    <p:sldId id="447" r:id="rId22"/>
    <p:sldId id="448" r:id="rId23"/>
    <p:sldId id="444" r:id="rId24"/>
    <p:sldId id="445" r:id="rId25"/>
    <p:sldId id="449" r:id="rId26"/>
    <p:sldId id="450" r:id="rId27"/>
    <p:sldId id="451" r:id="rId28"/>
    <p:sldId id="452" r:id="rId29"/>
    <p:sldId id="453" r:id="rId30"/>
    <p:sldId id="454" r:id="rId31"/>
    <p:sldId id="455" r:id="rId32"/>
    <p:sldId id="456" r:id="rId33"/>
    <p:sldId id="457" r:id="rId34"/>
    <p:sldId id="458" r:id="rId35"/>
    <p:sldId id="459" r:id="rId36"/>
    <p:sldId id="460" r:id="rId37"/>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9293" autoAdjust="0"/>
    <p:restoredTop sz="86406" autoAdjust="0"/>
  </p:normalViewPr>
  <p:slideViewPr>
    <p:cSldViewPr snapToGrid="0">
      <p:cViewPr>
        <p:scale>
          <a:sx n="100" d="100"/>
          <a:sy n="100" d="100"/>
        </p:scale>
        <p:origin x="-802" y="82"/>
      </p:cViewPr>
      <p:guideLst>
        <p:guide orient="horz" pos="789"/>
        <p:guide pos="484"/>
      </p:guideLst>
    </p:cSldViewPr>
  </p:slideViewPr>
  <p:outlineViewPr>
    <p:cViewPr>
      <p:scale>
        <a:sx n="33" d="100"/>
        <a:sy n="33" d="100"/>
      </p:scale>
      <p:origin x="0" y="23226"/>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0.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Times New Roman" pitchFamily="18" charset="0"/>
                <a:cs typeface="+mn-cs"/>
              </a:defRPr>
            </a:lvl1pPr>
          </a:lstStyle>
          <a:p>
            <a:pPr>
              <a:defRPr/>
            </a:pPr>
            <a:endParaRPr lang="en-US"/>
          </a:p>
        </p:txBody>
      </p:sp>
      <p:sp>
        <p:nvSpPr>
          <p:cNvPr id="50179" name="Rectangle 3"/>
          <p:cNvSpPr>
            <a:spLocks noGrp="1" noChangeArrowheads="1"/>
          </p:cNvSpPr>
          <p:nvPr>
            <p:ph type="dt"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Times New Roman" pitchFamily="18" charset="0"/>
                <a:cs typeface="+mn-cs"/>
              </a:defRPr>
            </a:lvl1pPr>
          </a:lstStyle>
          <a:p>
            <a:pPr>
              <a:defRPr/>
            </a:pPr>
            <a:endParaRPr lang="en-US"/>
          </a:p>
        </p:txBody>
      </p:sp>
      <p:sp>
        <p:nvSpPr>
          <p:cNvPr id="39940"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p:spPr>
      </p:sp>
      <p:sp>
        <p:nvSpPr>
          <p:cNvPr id="50181" name="Rectangle 5"/>
          <p:cNvSpPr>
            <a:spLocks noGrp="1" noChangeArrowheads="1"/>
          </p:cNvSpPr>
          <p:nvPr>
            <p:ph type="body" sz="quarter" idx="3"/>
          </p:nvPr>
        </p:nvSpPr>
        <p:spPr bwMode="auto">
          <a:xfrm>
            <a:off x="685800" y="4416425"/>
            <a:ext cx="548640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0182" name="Rectangle 6"/>
          <p:cNvSpPr>
            <a:spLocks noGrp="1" noChangeArrowheads="1"/>
          </p:cNvSpPr>
          <p:nvPr>
            <p:ph type="ftr" sz="quarter" idx="4"/>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Times New Roman" pitchFamily="18" charset="0"/>
                <a:cs typeface="+mn-cs"/>
              </a:defRPr>
            </a:lvl1pPr>
          </a:lstStyle>
          <a:p>
            <a:pPr>
              <a:defRPr/>
            </a:pPr>
            <a:endParaRPr lang="en-US"/>
          </a:p>
        </p:txBody>
      </p:sp>
      <p:sp>
        <p:nvSpPr>
          <p:cNvPr id="50183" name="Rectangle 7"/>
          <p:cNvSpPr>
            <a:spLocks noGrp="1" noChangeArrowheads="1"/>
          </p:cNvSpPr>
          <p:nvPr>
            <p:ph type="sldNum" sz="quarter" idx="5"/>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Times New Roman" pitchFamily="18" charset="0"/>
                <a:cs typeface="+mn-cs"/>
              </a:defRPr>
            </a:lvl1pPr>
          </a:lstStyle>
          <a:p>
            <a:pPr>
              <a:defRPr/>
            </a:pPr>
            <a:fld id="{4225529C-1C92-4605-ABB2-FCE6606F838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p:spPr>
        <p:txBody>
          <a:bodyPr/>
          <a:lstStyle/>
          <a:p>
            <a:endParaRPr lang="el-GR" smtClean="0"/>
          </a:p>
        </p:txBody>
      </p:sp>
      <p:sp>
        <p:nvSpPr>
          <p:cNvPr id="40964" name="Slide Number Placeholder 3"/>
          <p:cNvSpPr>
            <a:spLocks noGrp="1"/>
          </p:cNvSpPr>
          <p:nvPr>
            <p:ph type="sldNum" sz="quarter" idx="5"/>
          </p:nvPr>
        </p:nvSpPr>
        <p:spPr>
          <a:noFill/>
        </p:spPr>
        <p:txBody>
          <a:bodyPr/>
          <a:lstStyle/>
          <a:p>
            <a:fld id="{4792E4E2-A46F-45DB-8A04-009908D6E95E}" type="slidenum">
              <a:rPr lang="en-US" smtClean="0"/>
              <a:pPr/>
              <a:t>36</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p:spPr>
          <p:txBody>
            <a:bodyPr wrap="none" anchor="ctr"/>
            <a:lstStyle/>
            <a:p>
              <a:pPr algn="ctr"/>
              <a:endParaRPr lang="el-GR" sz="2400">
                <a:latin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endParaRPr lang="el-GR" sz="2400">
                <a:latin typeface="Times New Roman"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endParaRPr lang="el-GR" sz="2400">
                  <a:latin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endParaRPr lang="el-GR" sz="2400">
                  <a:latin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endParaRPr lang="el-GR" sz="2400">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endParaRPr lang="el-GR" sz="2400">
                  <a:latin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endParaRPr lang="el-GR" sz="2400">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endParaRPr lang="el-GR" sz="2400">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endParaRPr lang="el-GR" sz="2400">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endParaRPr lang="el-GR" sz="2400">
                  <a:latin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endParaRPr lang="el-GR" sz="2400">
                  <a:latin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endParaRPr lang="el-GR" sz="2400">
                  <a:latin typeface="Times New Roman" pitchFamily="18" charset="0"/>
                </a:endParaRPr>
              </a:p>
            </p:txBody>
          </p:sp>
        </p:grpSp>
      </p:grpSp>
      <p:sp>
        <p:nvSpPr>
          <p:cNvPr id="39955" name="Rectangle 19"/>
          <p:cNvSpPr>
            <a:spLocks noGrp="1" noChangeArrowheads="1"/>
          </p:cNvSpPr>
          <p:nvPr>
            <p:ph type="ctrTitle"/>
          </p:nvPr>
        </p:nvSpPr>
        <p:spPr>
          <a:xfrm>
            <a:off x="2971800" y="1828800"/>
            <a:ext cx="6019800" cy="2209800"/>
          </a:xfrm>
        </p:spPr>
        <p:txBody>
          <a:bodyPr/>
          <a:lstStyle>
            <a:lvl1pPr>
              <a:defRPr sz="4200">
                <a:solidFill>
                  <a:srgbClr val="FFFFFF"/>
                </a:solidFill>
              </a:defRPr>
            </a:lvl1pPr>
          </a:lstStyle>
          <a:p>
            <a:r>
              <a:rPr lang="en-US"/>
              <a:t>Click to edit Master title style</a:t>
            </a:r>
          </a:p>
        </p:txBody>
      </p:sp>
      <p:sp>
        <p:nvSpPr>
          <p:cNvPr id="39956"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2600"/>
            </a:lvl1pPr>
          </a:lstStyle>
          <a:p>
            <a:r>
              <a:rPr lang="en-US"/>
              <a:t>Click to edit Master subtitle style</a:t>
            </a:r>
          </a:p>
        </p:txBody>
      </p:sp>
      <p:sp>
        <p:nvSpPr>
          <p:cNvPr id="18" name="Rectangle 16"/>
          <p:cNvSpPr>
            <a:spLocks noGrp="1" noChangeArrowheads="1"/>
          </p:cNvSpPr>
          <p:nvPr>
            <p:ph type="dt" sz="half" idx="10"/>
          </p:nvPr>
        </p:nvSpPr>
        <p:spPr>
          <a:xfrm>
            <a:off x="457200" y="6248400"/>
            <a:ext cx="2133600" cy="457200"/>
          </a:xfrm>
        </p:spPr>
        <p:txBody>
          <a:bodyPr/>
          <a:lstStyle>
            <a:lvl1pPr>
              <a:defRPr smtClean="0"/>
            </a:lvl1pPr>
          </a:lstStyle>
          <a:p>
            <a:pPr>
              <a:defRPr/>
            </a:pPr>
            <a:r>
              <a:rPr lang="en-US"/>
              <a:t>Dan C. Marinescu</a:t>
            </a:r>
          </a:p>
        </p:txBody>
      </p:sp>
      <p:sp>
        <p:nvSpPr>
          <p:cNvPr id="19" name="Rectangle 17"/>
          <p:cNvSpPr>
            <a:spLocks noGrp="1" noChangeArrowheads="1"/>
          </p:cNvSpPr>
          <p:nvPr>
            <p:ph type="ftr" sz="quarter" idx="11"/>
          </p:nvPr>
        </p:nvSpPr>
        <p:spPr/>
        <p:txBody>
          <a:bodyPr/>
          <a:lstStyle>
            <a:lvl1pPr>
              <a:defRPr smtClean="0"/>
            </a:lvl1pPr>
          </a:lstStyle>
          <a:p>
            <a:pPr>
              <a:defRPr/>
            </a:pPr>
            <a:r>
              <a:rPr lang="en-US"/>
              <a:t>Cloud Computing: Theory and Practice. Chapter 4</a:t>
            </a:r>
          </a:p>
        </p:txBody>
      </p:sp>
      <p:sp>
        <p:nvSpPr>
          <p:cNvPr id="20" name="Rectangle 18"/>
          <p:cNvSpPr>
            <a:spLocks noGrp="1" noChangeArrowheads="1"/>
          </p:cNvSpPr>
          <p:nvPr>
            <p:ph type="sldNum" sz="quarter" idx="12"/>
          </p:nvPr>
        </p:nvSpPr>
        <p:spPr/>
        <p:txBody>
          <a:bodyPr/>
          <a:lstStyle>
            <a:lvl1pPr>
              <a:defRPr/>
            </a:lvl1pPr>
          </a:lstStyle>
          <a:p>
            <a:pPr>
              <a:defRPr/>
            </a:pPr>
            <a:fld id="{C95CC503-CC59-4CBC-8840-7B0671046CB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r>
              <a:rPr lang="en-US"/>
              <a:t>Cloud Computing: Theory and Practice. Chapter 4</a:t>
            </a:r>
          </a:p>
        </p:txBody>
      </p:sp>
      <p:sp>
        <p:nvSpPr>
          <p:cNvPr id="5" name="Rectangle 3"/>
          <p:cNvSpPr>
            <a:spLocks noGrp="1" noChangeArrowheads="1"/>
          </p:cNvSpPr>
          <p:nvPr>
            <p:ph type="sldNum" sz="quarter" idx="11"/>
          </p:nvPr>
        </p:nvSpPr>
        <p:spPr>
          <a:ln/>
        </p:spPr>
        <p:txBody>
          <a:bodyPr/>
          <a:lstStyle>
            <a:lvl1pPr>
              <a:defRPr/>
            </a:lvl1pPr>
          </a:lstStyle>
          <a:p>
            <a:pPr>
              <a:defRPr/>
            </a:pPr>
            <a:fld id="{750C9DA7-A5E1-48F8-9A5A-297FDC9B905D}"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r>
              <a:rPr lang="en-US"/>
              <a:t>Dan C. Marinescu</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r>
              <a:rPr lang="en-US"/>
              <a:t>Cloud Computing: Theory and Practice. Chapter 4</a:t>
            </a:r>
          </a:p>
        </p:txBody>
      </p:sp>
      <p:sp>
        <p:nvSpPr>
          <p:cNvPr id="5" name="Rectangle 3"/>
          <p:cNvSpPr>
            <a:spLocks noGrp="1" noChangeArrowheads="1"/>
          </p:cNvSpPr>
          <p:nvPr>
            <p:ph type="sldNum" sz="quarter" idx="11"/>
          </p:nvPr>
        </p:nvSpPr>
        <p:spPr>
          <a:ln/>
        </p:spPr>
        <p:txBody>
          <a:bodyPr/>
          <a:lstStyle>
            <a:lvl1pPr>
              <a:defRPr/>
            </a:lvl1pPr>
          </a:lstStyle>
          <a:p>
            <a:pPr>
              <a:defRPr/>
            </a:pPr>
            <a:fld id="{BFD87018-E04C-4F5A-8C4B-89EF4ED7624E}"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r>
              <a:rPr lang="en-US"/>
              <a:t>Dan C. Marinescu</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r>
              <a:rPr lang="en-US"/>
              <a:t>Cloud Computing: Theory and Practice. Chapter 4</a:t>
            </a:r>
          </a:p>
        </p:txBody>
      </p:sp>
      <p:sp>
        <p:nvSpPr>
          <p:cNvPr id="5" name="Rectangle 3"/>
          <p:cNvSpPr>
            <a:spLocks noGrp="1" noChangeArrowheads="1"/>
          </p:cNvSpPr>
          <p:nvPr>
            <p:ph type="sldNum" sz="quarter" idx="11"/>
          </p:nvPr>
        </p:nvSpPr>
        <p:spPr>
          <a:ln/>
        </p:spPr>
        <p:txBody>
          <a:bodyPr/>
          <a:lstStyle>
            <a:lvl1pPr>
              <a:defRPr/>
            </a:lvl1pPr>
          </a:lstStyle>
          <a:p>
            <a:pPr>
              <a:defRPr/>
            </a:pPr>
            <a:fld id="{3AEA7CA3-6E32-43C2-8CDA-5C99272190AB}"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r>
              <a:rPr lang="en-US"/>
              <a:t>Dan C. Marinescu</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ftr" sz="quarter" idx="10"/>
          </p:nvPr>
        </p:nvSpPr>
        <p:spPr>
          <a:ln/>
        </p:spPr>
        <p:txBody>
          <a:bodyPr/>
          <a:lstStyle>
            <a:lvl1pPr>
              <a:defRPr/>
            </a:lvl1pPr>
          </a:lstStyle>
          <a:p>
            <a:pPr>
              <a:defRPr/>
            </a:pPr>
            <a:r>
              <a:rPr lang="en-US"/>
              <a:t>Cloud Computing: Theory and Practice. Chapter 4</a:t>
            </a:r>
          </a:p>
        </p:txBody>
      </p:sp>
      <p:sp>
        <p:nvSpPr>
          <p:cNvPr id="5" name="Rectangle 3"/>
          <p:cNvSpPr>
            <a:spLocks noGrp="1" noChangeArrowheads="1"/>
          </p:cNvSpPr>
          <p:nvPr>
            <p:ph type="sldNum" sz="quarter" idx="11"/>
          </p:nvPr>
        </p:nvSpPr>
        <p:spPr>
          <a:ln/>
        </p:spPr>
        <p:txBody>
          <a:bodyPr/>
          <a:lstStyle>
            <a:lvl1pPr>
              <a:defRPr/>
            </a:lvl1pPr>
          </a:lstStyle>
          <a:p>
            <a:pPr>
              <a:defRPr/>
            </a:pPr>
            <a:fld id="{0CF6F27B-01BC-4C97-B168-D4EC90F2E786}"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r>
              <a:rPr lang="en-US"/>
              <a:t>Dan C. Marinescu</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ftr" sz="quarter" idx="10"/>
          </p:nvPr>
        </p:nvSpPr>
        <p:spPr>
          <a:ln/>
        </p:spPr>
        <p:txBody>
          <a:bodyPr/>
          <a:lstStyle>
            <a:lvl1pPr>
              <a:defRPr/>
            </a:lvl1pPr>
          </a:lstStyle>
          <a:p>
            <a:pPr>
              <a:defRPr/>
            </a:pPr>
            <a:r>
              <a:rPr lang="en-US"/>
              <a:t>Cloud Computing: Theory and Practice. Chapter 4</a:t>
            </a:r>
          </a:p>
        </p:txBody>
      </p:sp>
      <p:sp>
        <p:nvSpPr>
          <p:cNvPr id="6" name="Rectangle 3"/>
          <p:cNvSpPr>
            <a:spLocks noGrp="1" noChangeArrowheads="1"/>
          </p:cNvSpPr>
          <p:nvPr>
            <p:ph type="sldNum" sz="quarter" idx="11"/>
          </p:nvPr>
        </p:nvSpPr>
        <p:spPr>
          <a:ln/>
        </p:spPr>
        <p:txBody>
          <a:bodyPr/>
          <a:lstStyle>
            <a:lvl1pPr>
              <a:defRPr/>
            </a:lvl1pPr>
          </a:lstStyle>
          <a:p>
            <a:pPr>
              <a:defRPr/>
            </a:pPr>
            <a:fld id="{1A3B35E9-A918-4C73-BC32-A98ED04D5EFF}"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r>
              <a:rPr lang="en-US"/>
              <a:t>Dan C. Marinescu</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ftr" sz="quarter" idx="10"/>
          </p:nvPr>
        </p:nvSpPr>
        <p:spPr>
          <a:ln/>
        </p:spPr>
        <p:txBody>
          <a:bodyPr/>
          <a:lstStyle>
            <a:lvl1pPr>
              <a:defRPr/>
            </a:lvl1pPr>
          </a:lstStyle>
          <a:p>
            <a:pPr>
              <a:defRPr/>
            </a:pPr>
            <a:r>
              <a:rPr lang="en-US"/>
              <a:t>Cloud Computing: Theory and Practice. Chapter 4</a:t>
            </a:r>
          </a:p>
        </p:txBody>
      </p:sp>
      <p:sp>
        <p:nvSpPr>
          <p:cNvPr id="8" name="Rectangle 3"/>
          <p:cNvSpPr>
            <a:spLocks noGrp="1" noChangeArrowheads="1"/>
          </p:cNvSpPr>
          <p:nvPr>
            <p:ph type="sldNum" sz="quarter" idx="11"/>
          </p:nvPr>
        </p:nvSpPr>
        <p:spPr>
          <a:ln/>
        </p:spPr>
        <p:txBody>
          <a:bodyPr/>
          <a:lstStyle>
            <a:lvl1pPr>
              <a:defRPr/>
            </a:lvl1pPr>
          </a:lstStyle>
          <a:p>
            <a:pPr>
              <a:defRPr/>
            </a:pPr>
            <a:fld id="{1BBF0988-1385-44B4-B126-51290140B186}" type="slidenum">
              <a:rPr lang="en-US"/>
              <a:pPr>
                <a:defRPr/>
              </a:pPr>
              <a:t>‹#›</a:t>
            </a:fld>
            <a:endParaRPr lang="en-US"/>
          </a:p>
        </p:txBody>
      </p:sp>
      <p:sp>
        <p:nvSpPr>
          <p:cNvPr id="9" name="Rectangle 16"/>
          <p:cNvSpPr>
            <a:spLocks noGrp="1" noChangeArrowheads="1"/>
          </p:cNvSpPr>
          <p:nvPr>
            <p:ph type="dt" sz="half" idx="12"/>
          </p:nvPr>
        </p:nvSpPr>
        <p:spPr>
          <a:ln/>
        </p:spPr>
        <p:txBody>
          <a:bodyPr/>
          <a:lstStyle>
            <a:lvl1pPr>
              <a:defRPr/>
            </a:lvl1pPr>
          </a:lstStyle>
          <a:p>
            <a:pPr>
              <a:defRPr/>
            </a:pPr>
            <a:r>
              <a:rPr lang="en-US"/>
              <a:t>Dan C. Marinescu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ftr" sz="quarter" idx="10"/>
          </p:nvPr>
        </p:nvSpPr>
        <p:spPr>
          <a:ln/>
        </p:spPr>
        <p:txBody>
          <a:bodyPr/>
          <a:lstStyle>
            <a:lvl1pPr>
              <a:defRPr/>
            </a:lvl1pPr>
          </a:lstStyle>
          <a:p>
            <a:pPr>
              <a:defRPr/>
            </a:pPr>
            <a:r>
              <a:rPr lang="en-US"/>
              <a:t>Cloud Computing: Theory and Practice. Chapter 4</a:t>
            </a:r>
          </a:p>
        </p:txBody>
      </p:sp>
      <p:sp>
        <p:nvSpPr>
          <p:cNvPr id="4" name="Rectangle 3"/>
          <p:cNvSpPr>
            <a:spLocks noGrp="1" noChangeArrowheads="1"/>
          </p:cNvSpPr>
          <p:nvPr>
            <p:ph type="sldNum" sz="quarter" idx="11"/>
          </p:nvPr>
        </p:nvSpPr>
        <p:spPr>
          <a:ln/>
        </p:spPr>
        <p:txBody>
          <a:bodyPr/>
          <a:lstStyle>
            <a:lvl1pPr>
              <a:defRPr/>
            </a:lvl1pPr>
          </a:lstStyle>
          <a:p>
            <a:pPr>
              <a:defRPr/>
            </a:pPr>
            <a:fld id="{26929F56-DF48-4A64-BB5D-765C16BDD093}" type="slidenum">
              <a:rPr lang="en-US"/>
              <a:pPr>
                <a:defRPr/>
              </a:pPr>
              <a:t>‹#›</a:t>
            </a:fld>
            <a:endParaRPr lang="en-US"/>
          </a:p>
        </p:txBody>
      </p:sp>
      <p:sp>
        <p:nvSpPr>
          <p:cNvPr id="5" name="Rectangle 16"/>
          <p:cNvSpPr>
            <a:spLocks noGrp="1" noChangeArrowheads="1"/>
          </p:cNvSpPr>
          <p:nvPr>
            <p:ph type="dt" sz="half" idx="12"/>
          </p:nvPr>
        </p:nvSpPr>
        <p:spPr>
          <a:ln/>
        </p:spPr>
        <p:txBody>
          <a:bodyPr/>
          <a:lstStyle>
            <a:lvl1pPr>
              <a:defRPr/>
            </a:lvl1pPr>
          </a:lstStyle>
          <a:p>
            <a:pPr>
              <a:defRPr/>
            </a:pPr>
            <a:r>
              <a:rPr lang="en-US"/>
              <a:t>Dan C. Marinescu</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r>
              <a:rPr lang="en-US"/>
              <a:t>Cloud Computing: Theory and Practice. Chapter 4</a:t>
            </a:r>
          </a:p>
        </p:txBody>
      </p:sp>
      <p:sp>
        <p:nvSpPr>
          <p:cNvPr id="3" name="Rectangle 3"/>
          <p:cNvSpPr>
            <a:spLocks noGrp="1" noChangeArrowheads="1"/>
          </p:cNvSpPr>
          <p:nvPr>
            <p:ph type="sldNum" sz="quarter" idx="11"/>
          </p:nvPr>
        </p:nvSpPr>
        <p:spPr>
          <a:ln/>
        </p:spPr>
        <p:txBody>
          <a:bodyPr/>
          <a:lstStyle>
            <a:lvl1pPr>
              <a:defRPr/>
            </a:lvl1pPr>
          </a:lstStyle>
          <a:p>
            <a:pPr>
              <a:defRPr/>
            </a:pPr>
            <a:fld id="{5354F62D-2052-4897-89AE-DEB4110796BC}" type="slidenum">
              <a:rPr lang="en-US"/>
              <a:pPr>
                <a:defRPr/>
              </a:pPr>
              <a:t>‹#›</a:t>
            </a:fld>
            <a:endParaRPr lang="en-US"/>
          </a:p>
        </p:txBody>
      </p:sp>
      <p:sp>
        <p:nvSpPr>
          <p:cNvPr id="4" name="Rectangle 16"/>
          <p:cNvSpPr>
            <a:spLocks noGrp="1" noChangeArrowheads="1"/>
          </p:cNvSpPr>
          <p:nvPr>
            <p:ph type="dt" sz="half" idx="12"/>
          </p:nvPr>
        </p:nvSpPr>
        <p:spPr>
          <a:ln/>
        </p:spPr>
        <p:txBody>
          <a:bodyPr/>
          <a:lstStyle>
            <a:lvl1pPr>
              <a:defRPr/>
            </a:lvl1pPr>
          </a:lstStyle>
          <a:p>
            <a:pPr>
              <a:defRPr/>
            </a:pPr>
            <a:r>
              <a:rPr lang="en-US"/>
              <a:t>Dan C. Marinescu</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r>
              <a:rPr lang="en-US"/>
              <a:t>Cloud Computing: Theory and Practice. Chapter 4</a:t>
            </a:r>
          </a:p>
        </p:txBody>
      </p:sp>
      <p:sp>
        <p:nvSpPr>
          <p:cNvPr id="6" name="Rectangle 3"/>
          <p:cNvSpPr>
            <a:spLocks noGrp="1" noChangeArrowheads="1"/>
          </p:cNvSpPr>
          <p:nvPr>
            <p:ph type="sldNum" sz="quarter" idx="11"/>
          </p:nvPr>
        </p:nvSpPr>
        <p:spPr>
          <a:ln/>
        </p:spPr>
        <p:txBody>
          <a:bodyPr/>
          <a:lstStyle>
            <a:lvl1pPr>
              <a:defRPr/>
            </a:lvl1pPr>
          </a:lstStyle>
          <a:p>
            <a:pPr>
              <a:defRPr/>
            </a:pPr>
            <a:fld id="{CE47E935-173B-4201-8D7B-F91BCB97B406}"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r>
              <a:rPr lang="en-US"/>
              <a:t>Dan C. Marinescu</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r>
              <a:rPr lang="en-US"/>
              <a:t>Cloud Computing: Theory and Practice. Chapter 4</a:t>
            </a:r>
          </a:p>
        </p:txBody>
      </p:sp>
      <p:sp>
        <p:nvSpPr>
          <p:cNvPr id="6" name="Rectangle 3"/>
          <p:cNvSpPr>
            <a:spLocks noGrp="1" noChangeArrowheads="1"/>
          </p:cNvSpPr>
          <p:nvPr>
            <p:ph type="sldNum" sz="quarter" idx="11"/>
          </p:nvPr>
        </p:nvSpPr>
        <p:spPr>
          <a:ln/>
        </p:spPr>
        <p:txBody>
          <a:bodyPr/>
          <a:lstStyle>
            <a:lvl1pPr>
              <a:defRPr/>
            </a:lvl1pPr>
          </a:lstStyle>
          <a:p>
            <a:pPr>
              <a:defRPr/>
            </a:pPr>
            <a:fld id="{1D283909-DD6B-4A99-84E0-289426F17011}"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r>
              <a:rPr lang="en-US"/>
              <a:t>Dan C. Marinescu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smtClean="0">
                <a:cs typeface="+mn-cs"/>
              </a:defRPr>
            </a:lvl1pPr>
          </a:lstStyle>
          <a:p>
            <a:pPr>
              <a:defRPr/>
            </a:pPr>
            <a:r>
              <a:rPr lang="en-US"/>
              <a:t>Cloud Computing: Theory and Practice. Chapter 4</a:t>
            </a:r>
          </a:p>
        </p:txBody>
      </p:sp>
      <p:sp>
        <p:nvSpPr>
          <p:cNvPr id="38915"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cs typeface="+mn-cs"/>
              </a:defRPr>
            </a:lvl1pPr>
          </a:lstStyle>
          <a:p>
            <a:pPr>
              <a:defRPr/>
            </a:pPr>
            <a:fld id="{EC143CBC-191A-4DA8-852A-CB82DD8F0E38}" type="slidenum">
              <a:rPr lang="en-US"/>
              <a:pPr>
                <a:defRPr/>
              </a:pPr>
              <a:t>‹#›</a:t>
            </a:fld>
            <a:endParaRPr lang="en-US"/>
          </a:p>
        </p:txBody>
      </p:sp>
      <p:grpSp>
        <p:nvGrpSpPr>
          <p:cNvPr id="1028" name="Group 4"/>
          <p:cNvGrpSpPr>
            <a:grpSpLocks/>
          </p:cNvGrpSpPr>
          <p:nvPr/>
        </p:nvGrpSpPr>
        <p:grpSpPr bwMode="auto">
          <a:xfrm>
            <a:off x="0" y="0"/>
            <a:ext cx="9144000" cy="546100"/>
            <a:chOff x="0" y="0"/>
            <a:chExt cx="5760" cy="344"/>
          </a:xfrm>
        </p:grpSpPr>
        <p:sp>
          <p:nvSpPr>
            <p:cNvPr id="1032"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p:spPr>
          <p:txBody>
            <a:bodyPr wrap="none" anchor="ctr"/>
            <a:lstStyle/>
            <a:p>
              <a:pPr algn="ctr"/>
              <a:endParaRPr lang="el-GR" sz="2400">
                <a:latin typeface="Times New Roman" pitchFamily="18" charset="0"/>
              </a:endParaRPr>
            </a:p>
          </p:txBody>
        </p:sp>
        <p:sp>
          <p:nvSpPr>
            <p:cNvPr id="1033"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endParaRPr lang="el-GR" sz="2400">
                <a:latin typeface="Times New Roman" pitchFamily="18" charset="0"/>
              </a:endParaRPr>
            </a:p>
          </p:txBody>
        </p:sp>
        <p:sp>
          <p:nvSpPr>
            <p:cNvPr id="1034"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endParaRPr lang="el-GR">
                <a:solidFill>
                  <a:schemeClr val="hlink"/>
                </a:solidFill>
              </a:endParaRPr>
            </a:p>
          </p:txBody>
        </p:sp>
        <p:sp>
          <p:nvSpPr>
            <p:cNvPr id="1035"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endParaRPr lang="el-GR">
                <a:solidFill>
                  <a:schemeClr val="hlink"/>
                </a:solidFill>
              </a:endParaRPr>
            </a:p>
          </p:txBody>
        </p:sp>
        <p:sp>
          <p:nvSpPr>
            <p:cNvPr id="1036"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endParaRPr lang="el-GR">
                <a:solidFill>
                  <a:schemeClr val="accent2"/>
                </a:solidFill>
              </a:endParaRPr>
            </a:p>
          </p:txBody>
        </p:sp>
        <p:sp>
          <p:nvSpPr>
            <p:cNvPr id="1037"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endParaRPr lang="el-GR">
                <a:solidFill>
                  <a:schemeClr val="hlink"/>
                </a:solidFill>
              </a:endParaRPr>
            </a:p>
          </p:txBody>
        </p:sp>
        <p:sp>
          <p:nvSpPr>
            <p:cNvPr id="1038"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endParaRPr lang="el-GR" sz="2400">
                <a:latin typeface="Times New Roman" pitchFamily="18" charset="0"/>
              </a:endParaRPr>
            </a:p>
          </p:txBody>
        </p:sp>
        <p:sp>
          <p:nvSpPr>
            <p:cNvPr id="1039"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endParaRPr lang="el-GR">
                <a:solidFill>
                  <a:schemeClr val="accent2"/>
                </a:solidFill>
              </a:endParaRPr>
            </a:p>
          </p:txBody>
        </p:sp>
        <p:sp>
          <p:nvSpPr>
            <p:cNvPr id="1040"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endParaRPr lang="el-GR">
                <a:solidFill>
                  <a:schemeClr val="accent2"/>
                </a:solidFill>
              </a:endParaRPr>
            </a:p>
          </p:txBody>
        </p:sp>
      </p:grpSp>
      <p:sp>
        <p:nvSpPr>
          <p:cNvPr id="1029" name="Rectangle 14"/>
          <p:cNvSpPr>
            <a:spLocks noGrp="1" noChangeArrowheads="1"/>
          </p:cNvSpPr>
          <p:nvPr>
            <p:ph type="title"/>
          </p:nvPr>
        </p:nvSpPr>
        <p:spPr bwMode="auto">
          <a:xfrm>
            <a:off x="457200" y="457200"/>
            <a:ext cx="8229600" cy="8001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0"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8928"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cs typeface="+mn-cs"/>
              </a:defRPr>
            </a:lvl1pPr>
          </a:lstStyle>
          <a:p>
            <a:pPr>
              <a:defRPr/>
            </a:pPr>
            <a:r>
              <a:rPr lang="en-US"/>
              <a:t>Dan C. Marinescu</a:t>
            </a:r>
          </a:p>
        </p:txBody>
      </p:sp>
    </p:spTree>
  </p:cSld>
  <p:clrMap bg1="lt1" tx1="dk1" bg2="lt2" tx2="dk2" accent1="accent1" accent2="accent2" accent3="accent3" accent4="accent4" accent5="accent5" accent6="accent6" hlink="hlink" folHlink="folHlink"/>
  <p:sldLayoutIdLst>
    <p:sldLayoutId id="2147483803"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Lst>
  <p:hf hdr="0"/>
  <p:txStyles>
    <p:titleStyle>
      <a:lvl1pPr algn="l" rtl="0" eaLnBrk="0" fontAlgn="base" hangingPunct="0">
        <a:spcBef>
          <a:spcPct val="0"/>
        </a:spcBef>
        <a:spcAft>
          <a:spcPct val="0"/>
        </a:spcAft>
        <a:defRPr sz="3600">
          <a:solidFill>
            <a:schemeClr val="tx1"/>
          </a:solidFill>
          <a:latin typeface="+mj-lt"/>
          <a:ea typeface="+mj-ea"/>
          <a:cs typeface="+mj-cs"/>
        </a:defRPr>
      </a:lvl1pPr>
      <a:lvl2pPr algn="l" rtl="0" eaLnBrk="0" fontAlgn="base" hangingPunct="0">
        <a:spcBef>
          <a:spcPct val="0"/>
        </a:spcBef>
        <a:spcAft>
          <a:spcPct val="0"/>
        </a:spcAft>
        <a:defRPr sz="3600">
          <a:solidFill>
            <a:schemeClr val="tx1"/>
          </a:solidFill>
          <a:latin typeface="Arial" charset="0"/>
        </a:defRPr>
      </a:lvl2pPr>
      <a:lvl3pPr algn="l" rtl="0" eaLnBrk="0" fontAlgn="base" hangingPunct="0">
        <a:spcBef>
          <a:spcPct val="0"/>
        </a:spcBef>
        <a:spcAft>
          <a:spcPct val="0"/>
        </a:spcAft>
        <a:defRPr sz="3600">
          <a:solidFill>
            <a:schemeClr val="tx1"/>
          </a:solidFill>
          <a:latin typeface="Arial" charset="0"/>
        </a:defRPr>
      </a:lvl3pPr>
      <a:lvl4pPr algn="l" rtl="0" eaLnBrk="0" fontAlgn="base" hangingPunct="0">
        <a:spcBef>
          <a:spcPct val="0"/>
        </a:spcBef>
        <a:spcAft>
          <a:spcPct val="0"/>
        </a:spcAft>
        <a:defRPr sz="3600">
          <a:solidFill>
            <a:schemeClr val="tx1"/>
          </a:solidFill>
          <a:latin typeface="Arial" charset="0"/>
        </a:defRPr>
      </a:lvl4pPr>
      <a:lvl5pPr algn="l" rtl="0" eaLnBrk="0" fontAlgn="base" hangingPunct="0">
        <a:spcBef>
          <a:spcPct val="0"/>
        </a:spcBef>
        <a:spcAft>
          <a:spcPct val="0"/>
        </a:spcAft>
        <a:defRPr sz="3600">
          <a:solidFill>
            <a:schemeClr val="tx1"/>
          </a:solidFill>
          <a:latin typeface="Arial" charset="0"/>
        </a:defRPr>
      </a:lvl5pPr>
      <a:lvl6pPr marL="457200" algn="l" rtl="0" fontAlgn="base">
        <a:spcBef>
          <a:spcPct val="0"/>
        </a:spcBef>
        <a:spcAft>
          <a:spcPct val="0"/>
        </a:spcAft>
        <a:defRPr sz="3600">
          <a:solidFill>
            <a:schemeClr val="tx1"/>
          </a:solidFill>
          <a:latin typeface="Arial" charset="0"/>
        </a:defRPr>
      </a:lvl6pPr>
      <a:lvl7pPr marL="914400" algn="l" rtl="0" fontAlgn="base">
        <a:spcBef>
          <a:spcPct val="0"/>
        </a:spcBef>
        <a:spcAft>
          <a:spcPct val="0"/>
        </a:spcAft>
        <a:defRPr sz="3600">
          <a:solidFill>
            <a:schemeClr val="tx1"/>
          </a:solidFill>
          <a:latin typeface="Arial" charset="0"/>
        </a:defRPr>
      </a:lvl7pPr>
      <a:lvl8pPr marL="1371600" algn="l" rtl="0" fontAlgn="base">
        <a:spcBef>
          <a:spcPct val="0"/>
        </a:spcBef>
        <a:spcAft>
          <a:spcPct val="0"/>
        </a:spcAft>
        <a:defRPr sz="3600">
          <a:solidFill>
            <a:schemeClr val="tx1"/>
          </a:solidFill>
          <a:latin typeface="Arial" charset="0"/>
        </a:defRPr>
      </a:lvl8pPr>
      <a:lvl9pPr marL="1828800" algn="l" rtl="0" fontAlgn="base">
        <a:spcBef>
          <a:spcPct val="0"/>
        </a:spcBef>
        <a:spcAft>
          <a:spcPct val="0"/>
        </a:spcAft>
        <a:defRPr sz="3600">
          <a:solidFill>
            <a:schemeClr val="tx1"/>
          </a:solidFill>
          <a:latin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0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16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14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6.xml"/><Relationship Id="rId1" Type="http://schemas.openxmlformats.org/officeDocument/2006/relationships/vmlDrawing" Target="../drawings/vmlDrawing4.v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5.v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6.xml"/><Relationship Id="rId1" Type="http://schemas.openxmlformats.org/officeDocument/2006/relationships/vmlDrawing" Target="../drawings/vmlDrawing6.v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6.xml"/><Relationship Id="rId1" Type="http://schemas.openxmlformats.org/officeDocument/2006/relationships/vmlDrawing" Target="../drawings/vmlDrawing7.vml"/></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6.xml"/><Relationship Id="rId1" Type="http://schemas.openxmlformats.org/officeDocument/2006/relationships/vmlDrawing" Target="../drawings/vmlDrawing8.v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1047750" y="1828800"/>
            <a:ext cx="7858125" cy="1219200"/>
          </a:xfrm>
        </p:spPr>
        <p:txBody>
          <a:bodyPr/>
          <a:lstStyle/>
          <a:p>
            <a:pPr eaLnBrk="1" hangingPunct="1"/>
            <a:r>
              <a:rPr lang="en-US" sz="3600" smtClean="0"/>
              <a:t>  </a:t>
            </a:r>
            <a:r>
              <a:rPr lang="en-US" sz="4000" smtClean="0"/>
              <a:t>Chapter 4 – Cloud Computing</a:t>
            </a:r>
            <a:br>
              <a:rPr lang="en-US" sz="4000" smtClean="0"/>
            </a:br>
            <a:r>
              <a:rPr lang="en-US" sz="4000" smtClean="0"/>
              <a:t>     Applications and Paradigms </a:t>
            </a:r>
          </a:p>
        </p:txBody>
      </p:sp>
      <p:sp>
        <p:nvSpPr>
          <p:cNvPr id="3075" name="4 Marcador de número de diapositiva"/>
          <p:cNvSpPr>
            <a:spLocks noGrp="1"/>
          </p:cNvSpPr>
          <p:nvPr>
            <p:ph type="sldNum" sz="quarter" idx="12"/>
          </p:nvPr>
        </p:nvSpPr>
        <p:spPr>
          <a:noFill/>
        </p:spPr>
        <p:txBody>
          <a:bodyPr/>
          <a:lstStyle/>
          <a:p>
            <a:fld id="{784D3A7F-8512-4428-A6BE-EC141EF310B7}" type="slidenum">
              <a:rPr lang="en-US" smtClean="0"/>
              <a:pPr/>
              <a:t>1</a:t>
            </a:fld>
            <a:endParaRPr lang="en-US" smtClean="0"/>
          </a:p>
        </p:txBody>
      </p:sp>
      <p:sp>
        <p:nvSpPr>
          <p:cNvPr id="3076" name="Footer Placeholder 2"/>
          <p:cNvSpPr>
            <a:spLocks noGrp="1"/>
          </p:cNvSpPr>
          <p:nvPr>
            <p:ph type="ftr" sz="quarter" idx="11"/>
          </p:nvPr>
        </p:nvSpPr>
        <p:spPr>
          <a:xfrm>
            <a:off x="3124200" y="6248400"/>
            <a:ext cx="3733800" cy="457200"/>
          </a:xfrm>
          <a:noFill/>
        </p:spPr>
        <p:txBody>
          <a:bodyPr/>
          <a:lstStyle/>
          <a:p>
            <a:r>
              <a:rPr lang="en-US"/>
              <a:t>Cloud Computing: Theory and Practice. </a:t>
            </a:r>
          </a:p>
          <a:p>
            <a:r>
              <a:rPr lang="en-US"/>
              <a:t>Chapter 4</a:t>
            </a:r>
          </a:p>
        </p:txBody>
      </p:sp>
      <p:sp>
        <p:nvSpPr>
          <p:cNvPr id="3077" name="Date Placeholder 6"/>
          <p:cNvSpPr>
            <a:spLocks noGrp="1"/>
          </p:cNvSpPr>
          <p:nvPr>
            <p:ph type="dt" sz="quarter" idx="10"/>
          </p:nvPr>
        </p:nvSpPr>
        <p:spPr>
          <a:noFill/>
        </p:spPr>
        <p:txBody>
          <a:bodyPr/>
          <a:lstStyle/>
          <a:p>
            <a:r>
              <a:rPr lang="en-US"/>
              <a:t>Dan C. Marinescu</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47675" y="619125"/>
            <a:ext cx="8239125" cy="342900"/>
          </a:xfrm>
        </p:spPr>
        <p:txBody>
          <a:bodyPr/>
          <a:lstStyle/>
          <a:p>
            <a:r>
              <a:rPr lang="en-US" sz="3200" smtClean="0"/>
              <a:t>Architectural styles for cloud applications</a:t>
            </a:r>
          </a:p>
        </p:txBody>
      </p:sp>
      <p:sp>
        <p:nvSpPr>
          <p:cNvPr id="12291" name="Content Placeholder 2"/>
          <p:cNvSpPr>
            <a:spLocks noGrp="1"/>
          </p:cNvSpPr>
          <p:nvPr>
            <p:ph idx="1"/>
          </p:nvPr>
        </p:nvSpPr>
        <p:spPr>
          <a:xfrm>
            <a:off x="561975" y="1428750"/>
            <a:ext cx="7953375" cy="4714875"/>
          </a:xfrm>
        </p:spPr>
        <p:txBody>
          <a:bodyPr/>
          <a:lstStyle/>
          <a:p>
            <a:r>
              <a:rPr lang="en-US" sz="2000" smtClean="0"/>
              <a:t>Based on the client-server paradigm. </a:t>
            </a:r>
          </a:p>
          <a:p>
            <a:r>
              <a:rPr lang="en-US" sz="2000" smtClean="0"/>
              <a:t>Stateless servers - view a client request as an independent transaction and respond to it;  the client is not required to first establish a connection to the server.</a:t>
            </a:r>
          </a:p>
          <a:p>
            <a:r>
              <a:rPr lang="en-US" sz="2000" smtClean="0"/>
              <a:t>Often clients and servers communicate using Remote Procedure Calls (RPCs).</a:t>
            </a:r>
          </a:p>
          <a:p>
            <a:r>
              <a:rPr lang="en-US" sz="2000" smtClean="0"/>
              <a:t>Simple Object Access Protocol (SOAP) - application protocol for web applications; message format based on the XML. Uses TCP or UDP transport protocols.</a:t>
            </a:r>
          </a:p>
          <a:p>
            <a:r>
              <a:rPr lang="en-US" sz="2000" smtClean="0"/>
              <a:t>Representational State Transfer (REST) - software architecture for distributed hypermedia systems. Supports client communication with stateless servers, it is platform independent, language independent, supports data caching, and can be used in the presence of firewalls.</a:t>
            </a:r>
          </a:p>
          <a:p>
            <a:endParaRPr lang="en-US" smtClean="0"/>
          </a:p>
        </p:txBody>
      </p:sp>
      <p:sp>
        <p:nvSpPr>
          <p:cNvPr id="12292" name="Footer Placeholder 3"/>
          <p:cNvSpPr>
            <a:spLocks noGrp="1"/>
          </p:cNvSpPr>
          <p:nvPr>
            <p:ph type="ftr" sz="quarter" idx="10"/>
          </p:nvPr>
        </p:nvSpPr>
        <p:spPr>
          <a:noFill/>
        </p:spPr>
        <p:txBody>
          <a:bodyPr/>
          <a:lstStyle/>
          <a:p>
            <a:r>
              <a:rPr lang="en-US"/>
              <a:t>Cloud Computing: Theory and Practice. Chapter 4</a:t>
            </a:r>
          </a:p>
        </p:txBody>
      </p:sp>
      <p:sp>
        <p:nvSpPr>
          <p:cNvPr id="12293" name="Slide Number Placeholder 4"/>
          <p:cNvSpPr>
            <a:spLocks noGrp="1"/>
          </p:cNvSpPr>
          <p:nvPr>
            <p:ph type="sldNum" sz="quarter" idx="11"/>
          </p:nvPr>
        </p:nvSpPr>
        <p:spPr>
          <a:noFill/>
        </p:spPr>
        <p:txBody>
          <a:bodyPr/>
          <a:lstStyle/>
          <a:p>
            <a:fld id="{7B3F5364-6935-4849-8BEA-4C66BDCA5218}" type="slidenum">
              <a:rPr lang="en-US" smtClean="0"/>
              <a:pPr/>
              <a:t>10</a:t>
            </a:fld>
            <a:endParaRPr lang="en-US" smtClean="0"/>
          </a:p>
        </p:txBody>
      </p:sp>
      <p:sp>
        <p:nvSpPr>
          <p:cNvPr id="12294" name="Date Placeholder 5"/>
          <p:cNvSpPr>
            <a:spLocks noGrp="1"/>
          </p:cNvSpPr>
          <p:nvPr>
            <p:ph type="dt" sz="quarter" idx="12"/>
          </p:nvPr>
        </p:nvSpPr>
        <p:spPr>
          <a:noFill/>
        </p:spPr>
        <p:txBody>
          <a:bodyPr/>
          <a:lstStyle/>
          <a:p>
            <a:r>
              <a:rPr lang="en-US"/>
              <a:t>Dan C. Marinescu</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76250" y="457200"/>
            <a:ext cx="8210550" cy="800100"/>
          </a:xfrm>
        </p:spPr>
        <p:txBody>
          <a:bodyPr/>
          <a:lstStyle/>
          <a:p>
            <a:r>
              <a:rPr lang="en-US" sz="3200" smtClean="0"/>
              <a:t>Workflows</a:t>
            </a:r>
          </a:p>
        </p:txBody>
      </p:sp>
      <p:sp>
        <p:nvSpPr>
          <p:cNvPr id="13315" name="Content Placeholder 2"/>
          <p:cNvSpPr>
            <a:spLocks noGrp="1"/>
          </p:cNvSpPr>
          <p:nvPr>
            <p:ph idx="1"/>
          </p:nvPr>
        </p:nvSpPr>
        <p:spPr>
          <a:xfrm>
            <a:off x="628650" y="1504950"/>
            <a:ext cx="8001000" cy="4600575"/>
          </a:xfrm>
        </p:spPr>
        <p:txBody>
          <a:bodyPr/>
          <a:lstStyle/>
          <a:p>
            <a:r>
              <a:rPr lang="en-US" sz="2000" i="1" smtClean="0"/>
              <a:t>Process description </a:t>
            </a:r>
            <a:r>
              <a:rPr lang="en-US" sz="2000" smtClean="0"/>
              <a:t>- structure describing the  tasks to be executed and the order of their execution. Resembles a flowchart.</a:t>
            </a:r>
          </a:p>
          <a:p>
            <a:endParaRPr lang="en-US" sz="2000" smtClean="0"/>
          </a:p>
          <a:p>
            <a:r>
              <a:rPr lang="en-US" sz="2000" i="1" smtClean="0"/>
              <a:t>Case</a:t>
            </a:r>
            <a:r>
              <a:rPr lang="en-US" sz="2000" smtClean="0"/>
              <a:t> - an instance of a process description.</a:t>
            </a:r>
          </a:p>
          <a:p>
            <a:endParaRPr lang="en-US" sz="2000" smtClean="0"/>
          </a:p>
          <a:p>
            <a:r>
              <a:rPr lang="en-US" sz="2000" i="1" smtClean="0"/>
              <a:t>State of a case at time t</a:t>
            </a:r>
            <a:r>
              <a:rPr lang="en-US" sz="2000" smtClean="0"/>
              <a:t> - defined in terms of tasks already completed at that time. </a:t>
            </a:r>
          </a:p>
          <a:p>
            <a:endParaRPr lang="en-US" sz="2000" smtClean="0"/>
          </a:p>
          <a:p>
            <a:r>
              <a:rPr lang="en-US" sz="2000" i="1" smtClean="0"/>
              <a:t>Events</a:t>
            </a:r>
            <a:r>
              <a:rPr lang="en-US" sz="2000" smtClean="0"/>
              <a:t> - cause transitions between states.</a:t>
            </a:r>
          </a:p>
          <a:p>
            <a:pPr>
              <a:buFont typeface="Wingdings" pitchFamily="2" charset="2"/>
              <a:buNone/>
            </a:pPr>
            <a:endParaRPr lang="en-US" sz="2000" smtClean="0"/>
          </a:p>
          <a:p>
            <a:r>
              <a:rPr lang="en-US" sz="2000" smtClean="0"/>
              <a:t>The </a:t>
            </a:r>
            <a:r>
              <a:rPr lang="en-US" sz="2000" i="1" smtClean="0"/>
              <a:t>life cycle of a workflow</a:t>
            </a:r>
            <a:r>
              <a:rPr lang="en-US" sz="2000" smtClean="0"/>
              <a:t> -  creation, definition, verification, and enactment; similar to the life cycle of a traditional program (creation, compilation, and execution).</a:t>
            </a:r>
          </a:p>
          <a:p>
            <a:endParaRPr lang="en-US" smtClean="0"/>
          </a:p>
        </p:txBody>
      </p:sp>
      <p:sp>
        <p:nvSpPr>
          <p:cNvPr id="13316" name="Footer Placeholder 3"/>
          <p:cNvSpPr>
            <a:spLocks noGrp="1"/>
          </p:cNvSpPr>
          <p:nvPr>
            <p:ph type="ftr" sz="quarter" idx="10"/>
          </p:nvPr>
        </p:nvSpPr>
        <p:spPr>
          <a:noFill/>
        </p:spPr>
        <p:txBody>
          <a:bodyPr/>
          <a:lstStyle/>
          <a:p>
            <a:r>
              <a:rPr lang="en-US"/>
              <a:t>Cloud Computing: Theory and Practice. Chapter 4</a:t>
            </a:r>
          </a:p>
        </p:txBody>
      </p:sp>
      <p:sp>
        <p:nvSpPr>
          <p:cNvPr id="13317" name="Slide Number Placeholder 4"/>
          <p:cNvSpPr>
            <a:spLocks noGrp="1"/>
          </p:cNvSpPr>
          <p:nvPr>
            <p:ph type="sldNum" sz="quarter" idx="11"/>
          </p:nvPr>
        </p:nvSpPr>
        <p:spPr>
          <a:noFill/>
        </p:spPr>
        <p:txBody>
          <a:bodyPr/>
          <a:lstStyle/>
          <a:p>
            <a:fld id="{E87B1E91-E861-4E64-BDDA-F7E4D67F3D34}" type="slidenum">
              <a:rPr lang="en-US" smtClean="0"/>
              <a:pPr/>
              <a:t>11</a:t>
            </a:fld>
            <a:endParaRPr lang="en-US" smtClean="0"/>
          </a:p>
        </p:txBody>
      </p:sp>
      <p:sp>
        <p:nvSpPr>
          <p:cNvPr id="13318" name="Date Placeholder 5"/>
          <p:cNvSpPr>
            <a:spLocks noGrp="1"/>
          </p:cNvSpPr>
          <p:nvPr>
            <p:ph type="dt" sz="quarter" idx="12"/>
          </p:nvPr>
        </p:nvSpPr>
        <p:spPr>
          <a:noFill/>
        </p:spPr>
        <p:txBody>
          <a:bodyPr/>
          <a:lstStyle/>
          <a:p>
            <a:r>
              <a:rPr lang="en-US"/>
              <a:t>Dan C. Marinescu</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3"/>
          <p:cNvSpPr>
            <a:spLocks noGrp="1"/>
          </p:cNvSpPr>
          <p:nvPr>
            <p:ph type="ftr" sz="quarter" idx="10"/>
          </p:nvPr>
        </p:nvSpPr>
        <p:spPr>
          <a:noFill/>
        </p:spPr>
        <p:txBody>
          <a:bodyPr/>
          <a:lstStyle/>
          <a:p>
            <a:r>
              <a:rPr lang="en-US"/>
              <a:t>Cloud Computing: Theory and Practice. Chapter 4</a:t>
            </a:r>
          </a:p>
        </p:txBody>
      </p:sp>
      <p:sp>
        <p:nvSpPr>
          <p:cNvPr id="14339" name="Slide Number Placeholder 4"/>
          <p:cNvSpPr>
            <a:spLocks noGrp="1"/>
          </p:cNvSpPr>
          <p:nvPr>
            <p:ph type="sldNum" sz="quarter" idx="11"/>
          </p:nvPr>
        </p:nvSpPr>
        <p:spPr>
          <a:noFill/>
        </p:spPr>
        <p:txBody>
          <a:bodyPr/>
          <a:lstStyle/>
          <a:p>
            <a:fld id="{EB3D4DBE-5068-4938-91F3-D78CDB350E61}" type="slidenum">
              <a:rPr lang="en-US" smtClean="0"/>
              <a:pPr/>
              <a:t>12</a:t>
            </a:fld>
            <a:endParaRPr lang="en-US" smtClean="0"/>
          </a:p>
        </p:txBody>
      </p:sp>
      <p:sp>
        <p:nvSpPr>
          <p:cNvPr id="14340" name="Date Placeholder 5"/>
          <p:cNvSpPr>
            <a:spLocks noGrp="1"/>
          </p:cNvSpPr>
          <p:nvPr>
            <p:ph type="dt" sz="quarter" idx="12"/>
          </p:nvPr>
        </p:nvSpPr>
        <p:spPr>
          <a:noFill/>
        </p:spPr>
        <p:txBody>
          <a:bodyPr/>
          <a:lstStyle/>
          <a:p>
            <a:r>
              <a:rPr lang="en-US"/>
              <a:t>Dan C. Marinescu</a:t>
            </a:r>
          </a:p>
        </p:txBody>
      </p:sp>
      <p:graphicFrame>
        <p:nvGraphicFramePr>
          <p:cNvPr id="14341" name="Object 6"/>
          <p:cNvGraphicFramePr>
            <a:graphicFrameLocks noChangeAspect="1"/>
          </p:cNvGraphicFramePr>
          <p:nvPr/>
        </p:nvGraphicFramePr>
        <p:xfrm>
          <a:off x="1574800" y="542925"/>
          <a:ext cx="6075363" cy="5695950"/>
        </p:xfrm>
        <a:graphic>
          <a:graphicData uri="http://schemas.openxmlformats.org/presentationml/2006/ole">
            <p:oleObj spid="_x0000_s14341" name="Visio" r:id="rId3" imgW="7661240" imgH="7184417" progId="">
              <p:embed/>
            </p:oleObj>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4"/>
          <p:cNvSpPr>
            <a:spLocks noGrp="1"/>
          </p:cNvSpPr>
          <p:nvPr>
            <p:ph type="title"/>
          </p:nvPr>
        </p:nvSpPr>
        <p:spPr>
          <a:xfrm>
            <a:off x="495300" y="457200"/>
            <a:ext cx="8191500" cy="800100"/>
          </a:xfrm>
        </p:spPr>
        <p:txBody>
          <a:bodyPr/>
          <a:lstStyle/>
          <a:p>
            <a:r>
              <a:rPr lang="en-US" sz="3200" smtClean="0"/>
              <a:t>Safety and liveness </a:t>
            </a:r>
          </a:p>
        </p:txBody>
      </p:sp>
      <p:sp>
        <p:nvSpPr>
          <p:cNvPr id="15363" name="Content Placeholder 5"/>
          <p:cNvSpPr>
            <a:spLocks noGrp="1"/>
          </p:cNvSpPr>
          <p:nvPr>
            <p:ph idx="1"/>
          </p:nvPr>
        </p:nvSpPr>
        <p:spPr>
          <a:xfrm>
            <a:off x="647700" y="1981200"/>
            <a:ext cx="8039100" cy="3886200"/>
          </a:xfrm>
        </p:spPr>
        <p:txBody>
          <a:bodyPr/>
          <a:lstStyle/>
          <a:p>
            <a:r>
              <a:rPr lang="en-US" sz="2000" dirty="0" smtClean="0"/>
              <a:t>Desirable properties of workflows.</a:t>
            </a:r>
          </a:p>
          <a:p>
            <a:endParaRPr lang="en-US" sz="2000" dirty="0" smtClean="0"/>
          </a:p>
          <a:p>
            <a:r>
              <a:rPr lang="en-US" sz="2000" dirty="0" smtClean="0"/>
              <a:t>Safety </a:t>
            </a:r>
            <a:r>
              <a:rPr lang="en-US" sz="2000" dirty="0" smtClean="0">
                <a:sym typeface="Wingdings" pitchFamily="2" charset="2"/>
              </a:rPr>
              <a:t></a:t>
            </a:r>
            <a:r>
              <a:rPr lang="en-US" sz="2000" dirty="0" smtClean="0"/>
              <a:t> nothing “bad” ever happens (</a:t>
            </a:r>
            <a:r>
              <a:rPr lang="en-US" sz="2000" dirty="0" err="1" smtClean="0"/>
              <a:t>eg</a:t>
            </a:r>
            <a:r>
              <a:rPr lang="en-US" sz="2000" dirty="0" smtClean="0"/>
              <a:t> erase a file).</a:t>
            </a:r>
          </a:p>
          <a:p>
            <a:endParaRPr lang="en-US" sz="2000" dirty="0" smtClean="0"/>
          </a:p>
          <a:p>
            <a:r>
              <a:rPr lang="en-US" sz="2000" dirty="0" err="1" smtClean="0"/>
              <a:t>Liveness</a:t>
            </a:r>
            <a:r>
              <a:rPr lang="en-US" sz="2000" dirty="0" smtClean="0"/>
              <a:t> </a:t>
            </a:r>
            <a:r>
              <a:rPr lang="en-US" sz="2000" dirty="0" smtClean="0">
                <a:sym typeface="Wingdings" pitchFamily="2" charset="2"/>
              </a:rPr>
              <a:t></a:t>
            </a:r>
            <a:r>
              <a:rPr lang="en-US" sz="2000" dirty="0" smtClean="0"/>
              <a:t> something “good” will eventually happen (terminates and produce results).</a:t>
            </a:r>
          </a:p>
        </p:txBody>
      </p:sp>
      <p:sp>
        <p:nvSpPr>
          <p:cNvPr id="15364" name="Footer Placeholder 1"/>
          <p:cNvSpPr>
            <a:spLocks noGrp="1"/>
          </p:cNvSpPr>
          <p:nvPr>
            <p:ph type="ftr" sz="quarter" idx="10"/>
          </p:nvPr>
        </p:nvSpPr>
        <p:spPr>
          <a:noFill/>
        </p:spPr>
        <p:txBody>
          <a:bodyPr/>
          <a:lstStyle/>
          <a:p>
            <a:r>
              <a:rPr lang="en-US"/>
              <a:t>Cloud Computing: Theory and Practice. Chapter 4</a:t>
            </a:r>
          </a:p>
        </p:txBody>
      </p:sp>
      <p:sp>
        <p:nvSpPr>
          <p:cNvPr id="15365" name="Slide Number Placeholder 2"/>
          <p:cNvSpPr>
            <a:spLocks noGrp="1"/>
          </p:cNvSpPr>
          <p:nvPr>
            <p:ph type="sldNum" sz="quarter" idx="11"/>
          </p:nvPr>
        </p:nvSpPr>
        <p:spPr>
          <a:noFill/>
        </p:spPr>
        <p:txBody>
          <a:bodyPr/>
          <a:lstStyle/>
          <a:p>
            <a:fld id="{B756332A-30AA-4F06-96EE-BC4F9182EBD0}" type="slidenum">
              <a:rPr lang="en-US" smtClean="0"/>
              <a:pPr/>
              <a:t>13</a:t>
            </a:fld>
            <a:endParaRPr lang="en-US" smtClean="0"/>
          </a:p>
        </p:txBody>
      </p:sp>
      <p:sp>
        <p:nvSpPr>
          <p:cNvPr id="15366" name="Date Placeholder 3"/>
          <p:cNvSpPr>
            <a:spLocks noGrp="1"/>
          </p:cNvSpPr>
          <p:nvPr>
            <p:ph type="dt" sz="quarter" idx="12"/>
          </p:nvPr>
        </p:nvSpPr>
        <p:spPr>
          <a:noFill/>
        </p:spPr>
        <p:txBody>
          <a:bodyPr/>
          <a:lstStyle/>
          <a:p>
            <a:r>
              <a:rPr lang="en-US"/>
              <a:t>Dan C. Marinescu</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oter Placeholder 3"/>
          <p:cNvSpPr>
            <a:spLocks noGrp="1"/>
          </p:cNvSpPr>
          <p:nvPr>
            <p:ph type="ftr" sz="quarter" idx="10"/>
          </p:nvPr>
        </p:nvSpPr>
        <p:spPr>
          <a:noFill/>
        </p:spPr>
        <p:txBody>
          <a:bodyPr/>
          <a:lstStyle/>
          <a:p>
            <a:r>
              <a:rPr lang="en-US"/>
              <a:t>Cloud Computing: Theory and Practice. Chapter 4</a:t>
            </a:r>
          </a:p>
        </p:txBody>
      </p:sp>
      <p:sp>
        <p:nvSpPr>
          <p:cNvPr id="16387" name="Slide Number Placeholder 4"/>
          <p:cNvSpPr>
            <a:spLocks noGrp="1"/>
          </p:cNvSpPr>
          <p:nvPr>
            <p:ph type="sldNum" sz="quarter" idx="11"/>
          </p:nvPr>
        </p:nvSpPr>
        <p:spPr>
          <a:noFill/>
        </p:spPr>
        <p:txBody>
          <a:bodyPr/>
          <a:lstStyle/>
          <a:p>
            <a:fld id="{0796CCC3-DA12-4502-8A7E-EB364D2A373E}" type="slidenum">
              <a:rPr lang="en-US" smtClean="0"/>
              <a:pPr/>
              <a:t>14</a:t>
            </a:fld>
            <a:endParaRPr lang="en-US" smtClean="0"/>
          </a:p>
        </p:txBody>
      </p:sp>
      <p:sp>
        <p:nvSpPr>
          <p:cNvPr id="16388" name="Date Placeholder 5"/>
          <p:cNvSpPr>
            <a:spLocks noGrp="1"/>
          </p:cNvSpPr>
          <p:nvPr>
            <p:ph type="dt" sz="quarter" idx="12"/>
          </p:nvPr>
        </p:nvSpPr>
        <p:spPr>
          <a:noFill/>
        </p:spPr>
        <p:txBody>
          <a:bodyPr/>
          <a:lstStyle/>
          <a:p>
            <a:r>
              <a:rPr lang="en-US"/>
              <a:t>Dan C. Marinescu</a:t>
            </a:r>
          </a:p>
        </p:txBody>
      </p:sp>
      <p:pic>
        <p:nvPicPr>
          <p:cNvPr id="16389" name="Picture 2" descr="C:\CloudComputing\LectureNotesDecember6\Slides\snapshots\WorkflowAnomalies.PNG"/>
          <p:cNvPicPr>
            <a:picLocks noChangeAspect="1" noChangeArrowheads="1"/>
          </p:cNvPicPr>
          <p:nvPr/>
        </p:nvPicPr>
        <p:blipFill>
          <a:blip r:embed="rId2" cstate="print"/>
          <a:srcRect/>
          <a:stretch>
            <a:fillRect/>
          </a:stretch>
        </p:blipFill>
        <p:spPr bwMode="auto">
          <a:xfrm>
            <a:off x="742950" y="315913"/>
            <a:ext cx="7724775" cy="5897562"/>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p:cNvSpPr>
            <a:spLocks noGrp="1"/>
          </p:cNvSpPr>
          <p:nvPr>
            <p:ph type="title"/>
          </p:nvPr>
        </p:nvSpPr>
        <p:spPr>
          <a:xfrm>
            <a:off x="704850" y="457200"/>
            <a:ext cx="7981950" cy="800100"/>
          </a:xfrm>
        </p:spPr>
        <p:txBody>
          <a:bodyPr/>
          <a:lstStyle/>
          <a:p>
            <a:r>
              <a:rPr lang="en-US" sz="3200" smtClean="0"/>
              <a:t>Basic workflow patterns</a:t>
            </a:r>
          </a:p>
        </p:txBody>
      </p:sp>
      <p:sp>
        <p:nvSpPr>
          <p:cNvPr id="17411" name="Content Placeholder 5"/>
          <p:cNvSpPr>
            <a:spLocks noGrp="1"/>
          </p:cNvSpPr>
          <p:nvPr>
            <p:ph idx="1"/>
          </p:nvPr>
        </p:nvSpPr>
        <p:spPr>
          <a:xfrm>
            <a:off x="0" y="1438275"/>
            <a:ext cx="9001125" cy="4914900"/>
          </a:xfrm>
        </p:spPr>
        <p:txBody>
          <a:bodyPr/>
          <a:lstStyle/>
          <a:p>
            <a:r>
              <a:rPr lang="en-US" sz="2000" smtClean="0"/>
              <a:t>Workflow patterns - the temporal relationship among the tasks of a process</a:t>
            </a:r>
          </a:p>
          <a:p>
            <a:pPr lvl="2"/>
            <a:r>
              <a:rPr lang="en-US" smtClean="0"/>
              <a:t>Sequence - several tasks have to be scheduled one after the completion of the other.</a:t>
            </a:r>
          </a:p>
          <a:p>
            <a:pPr lvl="2"/>
            <a:r>
              <a:rPr lang="en-US" smtClean="0"/>
              <a:t>AND split - both tasks B and C are activated when task A terminates. </a:t>
            </a:r>
          </a:p>
          <a:p>
            <a:pPr lvl="2"/>
            <a:r>
              <a:rPr lang="en-US" smtClean="0"/>
              <a:t>Synchronization - task C can only start after tasks A and B terminate.</a:t>
            </a:r>
          </a:p>
          <a:p>
            <a:pPr lvl="2"/>
            <a:r>
              <a:rPr lang="en-US" smtClean="0"/>
              <a:t>XOR split - after completion of task A, either B or C can be activated. </a:t>
            </a:r>
          </a:p>
          <a:p>
            <a:pPr lvl="2"/>
            <a:r>
              <a:rPr lang="en-US" smtClean="0"/>
              <a:t>XOR merge - task C is enabled when either A or B terminate. </a:t>
            </a:r>
          </a:p>
          <a:p>
            <a:pPr lvl="2"/>
            <a:r>
              <a:rPr lang="en-US" smtClean="0"/>
              <a:t>OR split - after completion of task  A one could activate either B, C, or both. </a:t>
            </a:r>
          </a:p>
          <a:p>
            <a:pPr lvl="2"/>
            <a:r>
              <a:rPr lang="en-US" smtClean="0"/>
              <a:t>Multiple Merge - once task A terminates,  B and C execute concurrently; when the first of them, say B, terminates, then D is activated; then, when C terminates, D is activated again. </a:t>
            </a:r>
          </a:p>
          <a:p>
            <a:pPr lvl="2"/>
            <a:r>
              <a:rPr lang="en-US" smtClean="0"/>
              <a:t>Discriminator – wait for a number of incoming branches to complete before activating the subsequent activity; then wait for the remaining branches to finish without taking any action until all of them have terminated. Next, resets itself.</a:t>
            </a:r>
          </a:p>
          <a:p>
            <a:pPr lvl="2"/>
            <a:endParaRPr lang="en-US" smtClean="0"/>
          </a:p>
          <a:p>
            <a:pPr marL="457200" lvl="1" indent="0">
              <a:buFont typeface="Wingdings" pitchFamily="2" charset="2"/>
              <a:buNone/>
            </a:pPr>
            <a:endParaRPr lang="en-US" smtClean="0"/>
          </a:p>
        </p:txBody>
      </p:sp>
      <p:sp>
        <p:nvSpPr>
          <p:cNvPr id="17412" name="Footer Placeholder 1"/>
          <p:cNvSpPr>
            <a:spLocks noGrp="1"/>
          </p:cNvSpPr>
          <p:nvPr>
            <p:ph type="ftr" sz="quarter" idx="10"/>
          </p:nvPr>
        </p:nvSpPr>
        <p:spPr>
          <a:noFill/>
        </p:spPr>
        <p:txBody>
          <a:bodyPr/>
          <a:lstStyle/>
          <a:p>
            <a:r>
              <a:rPr lang="en-US"/>
              <a:t>Cloud Computing: Theory and Practice. Chapter 4</a:t>
            </a:r>
          </a:p>
        </p:txBody>
      </p:sp>
      <p:sp>
        <p:nvSpPr>
          <p:cNvPr id="17413" name="Slide Number Placeholder 2"/>
          <p:cNvSpPr>
            <a:spLocks noGrp="1"/>
          </p:cNvSpPr>
          <p:nvPr>
            <p:ph type="sldNum" sz="quarter" idx="11"/>
          </p:nvPr>
        </p:nvSpPr>
        <p:spPr>
          <a:noFill/>
        </p:spPr>
        <p:txBody>
          <a:bodyPr/>
          <a:lstStyle/>
          <a:p>
            <a:fld id="{CB61ADB9-29BC-480C-A2EC-AC7F9BEBDD79}" type="slidenum">
              <a:rPr lang="en-US" smtClean="0"/>
              <a:pPr/>
              <a:t>15</a:t>
            </a:fld>
            <a:endParaRPr lang="en-US" smtClean="0"/>
          </a:p>
        </p:txBody>
      </p:sp>
      <p:sp>
        <p:nvSpPr>
          <p:cNvPr id="17414" name="Date Placeholder 3"/>
          <p:cNvSpPr>
            <a:spLocks noGrp="1"/>
          </p:cNvSpPr>
          <p:nvPr>
            <p:ph type="dt" sz="quarter" idx="12"/>
          </p:nvPr>
        </p:nvSpPr>
        <p:spPr>
          <a:noFill/>
        </p:spPr>
        <p:txBody>
          <a:bodyPr/>
          <a:lstStyle/>
          <a:p>
            <a:r>
              <a:rPr lang="en-US"/>
              <a:t>Dan C. Marinescu</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4"/>
          <p:cNvSpPr>
            <a:spLocks noGrp="1"/>
          </p:cNvSpPr>
          <p:nvPr>
            <p:ph type="title"/>
          </p:nvPr>
        </p:nvSpPr>
        <p:spPr>
          <a:xfrm>
            <a:off x="704850" y="457200"/>
            <a:ext cx="7981950" cy="800100"/>
          </a:xfrm>
        </p:spPr>
        <p:txBody>
          <a:bodyPr/>
          <a:lstStyle/>
          <a:p>
            <a:r>
              <a:rPr lang="en-US" sz="3200" smtClean="0"/>
              <a:t>Basic workflow patterns (cont’d)</a:t>
            </a:r>
          </a:p>
        </p:txBody>
      </p:sp>
      <p:sp>
        <p:nvSpPr>
          <p:cNvPr id="18435" name="Content Placeholder 5"/>
          <p:cNvSpPr>
            <a:spLocks noGrp="1"/>
          </p:cNvSpPr>
          <p:nvPr>
            <p:ph idx="1"/>
          </p:nvPr>
        </p:nvSpPr>
        <p:spPr>
          <a:xfrm>
            <a:off x="304800" y="1552575"/>
            <a:ext cx="8077200" cy="4676775"/>
          </a:xfrm>
        </p:spPr>
        <p:txBody>
          <a:bodyPr/>
          <a:lstStyle/>
          <a:p>
            <a:pPr lvl="2"/>
            <a:r>
              <a:rPr lang="en-US" smtClean="0"/>
              <a:t>N out of M join - barrier synchronization. Assuming that M tasks run concurrently, N (N&lt;M) of them have to reach the barrier before the next task is enabled. In our example, any two out of the three tasks A, B, and C have to finish before E is enabled.</a:t>
            </a:r>
          </a:p>
          <a:p>
            <a:pPr lvl="2"/>
            <a:r>
              <a:rPr lang="en-US" smtClean="0"/>
              <a:t>Deferred Choice - similar to the XOR split but the choice is not made explicitly; the run-time environment decides what branch to take.</a:t>
            </a:r>
          </a:p>
        </p:txBody>
      </p:sp>
      <p:sp>
        <p:nvSpPr>
          <p:cNvPr id="18436" name="Footer Placeholder 1"/>
          <p:cNvSpPr>
            <a:spLocks noGrp="1"/>
          </p:cNvSpPr>
          <p:nvPr>
            <p:ph type="ftr" sz="quarter" idx="10"/>
          </p:nvPr>
        </p:nvSpPr>
        <p:spPr>
          <a:noFill/>
        </p:spPr>
        <p:txBody>
          <a:bodyPr/>
          <a:lstStyle/>
          <a:p>
            <a:r>
              <a:rPr lang="en-US"/>
              <a:t>Cloud Computing: Theory and Practice. Chapter 4</a:t>
            </a:r>
          </a:p>
        </p:txBody>
      </p:sp>
      <p:sp>
        <p:nvSpPr>
          <p:cNvPr id="18437" name="Slide Number Placeholder 2"/>
          <p:cNvSpPr>
            <a:spLocks noGrp="1"/>
          </p:cNvSpPr>
          <p:nvPr>
            <p:ph type="sldNum" sz="quarter" idx="11"/>
          </p:nvPr>
        </p:nvSpPr>
        <p:spPr>
          <a:noFill/>
        </p:spPr>
        <p:txBody>
          <a:bodyPr/>
          <a:lstStyle/>
          <a:p>
            <a:fld id="{6C6794AE-2C58-47E2-8E9C-73BE15DB0BEA}" type="slidenum">
              <a:rPr lang="en-US" smtClean="0"/>
              <a:pPr/>
              <a:t>16</a:t>
            </a:fld>
            <a:endParaRPr lang="en-US" smtClean="0"/>
          </a:p>
        </p:txBody>
      </p:sp>
      <p:sp>
        <p:nvSpPr>
          <p:cNvPr id="18438" name="Date Placeholder 3"/>
          <p:cNvSpPr>
            <a:spLocks noGrp="1"/>
          </p:cNvSpPr>
          <p:nvPr>
            <p:ph type="dt" sz="quarter" idx="12"/>
          </p:nvPr>
        </p:nvSpPr>
        <p:spPr>
          <a:noFill/>
        </p:spPr>
        <p:txBody>
          <a:bodyPr/>
          <a:lstStyle/>
          <a:p>
            <a:r>
              <a:rPr lang="en-US"/>
              <a:t>Dan C. Marinescu</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1"/>
          <p:cNvSpPr>
            <a:spLocks noGrp="1"/>
          </p:cNvSpPr>
          <p:nvPr>
            <p:ph type="ftr" sz="quarter" idx="10"/>
          </p:nvPr>
        </p:nvSpPr>
        <p:spPr>
          <a:noFill/>
        </p:spPr>
        <p:txBody>
          <a:bodyPr/>
          <a:lstStyle/>
          <a:p>
            <a:r>
              <a:rPr lang="en-US"/>
              <a:t>Cloud Computing: Theory and Practice. Chapter 4</a:t>
            </a:r>
          </a:p>
        </p:txBody>
      </p:sp>
      <p:sp>
        <p:nvSpPr>
          <p:cNvPr id="19459" name="Slide Number Placeholder 2"/>
          <p:cNvSpPr>
            <a:spLocks noGrp="1"/>
          </p:cNvSpPr>
          <p:nvPr>
            <p:ph type="sldNum" sz="quarter" idx="11"/>
          </p:nvPr>
        </p:nvSpPr>
        <p:spPr>
          <a:noFill/>
        </p:spPr>
        <p:txBody>
          <a:bodyPr/>
          <a:lstStyle/>
          <a:p>
            <a:fld id="{C963B789-2737-430A-97E3-3FA244FD1223}" type="slidenum">
              <a:rPr lang="en-US" smtClean="0"/>
              <a:pPr/>
              <a:t>17</a:t>
            </a:fld>
            <a:endParaRPr lang="en-US" smtClean="0"/>
          </a:p>
        </p:txBody>
      </p:sp>
      <p:sp>
        <p:nvSpPr>
          <p:cNvPr id="19460" name="Date Placeholder 3"/>
          <p:cNvSpPr>
            <a:spLocks noGrp="1"/>
          </p:cNvSpPr>
          <p:nvPr>
            <p:ph type="dt" sz="quarter" idx="12"/>
          </p:nvPr>
        </p:nvSpPr>
        <p:spPr>
          <a:noFill/>
        </p:spPr>
        <p:txBody>
          <a:bodyPr/>
          <a:lstStyle/>
          <a:p>
            <a:r>
              <a:rPr lang="en-US"/>
              <a:t>Dan C. Marinescu</a:t>
            </a:r>
          </a:p>
        </p:txBody>
      </p:sp>
      <p:graphicFrame>
        <p:nvGraphicFramePr>
          <p:cNvPr id="19461" name="Object 4"/>
          <p:cNvGraphicFramePr>
            <a:graphicFrameLocks noChangeAspect="1"/>
          </p:cNvGraphicFramePr>
          <p:nvPr/>
        </p:nvGraphicFramePr>
        <p:xfrm>
          <a:off x="2124075" y="600075"/>
          <a:ext cx="4505325" cy="5326063"/>
        </p:xfrm>
        <a:graphic>
          <a:graphicData uri="http://schemas.openxmlformats.org/presentationml/2006/ole">
            <p:oleObj spid="_x0000_s19461" name="Visio" r:id="rId3" imgW="7235511" imgH="8550072" progId="">
              <p:embed/>
            </p:oleObj>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4"/>
          <p:cNvSpPr>
            <a:spLocks noGrp="1"/>
          </p:cNvSpPr>
          <p:nvPr>
            <p:ph type="title"/>
          </p:nvPr>
        </p:nvSpPr>
        <p:spPr>
          <a:xfrm>
            <a:off x="457200" y="600075"/>
            <a:ext cx="8229600" cy="371475"/>
          </a:xfrm>
        </p:spPr>
        <p:txBody>
          <a:bodyPr/>
          <a:lstStyle/>
          <a:p>
            <a:r>
              <a:rPr lang="en-US" sz="3200" dirty="0" smtClean="0"/>
              <a:t>Distribute Coordination Model - </a:t>
            </a:r>
            <a:r>
              <a:rPr lang="en-US" sz="3200" dirty="0" err="1" smtClean="0"/>
              <a:t>ZooKeeper</a:t>
            </a:r>
            <a:endParaRPr lang="en-US" sz="3200" dirty="0" smtClean="0"/>
          </a:p>
        </p:txBody>
      </p:sp>
      <p:sp>
        <p:nvSpPr>
          <p:cNvPr id="20483" name="Content Placeholder 5"/>
          <p:cNvSpPr>
            <a:spLocks noGrp="1"/>
          </p:cNvSpPr>
          <p:nvPr>
            <p:ph idx="1"/>
          </p:nvPr>
        </p:nvSpPr>
        <p:spPr>
          <a:xfrm>
            <a:off x="438150" y="1323975"/>
            <a:ext cx="8429625" cy="4810125"/>
          </a:xfrm>
        </p:spPr>
        <p:txBody>
          <a:bodyPr/>
          <a:lstStyle/>
          <a:p>
            <a:r>
              <a:rPr lang="en-US" sz="2000" dirty="0" smtClean="0"/>
              <a:t>Cloud elasticity </a:t>
            </a:r>
            <a:r>
              <a:rPr lang="en-US" sz="2000" dirty="0" smtClean="0">
                <a:sym typeface="Wingdings" pitchFamily="2" charset="2"/>
              </a:rPr>
              <a:t></a:t>
            </a:r>
            <a:r>
              <a:rPr lang="en-US" sz="2000" dirty="0" smtClean="0"/>
              <a:t> distribute computations and data across multiple systems; coordination among these systems is a critical function in a distributed environment.</a:t>
            </a:r>
          </a:p>
          <a:p>
            <a:r>
              <a:rPr lang="en-US" sz="2000" dirty="0" err="1" smtClean="0"/>
              <a:t>ZooKeeper</a:t>
            </a:r>
            <a:r>
              <a:rPr lang="en-US" sz="2000" dirty="0" smtClean="0"/>
              <a:t> </a:t>
            </a:r>
          </a:p>
          <a:p>
            <a:pPr lvl="2"/>
            <a:r>
              <a:rPr lang="en-US" dirty="0" smtClean="0"/>
              <a:t>Distributed coordination service for large-scale distributed systems. </a:t>
            </a:r>
          </a:p>
          <a:p>
            <a:pPr lvl="2"/>
            <a:r>
              <a:rPr lang="en-US" dirty="0" smtClean="0"/>
              <a:t>High throughput and low latency service.</a:t>
            </a:r>
          </a:p>
          <a:p>
            <a:pPr lvl="2"/>
            <a:r>
              <a:rPr lang="en-US" dirty="0" smtClean="0"/>
              <a:t>Implements a version of the </a:t>
            </a:r>
            <a:r>
              <a:rPr lang="en-US" dirty="0" err="1" smtClean="0"/>
              <a:t>Paxos</a:t>
            </a:r>
            <a:r>
              <a:rPr lang="en-US" dirty="0" smtClean="0"/>
              <a:t> consensus algorithm.</a:t>
            </a:r>
          </a:p>
          <a:p>
            <a:pPr lvl="2"/>
            <a:r>
              <a:rPr lang="en-US" dirty="0" smtClean="0"/>
              <a:t>Open-source software written in Java with bindings for Java and C.</a:t>
            </a:r>
          </a:p>
          <a:p>
            <a:pPr lvl="2"/>
            <a:r>
              <a:rPr lang="en-US" dirty="0" smtClean="0"/>
              <a:t>The servers in the pack communicate and elect a leader. </a:t>
            </a:r>
          </a:p>
          <a:p>
            <a:pPr lvl="2"/>
            <a:r>
              <a:rPr lang="en-US" dirty="0" smtClean="0"/>
              <a:t>A database is replicated on each server; consistency of the replicas is maintained.</a:t>
            </a:r>
          </a:p>
          <a:p>
            <a:pPr lvl="2"/>
            <a:r>
              <a:rPr lang="en-US" dirty="0" smtClean="0"/>
              <a:t>A client connect to a single server, synchronizes its clock with the server, and sends requests, receives responses and watch events through a TCP connection. </a:t>
            </a:r>
          </a:p>
        </p:txBody>
      </p:sp>
      <p:sp>
        <p:nvSpPr>
          <p:cNvPr id="20484" name="Footer Placeholder 1"/>
          <p:cNvSpPr>
            <a:spLocks noGrp="1"/>
          </p:cNvSpPr>
          <p:nvPr>
            <p:ph type="ftr" sz="quarter" idx="10"/>
          </p:nvPr>
        </p:nvSpPr>
        <p:spPr>
          <a:noFill/>
        </p:spPr>
        <p:txBody>
          <a:bodyPr/>
          <a:lstStyle/>
          <a:p>
            <a:r>
              <a:rPr lang="en-US"/>
              <a:t>Cloud Computing: Theory and Practice. Chapter 4</a:t>
            </a:r>
          </a:p>
        </p:txBody>
      </p:sp>
      <p:sp>
        <p:nvSpPr>
          <p:cNvPr id="20485" name="Slide Number Placeholder 2"/>
          <p:cNvSpPr>
            <a:spLocks noGrp="1"/>
          </p:cNvSpPr>
          <p:nvPr>
            <p:ph type="sldNum" sz="quarter" idx="11"/>
          </p:nvPr>
        </p:nvSpPr>
        <p:spPr>
          <a:noFill/>
        </p:spPr>
        <p:txBody>
          <a:bodyPr/>
          <a:lstStyle/>
          <a:p>
            <a:fld id="{8177363E-5C15-4E0B-9668-BC31ABF32A93}" type="slidenum">
              <a:rPr lang="en-US" smtClean="0"/>
              <a:pPr/>
              <a:t>18</a:t>
            </a:fld>
            <a:endParaRPr lang="en-US" smtClean="0"/>
          </a:p>
        </p:txBody>
      </p:sp>
      <p:sp>
        <p:nvSpPr>
          <p:cNvPr id="20486" name="Date Placeholder 3"/>
          <p:cNvSpPr>
            <a:spLocks noGrp="1"/>
          </p:cNvSpPr>
          <p:nvPr>
            <p:ph type="dt" sz="quarter" idx="12"/>
          </p:nvPr>
        </p:nvSpPr>
        <p:spPr>
          <a:noFill/>
        </p:spPr>
        <p:txBody>
          <a:bodyPr/>
          <a:lstStyle/>
          <a:p>
            <a:r>
              <a:rPr lang="en-US"/>
              <a:t>Dan C. Marinescu</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oter Placeholder 3"/>
          <p:cNvSpPr>
            <a:spLocks noGrp="1"/>
          </p:cNvSpPr>
          <p:nvPr>
            <p:ph type="ftr" sz="quarter" idx="10"/>
          </p:nvPr>
        </p:nvSpPr>
        <p:spPr>
          <a:noFill/>
        </p:spPr>
        <p:txBody>
          <a:bodyPr/>
          <a:lstStyle/>
          <a:p>
            <a:r>
              <a:rPr lang="en-US"/>
              <a:t>Cloud Computing: Theory and Practice. Chapter 4</a:t>
            </a:r>
          </a:p>
        </p:txBody>
      </p:sp>
      <p:sp>
        <p:nvSpPr>
          <p:cNvPr id="21507" name="Slide Number Placeholder 4"/>
          <p:cNvSpPr>
            <a:spLocks noGrp="1"/>
          </p:cNvSpPr>
          <p:nvPr>
            <p:ph type="sldNum" sz="quarter" idx="11"/>
          </p:nvPr>
        </p:nvSpPr>
        <p:spPr>
          <a:noFill/>
        </p:spPr>
        <p:txBody>
          <a:bodyPr/>
          <a:lstStyle/>
          <a:p>
            <a:fld id="{853C4269-B47F-4A64-8939-8E6858A11323}" type="slidenum">
              <a:rPr lang="en-US" smtClean="0"/>
              <a:pPr/>
              <a:t>19</a:t>
            </a:fld>
            <a:endParaRPr lang="en-US" smtClean="0"/>
          </a:p>
        </p:txBody>
      </p:sp>
      <p:sp>
        <p:nvSpPr>
          <p:cNvPr id="21508" name="Date Placeholder 5"/>
          <p:cNvSpPr>
            <a:spLocks noGrp="1"/>
          </p:cNvSpPr>
          <p:nvPr>
            <p:ph type="dt" sz="quarter" idx="12"/>
          </p:nvPr>
        </p:nvSpPr>
        <p:spPr>
          <a:noFill/>
        </p:spPr>
        <p:txBody>
          <a:bodyPr/>
          <a:lstStyle/>
          <a:p>
            <a:r>
              <a:rPr lang="en-US"/>
              <a:t>Dan C. Marinescu</a:t>
            </a:r>
          </a:p>
        </p:txBody>
      </p:sp>
      <p:graphicFrame>
        <p:nvGraphicFramePr>
          <p:cNvPr id="21509" name="Object 6"/>
          <p:cNvGraphicFramePr>
            <a:graphicFrameLocks noChangeAspect="1"/>
          </p:cNvGraphicFramePr>
          <p:nvPr/>
        </p:nvGraphicFramePr>
        <p:xfrm>
          <a:off x="896938" y="455613"/>
          <a:ext cx="7350125" cy="5756275"/>
        </p:xfrm>
        <a:graphic>
          <a:graphicData uri="http://schemas.openxmlformats.org/presentationml/2006/ole">
            <p:oleObj spid="_x0000_s21509" name="Visio" r:id="rId3" imgW="7349777" imgH="5755802" progId="">
              <p:embed/>
            </p:oleObj>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5"/>
          <p:cNvSpPr>
            <a:spLocks noGrp="1"/>
          </p:cNvSpPr>
          <p:nvPr>
            <p:ph type="title"/>
          </p:nvPr>
        </p:nvSpPr>
        <p:spPr>
          <a:xfrm>
            <a:off x="504825" y="542925"/>
            <a:ext cx="8181975" cy="514350"/>
          </a:xfrm>
        </p:spPr>
        <p:txBody>
          <a:bodyPr/>
          <a:lstStyle/>
          <a:p>
            <a:r>
              <a:rPr lang="en-US" sz="3200" smtClean="0"/>
              <a:t>Contents</a:t>
            </a:r>
          </a:p>
        </p:txBody>
      </p:sp>
      <p:sp>
        <p:nvSpPr>
          <p:cNvPr id="4099" name="Content Placeholder 6"/>
          <p:cNvSpPr>
            <a:spLocks noGrp="1"/>
          </p:cNvSpPr>
          <p:nvPr>
            <p:ph idx="1"/>
          </p:nvPr>
        </p:nvSpPr>
        <p:spPr>
          <a:xfrm>
            <a:off x="685800" y="1304925"/>
            <a:ext cx="8229600" cy="4724400"/>
          </a:xfrm>
        </p:spPr>
        <p:txBody>
          <a:bodyPr/>
          <a:lstStyle/>
          <a:p>
            <a:pPr marL="0" indent="0"/>
            <a:r>
              <a:rPr lang="en-US" smtClean="0"/>
              <a:t>  </a:t>
            </a:r>
            <a:r>
              <a:rPr lang="en-US" sz="2000" smtClean="0"/>
              <a:t>Challenges for cloud computing.</a:t>
            </a:r>
          </a:p>
          <a:p>
            <a:pPr marL="0" indent="0"/>
            <a:r>
              <a:rPr lang="en-US" sz="2000" smtClean="0"/>
              <a:t>  Existing cloud applications and new opportunities.</a:t>
            </a:r>
          </a:p>
          <a:p>
            <a:pPr marL="0" indent="0"/>
            <a:r>
              <a:rPr lang="en-US" sz="2000" smtClean="0"/>
              <a:t>  Architectural styles for cloud applications.</a:t>
            </a:r>
          </a:p>
          <a:p>
            <a:pPr marL="0" indent="0"/>
            <a:r>
              <a:rPr lang="en-US" sz="2000" smtClean="0"/>
              <a:t>  Workflows - coordination of multiple activities.</a:t>
            </a:r>
          </a:p>
          <a:p>
            <a:pPr marL="0" indent="0"/>
            <a:r>
              <a:rPr lang="en-US" sz="2000" smtClean="0"/>
              <a:t>  Coordination based on a state machine model.</a:t>
            </a:r>
          </a:p>
          <a:p>
            <a:pPr marL="0" indent="0"/>
            <a:r>
              <a:rPr lang="en-US" sz="2000" smtClean="0"/>
              <a:t>  The MapReduce programming model.</a:t>
            </a:r>
          </a:p>
          <a:p>
            <a:pPr marL="0" indent="0"/>
            <a:r>
              <a:rPr lang="en-US" sz="2000" smtClean="0"/>
              <a:t>   A case study:  the GrepTheWeb application.</a:t>
            </a:r>
          </a:p>
          <a:p>
            <a:pPr marL="0" indent="0"/>
            <a:r>
              <a:rPr lang="en-US" sz="2000" smtClean="0"/>
              <a:t>   Clouds for science and engineering.</a:t>
            </a:r>
          </a:p>
          <a:p>
            <a:pPr marL="0" indent="0"/>
            <a:r>
              <a:rPr lang="en-US" sz="2000" smtClean="0"/>
              <a:t>   High performance computing on a cloud.</a:t>
            </a:r>
          </a:p>
          <a:p>
            <a:pPr marL="0" indent="0"/>
            <a:r>
              <a:rPr lang="en-US" sz="2000" smtClean="0"/>
              <a:t>   Legacy applications on a cloud.</a:t>
            </a:r>
          </a:p>
          <a:p>
            <a:pPr marL="0" indent="0"/>
            <a:r>
              <a:rPr lang="en-US" sz="2000" smtClean="0"/>
              <a:t>   Social computing, digital content, and cloud computing.</a:t>
            </a:r>
          </a:p>
          <a:p>
            <a:pPr marL="0" indent="0"/>
            <a:endParaRPr lang="en-US" smtClean="0"/>
          </a:p>
          <a:p>
            <a:pPr marL="0" indent="0">
              <a:buFont typeface="Wingdings" pitchFamily="2" charset="2"/>
              <a:buNone/>
            </a:pPr>
            <a:endParaRPr lang="en-US" smtClean="0"/>
          </a:p>
        </p:txBody>
      </p:sp>
      <p:sp>
        <p:nvSpPr>
          <p:cNvPr id="4100" name="Footer Placeholder 3"/>
          <p:cNvSpPr>
            <a:spLocks noGrp="1"/>
          </p:cNvSpPr>
          <p:nvPr>
            <p:ph type="ftr" sz="quarter" idx="10"/>
          </p:nvPr>
        </p:nvSpPr>
        <p:spPr>
          <a:xfrm>
            <a:off x="2905125" y="6238875"/>
            <a:ext cx="3609975" cy="447675"/>
          </a:xfrm>
          <a:noFill/>
        </p:spPr>
        <p:txBody>
          <a:bodyPr/>
          <a:lstStyle/>
          <a:p>
            <a:r>
              <a:rPr lang="en-US"/>
              <a:t>Cloud Computing: Theory and Practice. </a:t>
            </a:r>
          </a:p>
          <a:p>
            <a:r>
              <a:rPr lang="en-US"/>
              <a:t>Chapter 4</a:t>
            </a:r>
          </a:p>
        </p:txBody>
      </p:sp>
      <p:sp>
        <p:nvSpPr>
          <p:cNvPr id="4101" name="Slide Number Placeholder 4"/>
          <p:cNvSpPr>
            <a:spLocks noGrp="1"/>
          </p:cNvSpPr>
          <p:nvPr>
            <p:ph type="sldNum" sz="quarter" idx="11"/>
          </p:nvPr>
        </p:nvSpPr>
        <p:spPr>
          <a:noFill/>
        </p:spPr>
        <p:txBody>
          <a:bodyPr/>
          <a:lstStyle/>
          <a:p>
            <a:fld id="{4ACE60A0-717D-4327-97A3-0A7A8277063B}" type="slidenum">
              <a:rPr lang="en-US" smtClean="0"/>
              <a:pPr/>
              <a:t>2</a:t>
            </a:fld>
            <a:endParaRPr lang="en-US" smtClean="0"/>
          </a:p>
        </p:txBody>
      </p:sp>
      <p:sp>
        <p:nvSpPr>
          <p:cNvPr id="4102" name="Date Placeholder 7"/>
          <p:cNvSpPr>
            <a:spLocks noGrp="1"/>
          </p:cNvSpPr>
          <p:nvPr>
            <p:ph type="dt" sz="quarter" idx="12"/>
          </p:nvPr>
        </p:nvSpPr>
        <p:spPr>
          <a:noFill/>
        </p:spPr>
        <p:txBody>
          <a:bodyPr/>
          <a:lstStyle/>
          <a:p>
            <a:r>
              <a:rPr lang="en-US"/>
              <a:t>Dan C. Marinescu</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4"/>
          <p:cNvSpPr>
            <a:spLocks noGrp="1"/>
          </p:cNvSpPr>
          <p:nvPr>
            <p:ph type="title"/>
          </p:nvPr>
        </p:nvSpPr>
        <p:spPr>
          <a:xfrm>
            <a:off x="457200" y="590550"/>
            <a:ext cx="8229600" cy="371475"/>
          </a:xfrm>
        </p:spPr>
        <p:txBody>
          <a:bodyPr/>
          <a:lstStyle/>
          <a:p>
            <a:r>
              <a:rPr lang="en-US" sz="3200" smtClean="0"/>
              <a:t>Zookeeper communication</a:t>
            </a:r>
          </a:p>
        </p:txBody>
      </p:sp>
      <p:sp>
        <p:nvSpPr>
          <p:cNvPr id="22531" name="Content Placeholder 5"/>
          <p:cNvSpPr>
            <a:spLocks noGrp="1"/>
          </p:cNvSpPr>
          <p:nvPr>
            <p:ph idx="1"/>
          </p:nvPr>
        </p:nvSpPr>
        <p:spPr>
          <a:xfrm>
            <a:off x="676275" y="1266825"/>
            <a:ext cx="7829550" cy="4800600"/>
          </a:xfrm>
        </p:spPr>
        <p:txBody>
          <a:bodyPr/>
          <a:lstStyle/>
          <a:p>
            <a:r>
              <a:rPr lang="en-US" sz="2000" dirty="0" smtClean="0"/>
              <a:t>Messaging layer </a:t>
            </a:r>
            <a:r>
              <a:rPr lang="en-US" sz="2000" dirty="0" smtClean="0">
                <a:sym typeface="Wingdings" pitchFamily="2" charset="2"/>
              </a:rPr>
              <a:t></a:t>
            </a:r>
            <a:r>
              <a:rPr lang="en-US" sz="2000" dirty="0" smtClean="0"/>
              <a:t> responsible for the election of a new leader when the current leader fails.</a:t>
            </a:r>
          </a:p>
          <a:p>
            <a:pPr>
              <a:buFont typeface="Wingdings" pitchFamily="2" charset="2"/>
              <a:buNone/>
            </a:pPr>
            <a:r>
              <a:rPr lang="en-US" sz="2000" dirty="0" smtClean="0"/>
              <a:t> </a:t>
            </a:r>
          </a:p>
          <a:p>
            <a:r>
              <a:rPr lang="en-US" sz="2000" dirty="0" smtClean="0"/>
              <a:t>Messaging protocols use: </a:t>
            </a:r>
          </a:p>
          <a:p>
            <a:pPr lvl="2"/>
            <a:r>
              <a:rPr lang="en-US" dirty="0" smtClean="0"/>
              <a:t>Packets - sequence of bytes sent through a FIFO channel. </a:t>
            </a:r>
          </a:p>
          <a:p>
            <a:pPr lvl="2"/>
            <a:r>
              <a:rPr lang="en-US" dirty="0" smtClean="0"/>
              <a:t>Proposals - units of agreement. </a:t>
            </a:r>
          </a:p>
          <a:p>
            <a:pPr lvl="2"/>
            <a:r>
              <a:rPr lang="en-US" dirty="0" smtClean="0"/>
              <a:t>Messages - sequence of bytes atomically broadcast to all servers. </a:t>
            </a:r>
          </a:p>
          <a:p>
            <a:r>
              <a:rPr lang="en-US" sz="2000" dirty="0" smtClean="0"/>
              <a:t>A </a:t>
            </a:r>
            <a:r>
              <a:rPr lang="en-US" sz="2000" b="1" dirty="0" smtClean="0"/>
              <a:t>message</a:t>
            </a:r>
            <a:r>
              <a:rPr lang="en-US" sz="2000" dirty="0" smtClean="0"/>
              <a:t> is included into a </a:t>
            </a:r>
            <a:r>
              <a:rPr lang="en-US" sz="2000" b="1" dirty="0" smtClean="0"/>
              <a:t>proposal</a:t>
            </a:r>
            <a:r>
              <a:rPr lang="en-US" sz="2000" dirty="0" smtClean="0"/>
              <a:t> and it is agreed upon before it is delivered. </a:t>
            </a:r>
          </a:p>
          <a:p>
            <a:r>
              <a:rPr lang="en-US" sz="2000" dirty="0" smtClean="0"/>
              <a:t>Proposals are agreed upon by exchanging packets with a quorum of servers, as required by the </a:t>
            </a:r>
            <a:r>
              <a:rPr lang="en-US" sz="2000" dirty="0" err="1" smtClean="0"/>
              <a:t>Paxos</a:t>
            </a:r>
            <a:r>
              <a:rPr lang="en-US" sz="2000" dirty="0" smtClean="0"/>
              <a:t> algorithm.</a:t>
            </a:r>
          </a:p>
        </p:txBody>
      </p:sp>
      <p:sp>
        <p:nvSpPr>
          <p:cNvPr id="22532" name="Footer Placeholder 1"/>
          <p:cNvSpPr>
            <a:spLocks noGrp="1"/>
          </p:cNvSpPr>
          <p:nvPr>
            <p:ph type="ftr" sz="quarter" idx="10"/>
          </p:nvPr>
        </p:nvSpPr>
        <p:spPr>
          <a:noFill/>
        </p:spPr>
        <p:txBody>
          <a:bodyPr/>
          <a:lstStyle/>
          <a:p>
            <a:r>
              <a:rPr lang="en-US"/>
              <a:t>Cloud Computing: Theory and Practice. Chapter 4</a:t>
            </a:r>
          </a:p>
        </p:txBody>
      </p:sp>
      <p:sp>
        <p:nvSpPr>
          <p:cNvPr id="22533" name="Slide Number Placeholder 2"/>
          <p:cNvSpPr>
            <a:spLocks noGrp="1"/>
          </p:cNvSpPr>
          <p:nvPr>
            <p:ph type="sldNum" sz="quarter" idx="11"/>
          </p:nvPr>
        </p:nvSpPr>
        <p:spPr>
          <a:noFill/>
        </p:spPr>
        <p:txBody>
          <a:bodyPr/>
          <a:lstStyle/>
          <a:p>
            <a:fld id="{EAFE0DF5-C4E5-4C63-854E-AC3C1485A605}" type="slidenum">
              <a:rPr lang="en-US" smtClean="0"/>
              <a:pPr/>
              <a:t>20</a:t>
            </a:fld>
            <a:endParaRPr lang="en-US" smtClean="0"/>
          </a:p>
        </p:txBody>
      </p:sp>
      <p:sp>
        <p:nvSpPr>
          <p:cNvPr id="22534" name="Date Placeholder 3"/>
          <p:cNvSpPr>
            <a:spLocks noGrp="1"/>
          </p:cNvSpPr>
          <p:nvPr>
            <p:ph type="dt" sz="quarter" idx="12"/>
          </p:nvPr>
        </p:nvSpPr>
        <p:spPr>
          <a:noFill/>
        </p:spPr>
        <p:txBody>
          <a:bodyPr/>
          <a:lstStyle/>
          <a:p>
            <a:r>
              <a:rPr lang="en-US"/>
              <a:t>Dan C. Marinescu</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66725" y="571500"/>
            <a:ext cx="8220075" cy="409575"/>
          </a:xfrm>
        </p:spPr>
        <p:txBody>
          <a:bodyPr/>
          <a:lstStyle/>
          <a:p>
            <a:r>
              <a:rPr lang="en-US" sz="3200" smtClean="0"/>
              <a:t>Zookeeper communication (cont’d)</a:t>
            </a:r>
          </a:p>
        </p:txBody>
      </p:sp>
      <p:sp>
        <p:nvSpPr>
          <p:cNvPr id="23555" name="Content Placeholder 2"/>
          <p:cNvSpPr>
            <a:spLocks noGrp="1"/>
          </p:cNvSpPr>
          <p:nvPr>
            <p:ph idx="1"/>
          </p:nvPr>
        </p:nvSpPr>
        <p:spPr>
          <a:xfrm>
            <a:off x="457200" y="1476375"/>
            <a:ext cx="8229600" cy="4391025"/>
          </a:xfrm>
        </p:spPr>
        <p:txBody>
          <a:bodyPr/>
          <a:lstStyle/>
          <a:p>
            <a:r>
              <a:rPr lang="en-US" smtClean="0"/>
              <a:t>Messaging layer guarantees:</a:t>
            </a:r>
          </a:p>
          <a:p>
            <a:pPr>
              <a:buFont typeface="Wingdings" pitchFamily="2" charset="2"/>
              <a:buNone/>
            </a:pPr>
            <a:endParaRPr lang="en-US" smtClean="0"/>
          </a:p>
          <a:p>
            <a:pPr lvl="2"/>
            <a:r>
              <a:rPr lang="en-US" smtClean="0"/>
              <a:t>Reliable delivery:  if a message </a:t>
            </a:r>
            <a:r>
              <a:rPr lang="en-US" b="1" smtClean="0"/>
              <a:t>m</a:t>
            </a:r>
            <a:r>
              <a:rPr lang="en-US" smtClean="0"/>
              <a:t> is delivered to one server, it will be eventually delivered to all servers.</a:t>
            </a:r>
          </a:p>
          <a:p>
            <a:pPr lvl="2"/>
            <a:endParaRPr lang="en-US" smtClean="0"/>
          </a:p>
          <a:p>
            <a:pPr lvl="2"/>
            <a:r>
              <a:rPr lang="en-US" smtClean="0"/>
              <a:t>Total order:  if message </a:t>
            </a:r>
            <a:r>
              <a:rPr lang="en-US" b="1" smtClean="0"/>
              <a:t>m</a:t>
            </a:r>
            <a:r>
              <a:rPr lang="en-US" smtClean="0"/>
              <a:t> is delivered before message </a:t>
            </a:r>
            <a:r>
              <a:rPr lang="en-US" b="1" smtClean="0"/>
              <a:t>n</a:t>
            </a:r>
            <a:r>
              <a:rPr lang="en-US" smtClean="0"/>
              <a:t> to one server, it will be delivered before </a:t>
            </a:r>
            <a:r>
              <a:rPr lang="en-US" b="1" smtClean="0"/>
              <a:t>n</a:t>
            </a:r>
            <a:r>
              <a:rPr lang="en-US" smtClean="0"/>
              <a:t> to all servers. </a:t>
            </a:r>
          </a:p>
          <a:p>
            <a:pPr lvl="2">
              <a:buFont typeface="Wingdings" pitchFamily="2" charset="2"/>
              <a:buNone/>
            </a:pPr>
            <a:endParaRPr lang="en-US" smtClean="0"/>
          </a:p>
          <a:p>
            <a:pPr lvl="2"/>
            <a:r>
              <a:rPr lang="en-US" smtClean="0"/>
              <a:t>Causal order:  if message </a:t>
            </a:r>
            <a:r>
              <a:rPr lang="en-US" b="1" smtClean="0"/>
              <a:t>n</a:t>
            </a:r>
            <a:r>
              <a:rPr lang="en-US" smtClean="0"/>
              <a:t> is sent after </a:t>
            </a:r>
            <a:r>
              <a:rPr lang="en-US" b="1" smtClean="0"/>
              <a:t>m</a:t>
            </a:r>
            <a:r>
              <a:rPr lang="en-US" smtClean="0"/>
              <a:t> has been delivered by the sender of </a:t>
            </a:r>
            <a:r>
              <a:rPr lang="en-US" b="1" smtClean="0"/>
              <a:t>n</a:t>
            </a:r>
            <a:r>
              <a:rPr lang="en-US" smtClean="0"/>
              <a:t>, then </a:t>
            </a:r>
            <a:r>
              <a:rPr lang="en-US" b="1" smtClean="0"/>
              <a:t>m</a:t>
            </a:r>
            <a:r>
              <a:rPr lang="en-US" smtClean="0"/>
              <a:t> must be ordered before </a:t>
            </a:r>
            <a:r>
              <a:rPr lang="en-US" b="1" smtClean="0"/>
              <a:t>n</a:t>
            </a:r>
            <a:r>
              <a:rPr lang="en-US" smtClean="0"/>
              <a:t>.</a:t>
            </a:r>
          </a:p>
        </p:txBody>
      </p:sp>
      <p:sp>
        <p:nvSpPr>
          <p:cNvPr id="23556" name="Footer Placeholder 3"/>
          <p:cNvSpPr>
            <a:spLocks noGrp="1"/>
          </p:cNvSpPr>
          <p:nvPr>
            <p:ph type="ftr" sz="quarter" idx="10"/>
          </p:nvPr>
        </p:nvSpPr>
        <p:spPr>
          <a:noFill/>
        </p:spPr>
        <p:txBody>
          <a:bodyPr/>
          <a:lstStyle/>
          <a:p>
            <a:r>
              <a:rPr lang="en-US"/>
              <a:t>Cloud Computing: Theory and Practice. Chapter 4</a:t>
            </a:r>
          </a:p>
        </p:txBody>
      </p:sp>
      <p:sp>
        <p:nvSpPr>
          <p:cNvPr id="23557" name="Slide Number Placeholder 4"/>
          <p:cNvSpPr>
            <a:spLocks noGrp="1"/>
          </p:cNvSpPr>
          <p:nvPr>
            <p:ph type="sldNum" sz="quarter" idx="11"/>
          </p:nvPr>
        </p:nvSpPr>
        <p:spPr>
          <a:noFill/>
        </p:spPr>
        <p:txBody>
          <a:bodyPr/>
          <a:lstStyle/>
          <a:p>
            <a:fld id="{8EF52119-7D04-4779-AD80-0D2C3B129881}" type="slidenum">
              <a:rPr lang="en-US" smtClean="0"/>
              <a:pPr/>
              <a:t>21</a:t>
            </a:fld>
            <a:endParaRPr lang="en-US" smtClean="0"/>
          </a:p>
        </p:txBody>
      </p:sp>
      <p:sp>
        <p:nvSpPr>
          <p:cNvPr id="23558" name="Date Placeholder 5"/>
          <p:cNvSpPr>
            <a:spLocks noGrp="1"/>
          </p:cNvSpPr>
          <p:nvPr>
            <p:ph type="dt" sz="quarter" idx="12"/>
          </p:nvPr>
        </p:nvSpPr>
        <p:spPr>
          <a:noFill/>
        </p:spPr>
        <p:txBody>
          <a:bodyPr/>
          <a:lstStyle/>
          <a:p>
            <a:r>
              <a:rPr lang="en-US"/>
              <a:t>Dan C. Marinescu</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514350" y="628650"/>
            <a:ext cx="8172450" cy="752475"/>
          </a:xfrm>
        </p:spPr>
        <p:txBody>
          <a:bodyPr/>
          <a:lstStyle/>
          <a:p>
            <a:r>
              <a:rPr lang="en-US" sz="3200" smtClean="0"/>
              <a:t>Shared hierarchical namespace similar to a file system; znodes instead of inodes</a:t>
            </a:r>
          </a:p>
        </p:txBody>
      </p:sp>
      <p:sp>
        <p:nvSpPr>
          <p:cNvPr id="24579" name="Footer Placeholder 3"/>
          <p:cNvSpPr>
            <a:spLocks noGrp="1"/>
          </p:cNvSpPr>
          <p:nvPr>
            <p:ph type="ftr" sz="quarter" idx="10"/>
          </p:nvPr>
        </p:nvSpPr>
        <p:spPr>
          <a:noFill/>
        </p:spPr>
        <p:txBody>
          <a:bodyPr/>
          <a:lstStyle/>
          <a:p>
            <a:r>
              <a:rPr lang="en-US"/>
              <a:t>Cloud Computing: Theory and Practice. Chapter 4</a:t>
            </a:r>
          </a:p>
        </p:txBody>
      </p:sp>
      <p:sp>
        <p:nvSpPr>
          <p:cNvPr id="24580" name="Slide Number Placeholder 4"/>
          <p:cNvSpPr>
            <a:spLocks noGrp="1"/>
          </p:cNvSpPr>
          <p:nvPr>
            <p:ph type="sldNum" sz="quarter" idx="11"/>
          </p:nvPr>
        </p:nvSpPr>
        <p:spPr>
          <a:noFill/>
        </p:spPr>
        <p:txBody>
          <a:bodyPr/>
          <a:lstStyle/>
          <a:p>
            <a:fld id="{01B7C7C5-2157-4859-904C-291ECE575021}" type="slidenum">
              <a:rPr lang="en-US" smtClean="0"/>
              <a:pPr/>
              <a:t>22</a:t>
            </a:fld>
            <a:endParaRPr lang="en-US" smtClean="0"/>
          </a:p>
        </p:txBody>
      </p:sp>
      <p:sp>
        <p:nvSpPr>
          <p:cNvPr id="24581" name="Date Placeholder 5"/>
          <p:cNvSpPr>
            <a:spLocks noGrp="1"/>
          </p:cNvSpPr>
          <p:nvPr>
            <p:ph type="dt" sz="quarter" idx="12"/>
          </p:nvPr>
        </p:nvSpPr>
        <p:spPr>
          <a:noFill/>
        </p:spPr>
        <p:txBody>
          <a:bodyPr/>
          <a:lstStyle/>
          <a:p>
            <a:r>
              <a:rPr lang="en-US"/>
              <a:t>Dan C. Marinescu</a:t>
            </a:r>
          </a:p>
        </p:txBody>
      </p:sp>
      <p:graphicFrame>
        <p:nvGraphicFramePr>
          <p:cNvPr id="24582" name="Object 6"/>
          <p:cNvGraphicFramePr>
            <a:graphicFrameLocks noChangeAspect="1"/>
          </p:cNvGraphicFramePr>
          <p:nvPr/>
        </p:nvGraphicFramePr>
        <p:xfrm>
          <a:off x="976313" y="1774825"/>
          <a:ext cx="6672262" cy="3873500"/>
        </p:xfrm>
        <a:graphic>
          <a:graphicData uri="http://schemas.openxmlformats.org/presentationml/2006/ole">
            <p:oleObj spid="_x0000_s24582" name="Visio" r:id="rId3" imgW="4189762" imgH="2431915" progId="">
              <p:embed/>
            </p:oleObj>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4"/>
          <p:cNvSpPr>
            <a:spLocks noGrp="1"/>
          </p:cNvSpPr>
          <p:nvPr>
            <p:ph type="title"/>
          </p:nvPr>
        </p:nvSpPr>
        <p:spPr>
          <a:xfrm>
            <a:off x="419100" y="619125"/>
            <a:ext cx="8267700" cy="419100"/>
          </a:xfrm>
        </p:spPr>
        <p:txBody>
          <a:bodyPr/>
          <a:lstStyle/>
          <a:p>
            <a:r>
              <a:rPr lang="en-US" sz="3200" smtClean="0"/>
              <a:t>ZooKeeper service guarantees</a:t>
            </a:r>
          </a:p>
        </p:txBody>
      </p:sp>
      <p:sp>
        <p:nvSpPr>
          <p:cNvPr id="25603" name="Content Placeholder 5"/>
          <p:cNvSpPr>
            <a:spLocks noGrp="1"/>
          </p:cNvSpPr>
          <p:nvPr>
            <p:ph idx="1"/>
          </p:nvPr>
        </p:nvSpPr>
        <p:spPr>
          <a:xfrm>
            <a:off x="733425" y="1314450"/>
            <a:ext cx="7629525" cy="4619625"/>
          </a:xfrm>
        </p:spPr>
        <p:txBody>
          <a:bodyPr/>
          <a:lstStyle/>
          <a:p>
            <a:r>
              <a:rPr lang="en-US" sz="2000" smtClean="0"/>
              <a:t>Atomicity - a transaction either completes or fails.</a:t>
            </a:r>
          </a:p>
          <a:p>
            <a:endParaRPr lang="en-US" sz="2000" smtClean="0"/>
          </a:p>
          <a:p>
            <a:r>
              <a:rPr lang="en-US" sz="2000" smtClean="0"/>
              <a:t>Sequential consistency of updates - updates are applied strictly in the order they are received.</a:t>
            </a:r>
          </a:p>
          <a:p>
            <a:endParaRPr lang="en-US" sz="2000" smtClean="0"/>
          </a:p>
          <a:p>
            <a:r>
              <a:rPr lang="en-US" sz="2000" smtClean="0"/>
              <a:t>Single system image for the clients - a client receives the same response regardless of the server it connects to.</a:t>
            </a:r>
          </a:p>
          <a:p>
            <a:endParaRPr lang="en-US" sz="2000" smtClean="0"/>
          </a:p>
          <a:p>
            <a:r>
              <a:rPr lang="en-US" sz="2000" smtClean="0"/>
              <a:t>Persistence of updates - once applied, an update persists until it is overwritten by a client.</a:t>
            </a:r>
          </a:p>
          <a:p>
            <a:pPr>
              <a:buFont typeface="Wingdings" pitchFamily="2" charset="2"/>
              <a:buNone/>
            </a:pPr>
            <a:endParaRPr lang="en-US" sz="2000" smtClean="0"/>
          </a:p>
          <a:p>
            <a:r>
              <a:rPr lang="en-US" sz="2000" smtClean="0"/>
              <a:t>Reliability - the system is guaranteed to function correctly as long as the majority of servers  function correctly.</a:t>
            </a:r>
          </a:p>
        </p:txBody>
      </p:sp>
      <p:sp>
        <p:nvSpPr>
          <p:cNvPr id="25604" name="Footer Placeholder 1"/>
          <p:cNvSpPr>
            <a:spLocks noGrp="1"/>
          </p:cNvSpPr>
          <p:nvPr>
            <p:ph type="ftr" sz="quarter" idx="10"/>
          </p:nvPr>
        </p:nvSpPr>
        <p:spPr>
          <a:noFill/>
        </p:spPr>
        <p:txBody>
          <a:bodyPr/>
          <a:lstStyle/>
          <a:p>
            <a:r>
              <a:rPr lang="en-US"/>
              <a:t>Cloud Computing: Theory and Practice. Chapter 4</a:t>
            </a:r>
          </a:p>
        </p:txBody>
      </p:sp>
      <p:sp>
        <p:nvSpPr>
          <p:cNvPr id="25605" name="Slide Number Placeholder 2"/>
          <p:cNvSpPr>
            <a:spLocks noGrp="1"/>
          </p:cNvSpPr>
          <p:nvPr>
            <p:ph type="sldNum" sz="quarter" idx="11"/>
          </p:nvPr>
        </p:nvSpPr>
        <p:spPr>
          <a:noFill/>
        </p:spPr>
        <p:txBody>
          <a:bodyPr/>
          <a:lstStyle/>
          <a:p>
            <a:fld id="{F59DE51F-9585-43E3-931D-CC9293F59882}" type="slidenum">
              <a:rPr lang="en-US" smtClean="0"/>
              <a:pPr/>
              <a:t>23</a:t>
            </a:fld>
            <a:endParaRPr lang="en-US" smtClean="0"/>
          </a:p>
        </p:txBody>
      </p:sp>
      <p:sp>
        <p:nvSpPr>
          <p:cNvPr id="25606" name="Date Placeholder 3"/>
          <p:cNvSpPr>
            <a:spLocks noGrp="1"/>
          </p:cNvSpPr>
          <p:nvPr>
            <p:ph type="dt" sz="quarter" idx="12"/>
          </p:nvPr>
        </p:nvSpPr>
        <p:spPr>
          <a:noFill/>
        </p:spPr>
        <p:txBody>
          <a:bodyPr/>
          <a:lstStyle/>
          <a:p>
            <a:r>
              <a:rPr lang="en-US"/>
              <a:t>Dan C. Marinescu</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47675" y="647700"/>
            <a:ext cx="8239125" cy="333375"/>
          </a:xfrm>
        </p:spPr>
        <p:txBody>
          <a:bodyPr/>
          <a:lstStyle/>
          <a:p>
            <a:r>
              <a:rPr lang="en-US" sz="3200" smtClean="0"/>
              <a:t>Zookeeper API</a:t>
            </a:r>
          </a:p>
        </p:txBody>
      </p:sp>
      <p:sp>
        <p:nvSpPr>
          <p:cNvPr id="26627" name="Content Placeholder 2"/>
          <p:cNvSpPr>
            <a:spLocks noGrp="1"/>
          </p:cNvSpPr>
          <p:nvPr>
            <p:ph idx="1"/>
          </p:nvPr>
        </p:nvSpPr>
        <p:spPr>
          <a:xfrm>
            <a:off x="457200" y="1333500"/>
            <a:ext cx="8229600" cy="4743450"/>
          </a:xfrm>
        </p:spPr>
        <p:txBody>
          <a:bodyPr/>
          <a:lstStyle/>
          <a:p>
            <a:r>
              <a:rPr lang="en-US" smtClean="0"/>
              <a:t>The API is simple - consists of seven operations:</a:t>
            </a:r>
          </a:p>
          <a:p>
            <a:pPr>
              <a:buFont typeface="Wingdings" pitchFamily="2" charset="2"/>
              <a:buNone/>
            </a:pPr>
            <a:endParaRPr lang="en-US" smtClean="0"/>
          </a:p>
          <a:p>
            <a:pPr lvl="2"/>
            <a:r>
              <a:rPr lang="en-US" smtClean="0"/>
              <a:t>Create - add a node at a given location on the tree.</a:t>
            </a:r>
          </a:p>
          <a:p>
            <a:pPr lvl="2"/>
            <a:endParaRPr lang="en-US" smtClean="0"/>
          </a:p>
          <a:p>
            <a:pPr lvl="2"/>
            <a:r>
              <a:rPr lang="en-US" smtClean="0"/>
              <a:t>Delete - delete a node.</a:t>
            </a:r>
          </a:p>
          <a:p>
            <a:pPr lvl="2"/>
            <a:endParaRPr lang="en-US" smtClean="0"/>
          </a:p>
          <a:p>
            <a:pPr lvl="2"/>
            <a:r>
              <a:rPr lang="en-US" smtClean="0"/>
              <a:t>Get data - read data from a node.</a:t>
            </a:r>
          </a:p>
          <a:p>
            <a:pPr lvl="2"/>
            <a:endParaRPr lang="en-US" smtClean="0"/>
          </a:p>
          <a:p>
            <a:pPr lvl="2"/>
            <a:r>
              <a:rPr lang="en-US" smtClean="0"/>
              <a:t>Set data - write data to a node.</a:t>
            </a:r>
          </a:p>
          <a:p>
            <a:pPr lvl="2"/>
            <a:endParaRPr lang="en-US" smtClean="0"/>
          </a:p>
          <a:p>
            <a:pPr lvl="2"/>
            <a:r>
              <a:rPr lang="en-US" smtClean="0"/>
              <a:t>Get children - retrieve a list of the children of the node.</a:t>
            </a:r>
          </a:p>
          <a:p>
            <a:pPr lvl="2">
              <a:buFont typeface="Wingdings" pitchFamily="2" charset="2"/>
              <a:buNone/>
            </a:pPr>
            <a:endParaRPr lang="en-US" smtClean="0"/>
          </a:p>
          <a:p>
            <a:pPr lvl="2"/>
            <a:r>
              <a:rPr lang="en-US" smtClean="0"/>
              <a:t>Synch - wait for the data to propagate.</a:t>
            </a:r>
          </a:p>
        </p:txBody>
      </p:sp>
      <p:sp>
        <p:nvSpPr>
          <p:cNvPr id="26628" name="Footer Placeholder 3"/>
          <p:cNvSpPr>
            <a:spLocks noGrp="1"/>
          </p:cNvSpPr>
          <p:nvPr>
            <p:ph type="ftr" sz="quarter" idx="10"/>
          </p:nvPr>
        </p:nvSpPr>
        <p:spPr>
          <a:noFill/>
        </p:spPr>
        <p:txBody>
          <a:bodyPr/>
          <a:lstStyle/>
          <a:p>
            <a:r>
              <a:rPr lang="en-US"/>
              <a:t>Cloud Computing: Theory and Practice. Chapter 4</a:t>
            </a:r>
          </a:p>
        </p:txBody>
      </p:sp>
      <p:sp>
        <p:nvSpPr>
          <p:cNvPr id="26629" name="Slide Number Placeholder 4"/>
          <p:cNvSpPr>
            <a:spLocks noGrp="1"/>
          </p:cNvSpPr>
          <p:nvPr>
            <p:ph type="sldNum" sz="quarter" idx="11"/>
          </p:nvPr>
        </p:nvSpPr>
        <p:spPr>
          <a:noFill/>
        </p:spPr>
        <p:txBody>
          <a:bodyPr/>
          <a:lstStyle/>
          <a:p>
            <a:fld id="{AB4512F9-BA63-4D92-BB9C-637524C770B8}" type="slidenum">
              <a:rPr lang="en-US" smtClean="0"/>
              <a:pPr/>
              <a:t>24</a:t>
            </a:fld>
            <a:endParaRPr lang="en-US" smtClean="0"/>
          </a:p>
        </p:txBody>
      </p:sp>
      <p:sp>
        <p:nvSpPr>
          <p:cNvPr id="26630" name="Date Placeholder 5"/>
          <p:cNvSpPr>
            <a:spLocks noGrp="1"/>
          </p:cNvSpPr>
          <p:nvPr>
            <p:ph type="dt" sz="quarter" idx="12"/>
          </p:nvPr>
        </p:nvSpPr>
        <p:spPr>
          <a:noFill/>
        </p:spPr>
        <p:txBody>
          <a:bodyPr/>
          <a:lstStyle/>
          <a:p>
            <a:r>
              <a:rPr lang="en-US"/>
              <a:t>Dan C. Marinescu</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333375" y="552450"/>
            <a:ext cx="8353425" cy="438150"/>
          </a:xfrm>
        </p:spPr>
        <p:txBody>
          <a:bodyPr/>
          <a:lstStyle/>
          <a:p>
            <a:r>
              <a:rPr lang="en-US" smtClean="0"/>
              <a:t> </a:t>
            </a:r>
            <a:r>
              <a:rPr lang="en-US" sz="3200" smtClean="0"/>
              <a:t>Elasticity and load distribution</a:t>
            </a:r>
          </a:p>
        </p:txBody>
      </p:sp>
      <p:sp>
        <p:nvSpPr>
          <p:cNvPr id="27651" name="Content Placeholder 2"/>
          <p:cNvSpPr>
            <a:spLocks noGrp="1"/>
          </p:cNvSpPr>
          <p:nvPr>
            <p:ph idx="1"/>
          </p:nvPr>
        </p:nvSpPr>
        <p:spPr>
          <a:xfrm>
            <a:off x="409575" y="1362075"/>
            <a:ext cx="8334375" cy="4876800"/>
          </a:xfrm>
        </p:spPr>
        <p:txBody>
          <a:bodyPr/>
          <a:lstStyle/>
          <a:p>
            <a:r>
              <a:rPr lang="en-US" sz="2000" dirty="0" smtClean="0"/>
              <a:t>Elasticity </a:t>
            </a:r>
            <a:r>
              <a:rPr lang="en-US" sz="2000" dirty="0" smtClean="0">
                <a:sym typeface="Wingdings" pitchFamily="2" charset="2"/>
              </a:rPr>
              <a:t></a:t>
            </a:r>
            <a:r>
              <a:rPr lang="en-US" sz="2000" dirty="0" smtClean="0"/>
              <a:t> ability to use as many servers as necessary to optimally respond to cost and timing constraints of an application.</a:t>
            </a:r>
          </a:p>
          <a:p>
            <a:r>
              <a:rPr lang="en-US" sz="2000" dirty="0" smtClean="0"/>
              <a:t>How to divide the load</a:t>
            </a:r>
          </a:p>
          <a:p>
            <a:pPr lvl="1"/>
            <a:r>
              <a:rPr lang="en-US" sz="1800" b="1" dirty="0" smtClean="0"/>
              <a:t>Transaction processing systems </a:t>
            </a:r>
            <a:r>
              <a:rPr lang="en-US" sz="1800" dirty="0" smtClean="0">
                <a:sym typeface="Wingdings" pitchFamily="2" charset="2"/>
              </a:rPr>
              <a:t></a:t>
            </a:r>
            <a:r>
              <a:rPr lang="en-US" sz="1800" dirty="0" smtClean="0"/>
              <a:t> a front-end distributes the incoming transactions to a number of back-end systems. As the workload increases new back-end systems are added to the pool.</a:t>
            </a:r>
          </a:p>
          <a:p>
            <a:pPr lvl="1"/>
            <a:r>
              <a:rPr lang="en-US" sz="1800" dirty="0" smtClean="0"/>
              <a:t>For </a:t>
            </a:r>
            <a:r>
              <a:rPr lang="en-US" sz="1800" b="1" dirty="0" smtClean="0"/>
              <a:t>data-intensive batch applications </a:t>
            </a:r>
            <a:r>
              <a:rPr lang="en-US" sz="1800" dirty="0" smtClean="0"/>
              <a:t>two types of divisible workloads are possible:</a:t>
            </a:r>
          </a:p>
          <a:p>
            <a:pPr lvl="2"/>
            <a:r>
              <a:rPr lang="en-US" dirty="0" smtClean="0"/>
              <a:t>modularly divisible </a:t>
            </a:r>
            <a:r>
              <a:rPr lang="en-US" dirty="0" smtClean="0">
                <a:sym typeface="Wingdings" pitchFamily="2" charset="2"/>
              </a:rPr>
              <a:t></a:t>
            </a:r>
            <a:r>
              <a:rPr lang="en-US" dirty="0" smtClean="0"/>
              <a:t> the workload partitioning is defined a priori.</a:t>
            </a:r>
          </a:p>
          <a:p>
            <a:pPr lvl="2"/>
            <a:r>
              <a:rPr lang="en-US" dirty="0" smtClean="0"/>
              <a:t>arbitrarily divisible </a:t>
            </a:r>
            <a:r>
              <a:rPr lang="en-US" dirty="0" smtClean="0">
                <a:sym typeface="Wingdings" pitchFamily="2" charset="2"/>
              </a:rPr>
              <a:t></a:t>
            </a:r>
            <a:r>
              <a:rPr lang="en-US" dirty="0" smtClean="0"/>
              <a:t> the workload can be partitioned into an arbitrarily large number of smaller workloads of equal, or very close size.</a:t>
            </a:r>
          </a:p>
          <a:p>
            <a:r>
              <a:rPr lang="en-US" sz="2000" dirty="0" smtClean="0"/>
              <a:t>Many applications in physics, biology, and other areas of computational science and engineering  obey the arbitrarily divisible load sharing model.</a:t>
            </a:r>
          </a:p>
        </p:txBody>
      </p:sp>
      <p:sp>
        <p:nvSpPr>
          <p:cNvPr id="27652" name="Footer Placeholder 3"/>
          <p:cNvSpPr>
            <a:spLocks noGrp="1"/>
          </p:cNvSpPr>
          <p:nvPr>
            <p:ph type="ftr" sz="quarter" idx="10"/>
          </p:nvPr>
        </p:nvSpPr>
        <p:spPr>
          <a:noFill/>
        </p:spPr>
        <p:txBody>
          <a:bodyPr/>
          <a:lstStyle/>
          <a:p>
            <a:r>
              <a:rPr lang="en-US"/>
              <a:t>Cloud Computing: Theory and Practice. Chapter 4</a:t>
            </a:r>
          </a:p>
        </p:txBody>
      </p:sp>
      <p:sp>
        <p:nvSpPr>
          <p:cNvPr id="27653" name="Slide Number Placeholder 4"/>
          <p:cNvSpPr>
            <a:spLocks noGrp="1"/>
          </p:cNvSpPr>
          <p:nvPr>
            <p:ph type="sldNum" sz="quarter" idx="11"/>
          </p:nvPr>
        </p:nvSpPr>
        <p:spPr>
          <a:noFill/>
        </p:spPr>
        <p:txBody>
          <a:bodyPr/>
          <a:lstStyle/>
          <a:p>
            <a:fld id="{F05F8009-FA61-4143-830E-1A0B3FF65F63}" type="slidenum">
              <a:rPr lang="en-US" smtClean="0"/>
              <a:pPr/>
              <a:t>25</a:t>
            </a:fld>
            <a:endParaRPr lang="en-US" smtClean="0"/>
          </a:p>
        </p:txBody>
      </p:sp>
      <p:sp>
        <p:nvSpPr>
          <p:cNvPr id="27654" name="Date Placeholder 5"/>
          <p:cNvSpPr>
            <a:spLocks noGrp="1"/>
          </p:cNvSpPr>
          <p:nvPr>
            <p:ph type="dt" sz="quarter" idx="12"/>
          </p:nvPr>
        </p:nvSpPr>
        <p:spPr>
          <a:noFill/>
        </p:spPr>
        <p:txBody>
          <a:bodyPr/>
          <a:lstStyle/>
          <a:p>
            <a:r>
              <a:rPr lang="en-US"/>
              <a:t>Dan C. Marinescu</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457200" y="581025"/>
            <a:ext cx="8229600" cy="409575"/>
          </a:xfrm>
        </p:spPr>
        <p:txBody>
          <a:bodyPr/>
          <a:lstStyle/>
          <a:p>
            <a:r>
              <a:rPr lang="en-US" sz="3200" smtClean="0"/>
              <a:t>MapReduce philosophy</a:t>
            </a:r>
          </a:p>
        </p:txBody>
      </p:sp>
      <p:sp>
        <p:nvSpPr>
          <p:cNvPr id="28675" name="Content Placeholder 2"/>
          <p:cNvSpPr>
            <a:spLocks noGrp="1"/>
          </p:cNvSpPr>
          <p:nvPr>
            <p:ph idx="1"/>
          </p:nvPr>
        </p:nvSpPr>
        <p:spPr>
          <a:xfrm>
            <a:off x="457200" y="1200150"/>
            <a:ext cx="8229600" cy="4933950"/>
          </a:xfrm>
        </p:spPr>
        <p:txBody>
          <a:bodyPr/>
          <a:lstStyle/>
          <a:p>
            <a:pPr marL="457200" indent="-457200">
              <a:buFont typeface="Arial" charset="0"/>
              <a:buAutoNum type="arabicPeriod"/>
            </a:pPr>
            <a:r>
              <a:rPr lang="en-US" sz="2000" dirty="0" smtClean="0"/>
              <a:t>An application starts a </a:t>
            </a:r>
            <a:r>
              <a:rPr lang="en-US" sz="2000" b="1" dirty="0" smtClean="0"/>
              <a:t>master instance</a:t>
            </a:r>
            <a:r>
              <a:rPr lang="en-US" sz="2000" dirty="0" smtClean="0"/>
              <a:t>, </a:t>
            </a:r>
            <a:r>
              <a:rPr lang="en-US" sz="2000" b="1" dirty="0" smtClean="0"/>
              <a:t>M worker instances </a:t>
            </a:r>
            <a:r>
              <a:rPr lang="en-US" sz="2000" dirty="0" smtClean="0"/>
              <a:t>for the </a:t>
            </a:r>
            <a:r>
              <a:rPr lang="en-US" sz="2000" i="1" dirty="0" smtClean="0"/>
              <a:t>Map phase </a:t>
            </a:r>
            <a:r>
              <a:rPr lang="en-US" sz="2000" dirty="0" smtClean="0"/>
              <a:t>and later </a:t>
            </a:r>
            <a:r>
              <a:rPr lang="en-US" sz="2000" b="1" dirty="0" smtClean="0"/>
              <a:t>R worker instances for the </a:t>
            </a:r>
            <a:r>
              <a:rPr lang="en-US" sz="2000" b="1" i="1" dirty="0" smtClean="0"/>
              <a:t>Reduce phase</a:t>
            </a:r>
            <a:r>
              <a:rPr lang="en-US" sz="2000" dirty="0" smtClean="0"/>
              <a:t>.</a:t>
            </a:r>
          </a:p>
          <a:p>
            <a:pPr marL="457200" indent="-457200">
              <a:buFont typeface="Arial" charset="0"/>
              <a:buAutoNum type="arabicPeriod"/>
            </a:pPr>
            <a:r>
              <a:rPr lang="en-US" sz="2000" dirty="0" smtClean="0"/>
              <a:t>The </a:t>
            </a:r>
            <a:r>
              <a:rPr lang="en-US" sz="2000" b="1" dirty="0" smtClean="0"/>
              <a:t>master instance </a:t>
            </a:r>
            <a:r>
              <a:rPr lang="en-US" sz="2000" dirty="0" smtClean="0"/>
              <a:t>partitions the input data in M </a:t>
            </a:r>
            <a:r>
              <a:rPr lang="en-US" sz="2000" i="1" dirty="0" smtClean="0"/>
              <a:t>segments</a:t>
            </a:r>
            <a:r>
              <a:rPr lang="en-US" sz="2000" dirty="0" smtClean="0"/>
              <a:t>. </a:t>
            </a:r>
          </a:p>
          <a:p>
            <a:pPr marL="457200" indent="-457200">
              <a:buFont typeface="Arial" charset="0"/>
              <a:buAutoNum type="arabicPeriod"/>
            </a:pPr>
            <a:r>
              <a:rPr lang="en-US" sz="2000" dirty="0" smtClean="0"/>
              <a:t>Each </a:t>
            </a:r>
            <a:r>
              <a:rPr lang="en-US" sz="2000" b="1" i="1" dirty="0" smtClean="0"/>
              <a:t>map instance </a:t>
            </a:r>
            <a:r>
              <a:rPr lang="en-US" sz="2000" dirty="0" smtClean="0"/>
              <a:t>reads its input data segment and processes  the data. </a:t>
            </a:r>
          </a:p>
          <a:p>
            <a:pPr marL="457200" indent="-457200">
              <a:buFont typeface="Arial" charset="0"/>
              <a:buAutoNum type="arabicPeriod"/>
            </a:pPr>
            <a:r>
              <a:rPr lang="en-US" sz="2000" dirty="0" smtClean="0"/>
              <a:t>The results of the processing are stored on the local disks of the servers where the map instances run. </a:t>
            </a:r>
          </a:p>
          <a:p>
            <a:pPr marL="457200" indent="-457200">
              <a:buFont typeface="Arial" charset="0"/>
              <a:buAutoNum type="arabicPeriod"/>
            </a:pPr>
            <a:r>
              <a:rPr lang="en-US" sz="2000" dirty="0" smtClean="0"/>
              <a:t>When all map instances have finished processing their data, the R  </a:t>
            </a:r>
            <a:r>
              <a:rPr lang="en-US" sz="2000" b="1" dirty="0" smtClean="0"/>
              <a:t>reduce instances read the results </a:t>
            </a:r>
            <a:r>
              <a:rPr lang="en-US" sz="2000" dirty="0" smtClean="0"/>
              <a:t>of the first phase and merge the partial results. </a:t>
            </a:r>
          </a:p>
          <a:p>
            <a:pPr marL="457200" indent="-457200">
              <a:buFont typeface="Arial" charset="0"/>
              <a:buAutoNum type="arabicPeriod"/>
            </a:pPr>
            <a:r>
              <a:rPr lang="en-US" sz="2000" dirty="0" smtClean="0"/>
              <a:t>The </a:t>
            </a:r>
            <a:r>
              <a:rPr lang="en-US" sz="2000" b="1" dirty="0" smtClean="0"/>
              <a:t>final results are written by the reduce instances </a:t>
            </a:r>
            <a:r>
              <a:rPr lang="en-US" sz="2000" dirty="0" smtClean="0"/>
              <a:t>to a shared storage server. </a:t>
            </a:r>
          </a:p>
          <a:p>
            <a:pPr marL="457200" indent="-457200">
              <a:buFont typeface="Arial" charset="0"/>
              <a:buAutoNum type="arabicPeriod"/>
            </a:pPr>
            <a:r>
              <a:rPr lang="en-US" sz="2000" dirty="0" smtClean="0"/>
              <a:t>The </a:t>
            </a:r>
            <a:r>
              <a:rPr lang="en-US" sz="2000" b="1" dirty="0" smtClean="0"/>
              <a:t>master instance monitors the reduce instances </a:t>
            </a:r>
            <a:r>
              <a:rPr lang="en-US" sz="2000" dirty="0" smtClean="0"/>
              <a:t>and when all of them report task completion the application is terminated.</a:t>
            </a:r>
          </a:p>
        </p:txBody>
      </p:sp>
      <p:sp>
        <p:nvSpPr>
          <p:cNvPr id="28676" name="Footer Placeholder 3"/>
          <p:cNvSpPr>
            <a:spLocks noGrp="1"/>
          </p:cNvSpPr>
          <p:nvPr>
            <p:ph type="ftr" sz="quarter" idx="10"/>
          </p:nvPr>
        </p:nvSpPr>
        <p:spPr>
          <a:noFill/>
        </p:spPr>
        <p:txBody>
          <a:bodyPr/>
          <a:lstStyle/>
          <a:p>
            <a:r>
              <a:rPr lang="en-US"/>
              <a:t>Cloud Computing: Theory and Practice. Chapter 4</a:t>
            </a:r>
          </a:p>
        </p:txBody>
      </p:sp>
      <p:sp>
        <p:nvSpPr>
          <p:cNvPr id="28677" name="Slide Number Placeholder 4"/>
          <p:cNvSpPr>
            <a:spLocks noGrp="1"/>
          </p:cNvSpPr>
          <p:nvPr>
            <p:ph type="sldNum" sz="quarter" idx="11"/>
          </p:nvPr>
        </p:nvSpPr>
        <p:spPr>
          <a:noFill/>
        </p:spPr>
        <p:txBody>
          <a:bodyPr/>
          <a:lstStyle/>
          <a:p>
            <a:fld id="{341E02DF-67C0-452E-8521-1DCECE46C9C0}" type="slidenum">
              <a:rPr lang="en-US" smtClean="0"/>
              <a:pPr/>
              <a:t>26</a:t>
            </a:fld>
            <a:endParaRPr lang="en-US" smtClean="0"/>
          </a:p>
        </p:txBody>
      </p:sp>
      <p:sp>
        <p:nvSpPr>
          <p:cNvPr id="28678" name="Date Placeholder 5"/>
          <p:cNvSpPr>
            <a:spLocks noGrp="1"/>
          </p:cNvSpPr>
          <p:nvPr>
            <p:ph type="dt" sz="quarter" idx="12"/>
          </p:nvPr>
        </p:nvSpPr>
        <p:spPr>
          <a:noFill/>
        </p:spPr>
        <p:txBody>
          <a:bodyPr/>
          <a:lstStyle/>
          <a:p>
            <a:r>
              <a:rPr lang="en-US"/>
              <a:t>Dan C. Marinescu</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oter Placeholder 3"/>
          <p:cNvSpPr>
            <a:spLocks noGrp="1"/>
          </p:cNvSpPr>
          <p:nvPr>
            <p:ph type="ftr" sz="quarter" idx="10"/>
          </p:nvPr>
        </p:nvSpPr>
        <p:spPr>
          <a:noFill/>
        </p:spPr>
        <p:txBody>
          <a:bodyPr/>
          <a:lstStyle/>
          <a:p>
            <a:r>
              <a:rPr lang="en-US"/>
              <a:t>Cloud Computing: Theory and Practice. Chapter 4</a:t>
            </a:r>
          </a:p>
        </p:txBody>
      </p:sp>
      <p:sp>
        <p:nvSpPr>
          <p:cNvPr id="29699" name="Slide Number Placeholder 4"/>
          <p:cNvSpPr>
            <a:spLocks noGrp="1"/>
          </p:cNvSpPr>
          <p:nvPr>
            <p:ph type="sldNum" sz="quarter" idx="11"/>
          </p:nvPr>
        </p:nvSpPr>
        <p:spPr>
          <a:noFill/>
        </p:spPr>
        <p:txBody>
          <a:bodyPr/>
          <a:lstStyle/>
          <a:p>
            <a:fld id="{9F05F016-49BC-43D2-9EAB-53F47C85A4D5}" type="slidenum">
              <a:rPr lang="en-US" smtClean="0"/>
              <a:pPr/>
              <a:t>27</a:t>
            </a:fld>
            <a:endParaRPr lang="en-US" smtClean="0"/>
          </a:p>
        </p:txBody>
      </p:sp>
      <p:sp>
        <p:nvSpPr>
          <p:cNvPr id="29700" name="Date Placeholder 5"/>
          <p:cNvSpPr>
            <a:spLocks noGrp="1"/>
          </p:cNvSpPr>
          <p:nvPr>
            <p:ph type="dt" sz="quarter" idx="12"/>
          </p:nvPr>
        </p:nvSpPr>
        <p:spPr>
          <a:noFill/>
        </p:spPr>
        <p:txBody>
          <a:bodyPr/>
          <a:lstStyle/>
          <a:p>
            <a:r>
              <a:rPr lang="en-US"/>
              <a:t>Dan C. Marinescu</a:t>
            </a:r>
          </a:p>
        </p:txBody>
      </p:sp>
      <p:graphicFrame>
        <p:nvGraphicFramePr>
          <p:cNvPr id="29701" name="Object 6"/>
          <p:cNvGraphicFramePr>
            <a:graphicFrameLocks noChangeAspect="1"/>
          </p:cNvGraphicFramePr>
          <p:nvPr/>
        </p:nvGraphicFramePr>
        <p:xfrm>
          <a:off x="971550" y="454025"/>
          <a:ext cx="7058025" cy="5686425"/>
        </p:xfrm>
        <a:graphic>
          <a:graphicData uri="http://schemas.openxmlformats.org/presentationml/2006/ole">
            <p:oleObj spid="_x0000_s29701" name="Visio" r:id="rId3" imgW="7580200" imgH="6106809" progId="">
              <p:embed/>
            </p:oleObj>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4"/>
          <p:cNvSpPr>
            <a:spLocks noGrp="1"/>
          </p:cNvSpPr>
          <p:nvPr>
            <p:ph type="title"/>
          </p:nvPr>
        </p:nvSpPr>
        <p:spPr>
          <a:xfrm>
            <a:off x="495300" y="600075"/>
            <a:ext cx="8191500" cy="419100"/>
          </a:xfrm>
        </p:spPr>
        <p:txBody>
          <a:bodyPr/>
          <a:lstStyle/>
          <a:p>
            <a:r>
              <a:rPr lang="en-US" sz="3200" smtClean="0"/>
              <a:t>Case study: GrepTheWeb</a:t>
            </a:r>
          </a:p>
        </p:txBody>
      </p:sp>
      <p:sp>
        <p:nvSpPr>
          <p:cNvPr id="30723" name="Content Placeholder 5"/>
          <p:cNvSpPr>
            <a:spLocks noGrp="1"/>
          </p:cNvSpPr>
          <p:nvPr>
            <p:ph idx="1"/>
          </p:nvPr>
        </p:nvSpPr>
        <p:spPr>
          <a:xfrm>
            <a:off x="381000" y="1133475"/>
            <a:ext cx="8229600" cy="5153025"/>
          </a:xfrm>
        </p:spPr>
        <p:txBody>
          <a:bodyPr/>
          <a:lstStyle/>
          <a:p>
            <a:r>
              <a:rPr lang="en-US" sz="2000" smtClean="0"/>
              <a:t>The application illustrates the means to</a:t>
            </a:r>
          </a:p>
          <a:p>
            <a:pPr lvl="1"/>
            <a:r>
              <a:rPr lang="en-US" smtClean="0"/>
              <a:t>create an on-demand infrastructure. </a:t>
            </a:r>
          </a:p>
          <a:p>
            <a:pPr lvl="1"/>
            <a:r>
              <a:rPr lang="en-US" smtClean="0"/>
              <a:t>run it on a massively distributed system in  a manner that allows it to run in parallel and scale up and down, based on the number of users and the problem size.</a:t>
            </a:r>
          </a:p>
          <a:p>
            <a:r>
              <a:rPr lang="en-US" sz="2000" smtClean="0"/>
              <a:t>GrepTheWeb</a:t>
            </a:r>
          </a:p>
          <a:p>
            <a:pPr lvl="1"/>
            <a:r>
              <a:rPr lang="en-US" smtClean="0"/>
              <a:t>Performs a search of a very large set of records to identify records that satisfy a regular expression.</a:t>
            </a:r>
          </a:p>
          <a:p>
            <a:pPr lvl="1"/>
            <a:r>
              <a:rPr lang="en-US" smtClean="0"/>
              <a:t>It is analogous to the Unix </a:t>
            </a:r>
            <a:r>
              <a:rPr lang="en-US" i="1" smtClean="0"/>
              <a:t>grep</a:t>
            </a:r>
            <a:r>
              <a:rPr lang="en-US" smtClean="0"/>
              <a:t> command.</a:t>
            </a:r>
          </a:p>
          <a:p>
            <a:pPr lvl="1"/>
            <a:r>
              <a:rPr lang="en-US" smtClean="0"/>
              <a:t>The source is a collection of document URLs produced by the Alexa Web Search, a software system that crawls the web every night.</a:t>
            </a:r>
          </a:p>
          <a:p>
            <a:pPr lvl="1"/>
            <a:r>
              <a:rPr lang="en-US" smtClean="0"/>
              <a:t>Uses message passing to trigger the activities of multiple controller threads which launch the application, initiate processing, shutdown the system, and create billing records.</a:t>
            </a:r>
          </a:p>
        </p:txBody>
      </p:sp>
      <p:sp>
        <p:nvSpPr>
          <p:cNvPr id="30724" name="Footer Placeholder 1"/>
          <p:cNvSpPr>
            <a:spLocks noGrp="1"/>
          </p:cNvSpPr>
          <p:nvPr>
            <p:ph type="ftr" sz="quarter" idx="10"/>
          </p:nvPr>
        </p:nvSpPr>
        <p:spPr>
          <a:noFill/>
        </p:spPr>
        <p:txBody>
          <a:bodyPr/>
          <a:lstStyle/>
          <a:p>
            <a:r>
              <a:rPr lang="en-US"/>
              <a:t>Cloud Computing: Theory and Practice. Chapter 4</a:t>
            </a:r>
          </a:p>
        </p:txBody>
      </p:sp>
      <p:sp>
        <p:nvSpPr>
          <p:cNvPr id="30725" name="Slide Number Placeholder 2"/>
          <p:cNvSpPr>
            <a:spLocks noGrp="1"/>
          </p:cNvSpPr>
          <p:nvPr>
            <p:ph type="sldNum" sz="quarter" idx="11"/>
          </p:nvPr>
        </p:nvSpPr>
        <p:spPr>
          <a:noFill/>
        </p:spPr>
        <p:txBody>
          <a:bodyPr/>
          <a:lstStyle/>
          <a:p>
            <a:fld id="{F0DD0CCB-2789-432C-91AB-A3B0BAD860C9}" type="slidenum">
              <a:rPr lang="en-US" smtClean="0"/>
              <a:pPr/>
              <a:t>28</a:t>
            </a:fld>
            <a:endParaRPr lang="en-US" smtClean="0"/>
          </a:p>
        </p:txBody>
      </p:sp>
      <p:sp>
        <p:nvSpPr>
          <p:cNvPr id="30726" name="Date Placeholder 3"/>
          <p:cNvSpPr>
            <a:spLocks noGrp="1"/>
          </p:cNvSpPr>
          <p:nvPr>
            <p:ph type="dt" sz="quarter" idx="12"/>
          </p:nvPr>
        </p:nvSpPr>
        <p:spPr>
          <a:noFill/>
        </p:spPr>
        <p:txBody>
          <a:bodyPr/>
          <a:lstStyle/>
          <a:p>
            <a:r>
              <a:rPr lang="en-US"/>
              <a:t>Dan C. Marinescu</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00025" y="457200"/>
            <a:ext cx="3448050" cy="5800725"/>
          </a:xfrm>
        </p:spPr>
        <p:txBody>
          <a:bodyPr/>
          <a:lstStyle/>
          <a:p>
            <a:pPr>
              <a:defRPr/>
            </a:pPr>
            <a:r>
              <a:rPr lang="en-US" sz="2000" dirty="0" smtClean="0">
                <a:latin typeface="+mn-lt"/>
              </a:rPr>
              <a:t>(a</a:t>
            </a:r>
            <a:r>
              <a:rPr lang="en-US" sz="2000" dirty="0">
                <a:latin typeface="+mn-lt"/>
              </a:rPr>
              <a:t>) The simplified workflow showing </a:t>
            </a:r>
            <a:r>
              <a:rPr lang="en-US" sz="2000" dirty="0" smtClean="0">
                <a:latin typeface="+mn-lt"/>
              </a:rPr>
              <a:t>the inputs: </a:t>
            </a:r>
            <a:br>
              <a:rPr lang="en-US" sz="2000" dirty="0" smtClean="0">
                <a:latin typeface="+mn-lt"/>
              </a:rPr>
            </a:br>
            <a:r>
              <a:rPr lang="en-US" sz="2000" dirty="0" smtClean="0">
                <a:latin typeface="+mn-lt"/>
              </a:rPr>
              <a:t>  - </a:t>
            </a:r>
            <a:r>
              <a:rPr lang="en-US" sz="1800" dirty="0" smtClean="0">
                <a:latin typeface="+mn-lt"/>
              </a:rPr>
              <a:t>the </a:t>
            </a:r>
            <a:r>
              <a:rPr lang="en-US" sz="1800" dirty="0">
                <a:latin typeface="+mn-lt"/>
              </a:rPr>
              <a:t>regular </a:t>
            </a:r>
            <a:r>
              <a:rPr lang="en-US" sz="1800" dirty="0" smtClean="0">
                <a:latin typeface="+mn-lt"/>
              </a:rPr>
              <a:t>expression.</a:t>
            </a:r>
            <a:br>
              <a:rPr lang="en-US" sz="1800" dirty="0" smtClean="0">
                <a:latin typeface="+mn-lt"/>
              </a:rPr>
            </a:br>
            <a:r>
              <a:rPr lang="en-US" sz="1800" dirty="0">
                <a:latin typeface="+mn-lt"/>
              </a:rPr>
              <a:t> </a:t>
            </a:r>
            <a:r>
              <a:rPr lang="en-US" sz="1800" dirty="0" smtClean="0">
                <a:latin typeface="+mn-lt"/>
              </a:rPr>
              <a:t> - the </a:t>
            </a:r>
            <a:r>
              <a:rPr lang="en-US" sz="1800" dirty="0">
                <a:latin typeface="+mn-lt"/>
              </a:rPr>
              <a:t>input records generated </a:t>
            </a:r>
            <a:r>
              <a:rPr lang="en-US" sz="1800" dirty="0" smtClean="0">
                <a:latin typeface="+mn-lt"/>
              </a:rPr>
              <a:t/>
            </a:r>
            <a:br>
              <a:rPr lang="en-US" sz="1800" dirty="0" smtClean="0">
                <a:latin typeface="+mn-lt"/>
              </a:rPr>
            </a:br>
            <a:r>
              <a:rPr lang="en-US" sz="1800" dirty="0">
                <a:latin typeface="+mn-lt"/>
              </a:rPr>
              <a:t> </a:t>
            </a:r>
            <a:r>
              <a:rPr lang="en-US" sz="1800" dirty="0" smtClean="0">
                <a:latin typeface="+mn-lt"/>
              </a:rPr>
              <a:t>    by the </a:t>
            </a:r>
            <a:r>
              <a:rPr lang="en-US" sz="1800" dirty="0">
                <a:latin typeface="+mn-lt"/>
              </a:rPr>
              <a:t>web </a:t>
            </a:r>
            <a:r>
              <a:rPr lang="en-US" sz="1800" dirty="0" smtClean="0">
                <a:latin typeface="+mn-lt"/>
              </a:rPr>
              <a:t>crawler. </a:t>
            </a:r>
            <a:br>
              <a:rPr lang="en-US" sz="1800" dirty="0" smtClean="0">
                <a:latin typeface="+mn-lt"/>
              </a:rPr>
            </a:br>
            <a:r>
              <a:rPr lang="en-US" sz="1800" dirty="0">
                <a:latin typeface="+mn-lt"/>
              </a:rPr>
              <a:t> </a:t>
            </a:r>
            <a:r>
              <a:rPr lang="en-US" sz="1800" dirty="0" smtClean="0">
                <a:latin typeface="+mn-lt"/>
              </a:rPr>
              <a:t> -</a:t>
            </a:r>
            <a:r>
              <a:rPr lang="en-US" sz="1800" dirty="0">
                <a:latin typeface="+mn-lt"/>
              </a:rPr>
              <a:t> </a:t>
            </a:r>
            <a:r>
              <a:rPr lang="en-US" sz="1800" dirty="0" smtClean="0">
                <a:latin typeface="+mn-lt"/>
              </a:rPr>
              <a:t>the </a:t>
            </a:r>
            <a:r>
              <a:rPr lang="en-US" sz="1800" dirty="0">
                <a:latin typeface="+mn-lt"/>
              </a:rPr>
              <a:t>user commands to </a:t>
            </a:r>
            <a:r>
              <a:rPr lang="en-US" sz="1800" dirty="0" smtClean="0">
                <a:latin typeface="+mn-lt"/>
              </a:rPr>
              <a:t>report</a:t>
            </a:r>
            <a:br>
              <a:rPr lang="en-US" sz="1800" dirty="0" smtClean="0">
                <a:latin typeface="+mn-lt"/>
              </a:rPr>
            </a:br>
            <a:r>
              <a:rPr lang="en-US" sz="1800" dirty="0">
                <a:latin typeface="+mn-lt"/>
              </a:rPr>
              <a:t> </a:t>
            </a:r>
            <a:r>
              <a:rPr lang="en-US" sz="1800" dirty="0" smtClean="0">
                <a:latin typeface="+mn-lt"/>
              </a:rPr>
              <a:t>    </a:t>
            </a:r>
            <a:r>
              <a:rPr lang="en-US" sz="1800" dirty="0">
                <a:latin typeface="+mn-lt"/>
              </a:rPr>
              <a:t>the current status and to </a:t>
            </a:r>
            <a:r>
              <a:rPr lang="en-US" sz="1800" dirty="0" smtClean="0">
                <a:latin typeface="+mn-lt"/>
              </a:rPr>
              <a:t/>
            </a:r>
            <a:br>
              <a:rPr lang="en-US" sz="1800" dirty="0" smtClean="0">
                <a:latin typeface="+mn-lt"/>
              </a:rPr>
            </a:br>
            <a:r>
              <a:rPr lang="en-US" sz="1800" dirty="0">
                <a:latin typeface="+mn-lt"/>
              </a:rPr>
              <a:t> </a:t>
            </a:r>
            <a:r>
              <a:rPr lang="en-US" sz="1800" dirty="0" smtClean="0">
                <a:latin typeface="+mn-lt"/>
              </a:rPr>
              <a:t>    terminate </a:t>
            </a:r>
            <a:r>
              <a:rPr lang="en-US" sz="1800" dirty="0">
                <a:latin typeface="+mn-lt"/>
              </a:rPr>
              <a:t>the processing. </a:t>
            </a:r>
            <a:r>
              <a:rPr lang="en-US" sz="1800" dirty="0" smtClean="0">
                <a:latin typeface="+mn-lt"/>
              </a:rPr>
              <a:t/>
            </a:r>
            <a:br>
              <a:rPr lang="en-US" sz="1800" dirty="0" smtClean="0">
                <a:latin typeface="+mn-lt"/>
              </a:rPr>
            </a:br>
            <a:r>
              <a:rPr lang="en-US" sz="2000" dirty="0" smtClean="0">
                <a:latin typeface="+mn-lt"/>
              </a:rPr>
              <a:t/>
            </a:r>
            <a:br>
              <a:rPr lang="en-US" sz="2000" dirty="0" smtClean="0">
                <a:latin typeface="+mn-lt"/>
              </a:rPr>
            </a:br>
            <a:r>
              <a:rPr lang="en-US" sz="2000" dirty="0" smtClean="0">
                <a:latin typeface="+mn-lt"/>
              </a:rPr>
              <a:t>(</a:t>
            </a:r>
            <a:r>
              <a:rPr lang="en-US" sz="2000" dirty="0">
                <a:latin typeface="+mn-lt"/>
              </a:rPr>
              <a:t>b) The detailed </a:t>
            </a:r>
            <a:r>
              <a:rPr lang="en-US" sz="2000" dirty="0" smtClean="0">
                <a:latin typeface="+mn-lt"/>
              </a:rPr>
              <a:t>workflow. </a:t>
            </a:r>
            <a:r>
              <a:rPr lang="en-US" sz="2000" dirty="0">
                <a:latin typeface="+mn-lt"/>
              </a:rPr>
              <a:t>T</a:t>
            </a:r>
            <a:r>
              <a:rPr lang="en-US" sz="2000" dirty="0" smtClean="0">
                <a:latin typeface="+mn-lt"/>
              </a:rPr>
              <a:t>he </a:t>
            </a:r>
            <a:r>
              <a:rPr lang="en-US" sz="2000" dirty="0">
                <a:latin typeface="+mn-lt"/>
              </a:rPr>
              <a:t>system is based on message passing between several queues; four controller threads periodically poll their associated input queues, retrieve messages, and carry out the required actions</a:t>
            </a:r>
          </a:p>
        </p:txBody>
      </p:sp>
      <p:sp>
        <p:nvSpPr>
          <p:cNvPr id="31747" name="Footer Placeholder 3"/>
          <p:cNvSpPr>
            <a:spLocks noGrp="1"/>
          </p:cNvSpPr>
          <p:nvPr>
            <p:ph type="ftr" sz="quarter" idx="10"/>
          </p:nvPr>
        </p:nvSpPr>
        <p:spPr>
          <a:noFill/>
        </p:spPr>
        <p:txBody>
          <a:bodyPr/>
          <a:lstStyle/>
          <a:p>
            <a:r>
              <a:rPr lang="en-US"/>
              <a:t>Cloud Computing: Theory and Practice. Chapter 4</a:t>
            </a:r>
          </a:p>
        </p:txBody>
      </p:sp>
      <p:sp>
        <p:nvSpPr>
          <p:cNvPr id="31748" name="Slide Number Placeholder 4"/>
          <p:cNvSpPr>
            <a:spLocks noGrp="1"/>
          </p:cNvSpPr>
          <p:nvPr>
            <p:ph type="sldNum" sz="quarter" idx="11"/>
          </p:nvPr>
        </p:nvSpPr>
        <p:spPr>
          <a:noFill/>
        </p:spPr>
        <p:txBody>
          <a:bodyPr/>
          <a:lstStyle/>
          <a:p>
            <a:fld id="{E9BC26D5-2416-400D-80F3-51E5EBE019F6}" type="slidenum">
              <a:rPr lang="en-US" smtClean="0"/>
              <a:pPr/>
              <a:t>29</a:t>
            </a:fld>
            <a:endParaRPr lang="en-US" smtClean="0"/>
          </a:p>
        </p:txBody>
      </p:sp>
      <p:sp>
        <p:nvSpPr>
          <p:cNvPr id="31749" name="Date Placeholder 5"/>
          <p:cNvSpPr>
            <a:spLocks noGrp="1"/>
          </p:cNvSpPr>
          <p:nvPr>
            <p:ph type="dt" sz="quarter" idx="12"/>
          </p:nvPr>
        </p:nvSpPr>
        <p:spPr>
          <a:noFill/>
        </p:spPr>
        <p:txBody>
          <a:bodyPr/>
          <a:lstStyle/>
          <a:p>
            <a:r>
              <a:rPr lang="en-US"/>
              <a:t>Dan C. Marinescu</a:t>
            </a:r>
          </a:p>
        </p:txBody>
      </p:sp>
      <p:graphicFrame>
        <p:nvGraphicFramePr>
          <p:cNvPr id="31750" name="Object 6"/>
          <p:cNvGraphicFramePr>
            <a:graphicFrameLocks noChangeAspect="1"/>
          </p:cNvGraphicFramePr>
          <p:nvPr/>
        </p:nvGraphicFramePr>
        <p:xfrm>
          <a:off x="3819525" y="428625"/>
          <a:ext cx="4541838" cy="5916613"/>
        </p:xfrm>
        <a:graphic>
          <a:graphicData uri="http://schemas.openxmlformats.org/presentationml/2006/ole">
            <p:oleObj spid="_x0000_s31750" name="Visio" r:id="rId3" imgW="7682581" imgH="10008411" progId="">
              <p:embed/>
            </p:oleObj>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552450"/>
            <a:ext cx="8229600" cy="447675"/>
          </a:xfrm>
        </p:spPr>
        <p:txBody>
          <a:bodyPr/>
          <a:lstStyle/>
          <a:p>
            <a:r>
              <a:rPr lang="en-US" sz="3200" smtClean="0"/>
              <a:t>Cloud applications</a:t>
            </a:r>
          </a:p>
        </p:txBody>
      </p:sp>
      <p:sp>
        <p:nvSpPr>
          <p:cNvPr id="5123" name="Content Placeholder 2"/>
          <p:cNvSpPr>
            <a:spLocks noGrp="1"/>
          </p:cNvSpPr>
          <p:nvPr>
            <p:ph idx="1"/>
          </p:nvPr>
        </p:nvSpPr>
        <p:spPr>
          <a:xfrm>
            <a:off x="600075" y="1200150"/>
            <a:ext cx="7972425" cy="4972050"/>
          </a:xfrm>
        </p:spPr>
        <p:txBody>
          <a:bodyPr/>
          <a:lstStyle/>
          <a:p>
            <a:r>
              <a:rPr lang="en-US" dirty="0" smtClean="0"/>
              <a:t>Cloud computing is very attractive to the users: </a:t>
            </a:r>
          </a:p>
          <a:p>
            <a:pPr lvl="1"/>
            <a:r>
              <a:rPr lang="en-US" dirty="0" smtClean="0"/>
              <a:t>Economic reasons.</a:t>
            </a:r>
          </a:p>
          <a:p>
            <a:pPr lvl="2"/>
            <a:r>
              <a:rPr lang="en-US" dirty="0" smtClean="0"/>
              <a:t>low infrastructure investment.</a:t>
            </a:r>
          </a:p>
          <a:p>
            <a:pPr lvl="2"/>
            <a:r>
              <a:rPr lang="en-US" dirty="0" smtClean="0"/>
              <a:t>low cost - customers are only billed for resources used.</a:t>
            </a:r>
          </a:p>
          <a:p>
            <a:pPr lvl="1"/>
            <a:r>
              <a:rPr lang="en-US" dirty="0" smtClean="0"/>
              <a:t>Convenience and performance.</a:t>
            </a:r>
          </a:p>
          <a:p>
            <a:pPr lvl="2"/>
            <a:r>
              <a:rPr lang="en-US" dirty="0" smtClean="0"/>
              <a:t>application developers enjoy the advantages of a just-in-time infrastructure; they are free to design </a:t>
            </a:r>
            <a:r>
              <a:rPr lang="en-US" b="1" dirty="0" smtClean="0"/>
              <a:t>an application without being concerned</a:t>
            </a:r>
            <a:r>
              <a:rPr lang="en-US" dirty="0" smtClean="0"/>
              <a:t> with the system where the application will run.</a:t>
            </a:r>
          </a:p>
          <a:p>
            <a:pPr lvl="2"/>
            <a:r>
              <a:rPr lang="en-US" dirty="0" smtClean="0"/>
              <a:t>the execution time of compute-intensive and data-intensive applications can, potentially, be reduced through </a:t>
            </a:r>
            <a:r>
              <a:rPr lang="en-US" b="1" dirty="0" smtClean="0"/>
              <a:t>parallelization</a:t>
            </a:r>
            <a:r>
              <a:rPr lang="en-US" dirty="0" smtClean="0"/>
              <a:t>.  If an application can partition the workload in </a:t>
            </a:r>
            <a:r>
              <a:rPr lang="en-US" i="1" dirty="0" smtClean="0"/>
              <a:t>n</a:t>
            </a:r>
            <a:r>
              <a:rPr lang="en-US" dirty="0" smtClean="0"/>
              <a:t> segments and spawn </a:t>
            </a:r>
            <a:r>
              <a:rPr lang="en-US" i="1" dirty="0" smtClean="0"/>
              <a:t>n</a:t>
            </a:r>
            <a:r>
              <a:rPr lang="en-US" dirty="0" smtClean="0"/>
              <a:t> instances of itself, then the execution time could be reduced by a factor close to </a:t>
            </a:r>
            <a:r>
              <a:rPr lang="en-US" i="1" dirty="0" smtClean="0"/>
              <a:t>n</a:t>
            </a:r>
            <a:r>
              <a:rPr lang="en-US" dirty="0" smtClean="0"/>
              <a:t>.</a:t>
            </a:r>
          </a:p>
          <a:p>
            <a:r>
              <a:rPr lang="en-US" sz="2000" dirty="0" smtClean="0"/>
              <a:t>Cloud computing is also beneficial for the providers of computing cycles - it typically leads to a higher level of </a:t>
            </a:r>
            <a:r>
              <a:rPr lang="en-US" sz="2000" b="1" dirty="0" smtClean="0"/>
              <a:t>resource utilization</a:t>
            </a:r>
            <a:r>
              <a:rPr lang="en-US" sz="2000" dirty="0" smtClean="0"/>
              <a:t>.</a:t>
            </a:r>
          </a:p>
          <a:p>
            <a:pPr lvl="2"/>
            <a:endParaRPr lang="en-US" dirty="0" smtClean="0"/>
          </a:p>
          <a:p>
            <a:pPr lvl="1">
              <a:buFont typeface="Wingdings" pitchFamily="2" charset="2"/>
              <a:buNone/>
            </a:pPr>
            <a:endParaRPr lang="en-US" dirty="0" smtClean="0"/>
          </a:p>
        </p:txBody>
      </p:sp>
      <p:sp>
        <p:nvSpPr>
          <p:cNvPr id="5124" name="Footer Placeholder 3"/>
          <p:cNvSpPr>
            <a:spLocks noGrp="1"/>
          </p:cNvSpPr>
          <p:nvPr>
            <p:ph type="ftr" sz="quarter" idx="10"/>
          </p:nvPr>
        </p:nvSpPr>
        <p:spPr>
          <a:noFill/>
        </p:spPr>
        <p:txBody>
          <a:bodyPr/>
          <a:lstStyle/>
          <a:p>
            <a:r>
              <a:rPr lang="en-US"/>
              <a:t>Cloud Computing: Theory and Practice. Chapter 4</a:t>
            </a:r>
          </a:p>
        </p:txBody>
      </p:sp>
      <p:sp>
        <p:nvSpPr>
          <p:cNvPr id="5125" name="Slide Number Placeholder 4"/>
          <p:cNvSpPr>
            <a:spLocks noGrp="1"/>
          </p:cNvSpPr>
          <p:nvPr>
            <p:ph type="sldNum" sz="quarter" idx="11"/>
          </p:nvPr>
        </p:nvSpPr>
        <p:spPr>
          <a:noFill/>
        </p:spPr>
        <p:txBody>
          <a:bodyPr/>
          <a:lstStyle/>
          <a:p>
            <a:fld id="{14548861-1E53-42DA-A25E-FE7C931909F4}" type="slidenum">
              <a:rPr lang="en-US" smtClean="0"/>
              <a:pPr/>
              <a:t>3</a:t>
            </a:fld>
            <a:endParaRPr lang="en-US" smtClean="0"/>
          </a:p>
        </p:txBody>
      </p:sp>
      <p:sp>
        <p:nvSpPr>
          <p:cNvPr id="5126" name="Date Placeholder 5"/>
          <p:cNvSpPr>
            <a:spLocks noGrp="1"/>
          </p:cNvSpPr>
          <p:nvPr>
            <p:ph type="dt" sz="quarter" idx="12"/>
          </p:nvPr>
        </p:nvSpPr>
        <p:spPr>
          <a:noFill/>
        </p:spPr>
        <p:txBody>
          <a:bodyPr/>
          <a:lstStyle/>
          <a:p>
            <a:r>
              <a:rPr lang="en-US"/>
              <a:t>Dan C. Marinescu</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5"/>
          <p:cNvSpPr>
            <a:spLocks noGrp="1"/>
          </p:cNvSpPr>
          <p:nvPr>
            <p:ph type="title"/>
          </p:nvPr>
        </p:nvSpPr>
        <p:spPr>
          <a:xfrm>
            <a:off x="457200" y="609600"/>
            <a:ext cx="8229600" cy="361950"/>
          </a:xfrm>
        </p:spPr>
        <p:txBody>
          <a:bodyPr/>
          <a:lstStyle/>
          <a:p>
            <a:r>
              <a:rPr lang="en-US" sz="3200" smtClean="0"/>
              <a:t>Clouds for science and engineering</a:t>
            </a:r>
          </a:p>
        </p:txBody>
      </p:sp>
      <p:sp>
        <p:nvSpPr>
          <p:cNvPr id="32771" name="Content Placeholder 6"/>
          <p:cNvSpPr>
            <a:spLocks noGrp="1"/>
          </p:cNvSpPr>
          <p:nvPr>
            <p:ph idx="1"/>
          </p:nvPr>
        </p:nvSpPr>
        <p:spPr>
          <a:xfrm>
            <a:off x="457200" y="1485900"/>
            <a:ext cx="8229600" cy="4381500"/>
          </a:xfrm>
        </p:spPr>
        <p:txBody>
          <a:bodyPr/>
          <a:lstStyle/>
          <a:p>
            <a:r>
              <a:rPr lang="en-US" sz="2000" smtClean="0"/>
              <a:t>The generic problems in virtually all areas of science are:</a:t>
            </a:r>
          </a:p>
          <a:p>
            <a:pPr lvl="1"/>
            <a:r>
              <a:rPr lang="en-US" sz="1800" smtClean="0"/>
              <a:t>Collection of experimental data.</a:t>
            </a:r>
          </a:p>
          <a:p>
            <a:pPr lvl="1"/>
            <a:r>
              <a:rPr lang="en-US" sz="1800" smtClean="0"/>
              <a:t>Management of very large volumes of data.</a:t>
            </a:r>
          </a:p>
          <a:p>
            <a:pPr lvl="1"/>
            <a:r>
              <a:rPr lang="en-US" sz="1800" smtClean="0"/>
              <a:t>Building and execution of models.</a:t>
            </a:r>
          </a:p>
          <a:p>
            <a:pPr lvl="1"/>
            <a:r>
              <a:rPr lang="en-US" sz="1800" smtClean="0"/>
              <a:t>Integration of data and literature.</a:t>
            </a:r>
          </a:p>
          <a:p>
            <a:pPr lvl="1"/>
            <a:r>
              <a:rPr lang="en-US" sz="1800" smtClean="0"/>
              <a:t>Documentation of the experiments.</a:t>
            </a:r>
          </a:p>
          <a:p>
            <a:pPr lvl="1"/>
            <a:r>
              <a:rPr lang="en-US" sz="1800" smtClean="0"/>
              <a:t>Sharing the data with others; data preservation for a long periods of time.</a:t>
            </a:r>
          </a:p>
          <a:p>
            <a:pPr lvl="1">
              <a:buFont typeface="Wingdings" pitchFamily="2" charset="2"/>
              <a:buNone/>
            </a:pPr>
            <a:endParaRPr lang="en-US" sz="1800" smtClean="0"/>
          </a:p>
          <a:p>
            <a:r>
              <a:rPr lang="en-US" sz="2000" smtClean="0"/>
              <a:t>All these activities require “big” data storage  and systems capable to deliver abundant computing cycles. </a:t>
            </a:r>
          </a:p>
          <a:p>
            <a:pPr>
              <a:buFont typeface="Wingdings" pitchFamily="2" charset="2"/>
              <a:buNone/>
            </a:pPr>
            <a:r>
              <a:rPr lang="en-US" sz="2000" smtClean="0"/>
              <a:t>     Computing clouds are able to provide such resources and support collaborative environments.</a:t>
            </a:r>
          </a:p>
        </p:txBody>
      </p:sp>
      <p:sp>
        <p:nvSpPr>
          <p:cNvPr id="32772" name="Footer Placeholder 2"/>
          <p:cNvSpPr>
            <a:spLocks noGrp="1"/>
          </p:cNvSpPr>
          <p:nvPr>
            <p:ph type="ftr" sz="quarter" idx="10"/>
          </p:nvPr>
        </p:nvSpPr>
        <p:spPr>
          <a:noFill/>
        </p:spPr>
        <p:txBody>
          <a:bodyPr/>
          <a:lstStyle/>
          <a:p>
            <a:r>
              <a:rPr lang="en-US"/>
              <a:t>Cloud Computing: Theory and Practice. Chapter 4</a:t>
            </a:r>
          </a:p>
        </p:txBody>
      </p:sp>
      <p:sp>
        <p:nvSpPr>
          <p:cNvPr id="32773" name="Slide Number Placeholder 3"/>
          <p:cNvSpPr>
            <a:spLocks noGrp="1"/>
          </p:cNvSpPr>
          <p:nvPr>
            <p:ph type="sldNum" sz="quarter" idx="11"/>
          </p:nvPr>
        </p:nvSpPr>
        <p:spPr>
          <a:noFill/>
        </p:spPr>
        <p:txBody>
          <a:bodyPr/>
          <a:lstStyle/>
          <a:p>
            <a:fld id="{39D51D06-F63D-46D0-B645-8D5989F2429E}" type="slidenum">
              <a:rPr lang="en-US" smtClean="0"/>
              <a:pPr/>
              <a:t>30</a:t>
            </a:fld>
            <a:endParaRPr lang="en-US" smtClean="0"/>
          </a:p>
        </p:txBody>
      </p:sp>
      <p:sp>
        <p:nvSpPr>
          <p:cNvPr id="32774" name="Date Placeholder 4"/>
          <p:cNvSpPr>
            <a:spLocks noGrp="1"/>
          </p:cNvSpPr>
          <p:nvPr>
            <p:ph type="dt" sz="quarter" idx="12"/>
          </p:nvPr>
        </p:nvSpPr>
        <p:spPr>
          <a:noFill/>
        </p:spPr>
        <p:txBody>
          <a:bodyPr/>
          <a:lstStyle/>
          <a:p>
            <a:r>
              <a:rPr lang="en-US"/>
              <a:t>Dan C. Marinescu</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552450"/>
            <a:ext cx="8229600" cy="485775"/>
          </a:xfrm>
        </p:spPr>
        <p:txBody>
          <a:bodyPr/>
          <a:lstStyle/>
          <a:p>
            <a:r>
              <a:rPr lang="en-US" sz="3200" smtClean="0"/>
              <a:t>Online data discovery</a:t>
            </a:r>
          </a:p>
        </p:txBody>
      </p:sp>
      <p:sp>
        <p:nvSpPr>
          <p:cNvPr id="33795" name="Content Placeholder 2"/>
          <p:cNvSpPr>
            <a:spLocks noGrp="1"/>
          </p:cNvSpPr>
          <p:nvPr>
            <p:ph idx="1"/>
          </p:nvPr>
        </p:nvSpPr>
        <p:spPr>
          <a:xfrm>
            <a:off x="581025" y="1323975"/>
            <a:ext cx="8105775" cy="4543425"/>
          </a:xfrm>
        </p:spPr>
        <p:txBody>
          <a:bodyPr/>
          <a:lstStyle/>
          <a:p>
            <a:r>
              <a:rPr lang="en-US" sz="2000" dirty="0" smtClean="0"/>
              <a:t>Phases of data discovery in large scientific data sets:</a:t>
            </a:r>
          </a:p>
          <a:p>
            <a:pPr lvl="1"/>
            <a:r>
              <a:rPr lang="en-US" sz="1800" dirty="0" smtClean="0"/>
              <a:t>recognition of the information problem. </a:t>
            </a:r>
          </a:p>
          <a:p>
            <a:pPr lvl="1"/>
            <a:r>
              <a:rPr lang="en-US" sz="1800" dirty="0" smtClean="0"/>
              <a:t>generation of search queries using one or more search engines. </a:t>
            </a:r>
          </a:p>
          <a:p>
            <a:pPr lvl="1"/>
            <a:r>
              <a:rPr lang="en-US" sz="1800" dirty="0" smtClean="0"/>
              <a:t>evaluation of the search results. </a:t>
            </a:r>
          </a:p>
          <a:p>
            <a:pPr lvl="1"/>
            <a:r>
              <a:rPr lang="en-US" sz="1800" dirty="0" smtClean="0"/>
              <a:t>evaluation of the web documents. </a:t>
            </a:r>
          </a:p>
          <a:p>
            <a:pPr lvl="1"/>
            <a:r>
              <a:rPr lang="en-US" sz="1800" dirty="0" smtClean="0"/>
              <a:t>comparing information from different sources.</a:t>
            </a:r>
          </a:p>
          <a:p>
            <a:r>
              <a:rPr lang="en-US" sz="2000" dirty="0" smtClean="0"/>
              <a:t>Example of a Problem: Data discovery in large scientific data sets</a:t>
            </a:r>
          </a:p>
          <a:p>
            <a:pPr lvl="1"/>
            <a:r>
              <a:rPr lang="en-US" sz="1800" dirty="0" smtClean="0"/>
              <a:t>biomedical and genomic data from the  </a:t>
            </a:r>
            <a:r>
              <a:rPr lang="en-US" sz="1800" b="1" dirty="0" smtClean="0"/>
              <a:t>National Center for Biotechnology Information (NCBI).</a:t>
            </a:r>
          </a:p>
          <a:p>
            <a:pPr lvl="1"/>
            <a:r>
              <a:rPr lang="en-US" sz="1800" dirty="0" smtClean="0"/>
              <a:t> astrophysics data from </a:t>
            </a:r>
            <a:r>
              <a:rPr lang="en-US" sz="1800" b="1" dirty="0" smtClean="0"/>
              <a:t>NASA</a:t>
            </a:r>
            <a:r>
              <a:rPr lang="en-US" sz="1800" dirty="0" smtClean="0"/>
              <a:t>.</a:t>
            </a:r>
          </a:p>
          <a:p>
            <a:pPr lvl="1"/>
            <a:r>
              <a:rPr lang="en-US" sz="1800" dirty="0" smtClean="0"/>
              <a:t>atmospheric data from the </a:t>
            </a:r>
            <a:r>
              <a:rPr lang="en-US" sz="1800" b="1" dirty="0" smtClean="0"/>
              <a:t>National Oceanic and Atmospheric Administration (NOAA)</a:t>
            </a:r>
            <a:r>
              <a:rPr lang="en-US" sz="1800" dirty="0" smtClean="0"/>
              <a:t> and the </a:t>
            </a:r>
            <a:r>
              <a:rPr lang="en-US" sz="1800" b="1" dirty="0" smtClean="0"/>
              <a:t>National Center for Atmospheric Research (NCAR)</a:t>
            </a:r>
            <a:r>
              <a:rPr lang="en-US" sz="1800" dirty="0" smtClean="0"/>
              <a:t>.</a:t>
            </a:r>
          </a:p>
        </p:txBody>
      </p:sp>
      <p:sp>
        <p:nvSpPr>
          <p:cNvPr id="33796" name="Footer Placeholder 3"/>
          <p:cNvSpPr>
            <a:spLocks noGrp="1"/>
          </p:cNvSpPr>
          <p:nvPr>
            <p:ph type="ftr" sz="quarter" idx="10"/>
          </p:nvPr>
        </p:nvSpPr>
        <p:spPr>
          <a:noFill/>
        </p:spPr>
        <p:txBody>
          <a:bodyPr/>
          <a:lstStyle/>
          <a:p>
            <a:r>
              <a:rPr lang="en-US"/>
              <a:t>Cloud Computing: Theory and Practice. Chapter 4</a:t>
            </a:r>
          </a:p>
        </p:txBody>
      </p:sp>
      <p:sp>
        <p:nvSpPr>
          <p:cNvPr id="33797" name="Slide Number Placeholder 4"/>
          <p:cNvSpPr>
            <a:spLocks noGrp="1"/>
          </p:cNvSpPr>
          <p:nvPr>
            <p:ph type="sldNum" sz="quarter" idx="11"/>
          </p:nvPr>
        </p:nvSpPr>
        <p:spPr>
          <a:noFill/>
        </p:spPr>
        <p:txBody>
          <a:bodyPr/>
          <a:lstStyle/>
          <a:p>
            <a:fld id="{1473525D-F97D-4A35-97A5-0B8CE6C09DB1}" type="slidenum">
              <a:rPr lang="en-US" smtClean="0"/>
              <a:pPr/>
              <a:t>31</a:t>
            </a:fld>
            <a:endParaRPr lang="en-US" smtClean="0"/>
          </a:p>
        </p:txBody>
      </p:sp>
      <p:sp>
        <p:nvSpPr>
          <p:cNvPr id="33798" name="Date Placeholder 5"/>
          <p:cNvSpPr>
            <a:spLocks noGrp="1"/>
          </p:cNvSpPr>
          <p:nvPr>
            <p:ph type="dt" sz="quarter" idx="12"/>
          </p:nvPr>
        </p:nvSpPr>
        <p:spPr>
          <a:noFill/>
        </p:spPr>
        <p:txBody>
          <a:bodyPr/>
          <a:lstStyle/>
          <a:p>
            <a:r>
              <a:rPr lang="en-US"/>
              <a:t>Dan C. Marinescu</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457200" y="609600"/>
            <a:ext cx="8229600" cy="390525"/>
          </a:xfrm>
        </p:spPr>
        <p:txBody>
          <a:bodyPr/>
          <a:lstStyle/>
          <a:p>
            <a:r>
              <a:rPr lang="en-US" sz="3200" smtClean="0"/>
              <a:t>High performance computing on a cloud</a:t>
            </a:r>
          </a:p>
        </p:txBody>
      </p:sp>
      <p:sp>
        <p:nvSpPr>
          <p:cNvPr id="34819" name="Content Placeholder 2"/>
          <p:cNvSpPr>
            <a:spLocks noGrp="1"/>
          </p:cNvSpPr>
          <p:nvPr>
            <p:ph idx="1"/>
          </p:nvPr>
        </p:nvSpPr>
        <p:spPr>
          <a:xfrm>
            <a:off x="361950" y="1190625"/>
            <a:ext cx="8229600" cy="2809875"/>
          </a:xfrm>
        </p:spPr>
        <p:txBody>
          <a:bodyPr/>
          <a:lstStyle/>
          <a:p>
            <a:r>
              <a:rPr lang="en-US" sz="2000" smtClean="0"/>
              <a:t>Comparative benchmark of </a:t>
            </a:r>
            <a:r>
              <a:rPr lang="en-US" sz="2000" i="1" smtClean="0"/>
              <a:t>EC2</a:t>
            </a:r>
            <a:r>
              <a:rPr lang="en-US" sz="2000" smtClean="0"/>
              <a:t> and three supercomputers at the National Energy Research Scientific Computing Center (NERSC)  at Lawrence Berkeley National Laboratory. NERSC has some 3,000 researchers and involves 400 projects based on some 600 codes. </a:t>
            </a:r>
          </a:p>
          <a:p>
            <a:r>
              <a:rPr lang="en-US" sz="2000" smtClean="0"/>
              <a:t>Conclusion – communication-intensive applications are affected by the increased latency and lower bandwidth of the cloud. The low latency and high bandwidth of the interconnection network of a supercomputer cannot be matched by a cloud.</a:t>
            </a:r>
          </a:p>
          <a:p>
            <a:endParaRPr lang="en-US" sz="2000" smtClean="0"/>
          </a:p>
        </p:txBody>
      </p:sp>
      <p:sp>
        <p:nvSpPr>
          <p:cNvPr id="34820" name="Footer Placeholder 3"/>
          <p:cNvSpPr>
            <a:spLocks noGrp="1"/>
          </p:cNvSpPr>
          <p:nvPr>
            <p:ph type="ftr" sz="quarter" idx="10"/>
          </p:nvPr>
        </p:nvSpPr>
        <p:spPr>
          <a:noFill/>
        </p:spPr>
        <p:txBody>
          <a:bodyPr/>
          <a:lstStyle/>
          <a:p>
            <a:r>
              <a:rPr lang="en-US"/>
              <a:t>Cloud Computing: Theory and Practice. Chapter 4</a:t>
            </a:r>
          </a:p>
        </p:txBody>
      </p:sp>
      <p:sp>
        <p:nvSpPr>
          <p:cNvPr id="34821" name="Slide Number Placeholder 4"/>
          <p:cNvSpPr>
            <a:spLocks noGrp="1"/>
          </p:cNvSpPr>
          <p:nvPr>
            <p:ph type="sldNum" sz="quarter" idx="11"/>
          </p:nvPr>
        </p:nvSpPr>
        <p:spPr>
          <a:noFill/>
        </p:spPr>
        <p:txBody>
          <a:bodyPr/>
          <a:lstStyle/>
          <a:p>
            <a:fld id="{22873116-FB14-4D6D-8D8C-0810838CBA30}" type="slidenum">
              <a:rPr lang="en-US" smtClean="0"/>
              <a:pPr/>
              <a:t>32</a:t>
            </a:fld>
            <a:endParaRPr lang="en-US" smtClean="0"/>
          </a:p>
        </p:txBody>
      </p:sp>
      <p:sp>
        <p:nvSpPr>
          <p:cNvPr id="34822" name="Date Placeholder 5"/>
          <p:cNvSpPr>
            <a:spLocks noGrp="1"/>
          </p:cNvSpPr>
          <p:nvPr>
            <p:ph type="dt" sz="quarter" idx="12"/>
          </p:nvPr>
        </p:nvSpPr>
        <p:spPr>
          <a:noFill/>
        </p:spPr>
        <p:txBody>
          <a:bodyPr/>
          <a:lstStyle/>
          <a:p>
            <a:r>
              <a:rPr lang="en-US"/>
              <a:t>Dan C. Marinescu</a:t>
            </a:r>
          </a:p>
        </p:txBody>
      </p:sp>
      <p:pic>
        <p:nvPicPr>
          <p:cNvPr id="34823" name="Picture 2" descr="C:\CloudComputing\LectureNotesDecember6\Slides\snapshots\SupercomputersVSClouds.PNG"/>
          <p:cNvPicPr>
            <a:picLocks noChangeAspect="1" noChangeArrowheads="1"/>
          </p:cNvPicPr>
          <p:nvPr/>
        </p:nvPicPr>
        <p:blipFill>
          <a:blip r:embed="rId2" cstate="print"/>
          <a:srcRect/>
          <a:stretch>
            <a:fillRect/>
          </a:stretch>
        </p:blipFill>
        <p:spPr bwMode="auto">
          <a:xfrm>
            <a:off x="579438" y="4143375"/>
            <a:ext cx="7788275" cy="1633538"/>
          </a:xfrm>
          <a:prstGeom prst="rect">
            <a:avLst/>
          </a:prstGeom>
          <a:noFill/>
          <a:ln w="9525">
            <a:noFill/>
            <a:miter lim="800000"/>
            <a:headEnd/>
            <a:tailEnd/>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457200" y="619125"/>
            <a:ext cx="8229600" cy="390525"/>
          </a:xfrm>
        </p:spPr>
        <p:txBody>
          <a:bodyPr/>
          <a:lstStyle/>
          <a:p>
            <a:r>
              <a:rPr lang="en-US" sz="3200" smtClean="0"/>
              <a:t>Legacy applications on the cloud</a:t>
            </a:r>
          </a:p>
        </p:txBody>
      </p:sp>
      <p:sp>
        <p:nvSpPr>
          <p:cNvPr id="35843" name="Content Placeholder 2"/>
          <p:cNvSpPr>
            <a:spLocks noGrp="1"/>
          </p:cNvSpPr>
          <p:nvPr>
            <p:ph idx="1"/>
          </p:nvPr>
        </p:nvSpPr>
        <p:spPr>
          <a:xfrm>
            <a:off x="552450" y="1371600"/>
            <a:ext cx="8134350" cy="4495800"/>
          </a:xfrm>
        </p:spPr>
        <p:txBody>
          <a:bodyPr/>
          <a:lstStyle/>
          <a:p>
            <a:r>
              <a:rPr lang="en-US" sz="2000" dirty="0" smtClean="0"/>
              <a:t>Is it feasible to run legacy applications on a cloud?</a:t>
            </a:r>
          </a:p>
          <a:p>
            <a:r>
              <a:rPr lang="en-US" sz="2000" b="1" dirty="0" smtClean="0"/>
              <a:t>Cirrus</a:t>
            </a:r>
            <a:r>
              <a:rPr lang="en-US" sz="2000" dirty="0" smtClean="0"/>
              <a:t> - a general platform for executing legacy Windows applications on the cloud.  A Cirrus job - a prologue, commands, and parameters. The prologue sets up the running environment; the commands are sequences of shell scripts including Azure-storage-related commands to transfer data between Azure blob storage and the instance.</a:t>
            </a:r>
          </a:p>
          <a:p>
            <a:r>
              <a:rPr lang="en-US" sz="2000" dirty="0" smtClean="0"/>
              <a:t>BLAST - a biology code which finds regions of  local similarity between sequences; it compares nucleotide or protein  sequences to sequence databases and calculates the statistical significance of matches; used to infer functional and evolutionary relationships between sequences and identify members of gene families.</a:t>
            </a:r>
          </a:p>
          <a:p>
            <a:r>
              <a:rPr lang="en-US" sz="2000" dirty="0" err="1" smtClean="0"/>
              <a:t>AzureBLAST</a:t>
            </a:r>
            <a:r>
              <a:rPr lang="en-US" sz="2000" dirty="0" smtClean="0"/>
              <a:t> - a version of BLAST running on the Azure platform.</a:t>
            </a:r>
          </a:p>
        </p:txBody>
      </p:sp>
      <p:sp>
        <p:nvSpPr>
          <p:cNvPr id="35844" name="Footer Placeholder 3"/>
          <p:cNvSpPr>
            <a:spLocks noGrp="1"/>
          </p:cNvSpPr>
          <p:nvPr>
            <p:ph type="ftr" sz="quarter" idx="10"/>
          </p:nvPr>
        </p:nvSpPr>
        <p:spPr>
          <a:noFill/>
        </p:spPr>
        <p:txBody>
          <a:bodyPr/>
          <a:lstStyle/>
          <a:p>
            <a:r>
              <a:rPr lang="en-US"/>
              <a:t>Cloud Computing: Theory and Practice. Chapter 4</a:t>
            </a:r>
          </a:p>
        </p:txBody>
      </p:sp>
      <p:sp>
        <p:nvSpPr>
          <p:cNvPr id="35845" name="Slide Number Placeholder 4"/>
          <p:cNvSpPr>
            <a:spLocks noGrp="1"/>
          </p:cNvSpPr>
          <p:nvPr>
            <p:ph type="sldNum" sz="quarter" idx="11"/>
          </p:nvPr>
        </p:nvSpPr>
        <p:spPr>
          <a:noFill/>
        </p:spPr>
        <p:txBody>
          <a:bodyPr/>
          <a:lstStyle/>
          <a:p>
            <a:fld id="{AA518E80-CC15-4CBA-AD91-BAC921712753}" type="slidenum">
              <a:rPr lang="en-US" smtClean="0"/>
              <a:pPr/>
              <a:t>33</a:t>
            </a:fld>
            <a:endParaRPr lang="en-US" smtClean="0"/>
          </a:p>
        </p:txBody>
      </p:sp>
      <p:sp>
        <p:nvSpPr>
          <p:cNvPr id="35846" name="Date Placeholder 5"/>
          <p:cNvSpPr>
            <a:spLocks noGrp="1"/>
          </p:cNvSpPr>
          <p:nvPr>
            <p:ph type="dt" sz="quarter" idx="12"/>
          </p:nvPr>
        </p:nvSpPr>
        <p:spPr>
          <a:noFill/>
        </p:spPr>
        <p:txBody>
          <a:bodyPr/>
          <a:lstStyle/>
          <a:p>
            <a:r>
              <a:rPr lang="en-US"/>
              <a:t>Dan C. Marinescu</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6"/>
          <p:cNvSpPr>
            <a:spLocks noGrp="1"/>
          </p:cNvSpPr>
          <p:nvPr>
            <p:ph type="title"/>
          </p:nvPr>
        </p:nvSpPr>
        <p:spPr>
          <a:xfrm>
            <a:off x="542925" y="571500"/>
            <a:ext cx="7667625" cy="323850"/>
          </a:xfrm>
        </p:spPr>
        <p:txBody>
          <a:bodyPr/>
          <a:lstStyle/>
          <a:p>
            <a:r>
              <a:rPr lang="en-US" sz="3200" smtClean="0"/>
              <a:t>Cirrus</a:t>
            </a:r>
          </a:p>
        </p:txBody>
      </p:sp>
      <p:sp>
        <p:nvSpPr>
          <p:cNvPr id="36867" name="Footer Placeholder 3"/>
          <p:cNvSpPr>
            <a:spLocks noGrp="1"/>
          </p:cNvSpPr>
          <p:nvPr>
            <p:ph type="ftr" sz="quarter" idx="10"/>
          </p:nvPr>
        </p:nvSpPr>
        <p:spPr>
          <a:noFill/>
        </p:spPr>
        <p:txBody>
          <a:bodyPr/>
          <a:lstStyle/>
          <a:p>
            <a:r>
              <a:rPr lang="en-US"/>
              <a:t>Cloud Computing: Theory and Practice. Chapter 4</a:t>
            </a:r>
          </a:p>
        </p:txBody>
      </p:sp>
      <p:sp>
        <p:nvSpPr>
          <p:cNvPr id="36868" name="Slide Number Placeholder 4"/>
          <p:cNvSpPr>
            <a:spLocks noGrp="1"/>
          </p:cNvSpPr>
          <p:nvPr>
            <p:ph type="sldNum" sz="quarter" idx="11"/>
          </p:nvPr>
        </p:nvSpPr>
        <p:spPr>
          <a:noFill/>
        </p:spPr>
        <p:txBody>
          <a:bodyPr/>
          <a:lstStyle/>
          <a:p>
            <a:fld id="{90D95F53-4508-42A4-A586-068A228E8E4A}" type="slidenum">
              <a:rPr lang="en-US" smtClean="0"/>
              <a:pPr/>
              <a:t>34</a:t>
            </a:fld>
            <a:endParaRPr lang="en-US" smtClean="0"/>
          </a:p>
        </p:txBody>
      </p:sp>
      <p:sp>
        <p:nvSpPr>
          <p:cNvPr id="36869" name="Date Placeholder 5"/>
          <p:cNvSpPr>
            <a:spLocks noGrp="1"/>
          </p:cNvSpPr>
          <p:nvPr>
            <p:ph type="dt" sz="quarter" idx="12"/>
          </p:nvPr>
        </p:nvSpPr>
        <p:spPr>
          <a:noFill/>
        </p:spPr>
        <p:txBody>
          <a:bodyPr/>
          <a:lstStyle/>
          <a:p>
            <a:r>
              <a:rPr lang="en-US"/>
              <a:t>Dan C. Marinescu</a:t>
            </a:r>
          </a:p>
        </p:txBody>
      </p:sp>
      <p:graphicFrame>
        <p:nvGraphicFramePr>
          <p:cNvPr id="36870" name="Object 7"/>
          <p:cNvGraphicFramePr>
            <a:graphicFrameLocks noChangeAspect="1"/>
          </p:cNvGraphicFramePr>
          <p:nvPr/>
        </p:nvGraphicFramePr>
        <p:xfrm>
          <a:off x="782638" y="1525588"/>
          <a:ext cx="7578725" cy="3806825"/>
        </p:xfrm>
        <a:graphic>
          <a:graphicData uri="http://schemas.openxmlformats.org/presentationml/2006/ole">
            <p:oleObj spid="_x0000_s36870" name="Visio" r:id="rId3" imgW="7578580" imgH="3806487" progId="">
              <p:embed/>
            </p:oleObj>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428625" y="457200"/>
            <a:ext cx="8343900" cy="685800"/>
          </a:xfrm>
        </p:spPr>
        <p:txBody>
          <a:bodyPr/>
          <a:lstStyle/>
          <a:p>
            <a:r>
              <a:rPr lang="en-US" sz="2800" dirty="0" err="1" smtClean="0"/>
              <a:t>BigJob</a:t>
            </a:r>
            <a:r>
              <a:rPr lang="en-US" sz="2800" dirty="0" smtClean="0"/>
              <a:t> System: Execution of loosely-coupled workloads using the Azure platform</a:t>
            </a:r>
          </a:p>
        </p:txBody>
      </p:sp>
      <p:sp>
        <p:nvSpPr>
          <p:cNvPr id="37891" name="Footer Placeholder 2"/>
          <p:cNvSpPr>
            <a:spLocks noGrp="1"/>
          </p:cNvSpPr>
          <p:nvPr>
            <p:ph type="ftr" sz="quarter" idx="10"/>
          </p:nvPr>
        </p:nvSpPr>
        <p:spPr>
          <a:noFill/>
        </p:spPr>
        <p:txBody>
          <a:bodyPr/>
          <a:lstStyle/>
          <a:p>
            <a:r>
              <a:rPr lang="en-US"/>
              <a:t>Cloud Computing: Theory and Practice. Chapter 4</a:t>
            </a:r>
          </a:p>
        </p:txBody>
      </p:sp>
      <p:sp>
        <p:nvSpPr>
          <p:cNvPr id="37892" name="Slide Number Placeholder 3"/>
          <p:cNvSpPr>
            <a:spLocks noGrp="1"/>
          </p:cNvSpPr>
          <p:nvPr>
            <p:ph type="sldNum" sz="quarter" idx="11"/>
          </p:nvPr>
        </p:nvSpPr>
        <p:spPr>
          <a:noFill/>
        </p:spPr>
        <p:txBody>
          <a:bodyPr/>
          <a:lstStyle/>
          <a:p>
            <a:fld id="{4BAAC2AE-23A4-4AB0-84CE-9CB9AFD84B95}" type="slidenum">
              <a:rPr lang="en-US" smtClean="0"/>
              <a:pPr/>
              <a:t>35</a:t>
            </a:fld>
            <a:endParaRPr lang="en-US" smtClean="0"/>
          </a:p>
        </p:txBody>
      </p:sp>
      <p:sp>
        <p:nvSpPr>
          <p:cNvPr id="37893" name="Date Placeholder 4"/>
          <p:cNvSpPr>
            <a:spLocks noGrp="1"/>
          </p:cNvSpPr>
          <p:nvPr>
            <p:ph type="dt" sz="quarter" idx="12"/>
          </p:nvPr>
        </p:nvSpPr>
        <p:spPr>
          <a:noFill/>
        </p:spPr>
        <p:txBody>
          <a:bodyPr/>
          <a:lstStyle/>
          <a:p>
            <a:r>
              <a:rPr lang="en-US"/>
              <a:t>Dan C. Marinescu</a:t>
            </a:r>
          </a:p>
        </p:txBody>
      </p:sp>
      <p:graphicFrame>
        <p:nvGraphicFramePr>
          <p:cNvPr id="37894" name="Object 5"/>
          <p:cNvGraphicFramePr>
            <a:graphicFrameLocks noChangeAspect="1"/>
          </p:cNvGraphicFramePr>
          <p:nvPr/>
        </p:nvGraphicFramePr>
        <p:xfrm>
          <a:off x="1257300" y="1250950"/>
          <a:ext cx="6111875" cy="4910138"/>
        </p:xfrm>
        <a:graphic>
          <a:graphicData uri="http://schemas.openxmlformats.org/presentationml/2006/ole">
            <p:oleObj spid="_x0000_s37894" name="Visio" r:id="rId3" imgW="7155822" imgH="5749587" progId="">
              <p:embed/>
            </p:oleObj>
          </a:graphicData>
        </a:graphic>
      </p:graphicFrame>
      <p:sp>
        <p:nvSpPr>
          <p:cNvPr id="7" name="6 - TextBox"/>
          <p:cNvSpPr txBox="1"/>
          <p:nvPr/>
        </p:nvSpPr>
        <p:spPr>
          <a:xfrm>
            <a:off x="190500" y="1478280"/>
            <a:ext cx="1775460" cy="1754326"/>
          </a:xfrm>
          <a:prstGeom prst="rect">
            <a:avLst/>
          </a:prstGeom>
          <a:noFill/>
        </p:spPr>
        <p:txBody>
          <a:bodyPr wrap="square" rtlCol="0">
            <a:spAutoFit/>
          </a:bodyPr>
          <a:lstStyle/>
          <a:p>
            <a:r>
              <a:rPr lang="en-US" dirty="0" err="1" smtClean="0"/>
              <a:t>BigJob</a:t>
            </a:r>
            <a:r>
              <a:rPr lang="en-US" dirty="0" smtClean="0"/>
              <a:t> </a:t>
            </a:r>
            <a:r>
              <a:rPr lang="en-US" smtClean="0"/>
              <a:t>system eliminates </a:t>
            </a:r>
            <a:r>
              <a:rPr lang="en-US" dirty="0" smtClean="0"/>
              <a:t>the needs for the application to manage individual VMs</a:t>
            </a:r>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sz="3200" smtClean="0"/>
              <a:t>Social computing and digital content</a:t>
            </a:r>
          </a:p>
        </p:txBody>
      </p:sp>
      <p:sp>
        <p:nvSpPr>
          <p:cNvPr id="38915" name="Content Placeholder 5"/>
          <p:cNvSpPr>
            <a:spLocks noGrp="1"/>
          </p:cNvSpPr>
          <p:nvPr>
            <p:ph idx="1"/>
          </p:nvPr>
        </p:nvSpPr>
        <p:spPr>
          <a:xfrm>
            <a:off x="514350" y="1257300"/>
            <a:ext cx="8172450" cy="5114925"/>
          </a:xfrm>
        </p:spPr>
        <p:txBody>
          <a:bodyPr/>
          <a:lstStyle/>
          <a:p>
            <a:r>
              <a:rPr lang="en-US" sz="2000" smtClean="0"/>
              <a:t>Networks allowing researchers to share data and provide a virtual environment supporting remote execution of workflows are domain specific:</a:t>
            </a:r>
          </a:p>
          <a:p>
            <a:pPr lvl="1"/>
            <a:r>
              <a:rPr lang="en-US" sz="1800" smtClean="0"/>
              <a:t>MyExperiment for biology. </a:t>
            </a:r>
          </a:p>
          <a:p>
            <a:pPr lvl="1"/>
            <a:r>
              <a:rPr lang="en-US" sz="1800" smtClean="0"/>
              <a:t>nanoHub for nanoscience.</a:t>
            </a:r>
          </a:p>
          <a:p>
            <a:r>
              <a:rPr lang="en-US" sz="2000" smtClean="0"/>
              <a:t>Volunteer computing - a large population of users donate resources such as CPU cycles and storage space for a specific project:</a:t>
            </a:r>
          </a:p>
          <a:p>
            <a:pPr lvl="1"/>
            <a:r>
              <a:rPr lang="en-US" sz="1800" smtClean="0"/>
              <a:t>Mersenne Prime Search</a:t>
            </a:r>
          </a:p>
          <a:p>
            <a:pPr lvl="1"/>
            <a:r>
              <a:rPr lang="en-US" sz="1800" smtClean="0"/>
              <a:t>SETI@Home, </a:t>
            </a:r>
          </a:p>
          <a:p>
            <a:pPr lvl="1"/>
            <a:r>
              <a:rPr lang="en-US" sz="1800" smtClean="0"/>
              <a:t>Folding@home, </a:t>
            </a:r>
          </a:p>
          <a:p>
            <a:pPr lvl="1"/>
            <a:r>
              <a:rPr lang="en-US" sz="1800" smtClean="0"/>
              <a:t>Storage@Home </a:t>
            </a:r>
          </a:p>
          <a:p>
            <a:pPr lvl="1"/>
            <a:r>
              <a:rPr lang="en-US" sz="1800" smtClean="0"/>
              <a:t>PlanetLab</a:t>
            </a:r>
          </a:p>
          <a:p>
            <a:r>
              <a:rPr lang="en-US" sz="2000" smtClean="0"/>
              <a:t>Berkeley Open Infrastructure for Network Computing (BOINC) </a:t>
            </a:r>
            <a:r>
              <a:rPr lang="en-US" sz="2000" smtClean="0">
                <a:sym typeface="Wingdings" pitchFamily="2" charset="2"/>
              </a:rPr>
              <a:t></a:t>
            </a:r>
            <a:r>
              <a:rPr lang="en-US" sz="2000" smtClean="0"/>
              <a:t> middleware for a distributed infrastructure suitable for different applications.</a:t>
            </a:r>
          </a:p>
        </p:txBody>
      </p:sp>
      <p:sp>
        <p:nvSpPr>
          <p:cNvPr id="38916" name="Footer Placeholder 2"/>
          <p:cNvSpPr>
            <a:spLocks noGrp="1"/>
          </p:cNvSpPr>
          <p:nvPr>
            <p:ph type="ftr" sz="quarter" idx="10"/>
          </p:nvPr>
        </p:nvSpPr>
        <p:spPr>
          <a:noFill/>
        </p:spPr>
        <p:txBody>
          <a:bodyPr/>
          <a:lstStyle/>
          <a:p>
            <a:r>
              <a:rPr lang="en-US"/>
              <a:t>Cloud Computing: Theory and Practice. Chapter 4</a:t>
            </a:r>
          </a:p>
        </p:txBody>
      </p:sp>
      <p:sp>
        <p:nvSpPr>
          <p:cNvPr id="38917" name="Slide Number Placeholder 3"/>
          <p:cNvSpPr>
            <a:spLocks noGrp="1"/>
          </p:cNvSpPr>
          <p:nvPr>
            <p:ph type="sldNum" sz="quarter" idx="11"/>
          </p:nvPr>
        </p:nvSpPr>
        <p:spPr>
          <a:noFill/>
        </p:spPr>
        <p:txBody>
          <a:bodyPr/>
          <a:lstStyle/>
          <a:p>
            <a:fld id="{1D0F4FFE-3BE1-4E8D-ACA9-5AF50579AEC9}" type="slidenum">
              <a:rPr lang="en-US" smtClean="0"/>
              <a:pPr/>
              <a:t>36</a:t>
            </a:fld>
            <a:endParaRPr lang="en-US" smtClean="0"/>
          </a:p>
        </p:txBody>
      </p:sp>
      <p:sp>
        <p:nvSpPr>
          <p:cNvPr id="38918" name="Date Placeholder 4"/>
          <p:cNvSpPr>
            <a:spLocks noGrp="1"/>
          </p:cNvSpPr>
          <p:nvPr>
            <p:ph type="dt" sz="quarter" idx="12"/>
          </p:nvPr>
        </p:nvSpPr>
        <p:spPr>
          <a:noFill/>
        </p:spPr>
        <p:txBody>
          <a:bodyPr/>
          <a:lstStyle/>
          <a:p>
            <a:r>
              <a:rPr lang="en-US"/>
              <a:t>Dan C. Marinescu</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552450"/>
            <a:ext cx="8229600" cy="485775"/>
          </a:xfrm>
        </p:spPr>
        <p:txBody>
          <a:bodyPr/>
          <a:lstStyle/>
          <a:p>
            <a:r>
              <a:rPr lang="en-US" sz="3200" smtClean="0"/>
              <a:t>Cloud applications (cont’d)</a:t>
            </a:r>
          </a:p>
        </p:txBody>
      </p:sp>
      <p:sp>
        <p:nvSpPr>
          <p:cNvPr id="6147" name="Content Placeholder 2"/>
          <p:cNvSpPr>
            <a:spLocks noGrp="1"/>
          </p:cNvSpPr>
          <p:nvPr>
            <p:ph idx="1"/>
          </p:nvPr>
        </p:nvSpPr>
        <p:spPr>
          <a:xfrm>
            <a:off x="457200" y="1276350"/>
            <a:ext cx="8524875" cy="4933950"/>
          </a:xfrm>
        </p:spPr>
        <p:txBody>
          <a:bodyPr/>
          <a:lstStyle/>
          <a:p>
            <a:r>
              <a:rPr lang="en-US" smtClean="0"/>
              <a:t>Ideal applications for cloud computing:</a:t>
            </a:r>
          </a:p>
          <a:p>
            <a:pPr lvl="2"/>
            <a:r>
              <a:rPr lang="en-US" smtClean="0"/>
              <a:t>Web services.</a:t>
            </a:r>
          </a:p>
          <a:p>
            <a:pPr lvl="2"/>
            <a:r>
              <a:rPr lang="en-US" smtClean="0"/>
              <a:t>Database services.  </a:t>
            </a:r>
          </a:p>
          <a:p>
            <a:pPr lvl="2"/>
            <a:r>
              <a:rPr lang="en-US" smtClean="0"/>
              <a:t>Transaction-based service.  The resource requirements of transaction-oriented services benefit from an elastic environment where resources are available when needed and where one pays only for the resources it consumes.</a:t>
            </a:r>
          </a:p>
          <a:p>
            <a:r>
              <a:rPr lang="en-US" smtClean="0"/>
              <a:t>Applications unlikely to perform well on a cloud: </a:t>
            </a:r>
          </a:p>
          <a:p>
            <a:pPr lvl="2"/>
            <a:r>
              <a:rPr lang="en-US" smtClean="0"/>
              <a:t> Applications with a complex workflow and multiple dependencies, as is often the case in high-performance computing.</a:t>
            </a:r>
          </a:p>
          <a:p>
            <a:pPr lvl="2"/>
            <a:r>
              <a:rPr lang="en-US" smtClean="0"/>
              <a:t>Applications which require intensive communication among concurrent instances.</a:t>
            </a:r>
          </a:p>
          <a:p>
            <a:pPr lvl="2"/>
            <a:r>
              <a:rPr lang="en-US" smtClean="0"/>
              <a:t>When  the workload cannot be arbitrarily partitioned.</a:t>
            </a:r>
          </a:p>
        </p:txBody>
      </p:sp>
      <p:sp>
        <p:nvSpPr>
          <p:cNvPr id="6148" name="Footer Placeholder 3"/>
          <p:cNvSpPr>
            <a:spLocks noGrp="1"/>
          </p:cNvSpPr>
          <p:nvPr>
            <p:ph type="ftr" sz="quarter" idx="10"/>
          </p:nvPr>
        </p:nvSpPr>
        <p:spPr>
          <a:noFill/>
        </p:spPr>
        <p:txBody>
          <a:bodyPr/>
          <a:lstStyle/>
          <a:p>
            <a:r>
              <a:rPr lang="en-US"/>
              <a:t>Cloud Computing: Theory and Practice. Chapter 4</a:t>
            </a:r>
          </a:p>
        </p:txBody>
      </p:sp>
      <p:sp>
        <p:nvSpPr>
          <p:cNvPr id="6149" name="Slide Number Placeholder 4"/>
          <p:cNvSpPr>
            <a:spLocks noGrp="1"/>
          </p:cNvSpPr>
          <p:nvPr>
            <p:ph type="sldNum" sz="quarter" idx="11"/>
          </p:nvPr>
        </p:nvSpPr>
        <p:spPr>
          <a:noFill/>
        </p:spPr>
        <p:txBody>
          <a:bodyPr/>
          <a:lstStyle/>
          <a:p>
            <a:fld id="{90F452B7-D1EB-4212-8579-3D10180323AC}" type="slidenum">
              <a:rPr lang="en-US" smtClean="0"/>
              <a:pPr/>
              <a:t>4</a:t>
            </a:fld>
            <a:endParaRPr lang="en-US" smtClean="0"/>
          </a:p>
        </p:txBody>
      </p:sp>
      <p:sp>
        <p:nvSpPr>
          <p:cNvPr id="6150" name="Date Placeholder 5"/>
          <p:cNvSpPr>
            <a:spLocks noGrp="1"/>
          </p:cNvSpPr>
          <p:nvPr>
            <p:ph type="dt" sz="quarter" idx="12"/>
          </p:nvPr>
        </p:nvSpPr>
        <p:spPr>
          <a:noFill/>
        </p:spPr>
        <p:txBody>
          <a:bodyPr/>
          <a:lstStyle/>
          <a:p>
            <a:r>
              <a:rPr lang="en-US"/>
              <a:t>Dan C. Marinescu</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52400" y="438150"/>
            <a:ext cx="8658225" cy="981075"/>
          </a:xfrm>
        </p:spPr>
        <p:txBody>
          <a:bodyPr/>
          <a:lstStyle/>
          <a:p>
            <a:r>
              <a:rPr lang="en-US" sz="3200" smtClean="0"/>
              <a:t> Challenges for cloud application development</a:t>
            </a:r>
          </a:p>
        </p:txBody>
      </p:sp>
      <p:sp>
        <p:nvSpPr>
          <p:cNvPr id="7171" name="Content Placeholder 2"/>
          <p:cNvSpPr>
            <a:spLocks noGrp="1"/>
          </p:cNvSpPr>
          <p:nvPr>
            <p:ph idx="1"/>
          </p:nvPr>
        </p:nvSpPr>
        <p:spPr>
          <a:xfrm>
            <a:off x="771525" y="1600200"/>
            <a:ext cx="8105775" cy="4572000"/>
          </a:xfrm>
        </p:spPr>
        <p:txBody>
          <a:bodyPr/>
          <a:lstStyle/>
          <a:p>
            <a:r>
              <a:rPr lang="en-US" sz="2000" smtClean="0"/>
              <a:t>Performance isolation - nearly impossible to reach in a real system, especially when the system is heavily loaded.</a:t>
            </a:r>
          </a:p>
          <a:p>
            <a:endParaRPr lang="en-US" sz="2000" smtClean="0"/>
          </a:p>
          <a:p>
            <a:r>
              <a:rPr lang="en-US" sz="2000" smtClean="0"/>
              <a:t>Reliability - major concern; server failures expected when a large number of servers cooperate for the computations.</a:t>
            </a:r>
          </a:p>
          <a:p>
            <a:endParaRPr lang="en-US" sz="2000" smtClean="0"/>
          </a:p>
          <a:p>
            <a:r>
              <a:rPr lang="en-US" sz="2000" smtClean="0"/>
              <a:t>Cloud infrastructure exhibits latency and bandwidth fluctuations which affect the application performance.</a:t>
            </a:r>
          </a:p>
          <a:p>
            <a:pPr>
              <a:buFont typeface="Wingdings" pitchFamily="2" charset="2"/>
              <a:buNone/>
            </a:pPr>
            <a:endParaRPr lang="en-US" sz="2000" smtClean="0"/>
          </a:p>
          <a:p>
            <a:r>
              <a:rPr lang="en-US" sz="2000" smtClean="0"/>
              <a:t>Performance considerations limit the amount of </a:t>
            </a:r>
            <a:r>
              <a:rPr lang="en-US" sz="2000" i="1" smtClean="0"/>
              <a:t>data logging</a:t>
            </a:r>
            <a:r>
              <a:rPr lang="en-US" sz="2000" smtClean="0"/>
              <a:t>; the ability to identify the source of unexpected results and errors is helped by frequent logging.</a:t>
            </a:r>
          </a:p>
        </p:txBody>
      </p:sp>
      <p:sp>
        <p:nvSpPr>
          <p:cNvPr id="7172" name="Footer Placeholder 3"/>
          <p:cNvSpPr>
            <a:spLocks noGrp="1"/>
          </p:cNvSpPr>
          <p:nvPr>
            <p:ph type="ftr" sz="quarter" idx="10"/>
          </p:nvPr>
        </p:nvSpPr>
        <p:spPr>
          <a:noFill/>
        </p:spPr>
        <p:txBody>
          <a:bodyPr/>
          <a:lstStyle/>
          <a:p>
            <a:r>
              <a:rPr lang="en-US"/>
              <a:t>Cloud Computing: Theory and Practice. Chapter 4</a:t>
            </a:r>
          </a:p>
        </p:txBody>
      </p:sp>
      <p:sp>
        <p:nvSpPr>
          <p:cNvPr id="7173" name="Slide Number Placeholder 4"/>
          <p:cNvSpPr>
            <a:spLocks noGrp="1"/>
          </p:cNvSpPr>
          <p:nvPr>
            <p:ph type="sldNum" sz="quarter" idx="11"/>
          </p:nvPr>
        </p:nvSpPr>
        <p:spPr>
          <a:noFill/>
        </p:spPr>
        <p:txBody>
          <a:bodyPr/>
          <a:lstStyle/>
          <a:p>
            <a:fld id="{E8641522-1383-4E40-966F-E3DB07D591AC}" type="slidenum">
              <a:rPr lang="en-US" smtClean="0"/>
              <a:pPr/>
              <a:t>5</a:t>
            </a:fld>
            <a:endParaRPr lang="en-US" smtClean="0"/>
          </a:p>
        </p:txBody>
      </p:sp>
      <p:sp>
        <p:nvSpPr>
          <p:cNvPr id="7174" name="Date Placeholder 5"/>
          <p:cNvSpPr>
            <a:spLocks noGrp="1"/>
          </p:cNvSpPr>
          <p:nvPr>
            <p:ph type="dt" sz="quarter" idx="12"/>
          </p:nvPr>
        </p:nvSpPr>
        <p:spPr>
          <a:noFill/>
        </p:spPr>
        <p:txBody>
          <a:bodyPr/>
          <a:lstStyle/>
          <a:p>
            <a:r>
              <a:rPr lang="en-US"/>
              <a:t>Dan C. Marinescu</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66725" y="638175"/>
            <a:ext cx="8677275" cy="476250"/>
          </a:xfrm>
        </p:spPr>
        <p:txBody>
          <a:bodyPr/>
          <a:lstStyle/>
          <a:p>
            <a:r>
              <a:rPr lang="en-US" sz="3200" smtClean="0"/>
              <a:t>Existing and new application opportunities</a:t>
            </a:r>
          </a:p>
        </p:txBody>
      </p:sp>
      <p:sp>
        <p:nvSpPr>
          <p:cNvPr id="8195" name="Content Placeholder 2"/>
          <p:cNvSpPr>
            <a:spLocks noGrp="1"/>
          </p:cNvSpPr>
          <p:nvPr>
            <p:ph idx="1"/>
          </p:nvPr>
        </p:nvSpPr>
        <p:spPr>
          <a:xfrm>
            <a:off x="609600" y="1543050"/>
            <a:ext cx="8077200" cy="4581525"/>
          </a:xfrm>
        </p:spPr>
        <p:txBody>
          <a:bodyPr/>
          <a:lstStyle/>
          <a:p>
            <a:r>
              <a:rPr lang="en-US" smtClean="0"/>
              <a:t>Three broad categories of existing applications:</a:t>
            </a:r>
          </a:p>
          <a:p>
            <a:pPr lvl="2"/>
            <a:r>
              <a:rPr lang="en-US" smtClean="0"/>
              <a:t>Processing pipelines. </a:t>
            </a:r>
          </a:p>
          <a:p>
            <a:pPr lvl="2"/>
            <a:r>
              <a:rPr lang="en-US" smtClean="0"/>
              <a:t>Batch processing systems.</a:t>
            </a:r>
          </a:p>
          <a:p>
            <a:pPr lvl="2"/>
            <a:r>
              <a:rPr lang="en-US" smtClean="0"/>
              <a:t>Web applications.</a:t>
            </a:r>
          </a:p>
          <a:p>
            <a:r>
              <a:rPr lang="en-US" smtClean="0"/>
              <a:t>Potentially new applications</a:t>
            </a:r>
          </a:p>
          <a:p>
            <a:pPr lvl="2"/>
            <a:r>
              <a:rPr lang="en-US" smtClean="0"/>
              <a:t>Batch processing for decision support systems and business analytics.</a:t>
            </a:r>
          </a:p>
          <a:p>
            <a:pPr lvl="2"/>
            <a:r>
              <a:rPr lang="en-US" smtClean="0"/>
              <a:t>Mobile interactive applications which process large volumes of data from different types of sensors.</a:t>
            </a:r>
          </a:p>
          <a:p>
            <a:pPr lvl="2"/>
            <a:r>
              <a:rPr lang="en-US" smtClean="0"/>
              <a:t>Science and engineering could greatly benefit from cloud computing as many applications in these areas are  compute-intensive and data-intensive.</a:t>
            </a:r>
          </a:p>
        </p:txBody>
      </p:sp>
      <p:sp>
        <p:nvSpPr>
          <p:cNvPr id="8196" name="Footer Placeholder 3"/>
          <p:cNvSpPr>
            <a:spLocks noGrp="1"/>
          </p:cNvSpPr>
          <p:nvPr>
            <p:ph type="ftr" sz="quarter" idx="10"/>
          </p:nvPr>
        </p:nvSpPr>
        <p:spPr>
          <a:noFill/>
        </p:spPr>
        <p:txBody>
          <a:bodyPr/>
          <a:lstStyle/>
          <a:p>
            <a:r>
              <a:rPr lang="en-US"/>
              <a:t>Cloud Computing: Theory and Practice. Chapter 4</a:t>
            </a:r>
          </a:p>
        </p:txBody>
      </p:sp>
      <p:sp>
        <p:nvSpPr>
          <p:cNvPr id="8197" name="Slide Number Placeholder 4"/>
          <p:cNvSpPr>
            <a:spLocks noGrp="1"/>
          </p:cNvSpPr>
          <p:nvPr>
            <p:ph type="sldNum" sz="quarter" idx="11"/>
          </p:nvPr>
        </p:nvSpPr>
        <p:spPr>
          <a:noFill/>
        </p:spPr>
        <p:txBody>
          <a:bodyPr/>
          <a:lstStyle/>
          <a:p>
            <a:fld id="{C319F602-13A3-4331-B696-EA6CEF9158E2}" type="slidenum">
              <a:rPr lang="en-US" smtClean="0"/>
              <a:pPr/>
              <a:t>6</a:t>
            </a:fld>
            <a:endParaRPr lang="en-US" smtClean="0"/>
          </a:p>
        </p:txBody>
      </p:sp>
      <p:sp>
        <p:nvSpPr>
          <p:cNvPr id="8198" name="Date Placeholder 5"/>
          <p:cNvSpPr>
            <a:spLocks noGrp="1"/>
          </p:cNvSpPr>
          <p:nvPr>
            <p:ph type="dt" sz="quarter" idx="12"/>
          </p:nvPr>
        </p:nvSpPr>
        <p:spPr>
          <a:noFill/>
        </p:spPr>
        <p:txBody>
          <a:bodyPr/>
          <a:lstStyle/>
          <a:p>
            <a:r>
              <a:rPr lang="en-US"/>
              <a:t>Dan C. Marinescu</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09575" y="657225"/>
            <a:ext cx="8277225" cy="409575"/>
          </a:xfrm>
        </p:spPr>
        <p:txBody>
          <a:bodyPr/>
          <a:lstStyle/>
          <a:p>
            <a:r>
              <a:rPr lang="en-US" sz="3200" smtClean="0"/>
              <a:t>Processing pipelines</a:t>
            </a:r>
          </a:p>
        </p:txBody>
      </p:sp>
      <p:sp>
        <p:nvSpPr>
          <p:cNvPr id="9219" name="Content Placeholder 2"/>
          <p:cNvSpPr>
            <a:spLocks noGrp="1"/>
          </p:cNvSpPr>
          <p:nvPr>
            <p:ph idx="1"/>
          </p:nvPr>
        </p:nvSpPr>
        <p:spPr>
          <a:xfrm>
            <a:off x="647700" y="1466850"/>
            <a:ext cx="8039100" cy="4762500"/>
          </a:xfrm>
        </p:spPr>
        <p:txBody>
          <a:bodyPr/>
          <a:lstStyle/>
          <a:p>
            <a:r>
              <a:rPr lang="en-US" sz="2000" smtClean="0"/>
              <a:t>Indexing large datasets created by web crawler engines.</a:t>
            </a:r>
          </a:p>
          <a:p>
            <a:r>
              <a:rPr lang="en-US" sz="2000" smtClean="0"/>
              <a:t>Data mining - searching large collections of records to locate items of interests.</a:t>
            </a:r>
          </a:p>
          <a:p>
            <a:r>
              <a:rPr lang="en-US" sz="2000" smtClean="0"/>
              <a:t>Image processing .</a:t>
            </a:r>
          </a:p>
          <a:p>
            <a:pPr lvl="2"/>
            <a:r>
              <a:rPr lang="en-US" smtClean="0"/>
              <a:t>Image conversion, e.g., enlarge an image or create thumbnails. </a:t>
            </a:r>
          </a:p>
          <a:p>
            <a:pPr lvl="2"/>
            <a:r>
              <a:rPr lang="en-US" smtClean="0"/>
              <a:t>Compress or encrypt images.</a:t>
            </a:r>
          </a:p>
          <a:p>
            <a:r>
              <a:rPr lang="en-US" sz="2000" smtClean="0"/>
              <a:t>Video transcoding from one video format to another, e.g., from AVI to MPEG.</a:t>
            </a:r>
          </a:p>
          <a:p>
            <a:r>
              <a:rPr lang="en-US" sz="2000" smtClean="0"/>
              <a:t>Document processing. </a:t>
            </a:r>
          </a:p>
          <a:p>
            <a:pPr lvl="2"/>
            <a:r>
              <a:rPr lang="en-US" smtClean="0"/>
              <a:t>Convert large collections of documents from one format to another, e.g., from Word to PDF. </a:t>
            </a:r>
          </a:p>
          <a:p>
            <a:pPr lvl="2"/>
            <a:r>
              <a:rPr lang="en-US" smtClean="0"/>
              <a:t>Encrypt documents. </a:t>
            </a:r>
          </a:p>
          <a:p>
            <a:pPr lvl="2"/>
            <a:r>
              <a:rPr lang="en-US" smtClean="0"/>
              <a:t>Use Optical Character Recognition to produce digital images of documents.</a:t>
            </a:r>
          </a:p>
        </p:txBody>
      </p:sp>
      <p:sp>
        <p:nvSpPr>
          <p:cNvPr id="9220" name="Footer Placeholder 3"/>
          <p:cNvSpPr>
            <a:spLocks noGrp="1"/>
          </p:cNvSpPr>
          <p:nvPr>
            <p:ph type="ftr" sz="quarter" idx="10"/>
          </p:nvPr>
        </p:nvSpPr>
        <p:spPr>
          <a:noFill/>
        </p:spPr>
        <p:txBody>
          <a:bodyPr/>
          <a:lstStyle/>
          <a:p>
            <a:r>
              <a:rPr lang="en-US"/>
              <a:t>Cloud Computing: Theory and Practice. Chapter 4</a:t>
            </a:r>
          </a:p>
        </p:txBody>
      </p:sp>
      <p:sp>
        <p:nvSpPr>
          <p:cNvPr id="9221" name="Slide Number Placeholder 4"/>
          <p:cNvSpPr>
            <a:spLocks noGrp="1"/>
          </p:cNvSpPr>
          <p:nvPr>
            <p:ph type="sldNum" sz="quarter" idx="11"/>
          </p:nvPr>
        </p:nvSpPr>
        <p:spPr>
          <a:noFill/>
        </p:spPr>
        <p:txBody>
          <a:bodyPr/>
          <a:lstStyle/>
          <a:p>
            <a:fld id="{A3FCB7F7-90C3-4AF1-BF1A-E67BC77E5BDC}" type="slidenum">
              <a:rPr lang="en-US" smtClean="0"/>
              <a:pPr/>
              <a:t>7</a:t>
            </a:fld>
            <a:endParaRPr lang="en-US" smtClean="0"/>
          </a:p>
        </p:txBody>
      </p:sp>
      <p:sp>
        <p:nvSpPr>
          <p:cNvPr id="9222" name="Date Placeholder 5"/>
          <p:cNvSpPr>
            <a:spLocks noGrp="1"/>
          </p:cNvSpPr>
          <p:nvPr>
            <p:ph type="dt" sz="quarter" idx="12"/>
          </p:nvPr>
        </p:nvSpPr>
        <p:spPr>
          <a:noFill/>
        </p:spPr>
        <p:txBody>
          <a:bodyPr/>
          <a:lstStyle/>
          <a:p>
            <a:r>
              <a:rPr lang="en-US"/>
              <a:t>Dan C. Marinescu</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sz="3200" smtClean="0"/>
              <a:t>Batch processing applications</a:t>
            </a:r>
          </a:p>
        </p:txBody>
      </p:sp>
      <p:sp>
        <p:nvSpPr>
          <p:cNvPr id="10243" name="Content Placeholder 2"/>
          <p:cNvSpPr>
            <a:spLocks noGrp="1"/>
          </p:cNvSpPr>
          <p:nvPr>
            <p:ph idx="1"/>
          </p:nvPr>
        </p:nvSpPr>
        <p:spPr>
          <a:xfrm>
            <a:off x="495300" y="1381125"/>
            <a:ext cx="8086725" cy="4781550"/>
          </a:xfrm>
        </p:spPr>
        <p:txBody>
          <a:bodyPr/>
          <a:lstStyle/>
          <a:p>
            <a:r>
              <a:rPr lang="en-US" sz="2000" smtClean="0"/>
              <a:t>Generation of daily, weekly, monthly, and annual activity reports for retail, manufacturing, other economical sectors.</a:t>
            </a:r>
          </a:p>
          <a:p>
            <a:endParaRPr lang="en-US" sz="2000" smtClean="0"/>
          </a:p>
          <a:p>
            <a:r>
              <a:rPr lang="en-US" sz="2000" smtClean="0"/>
              <a:t>Processing, aggregation, and summaries of daily transactions for financial institutions, insurance companies, and healthcare organizations.</a:t>
            </a:r>
          </a:p>
          <a:p>
            <a:endParaRPr lang="en-US" sz="2000" smtClean="0"/>
          </a:p>
          <a:p>
            <a:r>
              <a:rPr lang="en-US" sz="2000" smtClean="0"/>
              <a:t>Processing billing and payroll records.</a:t>
            </a:r>
          </a:p>
          <a:p>
            <a:endParaRPr lang="en-US" sz="2000" smtClean="0"/>
          </a:p>
          <a:p>
            <a:r>
              <a:rPr lang="en-US" sz="2000" smtClean="0"/>
              <a:t>Management of the software development, e.g., nightly updates of software repositories.</a:t>
            </a:r>
          </a:p>
          <a:p>
            <a:pPr>
              <a:buFont typeface="Wingdings" pitchFamily="2" charset="2"/>
              <a:buNone/>
            </a:pPr>
            <a:endParaRPr lang="en-US" sz="2000" smtClean="0"/>
          </a:p>
          <a:p>
            <a:r>
              <a:rPr lang="en-US" sz="2000" smtClean="0"/>
              <a:t>Automatic testing and verification of software and hardware systems.</a:t>
            </a:r>
          </a:p>
        </p:txBody>
      </p:sp>
      <p:sp>
        <p:nvSpPr>
          <p:cNvPr id="10244" name="Footer Placeholder 3"/>
          <p:cNvSpPr>
            <a:spLocks noGrp="1"/>
          </p:cNvSpPr>
          <p:nvPr>
            <p:ph type="ftr" sz="quarter" idx="10"/>
          </p:nvPr>
        </p:nvSpPr>
        <p:spPr>
          <a:noFill/>
        </p:spPr>
        <p:txBody>
          <a:bodyPr/>
          <a:lstStyle/>
          <a:p>
            <a:r>
              <a:rPr lang="en-US"/>
              <a:t>Cloud Computing: Theory and Practice. Chapter 4</a:t>
            </a:r>
          </a:p>
        </p:txBody>
      </p:sp>
      <p:sp>
        <p:nvSpPr>
          <p:cNvPr id="10245" name="Slide Number Placeholder 4"/>
          <p:cNvSpPr>
            <a:spLocks noGrp="1"/>
          </p:cNvSpPr>
          <p:nvPr>
            <p:ph type="sldNum" sz="quarter" idx="11"/>
          </p:nvPr>
        </p:nvSpPr>
        <p:spPr>
          <a:noFill/>
        </p:spPr>
        <p:txBody>
          <a:bodyPr/>
          <a:lstStyle/>
          <a:p>
            <a:fld id="{6E95BC6E-0F9D-4696-8DC0-01032A16ABCB}" type="slidenum">
              <a:rPr lang="en-US" smtClean="0"/>
              <a:pPr/>
              <a:t>8</a:t>
            </a:fld>
            <a:endParaRPr lang="en-US" smtClean="0"/>
          </a:p>
        </p:txBody>
      </p:sp>
      <p:sp>
        <p:nvSpPr>
          <p:cNvPr id="10246" name="Date Placeholder 5"/>
          <p:cNvSpPr>
            <a:spLocks noGrp="1"/>
          </p:cNvSpPr>
          <p:nvPr>
            <p:ph type="dt" sz="quarter" idx="12"/>
          </p:nvPr>
        </p:nvSpPr>
        <p:spPr>
          <a:noFill/>
        </p:spPr>
        <p:txBody>
          <a:bodyPr/>
          <a:lstStyle/>
          <a:p>
            <a:r>
              <a:rPr lang="en-US"/>
              <a:t>Dan C. Marinescu</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504825" y="457200"/>
            <a:ext cx="8181975" cy="800100"/>
          </a:xfrm>
        </p:spPr>
        <p:txBody>
          <a:bodyPr/>
          <a:lstStyle/>
          <a:p>
            <a:r>
              <a:rPr lang="en-US" sz="3200" smtClean="0"/>
              <a:t>Web access</a:t>
            </a:r>
          </a:p>
        </p:txBody>
      </p:sp>
      <p:sp>
        <p:nvSpPr>
          <p:cNvPr id="11267" name="Content Placeholder 2"/>
          <p:cNvSpPr>
            <a:spLocks noGrp="1"/>
          </p:cNvSpPr>
          <p:nvPr>
            <p:ph idx="1"/>
          </p:nvPr>
        </p:nvSpPr>
        <p:spPr>
          <a:xfrm>
            <a:off x="838200" y="1638300"/>
            <a:ext cx="7772400" cy="4457700"/>
          </a:xfrm>
        </p:spPr>
        <p:txBody>
          <a:bodyPr/>
          <a:lstStyle/>
          <a:p>
            <a:r>
              <a:rPr lang="en-US" sz="2000" smtClean="0"/>
              <a:t>Sites for online commerce.</a:t>
            </a:r>
          </a:p>
          <a:p>
            <a:endParaRPr lang="en-US" sz="2000" smtClean="0"/>
          </a:p>
          <a:p>
            <a:r>
              <a:rPr lang="en-US" sz="2000" smtClean="0"/>
              <a:t>Sites with a periodic or temporary presence. </a:t>
            </a:r>
          </a:p>
          <a:p>
            <a:pPr lvl="2"/>
            <a:r>
              <a:rPr lang="en-US" smtClean="0"/>
              <a:t>Conferences or other events.</a:t>
            </a:r>
          </a:p>
          <a:p>
            <a:pPr lvl="2"/>
            <a:r>
              <a:rPr lang="en-US" smtClean="0"/>
              <a:t>Active during a particular season (e.g., the Holidays Season) or  income tax reporting.</a:t>
            </a:r>
          </a:p>
          <a:p>
            <a:pPr lvl="2">
              <a:buFont typeface="Wingdings" pitchFamily="2" charset="2"/>
              <a:buNone/>
            </a:pPr>
            <a:r>
              <a:rPr lang="en-US" smtClean="0"/>
              <a:t> </a:t>
            </a:r>
          </a:p>
          <a:p>
            <a:r>
              <a:rPr lang="en-US" sz="2000" smtClean="0"/>
              <a:t>Sites for promotional activities.</a:t>
            </a:r>
          </a:p>
          <a:p>
            <a:pPr>
              <a:buFont typeface="Wingdings" pitchFamily="2" charset="2"/>
              <a:buNone/>
            </a:pPr>
            <a:endParaRPr lang="en-US" sz="2000" smtClean="0"/>
          </a:p>
          <a:p>
            <a:r>
              <a:rPr lang="en-US" sz="2000" smtClean="0"/>
              <a:t>Sites that ``sleep'' during the night and auto-scale during the day.</a:t>
            </a:r>
          </a:p>
        </p:txBody>
      </p:sp>
      <p:sp>
        <p:nvSpPr>
          <p:cNvPr id="11268" name="Footer Placeholder 3"/>
          <p:cNvSpPr>
            <a:spLocks noGrp="1"/>
          </p:cNvSpPr>
          <p:nvPr>
            <p:ph type="ftr" sz="quarter" idx="10"/>
          </p:nvPr>
        </p:nvSpPr>
        <p:spPr>
          <a:noFill/>
        </p:spPr>
        <p:txBody>
          <a:bodyPr/>
          <a:lstStyle/>
          <a:p>
            <a:r>
              <a:rPr lang="en-US"/>
              <a:t>Cloud Computing: Theory and Practice. Chapter 4</a:t>
            </a:r>
          </a:p>
        </p:txBody>
      </p:sp>
      <p:sp>
        <p:nvSpPr>
          <p:cNvPr id="11269" name="Slide Number Placeholder 4"/>
          <p:cNvSpPr>
            <a:spLocks noGrp="1"/>
          </p:cNvSpPr>
          <p:nvPr>
            <p:ph type="sldNum" sz="quarter" idx="11"/>
          </p:nvPr>
        </p:nvSpPr>
        <p:spPr>
          <a:noFill/>
        </p:spPr>
        <p:txBody>
          <a:bodyPr/>
          <a:lstStyle/>
          <a:p>
            <a:fld id="{0AD3E1F2-CAAF-4FD6-A8EA-F37446584B9C}" type="slidenum">
              <a:rPr lang="en-US" smtClean="0"/>
              <a:pPr/>
              <a:t>9</a:t>
            </a:fld>
            <a:endParaRPr lang="en-US" smtClean="0"/>
          </a:p>
        </p:txBody>
      </p:sp>
      <p:sp>
        <p:nvSpPr>
          <p:cNvPr id="11270" name="Date Placeholder 5"/>
          <p:cNvSpPr>
            <a:spLocks noGrp="1"/>
          </p:cNvSpPr>
          <p:nvPr>
            <p:ph type="dt" sz="quarter" idx="12"/>
          </p:nvPr>
        </p:nvSpPr>
        <p:spPr>
          <a:noFill/>
        </p:spPr>
        <p:txBody>
          <a:bodyPr/>
          <a:lstStyle/>
          <a:p>
            <a:r>
              <a:rPr lang="en-US"/>
              <a:t>Dan C. Marinescu</a:t>
            </a:r>
          </a:p>
        </p:txBody>
      </p:sp>
    </p:spTree>
  </p:cSld>
  <p:clrMapOvr>
    <a:masterClrMapping/>
  </p:clrMapOvr>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Radial</Template>
  <TotalTime>12373</TotalTime>
  <Words>3121</Words>
  <Application>Microsoft Office PowerPoint</Application>
  <PresentationFormat>Προβολή στην οθόνη (4:3)</PresentationFormat>
  <Paragraphs>347</Paragraphs>
  <Slides>36</Slides>
  <Notes>1</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36</vt:i4>
      </vt:variant>
    </vt:vector>
  </HeadingPairs>
  <TitlesOfParts>
    <vt:vector size="38" baseType="lpstr">
      <vt:lpstr>Pixel</vt:lpstr>
      <vt:lpstr>Visio</vt:lpstr>
      <vt:lpstr>  Chapter 4 – Cloud Computing      Applications and Paradigms </vt:lpstr>
      <vt:lpstr>Contents</vt:lpstr>
      <vt:lpstr>Cloud applications</vt:lpstr>
      <vt:lpstr>Cloud applications (cont’d)</vt:lpstr>
      <vt:lpstr> Challenges for cloud application development</vt:lpstr>
      <vt:lpstr>Existing and new application opportunities</vt:lpstr>
      <vt:lpstr>Processing pipelines</vt:lpstr>
      <vt:lpstr>Batch processing applications</vt:lpstr>
      <vt:lpstr>Web access</vt:lpstr>
      <vt:lpstr>Architectural styles for cloud applications</vt:lpstr>
      <vt:lpstr>Workflows</vt:lpstr>
      <vt:lpstr>Διαφάνεια 12</vt:lpstr>
      <vt:lpstr>Safety and liveness </vt:lpstr>
      <vt:lpstr>Διαφάνεια 14</vt:lpstr>
      <vt:lpstr>Basic workflow patterns</vt:lpstr>
      <vt:lpstr>Basic workflow patterns (cont’d)</vt:lpstr>
      <vt:lpstr>Διαφάνεια 17</vt:lpstr>
      <vt:lpstr>Distribute Coordination Model - ZooKeeper</vt:lpstr>
      <vt:lpstr>Διαφάνεια 19</vt:lpstr>
      <vt:lpstr>Zookeeper communication</vt:lpstr>
      <vt:lpstr>Zookeeper communication (cont’d)</vt:lpstr>
      <vt:lpstr>Shared hierarchical namespace similar to a file system; znodes instead of inodes</vt:lpstr>
      <vt:lpstr>ZooKeeper service guarantees</vt:lpstr>
      <vt:lpstr>Zookeeper API</vt:lpstr>
      <vt:lpstr> Elasticity and load distribution</vt:lpstr>
      <vt:lpstr>MapReduce philosophy</vt:lpstr>
      <vt:lpstr>Διαφάνεια 27</vt:lpstr>
      <vt:lpstr>Case study: GrepTheWeb</vt:lpstr>
      <vt:lpstr>(a) The simplified workflow showing the inputs:    - the regular expression.   - the input records generated       by the web crawler.    - the user commands to report      the current status and to       terminate the processing.   (b) The detailed workflow. The system is based on message passing between several queues; four controller threads periodically poll their associated input queues, retrieve messages, and carry out the required actions</vt:lpstr>
      <vt:lpstr>Clouds for science and engineering</vt:lpstr>
      <vt:lpstr>Online data discovery</vt:lpstr>
      <vt:lpstr>High performance computing on a cloud</vt:lpstr>
      <vt:lpstr>Legacy applications on the cloud</vt:lpstr>
      <vt:lpstr>Cirrus</vt:lpstr>
      <vt:lpstr>BigJob System: Execution of loosely-coupled workloads using the Azure platform</vt:lpstr>
      <vt:lpstr>Social computing and digital content</vt:lpstr>
    </vt:vector>
  </TitlesOfParts>
  <Company>Lucent Technologies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1.01</dc:title>
  <dc:creator>Lucent End User</dc:creator>
  <cp:lastModifiedBy>Windows User</cp:lastModifiedBy>
  <cp:revision>409</cp:revision>
  <dcterms:created xsi:type="dcterms:W3CDTF">2004-10-07T18:29:30Z</dcterms:created>
  <dcterms:modified xsi:type="dcterms:W3CDTF">2020-03-20T13:40:18Z</dcterms:modified>
</cp:coreProperties>
</file>