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21" r:id="rId2"/>
    <p:sldMasterId id="2147483709" r:id="rId3"/>
    <p:sldMasterId id="2147483697" r:id="rId4"/>
    <p:sldMasterId id="2147483734" r:id="rId5"/>
  </p:sldMasterIdLst>
  <p:notesMasterIdLst>
    <p:notesMasterId r:id="rId53"/>
  </p:notesMasterIdLst>
  <p:handoutMasterIdLst>
    <p:handoutMasterId r:id="rId54"/>
  </p:handoutMasterIdLst>
  <p:sldIdLst>
    <p:sldId id="847" r:id="rId6"/>
    <p:sldId id="848" r:id="rId7"/>
    <p:sldId id="854" r:id="rId8"/>
    <p:sldId id="849" r:id="rId9"/>
    <p:sldId id="864" r:id="rId10"/>
    <p:sldId id="850" r:id="rId11"/>
    <p:sldId id="851" r:id="rId12"/>
    <p:sldId id="853" r:id="rId13"/>
    <p:sldId id="859" r:id="rId14"/>
    <p:sldId id="860" r:id="rId15"/>
    <p:sldId id="861" r:id="rId16"/>
    <p:sldId id="862" r:id="rId17"/>
    <p:sldId id="863" r:id="rId18"/>
    <p:sldId id="855" r:id="rId19"/>
    <p:sldId id="876" r:id="rId20"/>
    <p:sldId id="856" r:id="rId21"/>
    <p:sldId id="857" r:id="rId22"/>
    <p:sldId id="858" r:id="rId23"/>
    <p:sldId id="877" r:id="rId24"/>
    <p:sldId id="878" r:id="rId25"/>
    <p:sldId id="879" r:id="rId26"/>
    <p:sldId id="880" r:id="rId27"/>
    <p:sldId id="881" r:id="rId28"/>
    <p:sldId id="897" r:id="rId29"/>
    <p:sldId id="898" r:id="rId30"/>
    <p:sldId id="882" r:id="rId31"/>
    <p:sldId id="866" r:id="rId32"/>
    <p:sldId id="883" r:id="rId33"/>
    <p:sldId id="868" r:id="rId34"/>
    <p:sldId id="870" r:id="rId35"/>
    <p:sldId id="872" r:id="rId36"/>
    <p:sldId id="875" r:id="rId37"/>
    <p:sldId id="874" r:id="rId38"/>
    <p:sldId id="873" r:id="rId39"/>
    <p:sldId id="884" r:id="rId40"/>
    <p:sldId id="885" r:id="rId41"/>
    <p:sldId id="886" r:id="rId42"/>
    <p:sldId id="887" r:id="rId43"/>
    <p:sldId id="888" r:id="rId44"/>
    <p:sldId id="889" r:id="rId45"/>
    <p:sldId id="890" r:id="rId46"/>
    <p:sldId id="891" r:id="rId47"/>
    <p:sldId id="892" r:id="rId48"/>
    <p:sldId id="893" r:id="rId49"/>
    <p:sldId id="894" r:id="rId50"/>
    <p:sldId id="895" r:id="rId51"/>
    <p:sldId id="896" r:id="rId5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77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4" d="100"/>
          <a:sy n="154" d="100"/>
        </p:scale>
        <p:origin x="53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theme" Target="theme/theme1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3AF8EBF-018F-42E6-90A9-30643678E43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CDF402-44E9-4CE7-A254-82DF8C57C2E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60AE40-6F7C-4F32-9873-D53E906C5021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457147-13DB-4DB4-957E-D0357AE3B37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wsf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C8D7C3-014C-4749-A8B6-33EAA4254C0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A1ECCA-FE05-4A7F-A6CF-9E5341025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5765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BA0E57-4771-4595-B1EB-73DB021C761E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wsf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0B5882-F725-4123-B68A-FEEA96415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48453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860300" y="3683633"/>
            <a:ext cx="8982000" cy="15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5867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5867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5867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5867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5867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5867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5867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5867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5867"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7917661" y="3377551"/>
            <a:ext cx="962400" cy="10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8879815" y="3377551"/>
            <a:ext cx="962400" cy="10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-1" y="3377551"/>
            <a:ext cx="962400" cy="10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961900" y="3377551"/>
            <a:ext cx="6955600" cy="10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466001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l-GR"/>
              <a:t>Ασφάλεια Υλικού - Αθανάσιος Παπαδημητρίου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536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7AA51-5F6F-4F7C-A32A-A1430344F4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88C502-6372-4A3C-AC78-D910C49B0A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45C64B-C2D1-42B0-8421-38FB4F85A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1603A4-E227-4771-9E21-4EEAF96C2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Ασφάλεια Υλικού - Αθανάσιος Παπαδημητρίου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0DA078-02D5-4E08-8B3D-CF3BF7260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F600E-F046-4430-9A7E-B68A63E75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1008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A8998-AC7A-4BCE-A5D9-E9EA46F46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3A006-8C6A-4FA1-94DE-8BB9922D92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98983F-551B-431A-9C0B-84CF59C8D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B43EBB-6BAD-4447-A8CC-A000D3404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Ασφάλεια Υλικού - Αθανάσιος Παπαδημητρίου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4D9C3-FC0F-4170-955E-4B9842A2C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F600E-F046-4430-9A7E-B68A63E75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789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B5FBE-28C3-487F-B444-C151FF4E0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425391-49A1-4505-85C4-EBAE443BF1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7BC85-52D3-4C08-A634-F6557F254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F08BCC-2DF6-4359-A164-E5851FB6B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Ασφάλεια Υλικού - Αθανάσιος Παπαδημητρίου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5BA424-C1EF-406D-8D4F-C5B57400C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F600E-F046-4430-9A7E-B68A63E75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3202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3C948-AF64-4DE8-BC86-3669E4E5A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4C5863-57B7-408C-9FDD-E162131322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1292F5-5804-4DE0-8A31-032487FA05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D3F3F4-72F7-49CA-A9DF-FDA2C7818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D28830-4548-43D8-A077-E1628053E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Ασφάλεια Υλικού - Αθανάσιος Παπαδημητρίου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57DBA5-8D25-412B-918C-89EA20659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F600E-F046-4430-9A7E-B68A63E75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5300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2190E-9B9D-494F-BEE2-F7589A936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D20242-D042-4C48-8CF1-D3D7ECDFD8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AE68A0-537C-47D8-885C-0D200621FD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DA2E8E-0795-4FDE-B135-21F3A83C13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DA4897-2DA5-49BF-A429-E6E7B452DC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1B8E44-3954-4D00-9D6D-B3D6C5D0E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33E957-4070-461B-8BC0-B888FF4AD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Ασφάλεια Υλικού - Αθανάσιος Παπαδημητρίου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89CA84-15F3-4BE8-9E7E-AEF4FAB55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F600E-F046-4430-9A7E-B68A63E75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3693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2C7C2-D9EB-4FF9-8951-91CB13213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BA003D-44A1-4D1E-A9E4-54D8DDD6E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D6F1C1-4E75-46B2-8614-9A004EC69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Ασφάλεια Υλικού - Αθανάσιος Παπαδημητρίου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6F28B1-CB50-43D2-981B-B5B461D5F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F600E-F046-4430-9A7E-B68A63E75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7065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2D5DED-53D0-47FF-8572-BF5C540CF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D3A549-C0D1-40DF-81A3-2A907EBB8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Ασφάλεια Υλικού - Αθανάσιος Παπαδημητρίου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6B8C23-96A2-40DC-BA22-90566748B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F600E-F046-4430-9A7E-B68A63E75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6025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D53C2-8512-4673-BA42-5E82932B1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D2ADB-E49E-4363-8A41-8AAF523CB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83E9D6-CBFA-4AF7-A1C5-42A61DFC83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443B16-9A95-4E58-89AF-5CFC3A7DC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7D3620-B8B2-4534-BA1A-2D8B8879A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Ασφάλεια Υλικού - Αθανάσιος Παπαδημητρίου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23F721-98CA-41D6-8F6B-66619EDF3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F600E-F046-4430-9A7E-B68A63E75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555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C279E-7678-4E7C-8B69-D7E802CAF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78EB9A-0535-40BC-BED6-E7039C8859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D99A9C-9B2D-44C4-8B2C-F0B8CCF873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6D2BC1-C211-4490-B803-FF5E03696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1F69F9-FD58-4A0C-B6D7-B1568C59A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Ασφάλεια Υλικού - Αθανάσιος Παπαδημητρίου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8CEAFC-41B6-41D0-8FAB-7CE185915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F600E-F046-4430-9A7E-B68A63E75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906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0"/>
            <a:ext cx="12192000" cy="532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914400" y="2111123"/>
            <a:ext cx="103632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914400" y="3786737"/>
            <a:ext cx="103632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 b="1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4063605" y="5323800"/>
            <a:ext cx="4063600" cy="10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3"/>
          <p:cNvSpPr/>
          <p:nvPr/>
        </p:nvSpPr>
        <p:spPr>
          <a:xfrm>
            <a:off x="8128361" y="5323800"/>
            <a:ext cx="4063600" cy="10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3"/>
          <p:cNvSpPr/>
          <p:nvPr/>
        </p:nvSpPr>
        <p:spPr>
          <a:xfrm>
            <a:off x="1" y="5323800"/>
            <a:ext cx="4063600" cy="10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-167" y="6440375"/>
            <a:ext cx="12192000" cy="4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fld id="{7CC41E18-1DD3-44A7-BF27-6D26BD22C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6834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FF20F-280E-4BAF-A5DB-A169B48C3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383993-4DF6-4D33-A895-E23772D5AE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5BF2A-EA3E-4645-8A3F-ACCBA040E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223B8A-DA81-4BC2-887B-CD6545AC3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Ασφάλεια Υλικού - Αθανάσιος Παπαδημητρίου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4F0DA6-3F4B-45A5-A65A-07813828F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F600E-F046-4430-9A7E-B68A63E75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6714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D14B79-4A19-4F16-800F-034FCAAAAC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6E6F15-D207-4BDB-AEE0-FCD76AF48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345B11-4332-4FE2-819A-167A0244D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95139C-9372-4677-A56B-169901A66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Ασφάλεια Υλικού - Αθανάσιος Παπαδημητρίου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81DAC7-349E-48C9-B8EE-C58417DCD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F600E-F046-4430-9A7E-B68A63E75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7357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D2268-0412-4739-922E-B79B35E6A7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2FA2F7-5730-4B0B-9073-985F0E32CC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7033F-1B94-4B9F-8899-B26782313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FA9574-C6A8-407C-ABC1-CE1946505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Ασφάλεια Υλικού - Αθανάσιος Παπαδημητρίου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6AFA4C-A833-4190-95D7-C4DA954C6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9DECA-5C16-4109-A3BA-F30DB9450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1905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005C6-AA26-4498-9793-E6555FB05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3F606-0197-41FE-BBCB-A46CCA2F81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BD4714-D2C2-442C-B37B-E7C4ED7CF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29DB1B-C411-4A03-9D52-D02E6E5A1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Ασφάλεια Υλικού - Αθανάσιος Παπαδημητρίου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8185F5-BA0C-4FBF-B45E-E8F4D1244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9DECA-5C16-4109-A3BA-F30DB9450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0570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99333-3F42-4038-A02D-4D1970F72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55D0B0-F1EE-4EF0-AF3B-68D2562F84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090B45-B81F-41C2-86C4-4233E0AD1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B8F28-1B9A-4970-B6D6-EAC610A08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Ασφάλεια Υλικού - Αθανάσιος Παπαδημητρίου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E34958-A99F-48D5-92AF-602EA49C3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9DECA-5C16-4109-A3BA-F30DB9450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8001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C65BB-E382-468B-B2FB-9A6874354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9EEA5-129A-4BE6-842D-96D099B59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9E6437-006E-40CA-A104-62777DCBB0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A84677-620A-4F29-B7C7-F0F402CDE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B41B5F-4576-4E9F-BDDF-113190F76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Ασφάλεια Υλικού - Αθανάσιος Παπαδημητρίου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E60D88-695E-4397-81E2-12A4425C0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9DECA-5C16-4109-A3BA-F30DB9450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375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6FDB6-29C1-475F-AE6C-79AF105F9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900C6F-451F-4BEE-BF6C-076AE0CC9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C4CB21-2FAC-4893-8AA7-E528F8C0DD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A86A79-A790-4CAB-A661-72849014B6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AA9A68-B606-4DFF-B7C3-2B31515215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55045A-9B5C-447B-8FAC-EE9FCAA07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109653-8576-4AD6-9C7D-568D1CF46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Ασφάλεια Υλικού - Αθανάσιος Παπαδημητρίου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BA7AE4-A674-4F4C-A112-CD7D29DEA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9DECA-5C16-4109-A3BA-F30DB9450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7040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BE4BA-4078-47F7-914D-DE504C4E6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D75198-0B9D-4CA0-87E0-B402860C9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1F3053-C511-49D4-B533-03A3C1437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Ασφάλεια Υλικού - Αθανάσιος Παπαδημητρίου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6E153D-C2ED-4AC3-82C1-559BEDF16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9DECA-5C16-4109-A3BA-F30DB9450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8575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C72DDF-A6ED-4BD4-84EE-DECC818A4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30F3FE-ABA5-47D0-9D1B-19962F871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Ασφάλεια Υλικού - Αθανάσιος Παπαδημητρίου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88CC7D-40C5-4582-AB5B-D8B12AFCF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9DECA-5C16-4109-A3BA-F30DB9450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8028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65E1F-1326-4A4B-8447-F3C5D80D7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A15972-45AE-4A6F-BCDB-CF1723FFB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D79C1E-2D29-49EA-BD16-AC42EBA394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776802-EF85-4D53-B4F1-85C06C695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4246DD-9A9A-4774-B50D-0F3BCD029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Ασφάλεια Υλικού - Αθανάσιος Παπαδημητρίου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5FF29F-F76F-4C08-A24A-A7A687CB5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9DECA-5C16-4109-A3BA-F30DB9450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074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2280567" y="2882400"/>
            <a:ext cx="7631600" cy="10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07987" algn="ctr" rtl="0">
              <a:spcBef>
                <a:spcPts val="800"/>
              </a:spcBef>
              <a:spcAft>
                <a:spcPts val="0"/>
              </a:spcAft>
              <a:buSzPts val="2400"/>
              <a:buChar char="▷"/>
              <a:defRPr i="1"/>
            </a:lvl1pPr>
            <a:lvl2pPr marL="1219170" lvl="1" indent="-507987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2pPr>
            <a:lvl3pPr marL="1828754" lvl="2" indent="-507987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3pPr>
            <a:lvl4pPr marL="2438339" lvl="3" indent="-507987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/>
            </a:lvl4pPr>
            <a:lvl5pPr marL="3047924" lvl="4" indent="-507987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5pPr>
            <a:lvl6pPr marL="3657509" lvl="5" indent="-507987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6pPr>
            <a:lvl7pPr marL="4267093" lvl="6" indent="-507987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/>
            </a:lvl7pPr>
            <a:lvl8pPr marL="4876678" lvl="7" indent="-507987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8pPr>
            <a:lvl9pPr marL="5486263" lvl="8" indent="-507987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Google Shape;25;p4"/>
          <p:cNvSpPr txBox="1"/>
          <p:nvPr/>
        </p:nvSpPr>
        <p:spPr>
          <a:xfrm>
            <a:off x="4791200" y="1575225"/>
            <a:ext cx="2609600" cy="8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800" b="1">
                <a:solidFill>
                  <a:schemeClr val="accent6"/>
                </a:solidFill>
              </a:rPr>
              <a:t>“</a:t>
            </a:r>
            <a:endParaRPr sz="12800" b="1">
              <a:solidFill>
                <a:schemeClr val="accent6"/>
              </a:solidFill>
            </a:endParaRPr>
          </a:p>
        </p:txBody>
      </p:sp>
      <p:sp>
        <p:nvSpPr>
          <p:cNvPr id="26" name="Google Shape;26;p4"/>
          <p:cNvSpPr/>
          <p:nvPr/>
        </p:nvSpPr>
        <p:spPr>
          <a:xfrm>
            <a:off x="7631044" y="2132900"/>
            <a:ext cx="2280400" cy="10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4"/>
          <p:cNvSpPr/>
          <p:nvPr/>
        </p:nvSpPr>
        <p:spPr>
          <a:xfrm>
            <a:off x="9912236" y="2132900"/>
            <a:ext cx="2280400" cy="10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4"/>
          <p:cNvSpPr/>
          <p:nvPr/>
        </p:nvSpPr>
        <p:spPr>
          <a:xfrm>
            <a:off x="0" y="2132900"/>
            <a:ext cx="2280400" cy="10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4"/>
          <p:cNvSpPr/>
          <p:nvPr/>
        </p:nvSpPr>
        <p:spPr>
          <a:xfrm>
            <a:off x="2280567" y="2132900"/>
            <a:ext cx="2280400" cy="10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-167" y="6440375"/>
            <a:ext cx="12192000" cy="4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fld id="{7CC41E18-1DD3-44A7-BF27-6D26BD22C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7450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06523-52C1-43A0-BD33-F5358F1C1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9EE805-2D9C-4584-B9EF-4C79F8EE1D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28E7F3-FF13-43F5-B6B0-6B49EDF170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CC1CC4-EC4B-4717-9B59-D0C0DA5F8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A8C27B-E1B8-4EE9-A2DB-275459069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Ασφάλεια Υλικού - Αθανάσιος Παπαδημητρίου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C862E9-BA02-4D54-AF67-3EB4F1F36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9DECA-5C16-4109-A3BA-F30DB9450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4334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49C07-827A-4C68-918A-29F665D44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6F2771-42D0-4A82-9FFC-CDB3DA7DA8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B4F7E2-3607-48F6-B09F-0EDFBB83D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C8F001-083E-490B-B655-4F2999E98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Ασφάλεια Υλικού - Αθανάσιος Παπαδημητρίου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29BDE7-5DE9-4A66-BCDE-4337EE55B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9DECA-5C16-4109-A3BA-F30DB9450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0567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4DBE85-BCA8-43C0-A5C0-639F93FDB8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EFED9F-9AFB-4F43-8125-CE16C931B9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E26D7D-2961-441F-A8EB-26013FEDF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808947-A998-434D-AE40-32D57CD8C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Ασφάλεια Υλικού - Αθανάσιος Παπαδημητρίου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E5D244-0DE8-438F-8C86-ECDBBB7C3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9DECA-5C16-4109-A3BA-F30DB9450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0728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B34F0-9DA3-4E4A-9CFE-1714A960A9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105D44-33E4-4F0C-A41C-7FAFB34330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82F783-921A-48C3-BB85-D3DA4CF7C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A9668E-2D9B-4B17-A80D-E8C494A00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Ασφάλεια Υλικού - Αθανάσιος Παπαδημητρίου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389E05-68E5-4D77-B9E0-3F71F9E12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39A7-914F-4A20-960D-65CA132AF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9378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DD6BF-25EA-4E81-8ED7-7131A7DD7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E252EC-9065-4A0B-84B9-E0D02BDB43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FFAF93-4560-4A11-9EB9-0367C56BB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97E086-C1D4-4848-9372-3ED49E530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Ασφάλεια Υλικού - Αθανάσιος Παπαδημητρίου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7CF3B-3C8B-4E96-8297-351A9500E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39A7-914F-4A20-960D-65CA132AF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5137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C7340-749C-4FF3-B202-4310AD9B4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4E692F-2004-4A80-AFEF-292560549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E829FD-4B79-488F-ADE5-AC2F7B716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18B194-2C1A-4E82-AAE9-C9A3AC750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Ασφάλεια Υλικού - Αθανάσιος Παπαδημητρίου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31310D-4164-452E-BCCC-A43AD6933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39A7-914F-4A20-960D-65CA132AF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4263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ECD75-6CD5-4007-A50F-873D6A799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F71BA-7D34-49F6-BF3D-AE8C511D4B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4F1A3E-A69D-4DF2-908D-91D738A59E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EBFBA6-B4F4-4145-934C-263C97549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F3C299-4AF6-4250-A72C-DBCDCFA36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Ασφάλεια Υλικού - Αθανάσιος Παπαδημητρίου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2B0F31-AAA3-465A-B09E-57D6D1BBE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39A7-914F-4A20-960D-65CA132AF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3671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DFE10-0427-45EE-A399-1C7413CB7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D89146-7CD4-4E70-BCC1-0A4993E6C1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2B6A80-0C7F-481E-A844-3B061CB930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CD6C07-D6EB-4C44-9DDD-5E8D60720B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B31ABE-AF3F-43B8-B333-22AB9245D5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557EF7-7136-4BA0-83E5-D04B448CC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86749A-357A-43B9-9C32-86E30E9CC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Ασφάλεια Υλικού - Αθανάσιος Παπαδημητρίου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4D1FE9-16DF-4800-A088-6570BF08B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39A7-914F-4A20-960D-65CA132AF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5365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72EC0-866B-4C9A-9D91-C099B3A16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DE9F61-5229-4FD3-8401-2B6522853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FFC1D4-44F3-4901-A7E3-0C0A51913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Ασφάλεια Υλικού - Αθανάσιος Παπαδημητρίου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F7E305-812D-4855-B278-62AD3EB78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39A7-914F-4A20-960D-65CA132AF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5027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63C088-40A6-459E-8879-974BAD507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034E7F-D334-4ACD-AA2B-59C6D9EA6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Ασφάλεια Υλικού - Αθανάσιος Παπαδημητρίου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660574-8CB6-4DDE-A87E-E49442255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39A7-914F-4A20-960D-65CA132AF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345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/>
          <p:nvPr/>
        </p:nvSpPr>
        <p:spPr>
          <a:xfrm>
            <a:off x="9808488" y="6755100"/>
            <a:ext cx="1191600" cy="10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6"/>
          <p:cNvSpPr/>
          <p:nvPr/>
        </p:nvSpPr>
        <p:spPr>
          <a:xfrm>
            <a:off x="11000416" y="6755100"/>
            <a:ext cx="1191600" cy="10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6"/>
          <p:cNvSpPr/>
          <p:nvPr/>
        </p:nvSpPr>
        <p:spPr>
          <a:xfrm>
            <a:off x="0" y="6755100"/>
            <a:ext cx="1191600" cy="10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6"/>
          <p:cNvSpPr/>
          <p:nvPr/>
        </p:nvSpPr>
        <p:spPr>
          <a:xfrm>
            <a:off x="1191613" y="6755100"/>
            <a:ext cx="8616800" cy="10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1191600" y="477851"/>
            <a:ext cx="86168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1"/>
          </p:nvPr>
        </p:nvSpPr>
        <p:spPr>
          <a:xfrm>
            <a:off x="1191500" y="1600200"/>
            <a:ext cx="4182400" cy="49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▷"/>
              <a:defRPr sz="2667"/>
            </a:lvl1pPr>
            <a:lvl2pPr marL="1219170" lvl="1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2pPr>
            <a:lvl3pPr marL="1828754" lvl="2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3pPr>
            <a:lvl4pPr marL="2438339" lvl="3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4pPr>
            <a:lvl5pPr marL="3047924" lvl="4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5pPr>
            <a:lvl6pPr marL="3657509" lvl="5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6pPr>
            <a:lvl7pPr marL="4267093" lvl="6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7pPr>
            <a:lvl8pPr marL="4876678" lvl="7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8pPr>
            <a:lvl9pPr marL="5486263" lvl="8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2"/>
          </p:nvPr>
        </p:nvSpPr>
        <p:spPr>
          <a:xfrm>
            <a:off x="5625941" y="1600200"/>
            <a:ext cx="4182400" cy="49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▷"/>
              <a:defRPr sz="2667"/>
            </a:lvl1pPr>
            <a:lvl2pPr marL="1219170" lvl="1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2pPr>
            <a:lvl3pPr marL="1828754" lvl="2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3pPr>
            <a:lvl4pPr marL="2438339" lvl="3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4pPr>
            <a:lvl5pPr marL="3047924" lvl="4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5pPr>
            <a:lvl6pPr marL="3657509" lvl="5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6pPr>
            <a:lvl7pPr marL="4267093" lvl="6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7pPr>
            <a:lvl8pPr marL="4876678" lvl="7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8pPr>
            <a:lvl9pPr marL="5486263" lvl="8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1AC982-32D6-4D55-8676-6E41FC718C43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CC41E18-1DD3-44A7-BF27-6D26BD22C8D3}" type="slidenum">
              <a:rPr lang="en-US" smtClean="0"/>
              <a:pPr/>
              <a:t>‹#›</a:t>
            </a:fld>
            <a:r>
              <a:rPr lang="el-GR" dirty="0"/>
              <a:t>/</a:t>
            </a:r>
            <a:r>
              <a:rPr lang="en-US" dirty="0"/>
              <a:t>45</a:t>
            </a:r>
          </a:p>
        </p:txBody>
      </p:sp>
    </p:spTree>
    <p:extLst>
      <p:ext uri="{BB962C8B-B14F-4D97-AF65-F5344CB8AC3E}">
        <p14:creationId xmlns:p14="http://schemas.microsoft.com/office/powerpoint/2010/main" val="1660023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09B09-ED44-40D5-9421-78285B3AC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46234-161B-4C1F-906C-DB4BE122E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ACB785-657E-4F2D-ACFB-EC9190AECE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9FD5F5-0865-4978-BAAC-A82F5E611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61B87F-55CE-4486-A7C9-441719CA9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Ασφάλεια Υλικού - Αθανάσιος Παπαδημητρίου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A683F8-79B8-4776-8B66-CA212AA11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39A7-914F-4A20-960D-65CA132AF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3579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E5740-BBCE-4C52-BCD7-4DA39CFCC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93CA9F-6AE5-4E1A-B357-2F91B5AC0E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2B0CBE-38E1-4188-A84D-1C725AAB11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D60BE8-8362-4216-91B6-1AE12BD5E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D6643A-3FF4-41C8-A06F-E24ECF71E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Ασφάλεια Υλικού - Αθανάσιος Παπαδημητρίου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839576-62C2-4014-B41E-817962BA9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39A7-914F-4A20-960D-65CA132AF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8265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11C8A-9208-4FE3-AA2C-AED86771A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3D6EDF-9C9D-47BC-B063-3DE2A94C43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7A8625-9892-4A30-897F-42FE6929C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7CC8F3-5BEC-47D7-A864-2CBCC5606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Ασφάλεια Υλικού - Αθανάσιος Παπαδημητρίου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8B0218-E765-4977-8918-694E83212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39A7-914F-4A20-960D-65CA132AF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673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680CCB-2CEC-4C67-A682-04BB98FD6C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D79DB2-86A8-4C6A-A1D7-DC58CC8129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ACBDA7-C4A0-44B4-B1EA-70DC51B32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0B49F-32BE-42EF-93CA-546C7B774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Ασφάλεια Υλικού - Αθανάσιος Παπαδημητρίου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E0F730-0530-47D8-A5E3-D33F89BCC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39A7-914F-4A20-960D-65CA132AF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0474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860300" y="3683633"/>
            <a:ext cx="8982000" cy="15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5867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5867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5867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5867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5867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5867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5867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5867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5867"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7917661" y="3377551"/>
            <a:ext cx="962400" cy="10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8879815" y="3377551"/>
            <a:ext cx="962400" cy="10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-1" y="3377551"/>
            <a:ext cx="962400" cy="10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961900" y="3377551"/>
            <a:ext cx="6955600" cy="10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405747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0"/>
            <a:ext cx="12192000" cy="532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914400" y="2111123"/>
            <a:ext cx="103632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914400" y="3786737"/>
            <a:ext cx="103632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 b="1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4063605" y="5323800"/>
            <a:ext cx="4063600" cy="10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3"/>
          <p:cNvSpPr/>
          <p:nvPr/>
        </p:nvSpPr>
        <p:spPr>
          <a:xfrm>
            <a:off x="8128361" y="5323800"/>
            <a:ext cx="4063600" cy="10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3"/>
          <p:cNvSpPr/>
          <p:nvPr/>
        </p:nvSpPr>
        <p:spPr>
          <a:xfrm>
            <a:off x="1" y="5323800"/>
            <a:ext cx="4063600" cy="10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-167" y="6440375"/>
            <a:ext cx="12192000" cy="4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fld id="{7CC41E18-1DD3-44A7-BF27-6D26BD22C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4280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2280567" y="2882400"/>
            <a:ext cx="7631600" cy="10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07987" algn="ctr" rtl="0">
              <a:spcBef>
                <a:spcPts val="800"/>
              </a:spcBef>
              <a:spcAft>
                <a:spcPts val="0"/>
              </a:spcAft>
              <a:buSzPts val="2400"/>
              <a:buChar char="▷"/>
              <a:defRPr i="1"/>
            </a:lvl1pPr>
            <a:lvl2pPr marL="1219170" lvl="1" indent="-507987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2pPr>
            <a:lvl3pPr marL="1828754" lvl="2" indent="-507987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3pPr>
            <a:lvl4pPr marL="2438339" lvl="3" indent="-507987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/>
            </a:lvl4pPr>
            <a:lvl5pPr marL="3047924" lvl="4" indent="-507987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5pPr>
            <a:lvl6pPr marL="3657509" lvl="5" indent="-507987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6pPr>
            <a:lvl7pPr marL="4267093" lvl="6" indent="-507987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/>
            </a:lvl7pPr>
            <a:lvl8pPr marL="4876678" lvl="7" indent="-507987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8pPr>
            <a:lvl9pPr marL="5486263" lvl="8" indent="-507987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Google Shape;25;p4"/>
          <p:cNvSpPr txBox="1"/>
          <p:nvPr/>
        </p:nvSpPr>
        <p:spPr>
          <a:xfrm>
            <a:off x="4791200" y="1575225"/>
            <a:ext cx="2609600" cy="8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800" b="1">
                <a:solidFill>
                  <a:schemeClr val="accent6"/>
                </a:solidFill>
              </a:rPr>
              <a:t>“</a:t>
            </a:r>
            <a:endParaRPr sz="12800" b="1">
              <a:solidFill>
                <a:schemeClr val="accent6"/>
              </a:solidFill>
            </a:endParaRPr>
          </a:p>
        </p:txBody>
      </p:sp>
      <p:sp>
        <p:nvSpPr>
          <p:cNvPr id="26" name="Google Shape;26;p4"/>
          <p:cNvSpPr/>
          <p:nvPr/>
        </p:nvSpPr>
        <p:spPr>
          <a:xfrm>
            <a:off x="7631044" y="2132900"/>
            <a:ext cx="2280400" cy="10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4"/>
          <p:cNvSpPr/>
          <p:nvPr/>
        </p:nvSpPr>
        <p:spPr>
          <a:xfrm>
            <a:off x="9912236" y="2132900"/>
            <a:ext cx="2280400" cy="10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4"/>
          <p:cNvSpPr/>
          <p:nvPr/>
        </p:nvSpPr>
        <p:spPr>
          <a:xfrm>
            <a:off x="0" y="2132900"/>
            <a:ext cx="2280400" cy="10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4"/>
          <p:cNvSpPr/>
          <p:nvPr/>
        </p:nvSpPr>
        <p:spPr>
          <a:xfrm>
            <a:off x="2280567" y="2132900"/>
            <a:ext cx="2280400" cy="10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-167" y="6440375"/>
            <a:ext cx="12192000" cy="4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fld id="{7CC41E18-1DD3-44A7-BF27-6D26BD22C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985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/>
          <p:nvPr/>
        </p:nvSpPr>
        <p:spPr>
          <a:xfrm>
            <a:off x="9808488" y="6755100"/>
            <a:ext cx="1191600" cy="10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6"/>
          <p:cNvSpPr/>
          <p:nvPr/>
        </p:nvSpPr>
        <p:spPr>
          <a:xfrm>
            <a:off x="11000416" y="6755100"/>
            <a:ext cx="1191600" cy="10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6"/>
          <p:cNvSpPr/>
          <p:nvPr/>
        </p:nvSpPr>
        <p:spPr>
          <a:xfrm>
            <a:off x="0" y="6755100"/>
            <a:ext cx="1191600" cy="10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6"/>
          <p:cNvSpPr/>
          <p:nvPr/>
        </p:nvSpPr>
        <p:spPr>
          <a:xfrm>
            <a:off x="1191613" y="6755100"/>
            <a:ext cx="8616800" cy="10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1191600" y="477851"/>
            <a:ext cx="86168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1"/>
          </p:nvPr>
        </p:nvSpPr>
        <p:spPr>
          <a:xfrm>
            <a:off x="1191500" y="1600200"/>
            <a:ext cx="4182400" cy="49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▷"/>
              <a:defRPr sz="2667"/>
            </a:lvl1pPr>
            <a:lvl2pPr marL="1219170" lvl="1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2pPr>
            <a:lvl3pPr marL="1828754" lvl="2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3pPr>
            <a:lvl4pPr marL="2438339" lvl="3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4pPr>
            <a:lvl5pPr marL="3047924" lvl="4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5pPr>
            <a:lvl6pPr marL="3657509" lvl="5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6pPr>
            <a:lvl7pPr marL="4267093" lvl="6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7pPr>
            <a:lvl8pPr marL="4876678" lvl="7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8pPr>
            <a:lvl9pPr marL="5486263" lvl="8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2"/>
          </p:nvPr>
        </p:nvSpPr>
        <p:spPr>
          <a:xfrm>
            <a:off x="5625941" y="1600200"/>
            <a:ext cx="4182400" cy="49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▷"/>
              <a:defRPr sz="2667"/>
            </a:lvl1pPr>
            <a:lvl2pPr marL="1219170" lvl="1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2pPr>
            <a:lvl3pPr marL="1828754" lvl="2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3pPr>
            <a:lvl4pPr marL="2438339" lvl="3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4pPr>
            <a:lvl5pPr marL="3047924" lvl="4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5pPr>
            <a:lvl6pPr marL="3657509" lvl="5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6pPr>
            <a:lvl7pPr marL="4267093" lvl="6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7pPr>
            <a:lvl8pPr marL="4876678" lvl="7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8pPr>
            <a:lvl9pPr marL="5486263" lvl="8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1AC982-32D6-4D55-8676-6E41FC718C43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CC41E18-1DD3-44A7-BF27-6D26BD22C8D3}" type="slidenum">
              <a:rPr lang="en-US" smtClean="0"/>
              <a:pPr/>
              <a:t>‹#›</a:t>
            </a:fld>
            <a:r>
              <a:rPr lang="el-GR" dirty="0"/>
              <a:t>/</a:t>
            </a:r>
            <a:r>
              <a:rPr lang="en-US" dirty="0"/>
              <a:t>45</a:t>
            </a:r>
          </a:p>
        </p:txBody>
      </p:sp>
    </p:spTree>
    <p:extLst>
      <p:ext uri="{BB962C8B-B14F-4D97-AF65-F5344CB8AC3E}">
        <p14:creationId xmlns:p14="http://schemas.microsoft.com/office/powerpoint/2010/main" val="6182829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/>
          <p:nvPr/>
        </p:nvSpPr>
        <p:spPr>
          <a:xfrm>
            <a:off x="9808488" y="6755100"/>
            <a:ext cx="1191600" cy="10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" name="Google Shape;50;p7"/>
          <p:cNvSpPr/>
          <p:nvPr/>
        </p:nvSpPr>
        <p:spPr>
          <a:xfrm>
            <a:off x="11000416" y="6755100"/>
            <a:ext cx="1191600" cy="10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" name="Google Shape;51;p7"/>
          <p:cNvSpPr/>
          <p:nvPr/>
        </p:nvSpPr>
        <p:spPr>
          <a:xfrm>
            <a:off x="0" y="6755100"/>
            <a:ext cx="1191600" cy="10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7"/>
          <p:cNvSpPr/>
          <p:nvPr/>
        </p:nvSpPr>
        <p:spPr>
          <a:xfrm>
            <a:off x="1191613" y="6755100"/>
            <a:ext cx="8616800" cy="10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7"/>
          <p:cNvSpPr txBox="1">
            <a:spLocks noGrp="1"/>
          </p:cNvSpPr>
          <p:nvPr>
            <p:ph type="title"/>
          </p:nvPr>
        </p:nvSpPr>
        <p:spPr>
          <a:xfrm>
            <a:off x="1191600" y="477851"/>
            <a:ext cx="86168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1"/>
          </p:nvPr>
        </p:nvSpPr>
        <p:spPr>
          <a:xfrm>
            <a:off x="1191600" y="1600200"/>
            <a:ext cx="3161600" cy="49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▷"/>
              <a:defRPr sz="1867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5" name="Google Shape;55;p7"/>
          <p:cNvSpPr txBox="1">
            <a:spLocks noGrp="1"/>
          </p:cNvSpPr>
          <p:nvPr>
            <p:ph type="body" idx="2"/>
          </p:nvPr>
        </p:nvSpPr>
        <p:spPr>
          <a:xfrm>
            <a:off x="4515205" y="1600200"/>
            <a:ext cx="3161600" cy="49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▷"/>
              <a:defRPr sz="1867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Google Shape;56;p7"/>
          <p:cNvSpPr txBox="1">
            <a:spLocks noGrp="1"/>
          </p:cNvSpPr>
          <p:nvPr>
            <p:ph type="body" idx="3"/>
          </p:nvPr>
        </p:nvSpPr>
        <p:spPr>
          <a:xfrm>
            <a:off x="7838809" y="1600200"/>
            <a:ext cx="3161600" cy="49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▷"/>
              <a:defRPr sz="1867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AF94666-B550-40EE-99EE-C904084144C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CC41E18-1DD3-44A7-BF27-6D26BD22C8D3}" type="slidenum">
              <a:rPr lang="en-US" smtClean="0"/>
              <a:pPr/>
              <a:t>‹#›</a:t>
            </a:fld>
            <a:r>
              <a:rPr lang="el-GR"/>
              <a:t>/50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4846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/>
          <p:nvPr/>
        </p:nvSpPr>
        <p:spPr>
          <a:xfrm>
            <a:off x="9808488" y="6755100"/>
            <a:ext cx="1191600" cy="10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10"/>
          <p:cNvSpPr/>
          <p:nvPr/>
        </p:nvSpPr>
        <p:spPr>
          <a:xfrm>
            <a:off x="11000416" y="6755100"/>
            <a:ext cx="1191600" cy="10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10"/>
          <p:cNvSpPr/>
          <p:nvPr/>
        </p:nvSpPr>
        <p:spPr>
          <a:xfrm>
            <a:off x="0" y="6755100"/>
            <a:ext cx="1191600" cy="10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10"/>
          <p:cNvSpPr/>
          <p:nvPr/>
        </p:nvSpPr>
        <p:spPr>
          <a:xfrm>
            <a:off x="1191613" y="6755100"/>
            <a:ext cx="8616800" cy="10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A8B6CA1-7F02-4661-8354-9182CCC4739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CC41E18-1DD3-44A7-BF27-6D26BD22C8D3}" type="slidenum">
              <a:rPr lang="en-US" smtClean="0"/>
              <a:pPr/>
              <a:t>‹#›</a:t>
            </a:fld>
            <a:r>
              <a:rPr lang="el-GR" dirty="0"/>
              <a:t>/</a:t>
            </a:r>
            <a:r>
              <a:rPr lang="en-US" dirty="0"/>
              <a:t>45</a:t>
            </a:r>
          </a:p>
        </p:txBody>
      </p:sp>
    </p:spTree>
    <p:extLst>
      <p:ext uri="{BB962C8B-B14F-4D97-AF65-F5344CB8AC3E}">
        <p14:creationId xmlns:p14="http://schemas.microsoft.com/office/powerpoint/2010/main" val="3828282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/>
          <p:nvPr/>
        </p:nvSpPr>
        <p:spPr>
          <a:xfrm>
            <a:off x="9808488" y="6755100"/>
            <a:ext cx="1191600" cy="10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" name="Google Shape;50;p7"/>
          <p:cNvSpPr/>
          <p:nvPr/>
        </p:nvSpPr>
        <p:spPr>
          <a:xfrm>
            <a:off x="11000416" y="6755100"/>
            <a:ext cx="1191600" cy="10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" name="Google Shape;51;p7"/>
          <p:cNvSpPr/>
          <p:nvPr/>
        </p:nvSpPr>
        <p:spPr>
          <a:xfrm>
            <a:off x="0" y="6755100"/>
            <a:ext cx="1191600" cy="10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7"/>
          <p:cNvSpPr/>
          <p:nvPr/>
        </p:nvSpPr>
        <p:spPr>
          <a:xfrm>
            <a:off x="1191613" y="6755100"/>
            <a:ext cx="8616800" cy="10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7"/>
          <p:cNvSpPr txBox="1">
            <a:spLocks noGrp="1"/>
          </p:cNvSpPr>
          <p:nvPr>
            <p:ph type="title"/>
          </p:nvPr>
        </p:nvSpPr>
        <p:spPr>
          <a:xfrm>
            <a:off x="1191600" y="477851"/>
            <a:ext cx="86168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1"/>
          </p:nvPr>
        </p:nvSpPr>
        <p:spPr>
          <a:xfrm>
            <a:off x="1191600" y="1600200"/>
            <a:ext cx="3161600" cy="49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▷"/>
              <a:defRPr sz="1867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5" name="Google Shape;55;p7"/>
          <p:cNvSpPr txBox="1">
            <a:spLocks noGrp="1"/>
          </p:cNvSpPr>
          <p:nvPr>
            <p:ph type="body" idx="2"/>
          </p:nvPr>
        </p:nvSpPr>
        <p:spPr>
          <a:xfrm>
            <a:off x="4515205" y="1600200"/>
            <a:ext cx="3161600" cy="49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▷"/>
              <a:defRPr sz="1867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Google Shape;56;p7"/>
          <p:cNvSpPr txBox="1">
            <a:spLocks noGrp="1"/>
          </p:cNvSpPr>
          <p:nvPr>
            <p:ph type="body" idx="3"/>
          </p:nvPr>
        </p:nvSpPr>
        <p:spPr>
          <a:xfrm>
            <a:off x="7838809" y="1600200"/>
            <a:ext cx="3161600" cy="49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▷"/>
              <a:defRPr sz="1867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AF94666-B550-40EE-99EE-C904084144C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CC41E18-1DD3-44A7-BF27-6D26BD22C8D3}" type="slidenum">
              <a:rPr lang="en-US" smtClean="0"/>
              <a:pPr/>
              <a:t>‹#›</a:t>
            </a:fld>
            <a:r>
              <a:rPr lang="el-GR"/>
              <a:t>/50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6442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 background">
  <p:cSld name="Blank color background">
    <p:bg>
      <p:bgPr>
        <a:solidFill>
          <a:schemeClr val="accent1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/>
          <p:nvPr/>
        </p:nvSpPr>
        <p:spPr>
          <a:xfrm>
            <a:off x="9808488" y="6755100"/>
            <a:ext cx="1191600" cy="10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11"/>
          <p:cNvSpPr/>
          <p:nvPr/>
        </p:nvSpPr>
        <p:spPr>
          <a:xfrm>
            <a:off x="11000416" y="6755100"/>
            <a:ext cx="1191600" cy="10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11"/>
          <p:cNvSpPr/>
          <p:nvPr/>
        </p:nvSpPr>
        <p:spPr>
          <a:xfrm>
            <a:off x="0" y="6755100"/>
            <a:ext cx="1191600" cy="102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" name="Google Shape;82;p11"/>
          <p:cNvSpPr/>
          <p:nvPr/>
        </p:nvSpPr>
        <p:spPr>
          <a:xfrm>
            <a:off x="1191613" y="6755100"/>
            <a:ext cx="8616800" cy="10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11"/>
          <p:cNvSpPr txBox="1">
            <a:spLocks noGrp="1"/>
          </p:cNvSpPr>
          <p:nvPr>
            <p:ph type="sldNum" idx="12"/>
          </p:nvPr>
        </p:nvSpPr>
        <p:spPr>
          <a:xfrm>
            <a:off x="11307433" y="6262577"/>
            <a:ext cx="731600" cy="4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7CC41E18-1DD3-44A7-BF27-6D26BD22C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71990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Ασφάλεια Υλικού - Αθανάσιος Παπαδημητρίου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41E18-1DD3-44A7-BF27-6D26BD22C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2642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3C8F1-DDC0-4500-82C4-271BBC08E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17" y="312821"/>
            <a:ext cx="11918716" cy="745958"/>
          </a:xfrm>
        </p:spPr>
        <p:txBody>
          <a:bodyPr/>
          <a:lstStyle>
            <a:lvl1pPr>
              <a:defRPr b="1">
                <a:solidFill>
                  <a:schemeClr val="tx2">
                    <a:lumMod val="1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EA56FB-5753-4AE6-A284-630ED6CED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317" y="1395663"/>
            <a:ext cx="11918716" cy="4792391"/>
          </a:xfrm>
        </p:spPr>
        <p:txBody>
          <a:bodyPr/>
          <a:lstStyle>
            <a:lvl1pPr>
              <a:defRPr b="1">
                <a:solidFill>
                  <a:schemeClr val="tx2">
                    <a:lumMod val="10000"/>
                  </a:schemeClr>
                </a:solidFill>
                <a:latin typeface="+mn-lt"/>
              </a:defRPr>
            </a:lvl1pPr>
            <a:lvl2pPr>
              <a:defRPr b="1">
                <a:solidFill>
                  <a:schemeClr val="tx2">
                    <a:lumMod val="10000"/>
                  </a:schemeClr>
                </a:solidFill>
                <a:latin typeface="+mn-lt"/>
              </a:defRPr>
            </a:lvl2pPr>
            <a:lvl3pPr>
              <a:defRPr b="1">
                <a:solidFill>
                  <a:schemeClr val="tx2">
                    <a:lumMod val="10000"/>
                  </a:schemeClr>
                </a:solidFill>
                <a:latin typeface="+mn-lt"/>
              </a:defRPr>
            </a:lvl3pPr>
            <a:lvl4pPr>
              <a:defRPr b="1">
                <a:solidFill>
                  <a:schemeClr val="tx2">
                    <a:lumMod val="10000"/>
                  </a:schemeClr>
                </a:solidFill>
                <a:latin typeface="+mn-lt"/>
              </a:defRPr>
            </a:lvl4pPr>
            <a:lvl5pPr>
              <a:defRPr b="1">
                <a:solidFill>
                  <a:schemeClr val="tx2">
                    <a:lumMod val="1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6C9DF9-6A57-4FC8-8697-40FE68A41CFF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10325100" y="6262577"/>
            <a:ext cx="1713933" cy="418000"/>
          </a:xfrm>
        </p:spPr>
        <p:txBody>
          <a:bodyPr/>
          <a:lstStyle/>
          <a:p>
            <a:fld id="{7CC41E18-1DD3-44A7-BF27-6D26BD22C8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C25C61-2E1C-467B-8741-AE3BB78AF2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91599" y="6356350"/>
            <a:ext cx="8616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/>
              <a:t>Ασφάλεια Υλικού - Αθανάσιος Παπαδημητρίου</a:t>
            </a:r>
            <a:endParaRPr lang="en-US" dirty="0"/>
          </a:p>
        </p:txBody>
      </p:sp>
      <p:sp>
        <p:nvSpPr>
          <p:cNvPr id="6" name="Google Shape;66;p9">
            <a:extLst>
              <a:ext uri="{FF2B5EF4-FFF2-40B4-BE49-F238E27FC236}">
                <a16:creationId xmlns:a16="http://schemas.microsoft.com/office/drawing/2014/main" id="{D15D4C35-8E1F-4122-9052-B03B2F47CB90}"/>
              </a:ext>
            </a:extLst>
          </p:cNvPr>
          <p:cNvSpPr/>
          <p:nvPr userDrawn="1"/>
        </p:nvSpPr>
        <p:spPr>
          <a:xfrm>
            <a:off x="9808488" y="6755100"/>
            <a:ext cx="1191600" cy="10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" name="Google Shape;67;p9">
            <a:extLst>
              <a:ext uri="{FF2B5EF4-FFF2-40B4-BE49-F238E27FC236}">
                <a16:creationId xmlns:a16="http://schemas.microsoft.com/office/drawing/2014/main" id="{8B162882-DEE4-4CD8-9CEF-18DE450C3608}"/>
              </a:ext>
            </a:extLst>
          </p:cNvPr>
          <p:cNvSpPr/>
          <p:nvPr userDrawn="1"/>
        </p:nvSpPr>
        <p:spPr>
          <a:xfrm>
            <a:off x="11000416" y="6755100"/>
            <a:ext cx="1191600" cy="10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" name="Google Shape;68;p9">
            <a:extLst>
              <a:ext uri="{FF2B5EF4-FFF2-40B4-BE49-F238E27FC236}">
                <a16:creationId xmlns:a16="http://schemas.microsoft.com/office/drawing/2014/main" id="{5CBFD2FA-490C-4F5F-9F15-103749DCB0B8}"/>
              </a:ext>
            </a:extLst>
          </p:cNvPr>
          <p:cNvSpPr/>
          <p:nvPr userDrawn="1"/>
        </p:nvSpPr>
        <p:spPr>
          <a:xfrm>
            <a:off x="0" y="6755100"/>
            <a:ext cx="1191600" cy="10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" name="Google Shape;69;p9">
            <a:extLst>
              <a:ext uri="{FF2B5EF4-FFF2-40B4-BE49-F238E27FC236}">
                <a16:creationId xmlns:a16="http://schemas.microsoft.com/office/drawing/2014/main" id="{A6FC95ED-14D0-405D-A69A-2C624C6644B2}"/>
              </a:ext>
            </a:extLst>
          </p:cNvPr>
          <p:cNvSpPr/>
          <p:nvPr userDrawn="1"/>
        </p:nvSpPr>
        <p:spPr>
          <a:xfrm>
            <a:off x="1191613" y="6755100"/>
            <a:ext cx="8616800" cy="10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117148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l-GR"/>
              <a:t>Ασφάλεια Υλικού - Αθανάσιος Παπαδημητρίου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462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/>
          <p:nvPr/>
        </p:nvSpPr>
        <p:spPr>
          <a:xfrm>
            <a:off x="9808488" y="6755100"/>
            <a:ext cx="1191600" cy="10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10"/>
          <p:cNvSpPr/>
          <p:nvPr/>
        </p:nvSpPr>
        <p:spPr>
          <a:xfrm>
            <a:off x="11000416" y="6755100"/>
            <a:ext cx="1191600" cy="10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10"/>
          <p:cNvSpPr/>
          <p:nvPr/>
        </p:nvSpPr>
        <p:spPr>
          <a:xfrm>
            <a:off x="0" y="6755100"/>
            <a:ext cx="1191600" cy="10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10"/>
          <p:cNvSpPr/>
          <p:nvPr/>
        </p:nvSpPr>
        <p:spPr>
          <a:xfrm>
            <a:off x="1191613" y="6755100"/>
            <a:ext cx="8616800" cy="10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A8B6CA1-7F02-4661-8354-9182CCC4739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CC41E18-1DD3-44A7-BF27-6D26BD22C8D3}" type="slidenum">
              <a:rPr lang="en-US" smtClean="0"/>
              <a:pPr/>
              <a:t>‹#›</a:t>
            </a:fld>
            <a:r>
              <a:rPr lang="el-GR" dirty="0"/>
              <a:t>/</a:t>
            </a:r>
            <a:r>
              <a:rPr lang="en-US" dirty="0"/>
              <a:t>45</a:t>
            </a:r>
          </a:p>
        </p:txBody>
      </p:sp>
    </p:spTree>
    <p:extLst>
      <p:ext uri="{BB962C8B-B14F-4D97-AF65-F5344CB8AC3E}">
        <p14:creationId xmlns:p14="http://schemas.microsoft.com/office/powerpoint/2010/main" val="1725506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 background">
  <p:cSld name="Blank color background">
    <p:bg>
      <p:bgPr>
        <a:solidFill>
          <a:schemeClr val="accent1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/>
          <p:nvPr/>
        </p:nvSpPr>
        <p:spPr>
          <a:xfrm>
            <a:off x="9808488" y="6755100"/>
            <a:ext cx="1191600" cy="10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11"/>
          <p:cNvSpPr/>
          <p:nvPr/>
        </p:nvSpPr>
        <p:spPr>
          <a:xfrm>
            <a:off x="11000416" y="6755100"/>
            <a:ext cx="1191600" cy="10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11"/>
          <p:cNvSpPr/>
          <p:nvPr/>
        </p:nvSpPr>
        <p:spPr>
          <a:xfrm>
            <a:off x="0" y="6755100"/>
            <a:ext cx="1191600" cy="102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" name="Google Shape;82;p11"/>
          <p:cNvSpPr/>
          <p:nvPr/>
        </p:nvSpPr>
        <p:spPr>
          <a:xfrm>
            <a:off x="1191613" y="6755100"/>
            <a:ext cx="8616800" cy="10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11"/>
          <p:cNvSpPr txBox="1">
            <a:spLocks noGrp="1"/>
          </p:cNvSpPr>
          <p:nvPr>
            <p:ph type="sldNum" idx="12"/>
          </p:nvPr>
        </p:nvSpPr>
        <p:spPr>
          <a:xfrm>
            <a:off x="11307433" y="6262577"/>
            <a:ext cx="731600" cy="4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7CC41E18-1DD3-44A7-BF27-6D26BD22C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893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Ασφάλεια Υλικού - Αθανάσιος Παπαδημητρίου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41E18-1DD3-44A7-BF27-6D26BD22C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524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3C8F1-DDC0-4500-82C4-271BBC08E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600" y="477851"/>
            <a:ext cx="8616800" cy="46512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EA56FB-5753-4AE6-A284-630ED6CED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1600" y="1831451"/>
            <a:ext cx="8616800" cy="44311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6C9DF9-6A57-4FC8-8697-40FE68A41CFF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10325100" y="6262577"/>
            <a:ext cx="1713933" cy="418000"/>
          </a:xfrm>
        </p:spPr>
        <p:txBody>
          <a:bodyPr/>
          <a:lstStyle/>
          <a:p>
            <a:fld id="{7CC41E18-1DD3-44A7-BF27-6D26BD22C8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C25C61-2E1C-467B-8741-AE3BB78AF2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91599" y="6356350"/>
            <a:ext cx="8616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/>
              <a:t>Ασφάλεια Υλικού - Αθανάσιος Παπαδημητρίου</a:t>
            </a:r>
            <a:endParaRPr lang="en-US" dirty="0"/>
          </a:p>
        </p:txBody>
      </p:sp>
      <p:sp>
        <p:nvSpPr>
          <p:cNvPr id="6" name="Google Shape;66;p9">
            <a:extLst>
              <a:ext uri="{FF2B5EF4-FFF2-40B4-BE49-F238E27FC236}">
                <a16:creationId xmlns:a16="http://schemas.microsoft.com/office/drawing/2014/main" id="{D15D4C35-8E1F-4122-9052-B03B2F47CB90}"/>
              </a:ext>
            </a:extLst>
          </p:cNvPr>
          <p:cNvSpPr/>
          <p:nvPr userDrawn="1"/>
        </p:nvSpPr>
        <p:spPr>
          <a:xfrm>
            <a:off x="9808488" y="6755100"/>
            <a:ext cx="1191600" cy="10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" name="Google Shape;67;p9">
            <a:extLst>
              <a:ext uri="{FF2B5EF4-FFF2-40B4-BE49-F238E27FC236}">
                <a16:creationId xmlns:a16="http://schemas.microsoft.com/office/drawing/2014/main" id="{8B162882-DEE4-4CD8-9CEF-18DE450C3608}"/>
              </a:ext>
            </a:extLst>
          </p:cNvPr>
          <p:cNvSpPr/>
          <p:nvPr userDrawn="1"/>
        </p:nvSpPr>
        <p:spPr>
          <a:xfrm>
            <a:off x="11000416" y="6755100"/>
            <a:ext cx="1191600" cy="10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" name="Google Shape;68;p9">
            <a:extLst>
              <a:ext uri="{FF2B5EF4-FFF2-40B4-BE49-F238E27FC236}">
                <a16:creationId xmlns:a16="http://schemas.microsoft.com/office/drawing/2014/main" id="{5CBFD2FA-490C-4F5F-9F15-103749DCB0B8}"/>
              </a:ext>
            </a:extLst>
          </p:cNvPr>
          <p:cNvSpPr/>
          <p:nvPr userDrawn="1"/>
        </p:nvSpPr>
        <p:spPr>
          <a:xfrm>
            <a:off x="0" y="6755100"/>
            <a:ext cx="1191600" cy="10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" name="Google Shape;69;p9">
            <a:extLst>
              <a:ext uri="{FF2B5EF4-FFF2-40B4-BE49-F238E27FC236}">
                <a16:creationId xmlns:a16="http://schemas.microsoft.com/office/drawing/2014/main" id="{A6FC95ED-14D0-405D-A69A-2C624C6644B2}"/>
              </a:ext>
            </a:extLst>
          </p:cNvPr>
          <p:cNvSpPr/>
          <p:nvPr userDrawn="1"/>
        </p:nvSpPr>
        <p:spPr>
          <a:xfrm>
            <a:off x="1191613" y="6755100"/>
            <a:ext cx="8616800" cy="10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531931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91600" y="477851"/>
            <a:ext cx="86168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91600" y="1831451"/>
            <a:ext cx="8616800" cy="47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Lato"/>
              <a:buChar char="▷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42515" y="6262577"/>
            <a:ext cx="796518" cy="4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733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733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733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733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733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733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733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733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733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fld id="{7CC41E18-1DD3-44A7-BF27-6D26BD22C8D3}" type="slidenum">
              <a:rPr lang="en-US" smtClean="0"/>
              <a:pPr/>
              <a:t>‹#›</a:t>
            </a:fld>
            <a:r>
              <a:rPr lang="el-GR" dirty="0"/>
              <a:t>/50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17486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9" r:id="rId4"/>
    <p:sldLayoutId id="2147483690" r:id="rId5"/>
    <p:sldLayoutId id="2147483693" r:id="rId6"/>
    <p:sldLayoutId id="2147483694" r:id="rId7"/>
    <p:sldLayoutId id="2147483695" r:id="rId8"/>
    <p:sldLayoutId id="2147483696" r:id="rId9"/>
    <p:sldLayoutId id="2147483733" r:id="rId10"/>
  </p:sldLayoutIdLst>
  <p:transition>
    <p:fade thruBlk="1"/>
  </p:transition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45A258-C9FF-4F6D-8388-63C86972F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078744-2E72-4D7D-81F0-599BCAB78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BA44F2-B608-497A-B908-2BA2A1D084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99E5E1-3901-462D-BE75-DB74051293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/>
              <a:t>Ασφάλεια Υλικού - Αθανάσιος Παπαδημητρίου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3CF722-CBC6-4A1C-827D-68790478EF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F600E-F046-4430-9A7E-B68A63E75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280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1F7ED5-6810-466F-B0AD-C7CD32DA7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9F5F0-D6AE-4975-A8BB-13A4D37E52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5C062A-AECA-4C63-9E37-E0F9393815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1DB1CA-0333-4A67-AF46-CE32B897C4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/>
              <a:t>Ασφάλεια Υλικού - Αθανάσιος Παπαδημητρίου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CFDA54-AF76-4E92-BF20-B3556B41AD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9DECA-5C16-4109-A3BA-F30DB9450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815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B2F25D-1A46-4B42-B570-44E205062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1395E7-9685-42B9-A939-C1E371BE8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FCA208-FE68-4CA5-8B04-3E77D24CFB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154A4E-3C57-4D44-BF3E-396E70CA47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/>
              <a:t>Ασφάλεια Υλικού - Αθανάσιος Παπαδημητρίου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54C319-A442-4672-8D9F-92075EB4A6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939A7-914F-4A20-960D-65CA132AF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698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91600" y="477851"/>
            <a:ext cx="86168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91600" y="1831451"/>
            <a:ext cx="8616800" cy="47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Lato"/>
              <a:buChar char="▷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42515" y="6262577"/>
            <a:ext cx="796518" cy="4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733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733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733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733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733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733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733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733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733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fld id="{7CC41E18-1DD3-44A7-BF27-6D26BD22C8D3}" type="slidenum">
              <a:rPr lang="en-US" smtClean="0"/>
              <a:pPr/>
              <a:t>‹#›</a:t>
            </a:fld>
            <a:r>
              <a:rPr lang="el-GR" dirty="0"/>
              <a:t>/50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39905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</p:sldLayoutIdLst>
  <p:transition>
    <p:fade thruBlk="1"/>
  </p:transition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lectronics.stackexchange.com/questions/51441/how-thick-or-thin-is-the-die-wafer-inside-an-ic" TargetMode="External"/><Relationship Id="rId7" Type="http://schemas.openxmlformats.org/officeDocument/2006/relationships/hyperlink" Target="https://creativecommons.org/licenses/by/3.0/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2.xml"/><Relationship Id="rId6" Type="http://schemas.openxmlformats.org/officeDocument/2006/relationships/hyperlink" Target="https://siliconpr0n.org/wiki/doku.php?id=tutorial:tutorial_on_epoxy_decapsulation" TargetMode="External"/><Relationship Id="rId5" Type="http://schemas.openxmlformats.org/officeDocument/2006/relationships/image" Target="../media/image22.jpg"/><Relationship Id="rId4" Type="http://schemas.openxmlformats.org/officeDocument/2006/relationships/hyperlink" Target="https://creativecommons.org/licenses/by-sa/3.0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5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29.png"/><Relationship Id="rId5" Type="http://schemas.openxmlformats.org/officeDocument/2006/relationships/image" Target="../media/image28.emf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m-server.fk5.hs-bremen.de/aes/aes.html" TargetMode="External"/><Relationship Id="rId2" Type="http://schemas.openxmlformats.org/officeDocument/2006/relationships/hyperlink" Target="https://www.nist.gov/publications/advanced-encryption-standard-aes" TargetMode="External"/><Relationship Id="rId1" Type="http://schemas.openxmlformats.org/officeDocument/2006/relationships/slideLayout" Target="../slideLayouts/slideLayout5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eien.io/posts/crypto/why-aes-is-secure.html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2.xml"/><Relationship Id="rId6" Type="http://schemas.openxmlformats.org/officeDocument/2006/relationships/hyperlink" Target="https://creativecommons.org/licenses/by/3.0/" TargetMode="Externa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eien.io/posts/crypto/why-aes-is-secure.html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2.xml"/><Relationship Id="rId6" Type="http://schemas.openxmlformats.org/officeDocument/2006/relationships/hyperlink" Target="https://creativecommons.org/licenses/by/3.0/" TargetMode="Externa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2.xml"/><Relationship Id="rId6" Type="http://schemas.openxmlformats.org/officeDocument/2006/relationships/hyperlink" Target="https://weien.io/posts/crypto/why-aes-is-secure.html" TargetMode="External"/><Relationship Id="rId5" Type="http://schemas.openxmlformats.org/officeDocument/2006/relationships/image" Target="../media/image35.png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advanced_encryption_standard" TargetMode="External"/><Relationship Id="rId3" Type="http://schemas.openxmlformats.org/officeDocument/2006/relationships/hyperlink" Target="https://weien.io/posts/crypto/why-aes-is-secure.html" TargetMode="External"/><Relationship Id="rId7" Type="http://schemas.openxmlformats.org/officeDocument/2006/relationships/image" Target="../media/image4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2.xml"/><Relationship Id="rId6" Type="http://schemas.openxmlformats.org/officeDocument/2006/relationships/hyperlink" Target="https://creativecommons.org/licenses/by/3.0/" TargetMode="Externa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eien.io/posts/crypto/why-aes-is-secure.html" TargetMode="External"/><Relationship Id="rId7" Type="http://schemas.openxmlformats.org/officeDocument/2006/relationships/image" Target="../media/image4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2.xml"/><Relationship Id="rId6" Type="http://schemas.openxmlformats.org/officeDocument/2006/relationships/hyperlink" Target="https://creativecommons.org/licenses/by/3.0/" TargetMode="Externa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sa/3.0/" TargetMode="External"/><Relationship Id="rId3" Type="http://schemas.openxmlformats.org/officeDocument/2006/relationships/hyperlink" Target="https://weien.io/posts/crypto/why-aes-is-secure.html" TargetMode="External"/><Relationship Id="rId7" Type="http://schemas.openxmlformats.org/officeDocument/2006/relationships/hyperlink" Target="http://randomwits.com/projects/aes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43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eien.io/posts/crypto/why-aes-is-secure.html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44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eien.io/posts/crypto/why-aes-is-secure.html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45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eien.io/posts/crypto/why-aes-is-secure.html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45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2.xml"/><Relationship Id="rId5" Type="http://schemas.openxmlformats.org/officeDocument/2006/relationships/hyperlink" Target="https://www.cryptool.org/en/cto/aes-step-by-step" TargetMode="External"/><Relationship Id="rId4" Type="http://schemas.openxmlformats.org/officeDocument/2006/relationships/hyperlink" Target="https://www.cryptool.org/en/cto/aes-animation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52.xml"/><Relationship Id="rId1" Type="http://schemas.openxmlformats.org/officeDocument/2006/relationships/video" Target="https://www.youtube.com/embed/gP4PqVGudtg?start=17&amp;feature=oembed" TargetMode="External"/><Relationship Id="rId5" Type="http://schemas.openxmlformats.org/officeDocument/2006/relationships/image" Target="../media/image46.jpeg"/><Relationship Id="rId4" Type="http://schemas.openxmlformats.org/officeDocument/2006/relationships/image" Target="../media/image32.sv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5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5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18" Type="http://schemas.openxmlformats.org/officeDocument/2006/relationships/image" Target="../media/image1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17" Type="http://schemas.openxmlformats.org/officeDocument/2006/relationships/image" Target="../media/image17.sv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5" Type="http://schemas.openxmlformats.org/officeDocument/2006/relationships/image" Target="../media/image15.svg"/><Relationship Id="rId10" Type="http://schemas.openxmlformats.org/officeDocument/2006/relationships/image" Target="../media/image10.png"/><Relationship Id="rId19" Type="http://schemas.openxmlformats.org/officeDocument/2006/relationships/image" Target="../media/image19.sv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B8BEF-3143-4B86-BE82-07C3693337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wrap="square" anchor="b">
            <a:normAutofit/>
          </a:bodyPr>
          <a:lstStyle/>
          <a:p>
            <a:r>
              <a:rPr lang="el-GR" dirty="0"/>
              <a:t>Ασφάλεια Υλικού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E013BB-5D95-4041-8896-606039F9A4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l-GR" sz="2400" dirty="0"/>
              <a:t>Αθανάσιος Παπαδημητρίου</a:t>
            </a:r>
            <a:endParaRPr lang="en-US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CA0ABA-3E1B-4B5B-8C37-7A162B7DC33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7CC41E18-1DD3-44A7-BF27-6D26BD22C8D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182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FD5FB-52FA-4993-825B-5EAB8B4CC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l-GR" dirty="0" err="1"/>
              <a:t>πιθέσεις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876FBD-A7F5-4BA3-AD5D-54810B644B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Black Box Attacks</a:t>
            </a:r>
          </a:p>
          <a:p>
            <a:pPr lvl="1"/>
            <a:r>
              <a:rPr lang="en-US" dirty="0"/>
              <a:t>Brute Force Attack</a:t>
            </a:r>
          </a:p>
          <a:p>
            <a:pPr lvl="1"/>
            <a:r>
              <a:rPr lang="en-US" dirty="0"/>
              <a:t>Software Attack</a:t>
            </a:r>
          </a:p>
          <a:p>
            <a:r>
              <a:rPr lang="en-US" dirty="0"/>
              <a:t>Side Channel Attacks</a:t>
            </a:r>
          </a:p>
          <a:p>
            <a:pPr lvl="1"/>
            <a:r>
              <a:rPr lang="en-US" dirty="0"/>
              <a:t>Timing Attack</a:t>
            </a:r>
          </a:p>
          <a:p>
            <a:pPr lvl="1"/>
            <a:r>
              <a:rPr lang="en-US" dirty="0"/>
              <a:t>Power Analysis Attack</a:t>
            </a:r>
          </a:p>
          <a:p>
            <a:pPr lvl="1"/>
            <a:r>
              <a:rPr lang="el-GR" dirty="0"/>
              <a:t>Παράλληλα με </a:t>
            </a:r>
            <a:r>
              <a:rPr lang="en-US" dirty="0"/>
              <a:t>Fault Injection</a:t>
            </a:r>
          </a:p>
          <a:p>
            <a:r>
              <a:rPr lang="en-US" dirty="0"/>
              <a:t>Fault Injection Attacks</a:t>
            </a:r>
          </a:p>
          <a:p>
            <a:pPr lvl="1"/>
            <a:r>
              <a:rPr lang="en-US" dirty="0"/>
              <a:t>Clock Glitching</a:t>
            </a:r>
          </a:p>
          <a:p>
            <a:pPr lvl="1"/>
            <a:r>
              <a:rPr lang="en-US" dirty="0"/>
              <a:t>Voltage Glitching</a:t>
            </a:r>
            <a:endParaRPr lang="el-GR" dirty="0"/>
          </a:p>
          <a:p>
            <a:pPr lvl="1"/>
            <a:r>
              <a:rPr lang="el-GR" dirty="0"/>
              <a:t>ΕΜ</a:t>
            </a:r>
          </a:p>
          <a:p>
            <a:pPr lvl="1"/>
            <a:r>
              <a:rPr lang="en-US" dirty="0"/>
              <a:t>Laser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9B5A94-D061-466D-AB05-40CAD2D3637F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CC41E18-1DD3-44A7-BF27-6D26BD22C8D3}" type="slidenum">
              <a:rPr kumimoji="0" lang="en-US" sz="1733" b="0" i="0" u="none" strike="noStrike" kern="0" cap="none" spc="0" normalizeH="0" baseline="0" noProof="0" smtClean="0">
                <a:ln>
                  <a:noFill/>
                </a:ln>
                <a:solidFill>
                  <a:srgbClr val="97ABBC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10</a:t>
            </a:fld>
            <a:endParaRPr kumimoji="0" lang="en-US" sz="1733" b="0" i="0" u="none" strike="noStrike" kern="0" cap="none" spc="0" normalizeH="0" baseline="0" noProof="0" dirty="0">
              <a:ln>
                <a:noFill/>
              </a:ln>
              <a:solidFill>
                <a:srgbClr val="97ABBC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988C6-EC7B-45B1-AC9B-FB26590D88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l-GR" sz="1200" b="0" i="0" u="none" strike="noStrike" kern="0" cap="none" spc="0" normalizeH="0" baseline="0" noProof="0">
                <a:ln>
                  <a:noFill/>
                </a:ln>
                <a:solidFill>
                  <a:srgbClr val="677480">
                    <a:tint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Ασφάλεια Υλικού - Αθανάσιος Παπαδημητρίου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677480">
                  <a:tint val="75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5752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F7620-38DC-40F6-ADEC-A88964E4D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Package Decapsulation</a:t>
            </a:r>
          </a:p>
        </p:txBody>
      </p:sp>
      <p:pic>
        <p:nvPicPr>
          <p:cNvPr id="7" name="Content Placeholder 6" descr="A picture containing circuit, electronics&#10;&#10;Description automatically generated">
            <a:extLst>
              <a:ext uri="{FF2B5EF4-FFF2-40B4-BE49-F238E27FC236}">
                <a16:creationId xmlns:a16="http://schemas.microsoft.com/office/drawing/2014/main" id="{36E8907C-8351-4610-B009-26DC6AEB17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52967" y="1332856"/>
            <a:ext cx="5946931" cy="390088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A8D705-CA50-4E5C-86FE-2BA2305A4D4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CC41E18-1DD3-44A7-BF27-6D26BD22C8D3}" type="slidenum">
              <a:rPr kumimoji="0" lang="en-US" sz="1733" b="0" i="0" u="none" strike="noStrike" kern="0" cap="none" spc="0" normalizeH="0" baseline="0" noProof="0" smtClean="0">
                <a:ln>
                  <a:noFill/>
                </a:ln>
                <a:solidFill>
                  <a:srgbClr val="97ABBC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11</a:t>
            </a:fld>
            <a:endParaRPr kumimoji="0" lang="en-US" sz="1733" b="0" i="0" u="none" strike="noStrike" kern="0" cap="none" spc="0" normalizeH="0" baseline="0" noProof="0" dirty="0">
              <a:ln>
                <a:noFill/>
              </a:ln>
              <a:solidFill>
                <a:srgbClr val="97ABBC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25007C-93B1-4887-94AB-1A58D85411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l-GR" sz="1200" b="0" i="0" u="none" strike="noStrike" kern="0" cap="none" spc="0" normalizeH="0" baseline="0" noProof="0">
                <a:ln>
                  <a:noFill/>
                </a:ln>
                <a:solidFill>
                  <a:srgbClr val="677480">
                    <a:tint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Ασφάλεια Υλικού - Αθανάσιος Παπαδημητρίου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677480">
                  <a:tint val="75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3B5F72-A7BF-4EF6-A4FF-8ECB125FBFFF}"/>
              </a:ext>
            </a:extLst>
          </p:cNvPr>
          <p:cNvSpPr txBox="1"/>
          <p:nvPr/>
        </p:nvSpPr>
        <p:spPr>
          <a:xfrm>
            <a:off x="120317" y="5233737"/>
            <a:ext cx="73064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3" tooltip="http://electronics.stackexchange.com/questions/51441/how-thick-or-thin-is-the-die-wafer-inside-an-ic"/>
              </a:rPr>
              <a:t>This Photo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by Unknown Author is licensed under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4" tooltip="https://creativecommons.org/licenses/by-sa/3.0/"/>
              </a:rPr>
              <a:t>CC BY-SA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A2E21B25-A858-4699-A66C-468DBBA652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419566" y="1332856"/>
            <a:ext cx="5178876" cy="388415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28F6629-1010-4F8B-B93C-F718F5C93FB8}"/>
              </a:ext>
            </a:extLst>
          </p:cNvPr>
          <p:cNvSpPr txBox="1"/>
          <p:nvPr/>
        </p:nvSpPr>
        <p:spPr>
          <a:xfrm>
            <a:off x="6419566" y="5264948"/>
            <a:ext cx="47625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6" tooltip="https://siliconpr0n.org/wiki/doku.php?id=tutorial:tutorial_on_epoxy_decapsulation"/>
              </a:rPr>
              <a:t>This Photo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by Unknown Author is licensed under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7" tooltip="https://creativecommons.org/licenses/by/3.0/"/>
              </a:rPr>
              <a:t>CC BY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8170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6E951-4AEC-42CA-B789-F4D672FC9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Backside Imaging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8F5A05-ED08-4239-92EE-7E310F827C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FF45EA-790F-4879-B131-D03769F5011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CC41E18-1DD3-44A7-BF27-6D26BD22C8D3}" type="slidenum">
              <a:rPr kumimoji="0" lang="en-US" sz="1733" b="0" i="0" u="none" strike="noStrike" kern="0" cap="none" spc="0" normalizeH="0" baseline="0" noProof="0" smtClean="0">
                <a:ln>
                  <a:noFill/>
                </a:ln>
                <a:solidFill>
                  <a:srgbClr val="97ABBC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12</a:t>
            </a:fld>
            <a:endParaRPr kumimoji="0" lang="en-US" sz="1733" b="0" i="0" u="none" strike="noStrike" kern="0" cap="none" spc="0" normalizeH="0" baseline="0" noProof="0" dirty="0">
              <a:ln>
                <a:noFill/>
              </a:ln>
              <a:solidFill>
                <a:srgbClr val="97ABBC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811AB-6B41-41F3-AC5E-F959701ED4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l-GR" sz="1200" b="0" i="0" u="none" strike="noStrike" kern="0" cap="none" spc="0" normalizeH="0" baseline="0" noProof="0">
                <a:ln>
                  <a:noFill/>
                </a:ln>
                <a:solidFill>
                  <a:srgbClr val="677480">
                    <a:tint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Ασφάλεια Υλικού - Αθανάσιος Παπαδημητρίου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677480">
                  <a:tint val="75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9CFF55-3882-4015-8050-60169FF43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67" y="1607486"/>
            <a:ext cx="5534911" cy="41511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31C99A9-88FC-419B-9BBE-85A780CB44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2795" y="1607486"/>
            <a:ext cx="4747071" cy="415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301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6E951-4AEC-42CA-B789-F4D672FC9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Παραδείγματα Επιθέσεων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8F5A05-ED08-4239-92EE-7E310F827C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sz="1800" b="1" i="0" u="none" strike="noStrike" baseline="0" dirty="0">
                <a:solidFill>
                  <a:srgbClr val="FF0000"/>
                </a:solidFill>
                <a:latin typeface="Tahoma-Bold"/>
              </a:rPr>
              <a:t>Fault </a:t>
            </a:r>
            <a:r>
              <a:rPr lang="en-US" sz="1800" dirty="0">
                <a:solidFill>
                  <a:srgbClr val="FF0000"/>
                </a:solidFill>
                <a:latin typeface="Tahoma-Bold"/>
              </a:rPr>
              <a:t>Injection Attacks</a:t>
            </a:r>
            <a:endParaRPr lang="en-US" sz="1800" b="1" i="0" u="none" strike="noStrike" baseline="0" dirty="0">
              <a:solidFill>
                <a:srgbClr val="FF0000"/>
              </a:solidFill>
              <a:latin typeface="Tahoma-Bold"/>
            </a:endParaRPr>
          </a:p>
          <a:p>
            <a:pPr lvl="1"/>
            <a:r>
              <a:rPr lang="el-GR" sz="1800" b="0" i="0" u="none" strike="noStrike" baseline="0" dirty="0">
                <a:solidFill>
                  <a:srgbClr val="FF0000"/>
                </a:solidFill>
                <a:latin typeface="Tahoma" panose="020B0604030504040204" pitchFamily="34" charset="0"/>
              </a:rPr>
              <a:t>Εξαγωγή κρυφών κλειδιών</a:t>
            </a:r>
            <a:endParaRPr lang="en-US" sz="1800" b="0" i="0" u="none" strike="noStrike" baseline="0" dirty="0">
              <a:solidFill>
                <a:srgbClr val="FF0000"/>
              </a:solidFill>
              <a:latin typeface="Tahoma" panose="020B0604030504040204" pitchFamily="34" charset="0"/>
            </a:endParaRPr>
          </a:p>
          <a:p>
            <a:pPr algn="l"/>
            <a:r>
              <a:rPr lang="en-US" sz="1800" b="1" i="0" u="none" strike="noStrike" baseline="0" dirty="0">
                <a:solidFill>
                  <a:srgbClr val="FF0000"/>
                </a:solidFill>
                <a:latin typeface="Tahoma-Bold"/>
              </a:rPr>
              <a:t>Side-Channel Attacks</a:t>
            </a:r>
          </a:p>
          <a:p>
            <a:pPr lvl="1"/>
            <a:r>
              <a:rPr lang="en-US" sz="1800" b="0" i="0" u="none" strike="noStrike" baseline="0" dirty="0">
                <a:solidFill>
                  <a:srgbClr val="FF0000"/>
                </a:solidFill>
                <a:latin typeface="Tahoma" panose="020B0604030504040204" pitchFamily="34" charset="0"/>
              </a:rPr>
              <a:t>Power Analysis, Timing Analysis, EM Analysis</a:t>
            </a:r>
          </a:p>
          <a:p>
            <a:pPr algn="l"/>
            <a:r>
              <a:rPr lang="en-US" sz="1800" b="1" i="0" u="none" strike="noStrike" baseline="0" dirty="0">
                <a:latin typeface="Tahoma-Bold"/>
              </a:rPr>
              <a:t>Tampering with Electronic Devices</a:t>
            </a:r>
          </a:p>
          <a:p>
            <a:pPr algn="l"/>
            <a:r>
              <a:rPr lang="en-US" sz="1800" b="1" i="0" u="none" strike="noStrike" baseline="0" dirty="0">
                <a:latin typeface="Tahoma-Bold"/>
              </a:rPr>
              <a:t>Counterfeit Integrated Circuits</a:t>
            </a:r>
          </a:p>
          <a:p>
            <a:pPr algn="l"/>
            <a:r>
              <a:rPr lang="en-US" sz="1800" dirty="0">
                <a:latin typeface="Tahoma-Bold"/>
              </a:rPr>
              <a:t>…</a:t>
            </a:r>
            <a:endParaRPr lang="en-US" sz="1800" b="1" i="0" u="none" strike="noStrike" baseline="0" dirty="0">
              <a:latin typeface="Tahoma-Bold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FF45EA-790F-4879-B131-D03769F5011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CC41E18-1DD3-44A7-BF27-6D26BD22C8D3}" type="slidenum">
              <a:rPr kumimoji="0" lang="en-US" sz="1733" b="0" i="0" u="none" strike="noStrike" kern="0" cap="none" spc="0" normalizeH="0" baseline="0" noProof="0" smtClean="0">
                <a:ln>
                  <a:noFill/>
                </a:ln>
                <a:solidFill>
                  <a:srgbClr val="97ABBC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13</a:t>
            </a:fld>
            <a:endParaRPr kumimoji="0" lang="en-US" sz="1733" b="0" i="0" u="none" strike="noStrike" kern="0" cap="none" spc="0" normalizeH="0" baseline="0" noProof="0" dirty="0">
              <a:ln>
                <a:noFill/>
              </a:ln>
              <a:solidFill>
                <a:srgbClr val="97ABBC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811AB-6B41-41F3-AC5E-F959701ED4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l-GR" sz="1200" b="0" i="0" u="none" strike="noStrike" kern="0" cap="none" spc="0" normalizeH="0" baseline="0" noProof="0">
                <a:ln>
                  <a:noFill/>
                </a:ln>
                <a:solidFill>
                  <a:srgbClr val="677480">
                    <a:tint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Ασφάλεια Υλικού - Αθανάσιος Παπαδημητρίου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677480">
                  <a:tint val="75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CF588D-E9C1-4465-AEBC-9B5036684E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5437" y="4392451"/>
            <a:ext cx="2297783" cy="17144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9735803-C4F6-4BDA-9908-546D834709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2482" y="4392451"/>
            <a:ext cx="2440737" cy="176606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6FB6891-D831-4575-9DAB-F6459CAC24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599" y="4392449"/>
            <a:ext cx="2286000" cy="1714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5F3C028-6874-4BC3-B73F-3D36CD50EA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0986" y="2114484"/>
            <a:ext cx="2994349" cy="399246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325AA36-A058-4932-8807-F8394E63EF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4210" y="39604"/>
            <a:ext cx="2247900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7085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6D007-8B0A-4512-BF88-A1EFF753A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Symmetric Block Ciphers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5BC43-A570-43BB-9E76-40F11E4748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Συμμετρικοί κρυπτογραφικοί αλγόριθμοι </a:t>
            </a:r>
          </a:p>
          <a:p>
            <a:pPr lvl="1"/>
            <a:r>
              <a:rPr lang="en-US" dirty="0"/>
              <a:t>Advanced Encryption Standard </a:t>
            </a:r>
          </a:p>
          <a:p>
            <a:pPr lvl="2"/>
            <a:r>
              <a:rPr lang="en-US" b="0" dirty="0">
                <a:hlinkClick r:id="rId2"/>
              </a:rPr>
              <a:t>NIST AES standard</a:t>
            </a:r>
            <a:endParaRPr lang="el-GR" b="0" dirty="0"/>
          </a:p>
          <a:p>
            <a:pPr lvl="3"/>
            <a:r>
              <a:rPr lang="en-US" sz="1800" dirty="0"/>
              <a:t>Dworkin, M. , Barker, E. , </a:t>
            </a:r>
            <a:r>
              <a:rPr lang="en-US" sz="1800" dirty="0" err="1"/>
              <a:t>Nechvatal</a:t>
            </a:r>
            <a:r>
              <a:rPr lang="en-US" sz="1800" dirty="0"/>
              <a:t>, J. , </a:t>
            </a:r>
            <a:r>
              <a:rPr lang="en-US" sz="1800" dirty="0" err="1"/>
              <a:t>Foti</a:t>
            </a:r>
            <a:r>
              <a:rPr lang="en-US" sz="1800" dirty="0"/>
              <a:t>, J. , </a:t>
            </a:r>
            <a:r>
              <a:rPr lang="en-US" sz="1800" dirty="0" err="1"/>
              <a:t>Bassham</a:t>
            </a:r>
            <a:r>
              <a:rPr lang="en-US" sz="1800" dirty="0"/>
              <a:t>, L. , Roback, E. and Dray, J. (2001), Advanced Encryption Standard (AES), Federal Inf. Process. </a:t>
            </a:r>
            <a:r>
              <a:rPr lang="en-US" sz="1800" dirty="0" err="1"/>
              <a:t>Stds</a:t>
            </a:r>
            <a:r>
              <a:rPr lang="en-US" sz="1800" dirty="0"/>
              <a:t>. (NIST FIPS), National Institute of Standards and Technology, Gaithersburg, MD, [online], https://doi.org/10.6028/NIST.FIPS.197 (Accessed March 5, 2022) </a:t>
            </a:r>
          </a:p>
          <a:p>
            <a:pPr lvl="2"/>
            <a:r>
              <a:rPr lang="en-US" dirty="0">
                <a:hlinkClick r:id="rId3"/>
              </a:rPr>
              <a:t>MATLAB AES implementation </a:t>
            </a:r>
            <a:endParaRPr lang="en-US" dirty="0"/>
          </a:p>
          <a:p>
            <a:pPr marL="990600" lvl="2" indent="0">
              <a:buNone/>
            </a:pPr>
            <a:r>
              <a:rPr lang="en-US" sz="2000" dirty="0"/>
              <a:t> </a:t>
            </a:r>
          </a:p>
          <a:p>
            <a:pPr lvl="1"/>
            <a:r>
              <a:rPr lang="en-US" dirty="0"/>
              <a:t>AES or Rijndael</a:t>
            </a:r>
          </a:p>
          <a:p>
            <a:pPr lvl="1"/>
            <a:r>
              <a:rPr lang="el-GR" dirty="0"/>
              <a:t>Επεξεργάζεται </a:t>
            </a:r>
            <a:r>
              <a:rPr lang="el-GR" dirty="0" err="1"/>
              <a:t>μπλόκ</a:t>
            </a:r>
            <a:r>
              <a:rPr lang="el-GR" dirty="0"/>
              <a:t> των 128 </a:t>
            </a:r>
            <a:r>
              <a:rPr lang="en-US" dirty="0"/>
              <a:t>bit</a:t>
            </a:r>
          </a:p>
          <a:p>
            <a:pPr lvl="1"/>
            <a:r>
              <a:rPr lang="el-GR" dirty="0"/>
              <a:t>Χρησιμοποιεί κλειδιά είτε </a:t>
            </a:r>
            <a:r>
              <a:rPr lang="en-US" dirty="0"/>
              <a:t>128</a:t>
            </a:r>
            <a:r>
              <a:rPr lang="el-GR" dirty="0"/>
              <a:t>, </a:t>
            </a:r>
            <a:r>
              <a:rPr lang="en-US" dirty="0"/>
              <a:t> </a:t>
            </a:r>
            <a:r>
              <a:rPr lang="el-GR" dirty="0"/>
              <a:t>είτε 192 είτε 256 </a:t>
            </a:r>
            <a:r>
              <a:rPr lang="en-US" dirty="0"/>
              <a:t>bit</a:t>
            </a:r>
            <a:endParaRPr lang="el-G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BE656B-F078-4C1F-88AA-74812C9B085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CC41E18-1DD3-44A7-BF27-6D26BD22C8D3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0468C-99A6-41E5-91F9-60A30B4B27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l-GR"/>
              <a:t>Ασφάλεια Υλικού - Αθανάσιος Παπαδημητρίου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9150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FB66D-9425-4204-974B-E1D493D14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environment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ECCA8-2782-4B31-9ED1-B24B7FB050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3400" indent="-457200">
              <a:buFont typeface="+mj-lt"/>
              <a:buAutoNum type="arabicPeriod"/>
            </a:pPr>
            <a:r>
              <a:rPr lang="en-US" dirty="0" err="1"/>
              <a:t>Matlab</a:t>
            </a:r>
            <a:endParaRPr lang="en-US" dirty="0"/>
          </a:p>
          <a:p>
            <a:pPr marL="533400" indent="-457200">
              <a:buFont typeface="+mj-lt"/>
              <a:buAutoNum type="arabicPeriod"/>
            </a:pPr>
            <a:r>
              <a:rPr lang="en-US" b="0" dirty="0"/>
              <a:t>GNU Octave</a:t>
            </a:r>
          </a:p>
          <a:p>
            <a:pPr marL="533400" indent="-457200">
              <a:buFont typeface="+mj-lt"/>
              <a:buAutoNum type="arabicPeriod"/>
            </a:pPr>
            <a:r>
              <a:rPr lang="en-US" b="0" dirty="0" err="1"/>
              <a:t>Scilab</a:t>
            </a:r>
            <a:endParaRPr lang="en-US" b="0" dirty="0"/>
          </a:p>
          <a:p>
            <a:pPr marL="533400" indent="-457200">
              <a:buFont typeface="+mj-lt"/>
              <a:buAutoNum type="arabicPeriod"/>
            </a:pPr>
            <a:r>
              <a:rPr lang="en-US" b="0" dirty="0"/>
              <a:t>Julia</a:t>
            </a:r>
          </a:p>
          <a:p>
            <a:pPr marL="533400" indent="-457200">
              <a:buFont typeface="+mj-lt"/>
              <a:buAutoNum type="arabicPeriod"/>
            </a:pPr>
            <a:r>
              <a:rPr lang="en-US" b="0" dirty="0"/>
              <a:t>Maxima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FF6079-2B2C-4162-A4C3-7A91DD7F7D4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CC41E18-1DD3-44A7-BF27-6D26BD22C8D3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78FF32-AFE1-4E44-BEC2-B901B7D5EC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l-GR"/>
              <a:t>Ασφάλεια Υλικού - Αθανάσιος Παπαδημητρίου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1519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68062-8508-48FB-95FF-6A7CA3E57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C1022-FCE5-4C84-9811-605ABC9ACD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Σύνολο μετασχηματισμών!</a:t>
            </a:r>
          </a:p>
          <a:p>
            <a:endParaRPr lang="el-GR" dirty="0"/>
          </a:p>
          <a:p>
            <a:r>
              <a:rPr lang="el-GR" dirty="0"/>
              <a:t>Είσοδος: 128 </a:t>
            </a:r>
            <a:r>
              <a:rPr lang="en-US" dirty="0"/>
              <a:t>bit</a:t>
            </a:r>
          </a:p>
          <a:p>
            <a:r>
              <a:rPr lang="el-GR" dirty="0"/>
              <a:t>Μήκος κλειδιού: 128 </a:t>
            </a:r>
            <a:r>
              <a:rPr lang="en-US" dirty="0"/>
              <a:t>bit</a:t>
            </a:r>
          </a:p>
          <a:p>
            <a:endParaRPr lang="en-US" dirty="0"/>
          </a:p>
          <a:p>
            <a:r>
              <a:rPr lang="el-GR" dirty="0"/>
              <a:t>Βασική μονάδα για την επεξεργασία του </a:t>
            </a:r>
            <a:r>
              <a:rPr lang="en-US" dirty="0"/>
              <a:t>AES </a:t>
            </a:r>
            <a:r>
              <a:rPr lang="el-GR" dirty="0"/>
              <a:t>είναι το </a:t>
            </a:r>
            <a:r>
              <a:rPr lang="en-US" dirty="0"/>
              <a:t>byte (byte oriented)</a:t>
            </a:r>
          </a:p>
          <a:p>
            <a:r>
              <a:rPr lang="el-GR" dirty="0"/>
              <a:t>Όλοι οι μετασχηματισμοί γίνονται σε επίπεδο </a:t>
            </a:r>
            <a:r>
              <a:rPr lang="en-US" dirty="0"/>
              <a:t>Byte!</a:t>
            </a:r>
          </a:p>
          <a:p>
            <a:endParaRPr lang="en-US" dirty="0"/>
          </a:p>
          <a:p>
            <a:r>
              <a:rPr lang="el-GR" dirty="0"/>
              <a:t>Όλες οι πράξεις γίνονται σε ένα δισδιάστατο πίνακα που καλείται Πίνακας Κατάστασης (</a:t>
            </a:r>
            <a:r>
              <a:rPr lang="en-US" dirty="0"/>
              <a:t>State Array)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92A74-8698-4D90-82C1-FCC0B88CBAD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CC41E18-1DD3-44A7-BF27-6D26BD22C8D3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EB5426-E7BE-4167-867B-EC38314082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l-GR"/>
              <a:t>Ασφάλεια Υλικού - Αθανάσιος Παπαδημητρίου</a:t>
            </a:r>
            <a:endParaRPr lang="en-US" dirty="0"/>
          </a:p>
        </p:txBody>
      </p:sp>
      <p:pic>
        <p:nvPicPr>
          <p:cNvPr id="7" name="Picture 6" descr="Padlock on computer motherboard">
            <a:extLst>
              <a:ext uri="{FF2B5EF4-FFF2-40B4-BE49-F238E27FC236}">
                <a16:creationId xmlns:a16="http://schemas.microsoft.com/office/drawing/2014/main" id="{AC1CE7AD-238A-45F1-8A4F-F8FE35F93A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070" y="1395663"/>
            <a:ext cx="3399770" cy="2269280"/>
          </a:xfrm>
          <a:prstGeom prst="rect">
            <a:avLst/>
          </a:prstGeom>
        </p:spPr>
      </p:pic>
      <p:pic>
        <p:nvPicPr>
          <p:cNvPr id="9" name="Graphic 8" descr="Lock outline">
            <a:extLst>
              <a:ext uri="{FF2B5EF4-FFF2-40B4-BE49-F238E27FC236}">
                <a16:creationId xmlns:a16="http://schemas.microsoft.com/office/drawing/2014/main" id="{661832C4-A430-4177-B29A-F3277B9E98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91599" y="136525"/>
            <a:ext cx="914400" cy="914400"/>
          </a:xfrm>
          <a:prstGeom prst="rect">
            <a:avLst/>
          </a:prstGeom>
        </p:spPr>
      </p:pic>
      <p:pic>
        <p:nvPicPr>
          <p:cNvPr id="11" name="Graphic 10" descr="Key outline">
            <a:extLst>
              <a:ext uri="{FF2B5EF4-FFF2-40B4-BE49-F238E27FC236}">
                <a16:creationId xmlns:a16="http://schemas.microsoft.com/office/drawing/2014/main" id="{B0700258-8501-4908-8268-1F2C7786B5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95010" y="262288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3160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FE71CA5-4F7C-4505-85F1-AA298417AB89}"/>
              </a:ext>
            </a:extLst>
          </p:cNvPr>
          <p:cNvSpPr txBox="1">
            <a:spLocks/>
          </p:cNvSpPr>
          <p:nvPr/>
        </p:nvSpPr>
        <p:spPr>
          <a:xfrm>
            <a:off x="136642" y="224923"/>
            <a:ext cx="11918716" cy="745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1" i="0" u="none" strike="noStrike" cap="none">
                <a:solidFill>
                  <a:schemeClr val="tx2">
                    <a:lumMod val="10000"/>
                  </a:schemeClr>
                </a:solidFill>
                <a:latin typeface="+mj-lt"/>
                <a:ea typeface="Raleway"/>
                <a:cs typeface="Raleway"/>
                <a:sym typeface="Raleway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/>
              <a:t>AES</a:t>
            </a:r>
            <a:endParaRPr lang="en-US" dirty="0"/>
          </a:p>
        </p:txBody>
      </p:sp>
      <p:pic>
        <p:nvPicPr>
          <p:cNvPr id="15" name="Content Placeholder 14" descr="Diagram&#10;&#10;Description automatically generated">
            <a:extLst>
              <a:ext uri="{FF2B5EF4-FFF2-40B4-BE49-F238E27FC236}">
                <a16:creationId xmlns:a16="http://schemas.microsoft.com/office/drawing/2014/main" id="{9692A467-4F2D-45E1-AE85-82D82FF027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062236" y="1541410"/>
            <a:ext cx="4993122" cy="454216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92763B-DDD4-4673-BACB-A69A673F82D0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CC41E18-1DD3-44A7-BF27-6D26BD22C8D3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6609A-4D26-483A-B091-D5D9A12593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l-GR"/>
              <a:t>Ασφάλεια Υλικού - Αθανάσιος Παπαδημητρίου</a:t>
            </a:r>
            <a:endParaRPr lang="en-US" dirty="0"/>
          </a:p>
        </p:txBody>
      </p:sp>
      <p:pic>
        <p:nvPicPr>
          <p:cNvPr id="7" name="Graphic 6" descr="Lock outline">
            <a:extLst>
              <a:ext uri="{FF2B5EF4-FFF2-40B4-BE49-F238E27FC236}">
                <a16:creationId xmlns:a16="http://schemas.microsoft.com/office/drawing/2014/main" id="{509B76A4-6FF6-4B98-A54A-039CFEBCC5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7220" y="56481"/>
            <a:ext cx="914400" cy="9144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7275888-19DB-48C5-AFF7-888D71AB299D}"/>
              </a:ext>
            </a:extLst>
          </p:cNvPr>
          <p:cNvSpPr txBox="1"/>
          <p:nvPr/>
        </p:nvSpPr>
        <p:spPr>
          <a:xfrm>
            <a:off x="7308755" y="6083576"/>
            <a:ext cx="52684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s://weien.io/posts/crypto/why-aes-is-secure.html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6" tooltip="https://creativecommons.org/licenses/by/3.0/"/>
              </a:rPr>
              <a:t>CC BY</a:t>
            </a:r>
            <a:endParaRPr lang="en-US" sz="900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1AC6F70-65CD-46C9-A592-0FEA0AE82794}"/>
              </a:ext>
            </a:extLst>
          </p:cNvPr>
          <p:cNvSpPr txBox="1">
            <a:spLocks/>
          </p:cNvSpPr>
          <p:nvPr/>
        </p:nvSpPr>
        <p:spPr>
          <a:xfrm>
            <a:off x="120315" y="970881"/>
            <a:ext cx="6925595" cy="5217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Lato"/>
              <a:buChar char="▷"/>
              <a:defRPr sz="2400" b="1" i="0" u="none" strike="noStrike" cap="none">
                <a:solidFill>
                  <a:schemeClr val="tx2">
                    <a:lumMod val="10000"/>
                  </a:schemeClr>
                </a:solidFill>
                <a:latin typeface="+mn-lt"/>
                <a:ea typeface="Lato"/>
                <a:cs typeface="Lato"/>
                <a:sym typeface="Lato"/>
              </a:defRPr>
            </a:lvl1pPr>
            <a:lvl2pPr marL="914400" marR="0" lvl="1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1" i="0" u="none" strike="noStrike" cap="none">
                <a:solidFill>
                  <a:schemeClr val="tx2">
                    <a:lumMod val="10000"/>
                  </a:schemeClr>
                </a:solidFill>
                <a:latin typeface="+mn-lt"/>
                <a:ea typeface="Lato"/>
                <a:cs typeface="Lato"/>
                <a:sym typeface="Lato"/>
              </a:defRPr>
            </a:lvl2pPr>
            <a:lvl3pPr marL="1371600" marR="0" lvl="2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1" i="0" u="none" strike="noStrike" cap="none">
                <a:solidFill>
                  <a:schemeClr val="tx2">
                    <a:lumMod val="10000"/>
                  </a:schemeClr>
                </a:solidFill>
                <a:latin typeface="+mn-lt"/>
                <a:ea typeface="Lato"/>
                <a:cs typeface="Lato"/>
                <a:sym typeface="Lato"/>
              </a:defRPr>
            </a:lvl3pPr>
            <a:lvl4pPr marL="1828800" marR="0" lvl="3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 b="1" i="0" u="none" strike="noStrike" cap="none">
                <a:solidFill>
                  <a:schemeClr val="tx2">
                    <a:lumMod val="10000"/>
                  </a:schemeClr>
                </a:solidFill>
                <a:latin typeface="+mn-lt"/>
                <a:ea typeface="Lato"/>
                <a:cs typeface="Lato"/>
                <a:sym typeface="Lato"/>
              </a:defRPr>
            </a:lvl4pPr>
            <a:lvl5pPr marL="2286000" marR="0" lvl="4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1" i="0" u="none" strike="noStrike" cap="none">
                <a:solidFill>
                  <a:schemeClr val="tx2">
                    <a:lumMod val="10000"/>
                  </a:schemeClr>
                </a:solidFill>
                <a:latin typeface="+mn-lt"/>
                <a:ea typeface="Lato"/>
                <a:cs typeface="Lato"/>
                <a:sym typeface="Lato"/>
              </a:defRPr>
            </a:lvl5pPr>
            <a:lvl6pPr marL="2743200" marR="0" lvl="5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rPr lang="el-GR" dirty="0"/>
              <a:t>Πίνακας Κατάστασης – </a:t>
            </a:r>
            <a:r>
              <a:rPr lang="en-US" dirty="0"/>
              <a:t>State Array </a:t>
            </a:r>
          </a:p>
          <a:p>
            <a:pPr marL="76200" indent="0">
              <a:buNone/>
            </a:pPr>
            <a:endParaRPr lang="el-GR" dirty="0"/>
          </a:p>
        </p:txBody>
      </p:sp>
      <p:graphicFrame>
        <p:nvGraphicFramePr>
          <p:cNvPr id="18" name="Table 18">
            <a:extLst>
              <a:ext uri="{FF2B5EF4-FFF2-40B4-BE49-F238E27FC236}">
                <a16:creationId xmlns:a16="http://schemas.microsoft.com/office/drawing/2014/main" id="{B5221D7A-D29A-4B2B-B18C-6E54C4C67CD7}"/>
              </a:ext>
            </a:extLst>
          </p:cNvPr>
          <p:cNvGraphicFramePr>
            <a:graphicFrameLocks noGrp="1"/>
          </p:cNvGraphicFramePr>
          <p:nvPr/>
        </p:nvGraphicFramePr>
        <p:xfrm>
          <a:off x="63731" y="1579984"/>
          <a:ext cx="2262702" cy="22269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2332">
                  <a:extLst>
                    <a:ext uri="{9D8B030D-6E8A-4147-A177-3AD203B41FA5}">
                      <a16:colId xmlns:a16="http://schemas.microsoft.com/office/drawing/2014/main" val="3584709427"/>
                    </a:ext>
                  </a:extLst>
                </a:gridCol>
                <a:gridCol w="523871">
                  <a:extLst>
                    <a:ext uri="{9D8B030D-6E8A-4147-A177-3AD203B41FA5}">
                      <a16:colId xmlns:a16="http://schemas.microsoft.com/office/drawing/2014/main" val="2840411498"/>
                    </a:ext>
                  </a:extLst>
                </a:gridCol>
                <a:gridCol w="632049">
                  <a:extLst>
                    <a:ext uri="{9D8B030D-6E8A-4147-A177-3AD203B41FA5}">
                      <a16:colId xmlns:a16="http://schemas.microsoft.com/office/drawing/2014/main" val="3233202560"/>
                    </a:ext>
                  </a:extLst>
                </a:gridCol>
                <a:gridCol w="594450">
                  <a:extLst>
                    <a:ext uri="{9D8B030D-6E8A-4147-A177-3AD203B41FA5}">
                      <a16:colId xmlns:a16="http://schemas.microsoft.com/office/drawing/2014/main" val="3465806464"/>
                    </a:ext>
                  </a:extLst>
                </a:gridCol>
              </a:tblGrid>
              <a:tr h="55672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in0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in4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in8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in12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99517707"/>
                  </a:ext>
                </a:extLst>
              </a:tr>
              <a:tr h="55672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in1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In5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in9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in12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69104606"/>
                  </a:ext>
                </a:extLst>
              </a:tr>
              <a:tr h="55672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in2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In6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in10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in13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11127709"/>
                  </a:ext>
                </a:extLst>
              </a:tr>
              <a:tr h="55672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in3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in7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in11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in14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0035003"/>
                  </a:ext>
                </a:extLst>
              </a:tr>
            </a:tbl>
          </a:graphicData>
        </a:graphic>
      </p:graphicFrame>
      <p:graphicFrame>
        <p:nvGraphicFramePr>
          <p:cNvPr id="23" name="Table 18">
            <a:extLst>
              <a:ext uri="{FF2B5EF4-FFF2-40B4-BE49-F238E27FC236}">
                <a16:creationId xmlns:a16="http://schemas.microsoft.com/office/drawing/2014/main" id="{4EAAB0D5-0FD8-4021-AE19-BAEC252E089C}"/>
              </a:ext>
            </a:extLst>
          </p:cNvPr>
          <p:cNvGraphicFramePr>
            <a:graphicFrameLocks noGrp="1"/>
          </p:cNvGraphicFramePr>
          <p:nvPr/>
        </p:nvGraphicFramePr>
        <p:xfrm>
          <a:off x="4714057" y="3806892"/>
          <a:ext cx="2262702" cy="22269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2332">
                  <a:extLst>
                    <a:ext uri="{9D8B030D-6E8A-4147-A177-3AD203B41FA5}">
                      <a16:colId xmlns:a16="http://schemas.microsoft.com/office/drawing/2014/main" val="3584709427"/>
                    </a:ext>
                  </a:extLst>
                </a:gridCol>
                <a:gridCol w="523871">
                  <a:extLst>
                    <a:ext uri="{9D8B030D-6E8A-4147-A177-3AD203B41FA5}">
                      <a16:colId xmlns:a16="http://schemas.microsoft.com/office/drawing/2014/main" val="2840411498"/>
                    </a:ext>
                  </a:extLst>
                </a:gridCol>
                <a:gridCol w="632049">
                  <a:extLst>
                    <a:ext uri="{9D8B030D-6E8A-4147-A177-3AD203B41FA5}">
                      <a16:colId xmlns:a16="http://schemas.microsoft.com/office/drawing/2014/main" val="3233202560"/>
                    </a:ext>
                  </a:extLst>
                </a:gridCol>
                <a:gridCol w="594450">
                  <a:extLst>
                    <a:ext uri="{9D8B030D-6E8A-4147-A177-3AD203B41FA5}">
                      <a16:colId xmlns:a16="http://schemas.microsoft.com/office/drawing/2014/main" val="3465806464"/>
                    </a:ext>
                  </a:extLst>
                </a:gridCol>
              </a:tblGrid>
              <a:tr h="556727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out0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out4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out8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out12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99517707"/>
                  </a:ext>
                </a:extLst>
              </a:tr>
              <a:tr h="556727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out1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out5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out9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out12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69104606"/>
                  </a:ext>
                </a:extLst>
              </a:tr>
              <a:tr h="556727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out2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out6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out10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out13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11127709"/>
                  </a:ext>
                </a:extLst>
              </a:tr>
              <a:tr h="556727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out3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out7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out11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out14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0035003"/>
                  </a:ext>
                </a:extLst>
              </a:tr>
            </a:tbl>
          </a:graphicData>
        </a:graphic>
      </p:graphicFrame>
      <p:graphicFrame>
        <p:nvGraphicFramePr>
          <p:cNvPr id="24" name="Table 18">
            <a:extLst>
              <a:ext uri="{FF2B5EF4-FFF2-40B4-BE49-F238E27FC236}">
                <a16:creationId xmlns:a16="http://schemas.microsoft.com/office/drawing/2014/main" id="{A608656E-3266-426F-8902-51F809009F0A}"/>
              </a:ext>
            </a:extLst>
          </p:cNvPr>
          <p:cNvGraphicFramePr>
            <a:graphicFrameLocks noGrp="1"/>
          </p:cNvGraphicFramePr>
          <p:nvPr/>
        </p:nvGraphicFramePr>
        <p:xfrm>
          <a:off x="2388894" y="2693438"/>
          <a:ext cx="2262702" cy="22269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2332">
                  <a:extLst>
                    <a:ext uri="{9D8B030D-6E8A-4147-A177-3AD203B41FA5}">
                      <a16:colId xmlns:a16="http://schemas.microsoft.com/office/drawing/2014/main" val="3584709427"/>
                    </a:ext>
                  </a:extLst>
                </a:gridCol>
                <a:gridCol w="523871">
                  <a:extLst>
                    <a:ext uri="{9D8B030D-6E8A-4147-A177-3AD203B41FA5}">
                      <a16:colId xmlns:a16="http://schemas.microsoft.com/office/drawing/2014/main" val="2840411498"/>
                    </a:ext>
                  </a:extLst>
                </a:gridCol>
                <a:gridCol w="632049">
                  <a:extLst>
                    <a:ext uri="{9D8B030D-6E8A-4147-A177-3AD203B41FA5}">
                      <a16:colId xmlns:a16="http://schemas.microsoft.com/office/drawing/2014/main" val="3233202560"/>
                    </a:ext>
                  </a:extLst>
                </a:gridCol>
                <a:gridCol w="594450">
                  <a:extLst>
                    <a:ext uri="{9D8B030D-6E8A-4147-A177-3AD203B41FA5}">
                      <a16:colId xmlns:a16="http://schemas.microsoft.com/office/drawing/2014/main" val="3465806464"/>
                    </a:ext>
                  </a:extLst>
                </a:gridCol>
              </a:tblGrid>
              <a:tr h="556727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S0,0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S0,1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S0,2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S0,3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99517707"/>
                  </a:ext>
                </a:extLst>
              </a:tr>
              <a:tr h="556727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S1,0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S1,1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S1,2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S1,3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69104606"/>
                  </a:ext>
                </a:extLst>
              </a:tr>
              <a:tr h="556727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S2,0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S2,1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S2,2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S2,3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11127709"/>
                  </a:ext>
                </a:extLst>
              </a:tr>
              <a:tr h="556727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S3,0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S3,1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S3,2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S3,3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0035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40239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FE71CA5-4F7C-4505-85F1-AA298417AB89}"/>
              </a:ext>
            </a:extLst>
          </p:cNvPr>
          <p:cNvSpPr txBox="1">
            <a:spLocks/>
          </p:cNvSpPr>
          <p:nvPr/>
        </p:nvSpPr>
        <p:spPr>
          <a:xfrm>
            <a:off x="136642" y="224923"/>
            <a:ext cx="11918716" cy="745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1" i="0" u="none" strike="noStrike" cap="none">
                <a:solidFill>
                  <a:schemeClr val="tx2">
                    <a:lumMod val="10000"/>
                  </a:schemeClr>
                </a:solidFill>
                <a:latin typeface="+mj-lt"/>
                <a:ea typeface="Raleway"/>
                <a:cs typeface="Raleway"/>
                <a:sym typeface="Raleway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/>
              <a:t>AES</a:t>
            </a:r>
            <a:endParaRPr lang="en-US" dirty="0"/>
          </a:p>
        </p:txBody>
      </p:sp>
      <p:pic>
        <p:nvPicPr>
          <p:cNvPr id="15" name="Content Placeholder 14" descr="Diagram&#10;&#10;Description automatically generated">
            <a:extLst>
              <a:ext uri="{FF2B5EF4-FFF2-40B4-BE49-F238E27FC236}">
                <a16:creationId xmlns:a16="http://schemas.microsoft.com/office/drawing/2014/main" id="{9692A467-4F2D-45E1-AE85-82D82FF027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045911" y="1517780"/>
            <a:ext cx="4993122" cy="454216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92763B-DDD4-4673-BACB-A69A673F82D0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CC41E18-1DD3-44A7-BF27-6D26BD22C8D3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6609A-4D26-483A-B091-D5D9A12593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l-GR"/>
              <a:t>Ασφάλεια Υλικού - Αθανάσιος Παπαδημητρίου</a:t>
            </a:r>
            <a:endParaRPr lang="en-US" dirty="0"/>
          </a:p>
        </p:txBody>
      </p:sp>
      <p:pic>
        <p:nvPicPr>
          <p:cNvPr id="7" name="Graphic 6" descr="Lock outline">
            <a:extLst>
              <a:ext uri="{FF2B5EF4-FFF2-40B4-BE49-F238E27FC236}">
                <a16:creationId xmlns:a16="http://schemas.microsoft.com/office/drawing/2014/main" id="{509B76A4-6FF6-4B98-A54A-039CFEBCC5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7220" y="56481"/>
            <a:ext cx="914400" cy="9144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7275888-19DB-48C5-AFF7-888D71AB299D}"/>
              </a:ext>
            </a:extLst>
          </p:cNvPr>
          <p:cNvSpPr txBox="1"/>
          <p:nvPr/>
        </p:nvSpPr>
        <p:spPr>
          <a:xfrm>
            <a:off x="7308755" y="6083576"/>
            <a:ext cx="52684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s://weien.io/posts/crypto/why-aes-is-secure.html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6" tooltip="https://creativecommons.org/licenses/by/3.0/"/>
              </a:rPr>
              <a:t>CC BY</a:t>
            </a:r>
            <a:endParaRPr lang="en-US" sz="900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1AC6F70-65CD-46C9-A592-0FEA0AE82794}"/>
              </a:ext>
            </a:extLst>
          </p:cNvPr>
          <p:cNvSpPr txBox="1">
            <a:spLocks/>
          </p:cNvSpPr>
          <p:nvPr/>
        </p:nvSpPr>
        <p:spPr>
          <a:xfrm>
            <a:off x="120315" y="970881"/>
            <a:ext cx="6925595" cy="5217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Lato"/>
              <a:buChar char="▷"/>
              <a:defRPr sz="2400" b="1" i="0" u="none" strike="noStrike" cap="none">
                <a:solidFill>
                  <a:schemeClr val="tx2">
                    <a:lumMod val="10000"/>
                  </a:schemeClr>
                </a:solidFill>
                <a:latin typeface="+mn-lt"/>
                <a:ea typeface="Lato"/>
                <a:cs typeface="Lato"/>
                <a:sym typeface="Lato"/>
              </a:defRPr>
            </a:lvl1pPr>
            <a:lvl2pPr marL="914400" marR="0" lvl="1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1" i="0" u="none" strike="noStrike" cap="none">
                <a:solidFill>
                  <a:schemeClr val="tx2">
                    <a:lumMod val="10000"/>
                  </a:schemeClr>
                </a:solidFill>
                <a:latin typeface="+mn-lt"/>
                <a:ea typeface="Lato"/>
                <a:cs typeface="Lato"/>
                <a:sym typeface="Lato"/>
              </a:defRPr>
            </a:lvl2pPr>
            <a:lvl3pPr marL="1371600" marR="0" lvl="2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1" i="0" u="none" strike="noStrike" cap="none">
                <a:solidFill>
                  <a:schemeClr val="tx2">
                    <a:lumMod val="10000"/>
                  </a:schemeClr>
                </a:solidFill>
                <a:latin typeface="+mn-lt"/>
                <a:ea typeface="Lato"/>
                <a:cs typeface="Lato"/>
                <a:sym typeface="Lato"/>
              </a:defRPr>
            </a:lvl3pPr>
            <a:lvl4pPr marL="1828800" marR="0" lvl="3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 b="1" i="0" u="none" strike="noStrike" cap="none">
                <a:solidFill>
                  <a:schemeClr val="tx2">
                    <a:lumMod val="10000"/>
                  </a:schemeClr>
                </a:solidFill>
                <a:latin typeface="+mn-lt"/>
                <a:ea typeface="Lato"/>
                <a:cs typeface="Lato"/>
                <a:sym typeface="Lato"/>
              </a:defRPr>
            </a:lvl4pPr>
            <a:lvl5pPr marL="2286000" marR="0" lvl="4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1" i="0" u="none" strike="noStrike" cap="none">
                <a:solidFill>
                  <a:schemeClr val="tx2">
                    <a:lumMod val="10000"/>
                  </a:schemeClr>
                </a:solidFill>
                <a:latin typeface="+mn-lt"/>
                <a:ea typeface="Lato"/>
                <a:cs typeface="Lato"/>
                <a:sym typeface="Lato"/>
              </a:defRPr>
            </a:lvl5pPr>
            <a:lvl6pPr marL="2743200" marR="0" lvl="5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rPr lang="el-GR" dirty="0"/>
              <a:t>Πίνακας Κατάστασης – </a:t>
            </a:r>
            <a:r>
              <a:rPr lang="en-US" dirty="0"/>
              <a:t>State Array </a:t>
            </a:r>
          </a:p>
          <a:p>
            <a:pPr marL="76200" indent="0">
              <a:buNone/>
            </a:pPr>
            <a:endParaRPr lang="el-GR" dirty="0"/>
          </a:p>
        </p:txBody>
      </p:sp>
      <p:graphicFrame>
        <p:nvGraphicFramePr>
          <p:cNvPr id="18" name="Table 18">
            <a:extLst>
              <a:ext uri="{FF2B5EF4-FFF2-40B4-BE49-F238E27FC236}">
                <a16:creationId xmlns:a16="http://schemas.microsoft.com/office/drawing/2014/main" id="{B5221D7A-D29A-4B2B-B18C-6E54C4C67CD7}"/>
              </a:ext>
            </a:extLst>
          </p:cNvPr>
          <p:cNvGraphicFramePr>
            <a:graphicFrameLocks noGrp="1"/>
          </p:cNvGraphicFramePr>
          <p:nvPr/>
        </p:nvGraphicFramePr>
        <p:xfrm>
          <a:off x="63731" y="1579984"/>
          <a:ext cx="2262702" cy="22269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2332">
                  <a:extLst>
                    <a:ext uri="{9D8B030D-6E8A-4147-A177-3AD203B41FA5}">
                      <a16:colId xmlns:a16="http://schemas.microsoft.com/office/drawing/2014/main" val="3584709427"/>
                    </a:ext>
                  </a:extLst>
                </a:gridCol>
                <a:gridCol w="523871">
                  <a:extLst>
                    <a:ext uri="{9D8B030D-6E8A-4147-A177-3AD203B41FA5}">
                      <a16:colId xmlns:a16="http://schemas.microsoft.com/office/drawing/2014/main" val="2840411498"/>
                    </a:ext>
                  </a:extLst>
                </a:gridCol>
                <a:gridCol w="632049">
                  <a:extLst>
                    <a:ext uri="{9D8B030D-6E8A-4147-A177-3AD203B41FA5}">
                      <a16:colId xmlns:a16="http://schemas.microsoft.com/office/drawing/2014/main" val="3233202560"/>
                    </a:ext>
                  </a:extLst>
                </a:gridCol>
                <a:gridCol w="594450">
                  <a:extLst>
                    <a:ext uri="{9D8B030D-6E8A-4147-A177-3AD203B41FA5}">
                      <a16:colId xmlns:a16="http://schemas.microsoft.com/office/drawing/2014/main" val="3465806464"/>
                    </a:ext>
                  </a:extLst>
                </a:gridCol>
              </a:tblGrid>
              <a:tr h="55672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in0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in4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in8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in12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99517707"/>
                  </a:ext>
                </a:extLst>
              </a:tr>
              <a:tr h="55672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in1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In5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in9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in12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69104606"/>
                  </a:ext>
                </a:extLst>
              </a:tr>
              <a:tr h="55672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in2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In6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in10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in13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11127709"/>
                  </a:ext>
                </a:extLst>
              </a:tr>
              <a:tr h="55672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in3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in7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in11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in14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0035003"/>
                  </a:ext>
                </a:extLst>
              </a:tr>
            </a:tbl>
          </a:graphicData>
        </a:graphic>
      </p:graphicFrame>
      <p:graphicFrame>
        <p:nvGraphicFramePr>
          <p:cNvPr id="23" name="Table 18">
            <a:extLst>
              <a:ext uri="{FF2B5EF4-FFF2-40B4-BE49-F238E27FC236}">
                <a16:creationId xmlns:a16="http://schemas.microsoft.com/office/drawing/2014/main" id="{4EAAB0D5-0FD8-4021-AE19-BAEC252E089C}"/>
              </a:ext>
            </a:extLst>
          </p:cNvPr>
          <p:cNvGraphicFramePr>
            <a:graphicFrameLocks noGrp="1"/>
          </p:cNvGraphicFramePr>
          <p:nvPr/>
        </p:nvGraphicFramePr>
        <p:xfrm>
          <a:off x="4714057" y="3806892"/>
          <a:ext cx="2262702" cy="22269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2332">
                  <a:extLst>
                    <a:ext uri="{9D8B030D-6E8A-4147-A177-3AD203B41FA5}">
                      <a16:colId xmlns:a16="http://schemas.microsoft.com/office/drawing/2014/main" val="3584709427"/>
                    </a:ext>
                  </a:extLst>
                </a:gridCol>
                <a:gridCol w="523871">
                  <a:extLst>
                    <a:ext uri="{9D8B030D-6E8A-4147-A177-3AD203B41FA5}">
                      <a16:colId xmlns:a16="http://schemas.microsoft.com/office/drawing/2014/main" val="2840411498"/>
                    </a:ext>
                  </a:extLst>
                </a:gridCol>
                <a:gridCol w="632049">
                  <a:extLst>
                    <a:ext uri="{9D8B030D-6E8A-4147-A177-3AD203B41FA5}">
                      <a16:colId xmlns:a16="http://schemas.microsoft.com/office/drawing/2014/main" val="3233202560"/>
                    </a:ext>
                  </a:extLst>
                </a:gridCol>
                <a:gridCol w="594450">
                  <a:extLst>
                    <a:ext uri="{9D8B030D-6E8A-4147-A177-3AD203B41FA5}">
                      <a16:colId xmlns:a16="http://schemas.microsoft.com/office/drawing/2014/main" val="3465806464"/>
                    </a:ext>
                  </a:extLst>
                </a:gridCol>
              </a:tblGrid>
              <a:tr h="556727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out0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out4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out8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out12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99517707"/>
                  </a:ext>
                </a:extLst>
              </a:tr>
              <a:tr h="556727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out1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out5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out9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out12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69104606"/>
                  </a:ext>
                </a:extLst>
              </a:tr>
              <a:tr h="556727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out2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out6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out10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out13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11127709"/>
                  </a:ext>
                </a:extLst>
              </a:tr>
              <a:tr h="556727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out3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out7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out11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out14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0035003"/>
                  </a:ext>
                </a:extLst>
              </a:tr>
            </a:tbl>
          </a:graphicData>
        </a:graphic>
      </p:graphicFrame>
      <p:graphicFrame>
        <p:nvGraphicFramePr>
          <p:cNvPr id="24" name="Table 18">
            <a:extLst>
              <a:ext uri="{FF2B5EF4-FFF2-40B4-BE49-F238E27FC236}">
                <a16:creationId xmlns:a16="http://schemas.microsoft.com/office/drawing/2014/main" id="{A608656E-3266-426F-8902-51F809009F0A}"/>
              </a:ext>
            </a:extLst>
          </p:cNvPr>
          <p:cNvGraphicFramePr>
            <a:graphicFrameLocks noGrp="1"/>
          </p:cNvGraphicFramePr>
          <p:nvPr/>
        </p:nvGraphicFramePr>
        <p:xfrm>
          <a:off x="2388894" y="2693438"/>
          <a:ext cx="2262702" cy="22269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2332">
                  <a:extLst>
                    <a:ext uri="{9D8B030D-6E8A-4147-A177-3AD203B41FA5}">
                      <a16:colId xmlns:a16="http://schemas.microsoft.com/office/drawing/2014/main" val="3584709427"/>
                    </a:ext>
                  </a:extLst>
                </a:gridCol>
                <a:gridCol w="523871">
                  <a:extLst>
                    <a:ext uri="{9D8B030D-6E8A-4147-A177-3AD203B41FA5}">
                      <a16:colId xmlns:a16="http://schemas.microsoft.com/office/drawing/2014/main" val="2840411498"/>
                    </a:ext>
                  </a:extLst>
                </a:gridCol>
                <a:gridCol w="632049">
                  <a:extLst>
                    <a:ext uri="{9D8B030D-6E8A-4147-A177-3AD203B41FA5}">
                      <a16:colId xmlns:a16="http://schemas.microsoft.com/office/drawing/2014/main" val="3233202560"/>
                    </a:ext>
                  </a:extLst>
                </a:gridCol>
                <a:gridCol w="594450">
                  <a:extLst>
                    <a:ext uri="{9D8B030D-6E8A-4147-A177-3AD203B41FA5}">
                      <a16:colId xmlns:a16="http://schemas.microsoft.com/office/drawing/2014/main" val="3465806464"/>
                    </a:ext>
                  </a:extLst>
                </a:gridCol>
              </a:tblGrid>
              <a:tr h="556727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S0,0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S0,1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S0,2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S0,3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99517707"/>
                  </a:ext>
                </a:extLst>
              </a:tr>
              <a:tr h="556727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S1,0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S1,1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S1,2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S1,3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69104606"/>
                  </a:ext>
                </a:extLst>
              </a:tr>
              <a:tr h="556727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S2,0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S2,1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S2,2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S2,3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11127709"/>
                  </a:ext>
                </a:extLst>
              </a:tr>
              <a:tr h="556727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S3,0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S3,1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S3,2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S3,3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0035003"/>
                  </a:ext>
                </a:extLst>
              </a:tr>
            </a:tbl>
          </a:graphicData>
        </a:graphic>
      </p:graphicFrame>
      <p:sp>
        <p:nvSpPr>
          <p:cNvPr id="9" name="Arrow: Circular 8">
            <a:extLst>
              <a:ext uri="{FF2B5EF4-FFF2-40B4-BE49-F238E27FC236}">
                <a16:creationId xmlns:a16="http://schemas.microsoft.com/office/drawing/2014/main" id="{2CB3FDA6-9DF8-4E2D-ABC4-B1D52DF081B4}"/>
              </a:ext>
            </a:extLst>
          </p:cNvPr>
          <p:cNvSpPr/>
          <p:nvPr/>
        </p:nvSpPr>
        <p:spPr>
          <a:xfrm rot="2433081">
            <a:off x="2100864" y="2156867"/>
            <a:ext cx="943017" cy="776737"/>
          </a:xfrm>
          <a:prstGeom prst="circularArrow">
            <a:avLst>
              <a:gd name="adj1" fmla="val 12500"/>
              <a:gd name="adj2" fmla="val 663487"/>
              <a:gd name="adj3" fmla="val 20457681"/>
              <a:gd name="adj4" fmla="val 10800000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Arrow: Circular 18">
            <a:extLst>
              <a:ext uri="{FF2B5EF4-FFF2-40B4-BE49-F238E27FC236}">
                <a16:creationId xmlns:a16="http://schemas.microsoft.com/office/drawing/2014/main" id="{86B7FD7D-7ED7-4765-AFC6-8D2066F5136C}"/>
              </a:ext>
            </a:extLst>
          </p:cNvPr>
          <p:cNvSpPr/>
          <p:nvPr/>
        </p:nvSpPr>
        <p:spPr>
          <a:xfrm rot="2433081">
            <a:off x="4417736" y="3250227"/>
            <a:ext cx="943017" cy="776737"/>
          </a:xfrm>
          <a:prstGeom prst="circularArrow">
            <a:avLst>
              <a:gd name="adj1" fmla="val 12500"/>
              <a:gd name="adj2" fmla="val 663487"/>
              <a:gd name="adj3" fmla="val 20457681"/>
              <a:gd name="adj4" fmla="val 10800000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Arrow: Circular 19">
            <a:extLst>
              <a:ext uri="{FF2B5EF4-FFF2-40B4-BE49-F238E27FC236}">
                <a16:creationId xmlns:a16="http://schemas.microsoft.com/office/drawing/2014/main" id="{F2A3568E-8369-4F36-AC65-DA69780B2404}"/>
              </a:ext>
            </a:extLst>
          </p:cNvPr>
          <p:cNvSpPr/>
          <p:nvPr/>
        </p:nvSpPr>
        <p:spPr>
          <a:xfrm rot="370608">
            <a:off x="3550102" y="2036735"/>
            <a:ext cx="943017" cy="1443951"/>
          </a:xfrm>
          <a:prstGeom prst="circularArrow">
            <a:avLst>
              <a:gd name="adj1" fmla="val 12500"/>
              <a:gd name="adj2" fmla="val 663487"/>
              <a:gd name="adj3" fmla="val 20457681"/>
              <a:gd name="adj4" fmla="val 10800000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6083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FE71CA5-4F7C-4505-85F1-AA298417AB89}"/>
              </a:ext>
            </a:extLst>
          </p:cNvPr>
          <p:cNvSpPr txBox="1">
            <a:spLocks/>
          </p:cNvSpPr>
          <p:nvPr/>
        </p:nvSpPr>
        <p:spPr>
          <a:xfrm>
            <a:off x="136642" y="224923"/>
            <a:ext cx="11918716" cy="745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1" i="0" u="none" strike="noStrike" cap="none">
                <a:solidFill>
                  <a:schemeClr val="tx2">
                    <a:lumMod val="10000"/>
                  </a:schemeClr>
                </a:solidFill>
                <a:latin typeface="+mj-lt"/>
                <a:ea typeface="Raleway"/>
                <a:cs typeface="Raleway"/>
                <a:sym typeface="Raleway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/>
              <a:t>AES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92763B-DDD4-4673-BACB-A69A673F82D0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CC41E18-1DD3-44A7-BF27-6D26BD22C8D3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6609A-4D26-483A-B091-D5D9A12593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l-GR"/>
              <a:t>Ασφάλεια Υλικού - Αθανάσιος Παπαδημητρίου</a:t>
            </a:r>
            <a:endParaRPr lang="en-US" dirty="0"/>
          </a:p>
        </p:txBody>
      </p:sp>
      <p:pic>
        <p:nvPicPr>
          <p:cNvPr id="7" name="Graphic 6" descr="Lock outline">
            <a:extLst>
              <a:ext uri="{FF2B5EF4-FFF2-40B4-BE49-F238E27FC236}">
                <a16:creationId xmlns:a16="http://schemas.microsoft.com/office/drawing/2014/main" id="{509B76A4-6FF6-4B98-A54A-039CFEBCC5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7220" y="56481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61AC6F70-65CD-46C9-A592-0FEA0AE8279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6642" y="970881"/>
                <a:ext cx="7611695" cy="52171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81000" algn="l" rtl="0" eaLnBrk="1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accent6"/>
                  </a:buClr>
                  <a:buSzPts val="2400"/>
                  <a:buFont typeface="Lato"/>
                  <a:buChar char="▷"/>
                  <a:defRPr sz="2400" b="1" i="0" u="none" strike="noStrike" cap="none">
                    <a:solidFill>
                      <a:schemeClr val="tx2">
                        <a:lumMod val="10000"/>
                      </a:schemeClr>
                    </a:solidFill>
                    <a:latin typeface="+mn-lt"/>
                    <a:ea typeface="Lato"/>
                    <a:cs typeface="Lato"/>
                    <a:sym typeface="Lato"/>
                  </a:defRPr>
                </a:lvl1pPr>
                <a:lvl2pPr marL="914400" marR="0" lvl="1" indent="-381000" algn="l" rtl="0" ea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Lato"/>
                  <a:buChar char="○"/>
                  <a:defRPr sz="2400" b="1" i="0" u="none" strike="noStrike" cap="none">
                    <a:solidFill>
                      <a:schemeClr val="tx2">
                        <a:lumMod val="10000"/>
                      </a:schemeClr>
                    </a:solidFill>
                    <a:latin typeface="+mn-lt"/>
                    <a:ea typeface="Lato"/>
                    <a:cs typeface="Lato"/>
                    <a:sym typeface="Lato"/>
                  </a:defRPr>
                </a:lvl2pPr>
                <a:lvl3pPr marL="1371600" marR="0" lvl="2" indent="-381000" algn="l" rtl="0" ea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Lato"/>
                  <a:buChar char="■"/>
                  <a:defRPr sz="2400" b="1" i="0" u="none" strike="noStrike" cap="none">
                    <a:solidFill>
                      <a:schemeClr val="tx2">
                        <a:lumMod val="10000"/>
                      </a:schemeClr>
                    </a:solidFill>
                    <a:latin typeface="+mn-lt"/>
                    <a:ea typeface="Lato"/>
                    <a:cs typeface="Lato"/>
                    <a:sym typeface="Lato"/>
                  </a:defRPr>
                </a:lvl3pPr>
                <a:lvl4pPr marL="1828800" marR="0" lvl="3" indent="-381000" algn="l" rtl="0" ea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Lato"/>
                  <a:buChar char="●"/>
                  <a:defRPr sz="2400" b="1" i="0" u="none" strike="noStrike" cap="none">
                    <a:solidFill>
                      <a:schemeClr val="tx2">
                        <a:lumMod val="10000"/>
                      </a:schemeClr>
                    </a:solidFill>
                    <a:latin typeface="+mn-lt"/>
                    <a:ea typeface="Lato"/>
                    <a:cs typeface="Lato"/>
                    <a:sym typeface="Lato"/>
                  </a:defRPr>
                </a:lvl4pPr>
                <a:lvl5pPr marL="2286000" marR="0" lvl="4" indent="-381000" algn="l" rtl="0" ea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Lato"/>
                  <a:buChar char="○"/>
                  <a:defRPr sz="2400" b="1" i="0" u="none" strike="noStrike" cap="none">
                    <a:solidFill>
                      <a:schemeClr val="tx2">
                        <a:lumMod val="10000"/>
                      </a:schemeClr>
                    </a:solidFill>
                    <a:latin typeface="+mn-lt"/>
                    <a:ea typeface="Lato"/>
                    <a:cs typeface="Lato"/>
                    <a:sym typeface="Lato"/>
                  </a:defRPr>
                </a:lvl5pPr>
                <a:lvl6pPr marL="2743200" marR="0" lvl="5" indent="-381000" algn="l" rtl="0" ea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Lato"/>
                  <a:buChar char="■"/>
                  <a:defRPr sz="2400" b="0" i="0" u="none" strike="noStrike" cap="none">
                    <a:solidFill>
                      <a:schemeClr val="dk1"/>
                    </a:solidFill>
                    <a:latin typeface="Lato"/>
                    <a:ea typeface="Lato"/>
                    <a:cs typeface="Lato"/>
                    <a:sym typeface="Lato"/>
                  </a:defRPr>
                </a:lvl6pPr>
                <a:lvl7pPr marL="3200400" marR="0" lvl="6" indent="-381000" algn="l" rtl="0" ea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Lato"/>
                  <a:buChar char="●"/>
                  <a:defRPr sz="2400" b="0" i="0" u="none" strike="noStrike" cap="none">
                    <a:solidFill>
                      <a:schemeClr val="dk1"/>
                    </a:solidFill>
                    <a:latin typeface="Lato"/>
                    <a:ea typeface="Lato"/>
                    <a:cs typeface="Lato"/>
                    <a:sym typeface="Lato"/>
                  </a:defRPr>
                </a:lvl7pPr>
                <a:lvl8pPr marL="3657600" marR="0" lvl="7" indent="-381000" algn="l" rtl="0" ea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Lato"/>
                  <a:buChar char="○"/>
                  <a:defRPr sz="2400" b="0" i="0" u="none" strike="noStrike" cap="none">
                    <a:solidFill>
                      <a:schemeClr val="dk1"/>
                    </a:solidFill>
                    <a:latin typeface="Lato"/>
                    <a:ea typeface="Lato"/>
                    <a:cs typeface="Lato"/>
                    <a:sym typeface="Lato"/>
                  </a:defRPr>
                </a:lvl8pPr>
                <a:lvl9pPr marL="4114800" marR="0" lvl="8" indent="-381000" algn="l" rtl="0" ea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Lato"/>
                  <a:buChar char="■"/>
                  <a:defRPr sz="2400" b="0" i="0" u="none" strike="noStrike" cap="none">
                    <a:solidFill>
                      <a:schemeClr val="dk1"/>
                    </a:solidFill>
                    <a:latin typeface="Lato"/>
                    <a:ea typeface="Lato"/>
                    <a:cs typeface="Lato"/>
                    <a:sym typeface="Lato"/>
                  </a:defRPr>
                </a:lvl9pPr>
              </a:lstStyle>
              <a:p>
                <a:r>
                  <a:rPr lang="el-GR" b="0" dirty="0"/>
                  <a:t>Η </a:t>
                </a:r>
                <a:r>
                  <a:rPr lang="el-GR" sz="3200" b="0" dirty="0"/>
                  <a:t>κατάσταση αποτελείται από</a:t>
                </a:r>
              </a:p>
              <a:p>
                <a:pPr lvl="1"/>
                <a:r>
                  <a:rPr lang="el-GR" sz="3200" b="0" dirty="0"/>
                  <a:t>4 γραμμές από δεδομένα </a:t>
                </a:r>
              </a:p>
              <a:p>
                <a:pPr lvl="1"/>
                <a:r>
                  <a:rPr lang="el-GR" sz="3200" b="0" dirty="0"/>
                  <a:t>Κάθε γραμμή </a:t>
                </a:r>
                <a:r>
                  <a:rPr lang="en-US" sz="3200" b="0" dirty="0"/>
                  <a:t>Nb</a:t>
                </a:r>
                <a:r>
                  <a:rPr lang="el-GR" sz="3200" b="0" dirty="0"/>
                  <a:t> </a:t>
                </a:r>
                <a:r>
                  <a:rPr lang="en-US" sz="3200" b="0" dirty="0"/>
                  <a:t>bytes</a:t>
                </a:r>
              </a:p>
              <a:p>
                <a:pPr lvl="1"/>
                <a:r>
                  <a:rPr lang="en-US" sz="3200" b="0" dirty="0"/>
                  <a:t>Nb</a:t>
                </a:r>
                <a:r>
                  <a:rPr lang="el-GR" sz="3200" b="0" dirty="0"/>
                  <a:t> είναι το μέγεθος του </a:t>
                </a:r>
                <a:r>
                  <a:rPr lang="en-US" sz="3200" b="0" dirty="0"/>
                  <a:t>block </a:t>
                </a:r>
                <a:r>
                  <a:rPr lang="el-GR" sz="3200" b="0" dirty="0"/>
                  <a:t>δια 32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4400" b="0" dirty="0"/>
                  <a:t> </a:t>
                </a:r>
                <a:r>
                  <a:rPr lang="el-GR" sz="4400" b="0" dirty="0"/>
                  <a:t>ή </a:t>
                </a:r>
                <a:r>
                  <a:rPr lang="en-US" sz="4400" b="0" dirty="0"/>
                  <a:t>s[</a:t>
                </a:r>
                <a:r>
                  <a:rPr lang="en-US" sz="4400" b="0" dirty="0" err="1"/>
                  <a:t>r,c</a:t>
                </a:r>
                <a:r>
                  <a:rPr lang="en-US" sz="4400" b="0" dirty="0"/>
                  <a:t>]</a:t>
                </a:r>
              </a:p>
              <a:p>
                <a:pPr lvl="1"/>
                <a:r>
                  <a:rPr lang="en-US" sz="4400" b="0" dirty="0"/>
                  <a:t>0 </a:t>
                </a:r>
                <a:r>
                  <a:rPr lang="en-US" sz="4400" b="0" i="0" u="none" strike="noStrike" baseline="0" dirty="0">
                    <a:solidFill>
                      <a:srgbClr val="000000"/>
                    </a:solidFill>
                    <a:latin typeface="Symbol" panose="05050102010706020507" pitchFamily="18" charset="2"/>
                  </a:rPr>
                  <a:t>£ </a:t>
                </a:r>
                <a:r>
                  <a:rPr lang="en-US" sz="4400" b="0" dirty="0"/>
                  <a:t>r &lt; 4 </a:t>
                </a:r>
              </a:p>
              <a:p>
                <a:pPr lvl="1"/>
                <a:r>
                  <a:rPr lang="en-US" sz="4400" b="0" dirty="0"/>
                  <a:t>0 </a:t>
                </a:r>
                <a:r>
                  <a:rPr lang="en-US" sz="4400" b="0" i="0" u="none" strike="noStrike" baseline="0" dirty="0">
                    <a:solidFill>
                      <a:srgbClr val="000000"/>
                    </a:solidFill>
                    <a:latin typeface="Symbol" panose="05050102010706020507" pitchFamily="18" charset="2"/>
                  </a:rPr>
                  <a:t>£</a:t>
                </a:r>
                <a:r>
                  <a:rPr lang="en-US" sz="4400" b="0" dirty="0"/>
                  <a:t> c &lt; Nb</a:t>
                </a:r>
              </a:p>
              <a:p>
                <a:r>
                  <a:rPr lang="en-US" sz="4400" b="0" dirty="0"/>
                  <a:t>r = 4, c = 4</a:t>
                </a:r>
                <a:endParaRPr lang="en-US" sz="4800" b="0" dirty="0"/>
              </a:p>
            </p:txBody>
          </p:sp>
        </mc:Choice>
        <mc:Fallback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61AC6F70-65CD-46C9-A592-0FEA0AE827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642" y="970881"/>
                <a:ext cx="7611695" cy="5217173"/>
              </a:xfrm>
              <a:prstGeom prst="rect">
                <a:avLst/>
              </a:prstGeom>
              <a:blipFill>
                <a:blip r:embed="rId4"/>
                <a:stretch>
                  <a:fillRect l="-160" r="-1841" b="-186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4" name="Table 18">
            <a:extLst>
              <a:ext uri="{FF2B5EF4-FFF2-40B4-BE49-F238E27FC236}">
                <a16:creationId xmlns:a16="http://schemas.microsoft.com/office/drawing/2014/main" id="{A608656E-3266-426F-8902-51F809009F0A}"/>
              </a:ext>
            </a:extLst>
          </p:cNvPr>
          <p:cNvGraphicFramePr>
            <a:graphicFrameLocks noGrp="1"/>
          </p:cNvGraphicFramePr>
          <p:nvPr/>
        </p:nvGraphicFramePr>
        <p:xfrm>
          <a:off x="7880160" y="1311441"/>
          <a:ext cx="4175198" cy="40525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5369">
                  <a:extLst>
                    <a:ext uri="{9D8B030D-6E8A-4147-A177-3AD203B41FA5}">
                      <a16:colId xmlns:a16="http://schemas.microsoft.com/office/drawing/2014/main" val="3584709427"/>
                    </a:ext>
                  </a:extLst>
                </a:gridCol>
                <a:gridCol w="966660">
                  <a:extLst>
                    <a:ext uri="{9D8B030D-6E8A-4147-A177-3AD203B41FA5}">
                      <a16:colId xmlns:a16="http://schemas.microsoft.com/office/drawing/2014/main" val="2840411498"/>
                    </a:ext>
                  </a:extLst>
                </a:gridCol>
                <a:gridCol w="1166274">
                  <a:extLst>
                    <a:ext uri="{9D8B030D-6E8A-4147-A177-3AD203B41FA5}">
                      <a16:colId xmlns:a16="http://schemas.microsoft.com/office/drawing/2014/main" val="3233202560"/>
                    </a:ext>
                  </a:extLst>
                </a:gridCol>
                <a:gridCol w="1096895">
                  <a:extLst>
                    <a:ext uri="{9D8B030D-6E8A-4147-A177-3AD203B41FA5}">
                      <a16:colId xmlns:a16="http://schemas.microsoft.com/office/drawing/2014/main" val="3465806464"/>
                    </a:ext>
                  </a:extLst>
                </a:gridCol>
              </a:tblGrid>
              <a:tr h="101314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S0,0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S0,1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S0,2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S0,3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99517707"/>
                  </a:ext>
                </a:extLst>
              </a:tr>
              <a:tr h="101314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S1,0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S1,1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S1,2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S1,3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69104606"/>
                  </a:ext>
                </a:extLst>
              </a:tr>
              <a:tr h="101314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S2,0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S2,1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S2,2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S2,3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11127709"/>
                  </a:ext>
                </a:extLst>
              </a:tr>
              <a:tr h="101314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S3,0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S3,1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S3,2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S3,3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0035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0320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CE9A9-DA60-426C-BF8F-D087BE29E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Books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21B34-5345-4744-BF68-8EFD06493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1600" y="1069910"/>
            <a:ext cx="8616800" cy="5192667"/>
          </a:xfrm>
        </p:spPr>
        <p:txBody>
          <a:bodyPr/>
          <a:lstStyle/>
          <a:p>
            <a:pPr marL="533400" indent="-457200">
              <a:buFont typeface="+mj-lt"/>
              <a:buAutoNum type="arabicPeriod"/>
            </a:pPr>
            <a:r>
              <a:rPr lang="en-US" sz="1800" b="1" u="sng" dirty="0"/>
              <a:t>Hardware Security Design, Threats, and Safeguards by </a:t>
            </a:r>
            <a:r>
              <a:rPr lang="en-US" sz="1800" b="1" u="sng" dirty="0" err="1"/>
              <a:t>Debdeep</a:t>
            </a:r>
            <a:r>
              <a:rPr lang="en-US" sz="1800" b="1" u="sng" dirty="0"/>
              <a:t> Mukhopadhyay Rajat </a:t>
            </a:r>
            <a:r>
              <a:rPr lang="en-US" sz="1800" b="1" u="sng" dirty="0" err="1"/>
              <a:t>Subhra</a:t>
            </a:r>
            <a:r>
              <a:rPr lang="en-US" sz="1800" b="1" u="sng" dirty="0"/>
              <a:t> Chakraborty</a:t>
            </a:r>
            <a:endParaRPr lang="el-GR" sz="1800" b="1" u="sng" dirty="0"/>
          </a:p>
          <a:p>
            <a:pPr marL="533400" indent="-457200">
              <a:buFont typeface="+mj-lt"/>
              <a:buAutoNum type="arabicPeriod"/>
            </a:pPr>
            <a:r>
              <a:rPr lang="en-US" sz="1800" b="1" u="sng" dirty="0"/>
              <a:t>Security of Block Ciphers From Algorithm Design to Hardware Implementation by Kazuo </a:t>
            </a:r>
            <a:r>
              <a:rPr lang="en-US" sz="1800" b="1" u="sng" dirty="0" err="1"/>
              <a:t>Sakiyama</a:t>
            </a:r>
            <a:r>
              <a:rPr lang="en-US" sz="1800" b="1" u="sng" dirty="0"/>
              <a:t>, Yu Sasaki, Yang Li</a:t>
            </a:r>
            <a:endParaRPr lang="el-GR" sz="1800" b="1" u="sng" dirty="0"/>
          </a:p>
          <a:p>
            <a:pPr marL="533400" indent="-457200">
              <a:buFont typeface="+mj-lt"/>
              <a:buAutoNum type="arabicPeriod"/>
            </a:pPr>
            <a:r>
              <a:rPr lang="en-US" sz="1800" dirty="0"/>
              <a:t>Hardware Implementation of Finite-Field Arithmetic by Jean-Pierre Deschamps</a:t>
            </a:r>
          </a:p>
          <a:p>
            <a:pPr marL="533400" indent="-457200">
              <a:buFont typeface="+mj-lt"/>
              <a:buAutoNum type="arabicPeriod"/>
            </a:pPr>
            <a:r>
              <a:rPr lang="en-US" sz="1800" dirty="0"/>
              <a:t>Power Analysis Attacks Revealing the Secrets of Smart Cards (Advances in Information Security) by Stefan </a:t>
            </a:r>
            <a:r>
              <a:rPr lang="en-US" sz="1800" dirty="0" err="1"/>
              <a:t>Mangard</a:t>
            </a:r>
            <a:r>
              <a:rPr lang="en-US" sz="1800" dirty="0"/>
              <a:t>, Elisabeth Oswald, Thomas Popp</a:t>
            </a:r>
          </a:p>
          <a:p>
            <a:pPr marL="533400" indent="-457200">
              <a:buFont typeface="+mj-lt"/>
              <a:buAutoNum type="arabicPeriod"/>
            </a:pPr>
            <a:r>
              <a:rPr lang="en-US" sz="1800" dirty="0"/>
              <a:t>Hardware Security A Hands-on Learning Approach by Mark </a:t>
            </a:r>
            <a:r>
              <a:rPr lang="en-US" sz="1800" dirty="0" err="1"/>
              <a:t>Tehranipoor</a:t>
            </a:r>
            <a:r>
              <a:rPr lang="en-US" sz="1800" dirty="0"/>
              <a:t>, Swarup </a:t>
            </a:r>
            <a:r>
              <a:rPr lang="en-US" sz="1800" dirty="0" err="1"/>
              <a:t>Bhunia</a:t>
            </a:r>
            <a:endParaRPr lang="en-US" sz="1800" dirty="0"/>
          </a:p>
          <a:p>
            <a:pPr marL="533400" indent="-457200">
              <a:buFont typeface="+mj-lt"/>
              <a:buAutoNum type="arabicPeriod"/>
            </a:pPr>
            <a:r>
              <a:rPr lang="en-US" sz="1800" dirty="0"/>
              <a:t>The Hardware Hacking Handbook. Breaking Embedded Security With Hardware Attacks by Jasper van </a:t>
            </a:r>
            <a:r>
              <a:rPr lang="en-US" sz="1800" dirty="0" err="1"/>
              <a:t>Woudenberg</a:t>
            </a:r>
            <a:r>
              <a:rPr lang="en-US" sz="1800" dirty="0"/>
              <a:t>, Colin </a:t>
            </a:r>
            <a:r>
              <a:rPr lang="en-US" sz="1800" dirty="0" err="1"/>
              <a:t>O’Flynn</a:t>
            </a:r>
            <a:endParaRPr lang="en-US" sz="1800" dirty="0"/>
          </a:p>
          <a:p>
            <a:pPr marL="533400" indent="-457200">
              <a:buFont typeface="+mj-lt"/>
              <a:buAutoNum type="arabicPeriod"/>
            </a:pPr>
            <a:r>
              <a:rPr lang="en-US" sz="1800" dirty="0"/>
              <a:t>Side-Channel Analysis of Embedded Systems An Efficient Algorithmic Approach by </a:t>
            </a:r>
            <a:r>
              <a:rPr lang="en-US" sz="1800" dirty="0" err="1"/>
              <a:t>Maamar</a:t>
            </a:r>
            <a:r>
              <a:rPr lang="en-US" sz="1800" dirty="0"/>
              <a:t> </a:t>
            </a:r>
            <a:r>
              <a:rPr lang="en-US" sz="1800" dirty="0" err="1"/>
              <a:t>Ouladj</a:t>
            </a:r>
            <a:r>
              <a:rPr lang="en-US" sz="1800" dirty="0"/>
              <a:t>, Sylvain </a:t>
            </a:r>
            <a:r>
              <a:rPr lang="en-US" sz="1800" dirty="0" err="1"/>
              <a:t>Guilley</a:t>
            </a:r>
            <a:endParaRPr lang="en-US" sz="1800" dirty="0"/>
          </a:p>
          <a:p>
            <a:pPr marL="533400" indent="-457200">
              <a:buFont typeface="+mj-lt"/>
              <a:buAutoNum type="arabicPeriod"/>
            </a:pPr>
            <a:r>
              <a:rPr lang="en-US" sz="1800" dirty="0"/>
              <a:t>Fault Tolerant Architectures for Cryptography and Hardware Security by SIKHAR PATRANABIS, </a:t>
            </a:r>
            <a:r>
              <a:rPr lang="en-US" sz="1800" dirty="0" err="1"/>
              <a:t>Debdeep</a:t>
            </a:r>
            <a:r>
              <a:rPr lang="en-US" sz="1800" dirty="0"/>
              <a:t> Mukhopadhyay</a:t>
            </a:r>
          </a:p>
          <a:p>
            <a:pPr marL="76200" indent="0">
              <a:buNone/>
            </a:pPr>
            <a:endParaRPr lang="en-US" dirty="0"/>
          </a:p>
          <a:p>
            <a:pPr marL="5334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E2BC67-6120-46AE-BAFC-97489B1B33DF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CC41E18-1DD3-44A7-BF27-6D26BD22C8D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16AD6F-9003-40FA-8538-DC139112DD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l-GR"/>
              <a:t>Ασφάλεια Υλικού - Αθανάσιος Παπαδημητρίου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0200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FE71CA5-4F7C-4505-85F1-AA298417AB89}"/>
              </a:ext>
            </a:extLst>
          </p:cNvPr>
          <p:cNvSpPr txBox="1">
            <a:spLocks/>
          </p:cNvSpPr>
          <p:nvPr/>
        </p:nvSpPr>
        <p:spPr>
          <a:xfrm>
            <a:off x="136642" y="224923"/>
            <a:ext cx="11918716" cy="745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1" i="0" u="none" strike="noStrike" cap="none">
                <a:solidFill>
                  <a:schemeClr val="tx2">
                    <a:lumMod val="10000"/>
                  </a:schemeClr>
                </a:solidFill>
                <a:latin typeface="+mj-lt"/>
                <a:ea typeface="Raleway"/>
                <a:cs typeface="Raleway"/>
                <a:sym typeface="Raleway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/>
              <a:t>AES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92763B-DDD4-4673-BACB-A69A673F82D0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CC41E18-1DD3-44A7-BF27-6D26BD22C8D3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6609A-4D26-483A-B091-D5D9A12593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l-GR"/>
              <a:t>Ασφάλεια Υλικού - Αθανάσιος Παπαδημητρίου</a:t>
            </a:r>
            <a:endParaRPr lang="en-US" dirty="0"/>
          </a:p>
        </p:txBody>
      </p:sp>
      <p:pic>
        <p:nvPicPr>
          <p:cNvPr id="7" name="Graphic 6" descr="Lock outline">
            <a:extLst>
              <a:ext uri="{FF2B5EF4-FFF2-40B4-BE49-F238E27FC236}">
                <a16:creationId xmlns:a16="http://schemas.microsoft.com/office/drawing/2014/main" id="{509B76A4-6FF6-4B98-A54A-039CFEBCC5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7220" y="56481"/>
            <a:ext cx="914400" cy="914400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1AC6F70-65CD-46C9-A592-0FEA0AE82794}"/>
              </a:ext>
            </a:extLst>
          </p:cNvPr>
          <p:cNvSpPr txBox="1">
            <a:spLocks/>
          </p:cNvSpPr>
          <p:nvPr/>
        </p:nvSpPr>
        <p:spPr>
          <a:xfrm>
            <a:off x="120315" y="970881"/>
            <a:ext cx="11918716" cy="5217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Lato"/>
              <a:buChar char="▷"/>
              <a:defRPr sz="2400" b="1" i="0" u="none" strike="noStrike" cap="none">
                <a:solidFill>
                  <a:schemeClr val="tx2">
                    <a:lumMod val="10000"/>
                  </a:schemeClr>
                </a:solidFill>
                <a:latin typeface="+mn-lt"/>
                <a:ea typeface="Lato"/>
                <a:cs typeface="Lato"/>
                <a:sym typeface="Lato"/>
              </a:defRPr>
            </a:lvl1pPr>
            <a:lvl2pPr marL="914400" marR="0" lvl="1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1" i="0" u="none" strike="noStrike" cap="none">
                <a:solidFill>
                  <a:schemeClr val="tx2">
                    <a:lumMod val="10000"/>
                  </a:schemeClr>
                </a:solidFill>
                <a:latin typeface="+mn-lt"/>
                <a:ea typeface="Lato"/>
                <a:cs typeface="Lato"/>
                <a:sym typeface="Lato"/>
              </a:defRPr>
            </a:lvl2pPr>
            <a:lvl3pPr marL="1371600" marR="0" lvl="2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1" i="0" u="none" strike="noStrike" cap="none">
                <a:solidFill>
                  <a:schemeClr val="tx2">
                    <a:lumMod val="10000"/>
                  </a:schemeClr>
                </a:solidFill>
                <a:latin typeface="+mn-lt"/>
                <a:ea typeface="Lato"/>
                <a:cs typeface="Lato"/>
                <a:sym typeface="Lato"/>
              </a:defRPr>
            </a:lvl3pPr>
            <a:lvl4pPr marL="1828800" marR="0" lvl="3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 b="1" i="0" u="none" strike="noStrike" cap="none">
                <a:solidFill>
                  <a:schemeClr val="tx2">
                    <a:lumMod val="10000"/>
                  </a:schemeClr>
                </a:solidFill>
                <a:latin typeface="+mn-lt"/>
                <a:ea typeface="Lato"/>
                <a:cs typeface="Lato"/>
                <a:sym typeface="Lato"/>
              </a:defRPr>
            </a:lvl4pPr>
            <a:lvl5pPr marL="2286000" marR="0" lvl="4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1" i="0" u="none" strike="noStrike" cap="none">
                <a:solidFill>
                  <a:schemeClr val="tx2">
                    <a:lumMod val="10000"/>
                  </a:schemeClr>
                </a:solidFill>
                <a:latin typeface="+mn-lt"/>
                <a:ea typeface="Lato"/>
                <a:cs typeface="Lato"/>
                <a:sym typeface="Lato"/>
              </a:defRPr>
            </a:lvl5pPr>
            <a:lvl6pPr marL="2743200" marR="0" lvl="5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rPr lang="el-GR" sz="3200" b="0" dirty="0"/>
              <a:t>Φόρτωση δεδομένων εισόδου</a:t>
            </a:r>
          </a:p>
          <a:p>
            <a:endParaRPr lang="el-GR" b="0" dirty="0"/>
          </a:p>
          <a:p>
            <a:r>
              <a:rPr lang="en-US" sz="4800" b="0" dirty="0"/>
              <a:t> </a:t>
            </a:r>
            <a:r>
              <a:rPr lang="en-US" sz="40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</a:t>
            </a:r>
            <a:r>
              <a:rPr lang="en-US" sz="4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[</a:t>
            </a:r>
            <a:r>
              <a:rPr lang="en-US" sz="40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r</a:t>
            </a:r>
            <a:r>
              <a:rPr lang="en-US" sz="4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40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</a:t>
            </a:r>
            <a:r>
              <a:rPr lang="en-US" sz="4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] = </a:t>
            </a:r>
            <a:r>
              <a:rPr lang="en-US" sz="40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in</a:t>
            </a:r>
            <a:r>
              <a:rPr lang="en-US" sz="4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[</a:t>
            </a:r>
            <a:r>
              <a:rPr lang="en-US" sz="40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r + </a:t>
            </a:r>
            <a:r>
              <a:rPr lang="en-US" sz="4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4</a:t>
            </a:r>
            <a:r>
              <a:rPr lang="en-US" sz="40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</a:t>
            </a:r>
            <a:r>
              <a:rPr lang="en-US" sz="4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] </a:t>
            </a:r>
            <a:r>
              <a:rPr lang="el-GR" sz="4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για</a:t>
            </a:r>
            <a:r>
              <a:rPr lang="en-US" sz="4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0 </a:t>
            </a:r>
            <a:r>
              <a:rPr lang="en-US" sz="4000" b="0" i="0" u="none" strike="noStrike" baseline="0" dirty="0">
                <a:solidFill>
                  <a:srgbClr val="000000"/>
                </a:solidFill>
                <a:latin typeface="Symbol" panose="05050102010706020507" pitchFamily="18" charset="2"/>
              </a:rPr>
              <a:t>£ </a:t>
            </a:r>
            <a:r>
              <a:rPr lang="en-US" sz="40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r </a:t>
            </a:r>
            <a:r>
              <a:rPr lang="en-US" sz="4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&lt; 4 </a:t>
            </a:r>
            <a:r>
              <a:rPr lang="el-GR" sz="4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και</a:t>
            </a:r>
            <a:r>
              <a:rPr lang="en-US" sz="4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0 </a:t>
            </a:r>
            <a:r>
              <a:rPr lang="en-US" sz="4000" b="0" i="0" u="none" strike="noStrike" baseline="0" dirty="0">
                <a:solidFill>
                  <a:srgbClr val="000000"/>
                </a:solidFill>
                <a:latin typeface="Symbol" panose="05050102010706020507" pitchFamily="18" charset="2"/>
              </a:rPr>
              <a:t>£ </a:t>
            </a:r>
            <a:r>
              <a:rPr lang="en-US" sz="40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 </a:t>
            </a:r>
            <a:r>
              <a:rPr lang="en-US" sz="4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&lt; </a:t>
            </a:r>
            <a:r>
              <a:rPr lang="en-US" sz="40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Nb</a:t>
            </a:r>
            <a:endParaRPr lang="en-US" sz="4800" b="0" dirty="0"/>
          </a:p>
          <a:p>
            <a:pPr marL="76200" indent="0">
              <a:buNone/>
            </a:pPr>
            <a:endParaRPr lang="el-GR" dirty="0"/>
          </a:p>
        </p:txBody>
      </p:sp>
      <p:graphicFrame>
        <p:nvGraphicFramePr>
          <p:cNvPr id="21" name="Table 18">
            <a:extLst>
              <a:ext uri="{FF2B5EF4-FFF2-40B4-BE49-F238E27FC236}">
                <a16:creationId xmlns:a16="http://schemas.microsoft.com/office/drawing/2014/main" id="{E3395408-E98A-46BC-8F1E-548D7A188EB6}"/>
              </a:ext>
            </a:extLst>
          </p:cNvPr>
          <p:cNvGraphicFramePr>
            <a:graphicFrameLocks noGrp="1"/>
          </p:cNvGraphicFramePr>
          <p:nvPr/>
        </p:nvGraphicFramePr>
        <p:xfrm>
          <a:off x="4184936" y="3047982"/>
          <a:ext cx="3789474" cy="31400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58031">
                  <a:extLst>
                    <a:ext uri="{9D8B030D-6E8A-4147-A177-3AD203B41FA5}">
                      <a16:colId xmlns:a16="http://schemas.microsoft.com/office/drawing/2014/main" val="3584709427"/>
                    </a:ext>
                  </a:extLst>
                </a:gridCol>
                <a:gridCol w="877356">
                  <a:extLst>
                    <a:ext uri="{9D8B030D-6E8A-4147-A177-3AD203B41FA5}">
                      <a16:colId xmlns:a16="http://schemas.microsoft.com/office/drawing/2014/main" val="2840411498"/>
                    </a:ext>
                  </a:extLst>
                </a:gridCol>
                <a:gridCol w="1058528">
                  <a:extLst>
                    <a:ext uri="{9D8B030D-6E8A-4147-A177-3AD203B41FA5}">
                      <a16:colId xmlns:a16="http://schemas.microsoft.com/office/drawing/2014/main" val="3233202560"/>
                    </a:ext>
                  </a:extLst>
                </a:gridCol>
                <a:gridCol w="995559">
                  <a:extLst>
                    <a:ext uri="{9D8B030D-6E8A-4147-A177-3AD203B41FA5}">
                      <a16:colId xmlns:a16="http://schemas.microsoft.com/office/drawing/2014/main" val="3465806464"/>
                    </a:ext>
                  </a:extLst>
                </a:gridCol>
              </a:tblGrid>
              <a:tr h="78501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in0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in4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in8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in12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99517707"/>
                  </a:ext>
                </a:extLst>
              </a:tr>
              <a:tr h="78501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in1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In5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in9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in12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69104606"/>
                  </a:ext>
                </a:extLst>
              </a:tr>
              <a:tr h="78501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in2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In6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in10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in13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11127709"/>
                  </a:ext>
                </a:extLst>
              </a:tr>
              <a:tr h="78501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in3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in7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in11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in14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0035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8926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FE71CA5-4F7C-4505-85F1-AA298417AB89}"/>
              </a:ext>
            </a:extLst>
          </p:cNvPr>
          <p:cNvSpPr txBox="1">
            <a:spLocks/>
          </p:cNvSpPr>
          <p:nvPr/>
        </p:nvSpPr>
        <p:spPr>
          <a:xfrm>
            <a:off x="136642" y="224923"/>
            <a:ext cx="11918716" cy="745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1" i="0" u="none" strike="noStrike" cap="none">
                <a:solidFill>
                  <a:schemeClr val="tx2">
                    <a:lumMod val="10000"/>
                  </a:schemeClr>
                </a:solidFill>
                <a:latin typeface="+mj-lt"/>
                <a:ea typeface="Raleway"/>
                <a:cs typeface="Raleway"/>
                <a:sym typeface="Raleway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/>
              <a:t>AES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92763B-DDD4-4673-BACB-A69A673F82D0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CC41E18-1DD3-44A7-BF27-6D26BD22C8D3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6609A-4D26-483A-B091-D5D9A12593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l-GR"/>
              <a:t>Ασφάλεια Υλικού - Αθανάσιος Παπαδημητρίου</a:t>
            </a:r>
            <a:endParaRPr lang="en-US" dirty="0"/>
          </a:p>
        </p:txBody>
      </p:sp>
      <p:pic>
        <p:nvPicPr>
          <p:cNvPr id="7" name="Graphic 6" descr="Lock outline">
            <a:extLst>
              <a:ext uri="{FF2B5EF4-FFF2-40B4-BE49-F238E27FC236}">
                <a16:creationId xmlns:a16="http://schemas.microsoft.com/office/drawing/2014/main" id="{509B76A4-6FF6-4B98-A54A-039CFEBCC5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7220" y="56481"/>
            <a:ext cx="914400" cy="914400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1AC6F70-65CD-46C9-A592-0FEA0AE82794}"/>
              </a:ext>
            </a:extLst>
          </p:cNvPr>
          <p:cNvSpPr txBox="1">
            <a:spLocks/>
          </p:cNvSpPr>
          <p:nvPr/>
        </p:nvSpPr>
        <p:spPr>
          <a:xfrm>
            <a:off x="120315" y="970881"/>
            <a:ext cx="11918716" cy="5217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Lato"/>
              <a:buChar char="▷"/>
              <a:defRPr sz="2400" b="1" i="0" u="none" strike="noStrike" cap="none">
                <a:solidFill>
                  <a:schemeClr val="tx2">
                    <a:lumMod val="10000"/>
                  </a:schemeClr>
                </a:solidFill>
                <a:latin typeface="+mn-lt"/>
                <a:ea typeface="Lato"/>
                <a:cs typeface="Lato"/>
                <a:sym typeface="Lato"/>
              </a:defRPr>
            </a:lvl1pPr>
            <a:lvl2pPr marL="914400" marR="0" lvl="1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1" i="0" u="none" strike="noStrike" cap="none">
                <a:solidFill>
                  <a:schemeClr val="tx2">
                    <a:lumMod val="10000"/>
                  </a:schemeClr>
                </a:solidFill>
                <a:latin typeface="+mn-lt"/>
                <a:ea typeface="Lato"/>
                <a:cs typeface="Lato"/>
                <a:sym typeface="Lato"/>
              </a:defRPr>
            </a:lvl2pPr>
            <a:lvl3pPr marL="1371600" marR="0" lvl="2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1" i="0" u="none" strike="noStrike" cap="none">
                <a:solidFill>
                  <a:schemeClr val="tx2">
                    <a:lumMod val="10000"/>
                  </a:schemeClr>
                </a:solidFill>
                <a:latin typeface="+mn-lt"/>
                <a:ea typeface="Lato"/>
                <a:cs typeface="Lato"/>
                <a:sym typeface="Lato"/>
              </a:defRPr>
            </a:lvl3pPr>
            <a:lvl4pPr marL="1828800" marR="0" lvl="3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 b="1" i="0" u="none" strike="noStrike" cap="none">
                <a:solidFill>
                  <a:schemeClr val="tx2">
                    <a:lumMod val="10000"/>
                  </a:schemeClr>
                </a:solidFill>
                <a:latin typeface="+mn-lt"/>
                <a:ea typeface="Lato"/>
                <a:cs typeface="Lato"/>
                <a:sym typeface="Lato"/>
              </a:defRPr>
            </a:lvl4pPr>
            <a:lvl5pPr marL="2286000" marR="0" lvl="4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1" i="0" u="none" strike="noStrike" cap="none">
                <a:solidFill>
                  <a:schemeClr val="tx2">
                    <a:lumMod val="10000"/>
                  </a:schemeClr>
                </a:solidFill>
                <a:latin typeface="+mn-lt"/>
                <a:ea typeface="Lato"/>
                <a:cs typeface="Lato"/>
                <a:sym typeface="Lato"/>
              </a:defRPr>
            </a:lvl5pPr>
            <a:lvl6pPr marL="2743200" marR="0" lvl="5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rPr lang="el-GR" sz="3200" b="0" dirty="0"/>
              <a:t>Δεδομένα εξόδου</a:t>
            </a:r>
          </a:p>
          <a:p>
            <a:endParaRPr lang="el-GR" b="0" dirty="0"/>
          </a:p>
          <a:p>
            <a:r>
              <a:rPr lang="en-US" sz="40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out</a:t>
            </a:r>
            <a:r>
              <a:rPr lang="en-US" sz="4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[</a:t>
            </a:r>
            <a:r>
              <a:rPr lang="en-US" sz="40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r </a:t>
            </a:r>
            <a:r>
              <a:rPr lang="en-US" sz="4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+ 4</a:t>
            </a:r>
            <a:r>
              <a:rPr lang="en-US" sz="40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</a:t>
            </a:r>
            <a:r>
              <a:rPr lang="en-US" sz="4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] = </a:t>
            </a:r>
            <a:r>
              <a:rPr lang="en-US" sz="40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</a:t>
            </a:r>
            <a:r>
              <a:rPr lang="en-US" sz="4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[</a:t>
            </a:r>
            <a:r>
              <a:rPr lang="en-US" sz="40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r</a:t>
            </a:r>
            <a:r>
              <a:rPr lang="en-US" sz="4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40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</a:t>
            </a:r>
            <a:r>
              <a:rPr lang="en-US" sz="4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] </a:t>
            </a:r>
            <a:r>
              <a:rPr lang="el-GR" sz="4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για</a:t>
            </a:r>
            <a:r>
              <a:rPr lang="en-US" sz="4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0 </a:t>
            </a:r>
            <a:r>
              <a:rPr lang="en-US" sz="4000" b="0" i="0" u="none" strike="noStrike" baseline="0" dirty="0">
                <a:solidFill>
                  <a:srgbClr val="000000"/>
                </a:solidFill>
                <a:latin typeface="Symbol" panose="05050102010706020507" pitchFamily="18" charset="2"/>
              </a:rPr>
              <a:t>£ </a:t>
            </a:r>
            <a:r>
              <a:rPr lang="en-US" sz="40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r </a:t>
            </a:r>
            <a:r>
              <a:rPr lang="en-US" sz="4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&lt; 4 </a:t>
            </a:r>
            <a:r>
              <a:rPr lang="el-GR" sz="4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και</a:t>
            </a:r>
            <a:r>
              <a:rPr lang="en-US" sz="4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0 </a:t>
            </a:r>
            <a:r>
              <a:rPr lang="en-US" sz="4000" b="0" i="0" u="none" strike="noStrike" baseline="0" dirty="0">
                <a:solidFill>
                  <a:srgbClr val="000000"/>
                </a:solidFill>
                <a:latin typeface="Symbol" panose="05050102010706020507" pitchFamily="18" charset="2"/>
              </a:rPr>
              <a:t>£ </a:t>
            </a:r>
            <a:r>
              <a:rPr lang="en-US" sz="40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 </a:t>
            </a:r>
            <a:r>
              <a:rPr lang="en-US" sz="4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&lt; </a:t>
            </a:r>
            <a:r>
              <a:rPr lang="en-US" sz="40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Nb </a:t>
            </a:r>
            <a:endParaRPr lang="el-GR" sz="4800" b="0" dirty="0"/>
          </a:p>
          <a:p>
            <a:pPr marL="76200" indent="0">
              <a:buNone/>
            </a:pPr>
            <a:endParaRPr lang="el-GR" dirty="0"/>
          </a:p>
        </p:txBody>
      </p:sp>
      <p:graphicFrame>
        <p:nvGraphicFramePr>
          <p:cNvPr id="8" name="Table 18">
            <a:extLst>
              <a:ext uri="{FF2B5EF4-FFF2-40B4-BE49-F238E27FC236}">
                <a16:creationId xmlns:a16="http://schemas.microsoft.com/office/drawing/2014/main" id="{DB3D7E51-6A12-488D-9120-89DF96F4D208}"/>
              </a:ext>
            </a:extLst>
          </p:cNvPr>
          <p:cNvGraphicFramePr>
            <a:graphicFrameLocks noGrp="1"/>
          </p:cNvGraphicFramePr>
          <p:nvPr/>
        </p:nvGraphicFramePr>
        <p:xfrm>
          <a:off x="3550882" y="2827494"/>
          <a:ext cx="3898232" cy="34447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2657">
                  <a:extLst>
                    <a:ext uri="{9D8B030D-6E8A-4147-A177-3AD203B41FA5}">
                      <a16:colId xmlns:a16="http://schemas.microsoft.com/office/drawing/2014/main" val="3584709427"/>
                    </a:ext>
                  </a:extLst>
                </a:gridCol>
                <a:gridCol w="902536">
                  <a:extLst>
                    <a:ext uri="{9D8B030D-6E8A-4147-A177-3AD203B41FA5}">
                      <a16:colId xmlns:a16="http://schemas.microsoft.com/office/drawing/2014/main" val="2840411498"/>
                    </a:ext>
                  </a:extLst>
                </a:gridCol>
                <a:gridCol w="1088908">
                  <a:extLst>
                    <a:ext uri="{9D8B030D-6E8A-4147-A177-3AD203B41FA5}">
                      <a16:colId xmlns:a16="http://schemas.microsoft.com/office/drawing/2014/main" val="3233202560"/>
                    </a:ext>
                  </a:extLst>
                </a:gridCol>
                <a:gridCol w="1024131">
                  <a:extLst>
                    <a:ext uri="{9D8B030D-6E8A-4147-A177-3AD203B41FA5}">
                      <a16:colId xmlns:a16="http://schemas.microsoft.com/office/drawing/2014/main" val="3465806464"/>
                    </a:ext>
                  </a:extLst>
                </a:gridCol>
              </a:tblGrid>
              <a:tr h="86117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out0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out4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out8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out12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99517707"/>
                  </a:ext>
                </a:extLst>
              </a:tr>
              <a:tr h="86117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out1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out5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out9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out12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69104606"/>
                  </a:ext>
                </a:extLst>
              </a:tr>
              <a:tr h="86117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out2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out6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out10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out13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11127709"/>
                  </a:ext>
                </a:extLst>
              </a:tr>
              <a:tr h="86117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out3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out7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out11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out14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0035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13382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FE71CA5-4F7C-4505-85F1-AA298417AB89}"/>
              </a:ext>
            </a:extLst>
          </p:cNvPr>
          <p:cNvSpPr txBox="1">
            <a:spLocks/>
          </p:cNvSpPr>
          <p:nvPr/>
        </p:nvSpPr>
        <p:spPr>
          <a:xfrm>
            <a:off x="136642" y="224923"/>
            <a:ext cx="11918716" cy="745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1" i="0" u="none" strike="noStrike" cap="none">
                <a:solidFill>
                  <a:schemeClr val="tx2">
                    <a:lumMod val="10000"/>
                  </a:schemeClr>
                </a:solidFill>
                <a:latin typeface="+mj-lt"/>
                <a:ea typeface="Raleway"/>
                <a:cs typeface="Raleway"/>
                <a:sym typeface="Raleway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/>
              <a:t>AES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92763B-DDD4-4673-BACB-A69A673F82D0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CC41E18-1DD3-44A7-BF27-6D26BD22C8D3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6609A-4D26-483A-B091-D5D9A12593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l-GR"/>
              <a:t>Ασφάλεια Υλικού - Αθανάσιος Παπαδημητρίου</a:t>
            </a:r>
            <a:endParaRPr lang="en-US" dirty="0"/>
          </a:p>
        </p:txBody>
      </p:sp>
      <p:pic>
        <p:nvPicPr>
          <p:cNvPr id="7" name="Graphic 6" descr="Lock outline">
            <a:extLst>
              <a:ext uri="{FF2B5EF4-FFF2-40B4-BE49-F238E27FC236}">
                <a16:creationId xmlns:a16="http://schemas.microsoft.com/office/drawing/2014/main" id="{509B76A4-6FF6-4B98-A54A-039CFEBCC5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7220" y="56481"/>
            <a:ext cx="914400" cy="914400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1AC6F70-65CD-46C9-A592-0FEA0AE82794}"/>
              </a:ext>
            </a:extLst>
          </p:cNvPr>
          <p:cNvSpPr txBox="1">
            <a:spLocks/>
          </p:cNvSpPr>
          <p:nvPr/>
        </p:nvSpPr>
        <p:spPr>
          <a:xfrm>
            <a:off x="120315" y="970881"/>
            <a:ext cx="11918716" cy="5217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Lato"/>
              <a:buChar char="▷"/>
              <a:defRPr sz="2400" b="1" i="0" u="none" strike="noStrike" cap="none">
                <a:solidFill>
                  <a:schemeClr val="tx2">
                    <a:lumMod val="10000"/>
                  </a:schemeClr>
                </a:solidFill>
                <a:latin typeface="+mn-lt"/>
                <a:ea typeface="Lato"/>
                <a:cs typeface="Lato"/>
                <a:sym typeface="Lato"/>
              </a:defRPr>
            </a:lvl1pPr>
            <a:lvl2pPr marL="914400" marR="0" lvl="1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1" i="0" u="none" strike="noStrike" cap="none">
                <a:solidFill>
                  <a:schemeClr val="tx2">
                    <a:lumMod val="10000"/>
                  </a:schemeClr>
                </a:solidFill>
                <a:latin typeface="+mn-lt"/>
                <a:ea typeface="Lato"/>
                <a:cs typeface="Lato"/>
                <a:sym typeface="Lato"/>
              </a:defRPr>
            </a:lvl2pPr>
            <a:lvl3pPr marL="1371600" marR="0" lvl="2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1" i="0" u="none" strike="noStrike" cap="none">
                <a:solidFill>
                  <a:schemeClr val="tx2">
                    <a:lumMod val="10000"/>
                  </a:schemeClr>
                </a:solidFill>
                <a:latin typeface="+mn-lt"/>
                <a:ea typeface="Lato"/>
                <a:cs typeface="Lato"/>
                <a:sym typeface="Lato"/>
              </a:defRPr>
            </a:lvl3pPr>
            <a:lvl4pPr marL="1828800" marR="0" lvl="3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 b="1" i="0" u="none" strike="noStrike" cap="none">
                <a:solidFill>
                  <a:schemeClr val="tx2">
                    <a:lumMod val="10000"/>
                  </a:schemeClr>
                </a:solidFill>
                <a:latin typeface="+mn-lt"/>
                <a:ea typeface="Lato"/>
                <a:cs typeface="Lato"/>
                <a:sym typeface="Lato"/>
              </a:defRPr>
            </a:lvl4pPr>
            <a:lvl5pPr marL="2286000" marR="0" lvl="4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1" i="0" u="none" strike="noStrike" cap="none">
                <a:solidFill>
                  <a:schemeClr val="tx2">
                    <a:lumMod val="10000"/>
                  </a:schemeClr>
                </a:solidFill>
                <a:latin typeface="+mn-lt"/>
                <a:ea typeface="Lato"/>
                <a:cs typeface="Lato"/>
                <a:sym typeface="Lato"/>
              </a:defRPr>
            </a:lvl5pPr>
            <a:lvl6pPr marL="2743200" marR="0" lvl="5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rPr lang="el-GR" sz="3200" b="0" dirty="0"/>
              <a:t>Όλα τα </a:t>
            </a:r>
            <a:r>
              <a:rPr lang="en-US" sz="3200" b="0" dirty="0"/>
              <a:t>bytes </a:t>
            </a:r>
            <a:r>
              <a:rPr lang="el-GR" sz="3200" b="0" dirty="0"/>
              <a:t>του αλγορίθμου </a:t>
            </a:r>
            <a:r>
              <a:rPr lang="en-US" sz="3200" b="0" dirty="0"/>
              <a:t>AES </a:t>
            </a:r>
            <a:r>
              <a:rPr lang="el-GR" sz="3200" b="0" dirty="0"/>
              <a:t>εκφράζονται ως στοιχεία πεπερασμένων πεδίων </a:t>
            </a:r>
          </a:p>
          <a:p>
            <a:r>
              <a:rPr lang="el-GR" sz="3200" b="0" dirty="0"/>
              <a:t>Για αυτά τα στοιχεία ορίζονται οι πράξεις της πρόσθεσης και του πολλαπλασιασμού αλλά με διαφορετικό τρόπο από ότι για τους συνήθεις αριθμούς</a:t>
            </a:r>
          </a:p>
          <a:p>
            <a:r>
              <a:rPr lang="el-GR" sz="3200" b="0" dirty="0"/>
              <a:t>Πρόσθεση: </a:t>
            </a:r>
            <a:r>
              <a:rPr lang="en-US" sz="3200" b="0" dirty="0"/>
              <a:t>XOR</a:t>
            </a:r>
          </a:p>
          <a:p>
            <a:r>
              <a:rPr lang="el-GR" sz="3200" b="0" dirty="0"/>
              <a:t>Πολλαπλασιασμός: μη αναγώγιμο πολυώνυμο</a:t>
            </a:r>
          </a:p>
          <a:p>
            <a:endParaRPr lang="el-GR" sz="3200" b="0" dirty="0"/>
          </a:p>
          <a:p>
            <a:endParaRPr lang="el-GR" sz="3200" b="0" dirty="0"/>
          </a:p>
          <a:p>
            <a:endParaRPr lang="el-GR" dirty="0"/>
          </a:p>
          <a:p>
            <a:pPr marL="7620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38713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FE71CA5-4F7C-4505-85F1-AA298417AB89}"/>
              </a:ext>
            </a:extLst>
          </p:cNvPr>
          <p:cNvSpPr txBox="1">
            <a:spLocks/>
          </p:cNvSpPr>
          <p:nvPr/>
        </p:nvSpPr>
        <p:spPr>
          <a:xfrm>
            <a:off x="136642" y="224923"/>
            <a:ext cx="11918716" cy="745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1" i="0" u="none" strike="noStrike" cap="none">
                <a:solidFill>
                  <a:schemeClr val="tx2">
                    <a:lumMod val="10000"/>
                  </a:schemeClr>
                </a:solidFill>
                <a:latin typeface="+mj-lt"/>
                <a:ea typeface="Raleway"/>
                <a:cs typeface="Raleway"/>
                <a:sym typeface="Raleway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/>
              <a:t>AES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92763B-DDD4-4673-BACB-A69A673F82D0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CC41E18-1DD3-44A7-BF27-6D26BD22C8D3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6609A-4D26-483A-B091-D5D9A12593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l-GR"/>
              <a:t>Ασφάλεια Υλικού - Αθανάσιος Παπαδημητρίου</a:t>
            </a:r>
            <a:endParaRPr lang="en-US" dirty="0"/>
          </a:p>
        </p:txBody>
      </p:sp>
      <p:pic>
        <p:nvPicPr>
          <p:cNvPr id="7" name="Graphic 6" descr="Lock outline">
            <a:extLst>
              <a:ext uri="{FF2B5EF4-FFF2-40B4-BE49-F238E27FC236}">
                <a16:creationId xmlns:a16="http://schemas.microsoft.com/office/drawing/2014/main" id="{509B76A4-6FF6-4B98-A54A-039CFEBCC5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7220" y="56481"/>
            <a:ext cx="914400" cy="914400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1AC6F70-65CD-46C9-A592-0FEA0AE82794}"/>
              </a:ext>
            </a:extLst>
          </p:cNvPr>
          <p:cNvSpPr txBox="1">
            <a:spLocks/>
          </p:cNvSpPr>
          <p:nvPr/>
        </p:nvSpPr>
        <p:spPr>
          <a:xfrm>
            <a:off x="120315" y="970881"/>
            <a:ext cx="11918716" cy="5217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Lato"/>
              <a:buChar char="▷"/>
              <a:defRPr sz="2400" b="1" i="0" u="none" strike="noStrike" cap="none">
                <a:solidFill>
                  <a:schemeClr val="tx2">
                    <a:lumMod val="10000"/>
                  </a:schemeClr>
                </a:solidFill>
                <a:latin typeface="+mn-lt"/>
                <a:ea typeface="Lato"/>
                <a:cs typeface="Lato"/>
                <a:sym typeface="Lato"/>
              </a:defRPr>
            </a:lvl1pPr>
            <a:lvl2pPr marL="914400" marR="0" lvl="1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1" i="0" u="none" strike="noStrike" cap="none">
                <a:solidFill>
                  <a:schemeClr val="tx2">
                    <a:lumMod val="10000"/>
                  </a:schemeClr>
                </a:solidFill>
                <a:latin typeface="+mn-lt"/>
                <a:ea typeface="Lato"/>
                <a:cs typeface="Lato"/>
                <a:sym typeface="Lato"/>
              </a:defRPr>
            </a:lvl2pPr>
            <a:lvl3pPr marL="1371600" marR="0" lvl="2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1" i="0" u="none" strike="noStrike" cap="none">
                <a:solidFill>
                  <a:schemeClr val="tx2">
                    <a:lumMod val="10000"/>
                  </a:schemeClr>
                </a:solidFill>
                <a:latin typeface="+mn-lt"/>
                <a:ea typeface="Lato"/>
                <a:cs typeface="Lato"/>
                <a:sym typeface="Lato"/>
              </a:defRPr>
            </a:lvl3pPr>
            <a:lvl4pPr marL="1828800" marR="0" lvl="3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 b="1" i="0" u="none" strike="noStrike" cap="none">
                <a:solidFill>
                  <a:schemeClr val="tx2">
                    <a:lumMod val="10000"/>
                  </a:schemeClr>
                </a:solidFill>
                <a:latin typeface="+mn-lt"/>
                <a:ea typeface="Lato"/>
                <a:cs typeface="Lato"/>
                <a:sym typeface="Lato"/>
              </a:defRPr>
            </a:lvl4pPr>
            <a:lvl5pPr marL="2286000" marR="0" lvl="4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1" i="0" u="none" strike="noStrike" cap="none">
                <a:solidFill>
                  <a:schemeClr val="tx2">
                    <a:lumMod val="10000"/>
                  </a:schemeClr>
                </a:solidFill>
                <a:latin typeface="+mn-lt"/>
                <a:ea typeface="Lato"/>
                <a:cs typeface="Lato"/>
                <a:sym typeface="Lato"/>
              </a:defRPr>
            </a:lvl5pPr>
            <a:lvl6pPr marL="2743200" marR="0" lvl="5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rPr lang="el-GR" sz="3200" b="0" dirty="0"/>
              <a:t>Πολλαπλασιασμός:</a:t>
            </a:r>
            <a:endParaRPr lang="en-US" sz="3200" b="0" dirty="0"/>
          </a:p>
          <a:p>
            <a:pPr algn="just"/>
            <a:r>
              <a:rPr lang="el-GR" sz="3200" b="0" dirty="0"/>
              <a:t>Στην </a:t>
            </a:r>
            <a:r>
              <a:rPr lang="el-GR" sz="3200" b="0" dirty="0" err="1"/>
              <a:t>πολυωνυμική</a:t>
            </a:r>
            <a:r>
              <a:rPr lang="el-GR" sz="3200" b="0" dirty="0"/>
              <a:t> αναπαράσταση ο πολλαπλασιασμός στο </a:t>
            </a:r>
            <a:r>
              <a:rPr lang="en-US" sz="3200" b="0" dirty="0"/>
              <a:t>GF(28) </a:t>
            </a:r>
            <a:r>
              <a:rPr lang="el-GR" sz="3200" b="0" dirty="0"/>
              <a:t>αντιστοιχεί στον πολλαπλασιασμό πολυωνύμων </a:t>
            </a:r>
            <a:r>
              <a:rPr lang="en-US" sz="3200" b="0" dirty="0"/>
              <a:t>modulo </a:t>
            </a:r>
            <a:r>
              <a:rPr lang="el-GR" sz="3200" b="0" dirty="0"/>
              <a:t>ένα μη αναγώγιμο πολυώνυμο 8ου βαθμού</a:t>
            </a:r>
          </a:p>
          <a:p>
            <a:pPr algn="just"/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l-GR" sz="3200" b="0" dirty="0"/>
              <a:t>Ένα πολυώνυμο είναι μη αναγώγιμο αν οι μοναδικοί διαιρέτες του είναι το ένα και ο εαυτός του</a:t>
            </a:r>
          </a:p>
          <a:p>
            <a:pPr algn="just"/>
            <a:r>
              <a:rPr lang="el-GR" sz="3200" b="0" dirty="0"/>
              <a:t>Για το </a:t>
            </a:r>
            <a:r>
              <a:rPr lang="en-US" sz="3200" b="0" dirty="0"/>
              <a:t>AES </a:t>
            </a:r>
            <a:r>
              <a:rPr lang="el-GR" sz="3200" b="0" dirty="0"/>
              <a:t>το μη αναγώγιμο πολυώνυμο είναι το         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l-GR" sz="3200" b="0" dirty="0"/>
          </a:p>
          <a:p>
            <a:endParaRPr lang="el-GR" sz="3200" b="0" dirty="0"/>
          </a:p>
          <a:p>
            <a:endParaRPr lang="el-GR" sz="3200" dirty="0"/>
          </a:p>
          <a:p>
            <a:endParaRPr lang="el-GR" dirty="0"/>
          </a:p>
          <a:p>
            <a:pPr marL="76200" indent="0">
              <a:buNone/>
            </a:pPr>
            <a:endParaRPr lang="el-G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334BF2-BC43-4B02-A0DB-4160E4C62C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0028" y="5231899"/>
            <a:ext cx="4638425" cy="103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9188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FE71CA5-4F7C-4505-85F1-AA298417AB89}"/>
              </a:ext>
            </a:extLst>
          </p:cNvPr>
          <p:cNvSpPr txBox="1">
            <a:spLocks/>
          </p:cNvSpPr>
          <p:nvPr/>
        </p:nvSpPr>
        <p:spPr>
          <a:xfrm>
            <a:off x="136642" y="224923"/>
            <a:ext cx="11918716" cy="745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1" i="0" u="none" strike="noStrike" cap="none">
                <a:solidFill>
                  <a:schemeClr val="tx2">
                    <a:lumMod val="10000"/>
                  </a:schemeClr>
                </a:solidFill>
                <a:latin typeface="+mj-lt"/>
                <a:ea typeface="Raleway"/>
                <a:cs typeface="Raleway"/>
                <a:sym typeface="Raleway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l-GR" dirty="0"/>
              <a:t>Μαθηματικό Υπόβαθρο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92763B-DDD4-4673-BACB-A69A673F82D0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CC41E18-1DD3-44A7-BF27-6D26BD22C8D3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6609A-4D26-483A-B091-D5D9A12593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l-GR"/>
              <a:t>Ασφάλεια Υλικού - Αθανάσιος Παπαδημητρίου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61AC6F70-65CD-46C9-A592-0FEA0AE8279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0315" y="970881"/>
                <a:ext cx="11918716" cy="52171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81000" algn="l" rtl="0" eaLnBrk="1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accent6"/>
                  </a:buClr>
                  <a:buSzPts val="2400"/>
                  <a:buFont typeface="Lato"/>
                  <a:buChar char="▷"/>
                  <a:defRPr sz="2400" b="1" i="0" u="none" strike="noStrike" cap="none">
                    <a:solidFill>
                      <a:schemeClr val="tx2">
                        <a:lumMod val="10000"/>
                      </a:schemeClr>
                    </a:solidFill>
                    <a:latin typeface="+mn-lt"/>
                    <a:ea typeface="Lato"/>
                    <a:cs typeface="Lato"/>
                    <a:sym typeface="Lato"/>
                  </a:defRPr>
                </a:lvl1pPr>
                <a:lvl2pPr marL="914400" marR="0" lvl="1" indent="-381000" algn="l" rtl="0" ea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Lato"/>
                  <a:buChar char="○"/>
                  <a:defRPr sz="2400" b="1" i="0" u="none" strike="noStrike" cap="none">
                    <a:solidFill>
                      <a:schemeClr val="tx2">
                        <a:lumMod val="10000"/>
                      </a:schemeClr>
                    </a:solidFill>
                    <a:latin typeface="+mn-lt"/>
                    <a:ea typeface="Lato"/>
                    <a:cs typeface="Lato"/>
                    <a:sym typeface="Lato"/>
                  </a:defRPr>
                </a:lvl2pPr>
                <a:lvl3pPr marL="1371600" marR="0" lvl="2" indent="-381000" algn="l" rtl="0" ea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Lato"/>
                  <a:buChar char="■"/>
                  <a:defRPr sz="2400" b="1" i="0" u="none" strike="noStrike" cap="none">
                    <a:solidFill>
                      <a:schemeClr val="tx2">
                        <a:lumMod val="10000"/>
                      </a:schemeClr>
                    </a:solidFill>
                    <a:latin typeface="+mn-lt"/>
                    <a:ea typeface="Lato"/>
                    <a:cs typeface="Lato"/>
                    <a:sym typeface="Lato"/>
                  </a:defRPr>
                </a:lvl3pPr>
                <a:lvl4pPr marL="1828800" marR="0" lvl="3" indent="-381000" algn="l" rtl="0" ea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Lato"/>
                  <a:buChar char="●"/>
                  <a:defRPr sz="2400" b="1" i="0" u="none" strike="noStrike" cap="none">
                    <a:solidFill>
                      <a:schemeClr val="tx2">
                        <a:lumMod val="10000"/>
                      </a:schemeClr>
                    </a:solidFill>
                    <a:latin typeface="+mn-lt"/>
                    <a:ea typeface="Lato"/>
                    <a:cs typeface="Lato"/>
                    <a:sym typeface="Lato"/>
                  </a:defRPr>
                </a:lvl4pPr>
                <a:lvl5pPr marL="2286000" marR="0" lvl="4" indent="-381000" algn="l" rtl="0" ea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Lato"/>
                  <a:buChar char="○"/>
                  <a:defRPr sz="2400" b="1" i="0" u="none" strike="noStrike" cap="none">
                    <a:solidFill>
                      <a:schemeClr val="tx2">
                        <a:lumMod val="10000"/>
                      </a:schemeClr>
                    </a:solidFill>
                    <a:latin typeface="+mn-lt"/>
                    <a:ea typeface="Lato"/>
                    <a:cs typeface="Lato"/>
                    <a:sym typeface="Lato"/>
                  </a:defRPr>
                </a:lvl5pPr>
                <a:lvl6pPr marL="2743200" marR="0" lvl="5" indent="-381000" algn="l" rtl="0" ea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Lato"/>
                  <a:buChar char="■"/>
                  <a:defRPr sz="2400" b="0" i="0" u="none" strike="noStrike" cap="none">
                    <a:solidFill>
                      <a:schemeClr val="dk1"/>
                    </a:solidFill>
                    <a:latin typeface="Lato"/>
                    <a:ea typeface="Lato"/>
                    <a:cs typeface="Lato"/>
                    <a:sym typeface="Lato"/>
                  </a:defRPr>
                </a:lvl6pPr>
                <a:lvl7pPr marL="3200400" marR="0" lvl="6" indent="-381000" algn="l" rtl="0" ea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Lato"/>
                  <a:buChar char="●"/>
                  <a:defRPr sz="2400" b="0" i="0" u="none" strike="noStrike" cap="none">
                    <a:solidFill>
                      <a:schemeClr val="dk1"/>
                    </a:solidFill>
                    <a:latin typeface="Lato"/>
                    <a:ea typeface="Lato"/>
                    <a:cs typeface="Lato"/>
                    <a:sym typeface="Lato"/>
                  </a:defRPr>
                </a:lvl7pPr>
                <a:lvl8pPr marL="3657600" marR="0" lvl="7" indent="-381000" algn="l" rtl="0" ea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Lato"/>
                  <a:buChar char="○"/>
                  <a:defRPr sz="2400" b="0" i="0" u="none" strike="noStrike" cap="none">
                    <a:solidFill>
                      <a:schemeClr val="dk1"/>
                    </a:solidFill>
                    <a:latin typeface="Lato"/>
                    <a:ea typeface="Lato"/>
                    <a:cs typeface="Lato"/>
                    <a:sym typeface="Lato"/>
                  </a:defRPr>
                </a:lvl8pPr>
                <a:lvl9pPr marL="4114800" marR="0" lvl="8" indent="-381000" algn="l" rtl="0" ea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Lato"/>
                  <a:buChar char="■"/>
                  <a:defRPr sz="2400" b="0" i="0" u="none" strike="noStrike" cap="none">
                    <a:solidFill>
                      <a:schemeClr val="dk1"/>
                    </a:solidFill>
                    <a:latin typeface="Lato"/>
                    <a:ea typeface="Lato"/>
                    <a:cs typeface="Lato"/>
                    <a:sym typeface="Lato"/>
                  </a:defRPr>
                </a:lvl9pPr>
              </a:lstStyle>
              <a:p>
                <a:r>
                  <a:rPr lang="el-GR" sz="2800" b="0" dirty="0"/>
                  <a:t>Ορισμός: Έστω δύο ακέραιοι </a:t>
                </a:r>
                <a:r>
                  <a:rPr lang="en-US" sz="2800" b="0" dirty="0"/>
                  <a:t>x, y</a:t>
                </a:r>
                <a:r>
                  <a:rPr lang="el-GR" sz="2800" b="0" dirty="0"/>
                  <a:t> λέμε ότι το </a:t>
                </a:r>
                <a:r>
                  <a:rPr lang="en-US" sz="2800" b="0" dirty="0"/>
                  <a:t>y</a:t>
                </a:r>
                <a:r>
                  <a:rPr lang="el-GR" sz="2800" b="0" dirty="0"/>
                  <a:t> διαιρεί το </a:t>
                </a:r>
                <a:r>
                  <a:rPr lang="en-US" sz="2800" b="0" dirty="0"/>
                  <a:t>x </a:t>
                </a:r>
                <a:r>
                  <a:rPr lang="el-GR" sz="2800" b="0" dirty="0"/>
                  <a:t>(τ</a:t>
                </a:r>
                <a:r>
                  <a:rPr lang="en-US" sz="2800" b="0" dirty="0"/>
                  <a:t>o y</a:t>
                </a:r>
                <a:r>
                  <a:rPr lang="el-GR" sz="2800" b="0" dirty="0"/>
                  <a:t> είναι διαιρέτης του </a:t>
                </a:r>
                <a:r>
                  <a:rPr lang="en-US" sz="2800" b="0" dirty="0"/>
                  <a:t>x</a:t>
                </a:r>
                <a:r>
                  <a:rPr lang="el-GR" sz="2800" b="0" dirty="0"/>
                  <a:t>) αν υπάρχει ακέραιος </a:t>
                </a:r>
                <a:r>
                  <a:rPr lang="en-US" sz="2800" b="0" dirty="0"/>
                  <a:t>z, </a:t>
                </a:r>
                <a:r>
                  <a:rPr lang="el-GR" sz="2800" b="0" dirty="0"/>
                  <a:t>τέτοιος ώστε </a:t>
                </a:r>
                <a14:m>
                  <m:oMath xmlns:m="http://schemas.openxmlformats.org/officeDocument/2006/math">
                    <m:r>
                      <a:rPr lang="el-GR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l-GR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sz="2800" b="0" i="1" smtClean="0">
                        <a:latin typeface="Cambria Math" panose="02040503050406030204" pitchFamily="18" charset="0"/>
                      </a:rPr>
                      <m:t>𝑧𝑦</m:t>
                    </m:r>
                  </m:oMath>
                </a14:m>
                <a:endParaRPr lang="el-GR" sz="2800" b="0" dirty="0"/>
              </a:p>
              <a:p>
                <a:r>
                  <a:rPr lang="el-GR" sz="2800" b="0" dirty="0"/>
                  <a:t>Έστω δύο ακέραιοι </a:t>
                </a:r>
                <a:r>
                  <a:rPr lang="en-US" sz="2800" b="0" dirty="0"/>
                  <a:t>x, y</a:t>
                </a:r>
                <a:r>
                  <a:rPr lang="el-GR" sz="2800" b="0" dirty="0"/>
                  <a:t> με </a:t>
                </a:r>
                <a14:m>
                  <m:oMath xmlns:m="http://schemas.openxmlformats.org/officeDocument/2006/math">
                    <m:r>
                      <a:rPr lang="el-GR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l-GR" sz="28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l-GR" sz="2800" b="0" dirty="0"/>
                  <a:t>, υπάρχουν δύο ακέραιοι </a:t>
                </a:r>
                <a:r>
                  <a:rPr lang="en-US" sz="2800" b="0" dirty="0"/>
                  <a:t>q (</a:t>
                </a:r>
                <a:r>
                  <a:rPr lang="el-GR" sz="2800" b="0" dirty="0"/>
                  <a:t>πηλίκο) και </a:t>
                </a:r>
                <a:r>
                  <a:rPr lang="en-US" sz="2800" b="0" dirty="0"/>
                  <a:t>r (</a:t>
                </a:r>
                <a:r>
                  <a:rPr lang="el-GR" sz="2800" b="0" dirty="0"/>
                  <a:t>υπόλοιπο) ώστε: </a:t>
                </a:r>
                <a14:m>
                  <m:oMath xmlns:m="http://schemas.openxmlformats.org/officeDocument/2006/math">
                    <m:r>
                      <a:rPr lang="el-GR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l-GR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sz="2800" b="0" i="1" smtClean="0">
                        <a:latin typeface="Cambria Math" panose="02040503050406030204" pitchFamily="18" charset="0"/>
                      </a:rPr>
                      <m:t>𝑞𝑦</m:t>
                    </m:r>
                    <m:r>
                      <a:rPr lang="el-GR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l-GR" sz="28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l-GR" sz="2800" b="0" dirty="0"/>
                  <a:t>, όπου </a:t>
                </a:r>
                <a14:m>
                  <m:oMath xmlns:m="http://schemas.openxmlformats.org/officeDocument/2006/math">
                    <m:r>
                      <a:rPr lang="el-GR" sz="2800" b="0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l-GR" sz="2800" b="0" i="0" dirty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l-GR" sz="2800" b="0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l-GR" sz="2800" b="0" i="0" dirty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l-GR" sz="2800" b="0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l-GR" sz="2800" b="0" dirty="0"/>
              </a:p>
              <a:p>
                <a:r>
                  <a:rPr lang="el-GR" sz="2800" b="0" dirty="0"/>
                  <a:t>Μπορεί να αποδειχθεί ότι οι </a:t>
                </a:r>
                <a:r>
                  <a:rPr lang="en-US" sz="2800" b="0" dirty="0"/>
                  <a:t>q </a:t>
                </a:r>
                <a:r>
                  <a:rPr lang="el-GR" sz="2800" b="0" dirty="0"/>
                  <a:t>και </a:t>
                </a:r>
                <a:r>
                  <a:rPr lang="en-US" sz="2800" b="0" dirty="0"/>
                  <a:t>r </a:t>
                </a:r>
                <a:r>
                  <a:rPr lang="el-GR" sz="2800" b="0" dirty="0"/>
                  <a:t>είναι μοναδικοί. Τότε </a:t>
                </a:r>
                <a14:m>
                  <m:oMath xmlns:m="http://schemas.openxmlformats.org/officeDocument/2006/math">
                    <m:r>
                      <a:rPr lang="el-GR" sz="2800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l-GR" sz="2800" b="0" i="0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sz="2800" b="0" i="1" dirty="0">
                        <a:latin typeface="Cambria Math" panose="02040503050406030204" pitchFamily="18" charset="0"/>
                      </a:rPr>
                      <m:t>𝑥</m:t>
                    </m:r>
                    <m:func>
                      <m:funcPr>
                        <m:ctrlPr>
                          <a:rPr lang="el-GR" sz="2800" b="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l-GR" sz="2800" b="0" i="0" dirty="0">
                            <a:latin typeface="Cambria Math" panose="02040503050406030204" pitchFamily="18" charset="0"/>
                          </a:rPr>
                          <m:t>mod</m:t>
                        </m:r>
                      </m:fName>
                      <m:e>
                        <m:r>
                          <a:rPr lang="el-GR" sz="2800" b="0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func>
                  </m:oMath>
                </a14:m>
                <a:r>
                  <a:rPr lang="el-GR" sz="2800" b="0" dirty="0"/>
                  <a:t> και </a:t>
                </a:r>
                <a14:m>
                  <m:oMath xmlns:m="http://schemas.openxmlformats.org/officeDocument/2006/math">
                    <m:r>
                      <a:rPr lang="el-GR" sz="2800" b="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l-GR" sz="2800" b="0" i="0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sz="2800" b="0" i="1" dirty="0">
                        <a:latin typeface="Cambria Math" panose="02040503050406030204" pitchFamily="18" charset="0"/>
                      </a:rPr>
                      <m:t>𝑥</m:t>
                    </m:r>
                    <m:func>
                      <m:funcPr>
                        <m:ctrlPr>
                          <a:rPr lang="el-GR" sz="2800" b="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l-GR" sz="2800" b="0" i="0" dirty="0">
                            <a:latin typeface="Cambria Math" panose="02040503050406030204" pitchFamily="18" charset="0"/>
                          </a:rPr>
                          <m:t>div</m:t>
                        </m:r>
                      </m:fName>
                      <m:e>
                        <m:r>
                          <a:rPr lang="el-GR" sz="2800" b="0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func>
                  </m:oMath>
                </a14:m>
                <a:endParaRPr lang="el-GR" sz="2800" b="0" dirty="0"/>
              </a:p>
              <a:p>
                <a:r>
                  <a:rPr lang="el-GR" sz="2800" b="0" dirty="0"/>
                  <a:t>Έστω δύο ακέραιοι </a:t>
                </a:r>
                <a:r>
                  <a:rPr lang="en-US" sz="2800" b="0" dirty="0"/>
                  <a:t>x, y</a:t>
                </a:r>
                <a:r>
                  <a:rPr lang="el-GR" sz="2800" b="0" dirty="0"/>
                  <a:t>, ο </a:t>
                </a:r>
                <a:r>
                  <a:rPr lang="en-US" sz="2800" b="0" dirty="0"/>
                  <a:t>z </a:t>
                </a:r>
                <a:r>
                  <a:rPr lang="el-GR" sz="2800" b="0" dirty="0"/>
                  <a:t>είναι ο Μέγιστος Κοινός Διαιρέτης (ΜΚΔ ή </a:t>
                </a:r>
                <a:r>
                  <a:rPr lang="en-US" sz="2800" b="0" dirty="0"/>
                  <a:t>GCD) </a:t>
                </a:r>
                <a:r>
                  <a:rPr lang="el-GR" sz="2800" b="0" dirty="0"/>
                  <a:t>των </a:t>
                </a:r>
                <a:r>
                  <a:rPr lang="en-US" sz="2800" b="0" dirty="0"/>
                  <a:t>x</a:t>
                </a:r>
                <a:r>
                  <a:rPr lang="el-GR" sz="2800" b="0" dirty="0"/>
                  <a:t> και </a:t>
                </a:r>
                <a:r>
                  <a:rPr lang="en-US" sz="2800" b="0" dirty="0"/>
                  <a:t>y </a:t>
                </a:r>
                <a:r>
                  <a:rPr lang="el-GR" sz="2800" b="0" dirty="0"/>
                  <a:t>αν:</a:t>
                </a:r>
              </a:p>
              <a:p>
                <a:pPr lvl="1"/>
                <a:r>
                  <a:rPr lang="en-US" sz="2800" b="0" dirty="0"/>
                  <a:t>o</a:t>
                </a:r>
                <a:r>
                  <a:rPr lang="el-GR" sz="2800" b="0" dirty="0"/>
                  <a:t> </a:t>
                </a:r>
                <a:r>
                  <a:rPr lang="en-US" sz="2800" b="0" dirty="0"/>
                  <a:t>z </a:t>
                </a:r>
                <a:r>
                  <a:rPr lang="el-GR" sz="2800" b="0" dirty="0"/>
                  <a:t>φυσικός αριθμός (μη αρνητικός ακέραιος) </a:t>
                </a:r>
              </a:p>
              <a:p>
                <a:pPr lvl="1"/>
                <a:r>
                  <a:rPr lang="el-GR" sz="2800" b="0" dirty="0"/>
                  <a:t>ο </a:t>
                </a:r>
                <a:r>
                  <a:rPr lang="en-US" sz="2800" b="0" dirty="0"/>
                  <a:t>z </a:t>
                </a:r>
                <a:r>
                  <a:rPr lang="el-GR" sz="2800" b="0" dirty="0"/>
                  <a:t>διαιρεί και το </a:t>
                </a:r>
                <a:r>
                  <a:rPr lang="en-US" sz="2800" b="0" dirty="0"/>
                  <a:t>x </a:t>
                </a:r>
                <a:r>
                  <a:rPr lang="el-GR" sz="2800" b="0" dirty="0"/>
                  <a:t>και το </a:t>
                </a:r>
                <a:r>
                  <a:rPr lang="en-US" sz="2800" b="0" dirty="0"/>
                  <a:t>y </a:t>
                </a:r>
                <a:r>
                  <a:rPr lang="el-GR" sz="2800" b="0" dirty="0"/>
                  <a:t>και οποιοσδήποτε άλλος κοινός διαιρέτης των </a:t>
                </a:r>
                <a:r>
                  <a:rPr lang="en-US" sz="2800" b="0" dirty="0"/>
                  <a:t>x </a:t>
                </a:r>
                <a:r>
                  <a:rPr lang="el-GR" sz="2800" b="0" dirty="0"/>
                  <a:t>και </a:t>
                </a:r>
                <a:r>
                  <a:rPr lang="en-US" sz="2800" b="0" dirty="0"/>
                  <a:t>y</a:t>
                </a:r>
                <a:r>
                  <a:rPr lang="el-GR" sz="2800" b="0" dirty="0"/>
                  <a:t> είναι διαιρέτης και του </a:t>
                </a:r>
                <a:r>
                  <a:rPr lang="en-US" sz="2800" b="0" dirty="0"/>
                  <a:t>z </a:t>
                </a:r>
                <a:r>
                  <a:rPr lang="el-GR" sz="2800" b="0" dirty="0"/>
                  <a:t> </a:t>
                </a:r>
              </a:p>
            </p:txBody>
          </p:sp>
        </mc:Choice>
        <mc:Fallback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61AC6F70-65CD-46C9-A592-0FEA0AE827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315" y="970881"/>
                <a:ext cx="11918716" cy="5217173"/>
              </a:xfrm>
              <a:prstGeom prst="rect">
                <a:avLst/>
              </a:prstGeom>
              <a:blipFill>
                <a:blip r:embed="rId2"/>
                <a:stretch>
                  <a:fillRect l="-102" r="-1893" b="-175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D00D98BE-A8C0-4B2C-A588-BBC5C7A7894D}"/>
              </a:ext>
            </a:extLst>
          </p:cNvPr>
          <p:cNvSpPr txBox="1"/>
          <p:nvPr/>
        </p:nvSpPr>
        <p:spPr>
          <a:xfrm>
            <a:off x="5629469" y="2973355"/>
            <a:ext cx="6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5894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FE71CA5-4F7C-4505-85F1-AA298417AB89}"/>
              </a:ext>
            </a:extLst>
          </p:cNvPr>
          <p:cNvSpPr txBox="1">
            <a:spLocks/>
          </p:cNvSpPr>
          <p:nvPr/>
        </p:nvSpPr>
        <p:spPr>
          <a:xfrm>
            <a:off x="136642" y="224923"/>
            <a:ext cx="11918716" cy="745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1" i="0" u="none" strike="noStrike" cap="none">
                <a:solidFill>
                  <a:schemeClr val="tx2">
                    <a:lumMod val="10000"/>
                  </a:schemeClr>
                </a:solidFill>
                <a:latin typeface="+mj-lt"/>
                <a:ea typeface="Raleway"/>
                <a:cs typeface="Raleway"/>
                <a:sym typeface="Raleway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l-GR" dirty="0"/>
              <a:t>Μαθηματικό Υπόβαθρο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92763B-DDD4-4673-BACB-A69A673F82D0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CC41E18-1DD3-44A7-BF27-6D26BD22C8D3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6609A-4D26-483A-B091-D5D9A12593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l-GR"/>
              <a:t>Ασφάλεια Υλικού - Αθανάσιος Παπαδημητρίου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61AC6F70-65CD-46C9-A592-0FEA0AE8279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0315" y="970881"/>
                <a:ext cx="11918716" cy="52171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81000" algn="l" rtl="0" eaLnBrk="1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accent6"/>
                  </a:buClr>
                  <a:buSzPts val="2400"/>
                  <a:buFont typeface="Lato"/>
                  <a:buChar char="▷"/>
                  <a:defRPr sz="2400" b="1" i="0" u="none" strike="noStrike" cap="none">
                    <a:solidFill>
                      <a:schemeClr val="tx2">
                        <a:lumMod val="10000"/>
                      </a:schemeClr>
                    </a:solidFill>
                    <a:latin typeface="+mn-lt"/>
                    <a:ea typeface="Lato"/>
                    <a:cs typeface="Lato"/>
                    <a:sym typeface="Lato"/>
                  </a:defRPr>
                </a:lvl1pPr>
                <a:lvl2pPr marL="914400" marR="0" lvl="1" indent="-381000" algn="l" rtl="0" ea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Lato"/>
                  <a:buChar char="○"/>
                  <a:defRPr sz="2400" b="1" i="0" u="none" strike="noStrike" cap="none">
                    <a:solidFill>
                      <a:schemeClr val="tx2">
                        <a:lumMod val="10000"/>
                      </a:schemeClr>
                    </a:solidFill>
                    <a:latin typeface="+mn-lt"/>
                    <a:ea typeface="Lato"/>
                    <a:cs typeface="Lato"/>
                    <a:sym typeface="Lato"/>
                  </a:defRPr>
                </a:lvl2pPr>
                <a:lvl3pPr marL="1371600" marR="0" lvl="2" indent="-381000" algn="l" rtl="0" ea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Lato"/>
                  <a:buChar char="■"/>
                  <a:defRPr sz="2400" b="1" i="0" u="none" strike="noStrike" cap="none">
                    <a:solidFill>
                      <a:schemeClr val="tx2">
                        <a:lumMod val="10000"/>
                      </a:schemeClr>
                    </a:solidFill>
                    <a:latin typeface="+mn-lt"/>
                    <a:ea typeface="Lato"/>
                    <a:cs typeface="Lato"/>
                    <a:sym typeface="Lato"/>
                  </a:defRPr>
                </a:lvl3pPr>
                <a:lvl4pPr marL="1828800" marR="0" lvl="3" indent="-381000" algn="l" rtl="0" ea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Lato"/>
                  <a:buChar char="●"/>
                  <a:defRPr sz="2400" b="1" i="0" u="none" strike="noStrike" cap="none">
                    <a:solidFill>
                      <a:schemeClr val="tx2">
                        <a:lumMod val="10000"/>
                      </a:schemeClr>
                    </a:solidFill>
                    <a:latin typeface="+mn-lt"/>
                    <a:ea typeface="Lato"/>
                    <a:cs typeface="Lato"/>
                    <a:sym typeface="Lato"/>
                  </a:defRPr>
                </a:lvl4pPr>
                <a:lvl5pPr marL="2286000" marR="0" lvl="4" indent="-381000" algn="l" rtl="0" ea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Lato"/>
                  <a:buChar char="○"/>
                  <a:defRPr sz="2400" b="1" i="0" u="none" strike="noStrike" cap="none">
                    <a:solidFill>
                      <a:schemeClr val="tx2">
                        <a:lumMod val="10000"/>
                      </a:schemeClr>
                    </a:solidFill>
                    <a:latin typeface="+mn-lt"/>
                    <a:ea typeface="Lato"/>
                    <a:cs typeface="Lato"/>
                    <a:sym typeface="Lato"/>
                  </a:defRPr>
                </a:lvl5pPr>
                <a:lvl6pPr marL="2743200" marR="0" lvl="5" indent="-381000" algn="l" rtl="0" ea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Lato"/>
                  <a:buChar char="■"/>
                  <a:defRPr sz="2400" b="0" i="0" u="none" strike="noStrike" cap="none">
                    <a:solidFill>
                      <a:schemeClr val="dk1"/>
                    </a:solidFill>
                    <a:latin typeface="Lato"/>
                    <a:ea typeface="Lato"/>
                    <a:cs typeface="Lato"/>
                    <a:sym typeface="Lato"/>
                  </a:defRPr>
                </a:lvl6pPr>
                <a:lvl7pPr marL="3200400" marR="0" lvl="6" indent="-381000" algn="l" rtl="0" ea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Lato"/>
                  <a:buChar char="●"/>
                  <a:defRPr sz="2400" b="0" i="0" u="none" strike="noStrike" cap="none">
                    <a:solidFill>
                      <a:schemeClr val="dk1"/>
                    </a:solidFill>
                    <a:latin typeface="Lato"/>
                    <a:ea typeface="Lato"/>
                    <a:cs typeface="Lato"/>
                    <a:sym typeface="Lato"/>
                  </a:defRPr>
                </a:lvl7pPr>
                <a:lvl8pPr marL="3657600" marR="0" lvl="7" indent="-381000" algn="l" rtl="0" ea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Lato"/>
                  <a:buChar char="○"/>
                  <a:defRPr sz="2400" b="0" i="0" u="none" strike="noStrike" cap="none">
                    <a:solidFill>
                      <a:schemeClr val="dk1"/>
                    </a:solidFill>
                    <a:latin typeface="Lato"/>
                    <a:ea typeface="Lato"/>
                    <a:cs typeface="Lato"/>
                    <a:sym typeface="Lato"/>
                  </a:defRPr>
                </a:lvl8pPr>
                <a:lvl9pPr marL="4114800" marR="0" lvl="8" indent="-381000" algn="l" rtl="0" ea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Lato"/>
                  <a:buChar char="■"/>
                  <a:defRPr sz="2400" b="0" i="0" u="none" strike="noStrike" cap="none">
                    <a:solidFill>
                      <a:schemeClr val="dk1"/>
                    </a:solidFill>
                    <a:latin typeface="Lato"/>
                    <a:ea typeface="Lato"/>
                    <a:cs typeface="Lato"/>
                    <a:sym typeface="Lato"/>
                  </a:defRPr>
                </a:lvl9pPr>
              </a:lstStyle>
              <a:p>
                <a:r>
                  <a:rPr lang="el-GR" sz="2800" b="0" dirty="0"/>
                  <a:t>Δύο ακέραιοι </a:t>
                </a:r>
                <a:r>
                  <a:rPr lang="en-US" sz="2800" b="0" dirty="0"/>
                  <a:t>x </a:t>
                </a:r>
                <a:r>
                  <a:rPr lang="el-GR" sz="2800" b="0" dirty="0"/>
                  <a:t>και </a:t>
                </a:r>
                <a:r>
                  <a:rPr lang="en-US" sz="2800" b="0" dirty="0"/>
                  <a:t>y,</a:t>
                </a:r>
                <a:r>
                  <a:rPr lang="el-GR" sz="2800" b="0" dirty="0"/>
                  <a:t> είναι σχετικά πρώτοι αν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smtClean="0">
                            <a:latin typeface="Cambria Math" panose="02040503050406030204" pitchFamily="18" charset="0"/>
                          </a:rPr>
                          <m:t>gcd</m:t>
                        </m:r>
                      </m:fName>
                      <m:e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func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l-GR" sz="2800" b="0" dirty="0"/>
              </a:p>
              <a:p>
                <a:r>
                  <a:rPr lang="el-GR" sz="2800" b="0" dirty="0"/>
                  <a:t>Ένας ακέραιος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sz="2800" b="0" dirty="0"/>
                  <a:t> </a:t>
                </a:r>
                <a:r>
                  <a:rPr lang="el-GR" sz="2800" b="0" dirty="0"/>
                  <a:t>λέγεται πρώτος οι μοναδικοί του διαιρέτες είναι ο 1 και ο </a:t>
                </a:r>
                <a:r>
                  <a:rPr lang="en-US" sz="2800" b="0" dirty="0"/>
                  <a:t>p</a:t>
                </a:r>
                <a:endParaRPr lang="el-GR" sz="2800" b="0" dirty="0"/>
              </a:p>
              <a:p>
                <a:endParaRPr lang="el-GR" sz="2800" b="0" dirty="0"/>
              </a:p>
            </p:txBody>
          </p:sp>
        </mc:Choice>
        <mc:Fallback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61AC6F70-65CD-46C9-A592-0FEA0AE827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315" y="970881"/>
                <a:ext cx="11918716" cy="5217173"/>
              </a:xfrm>
              <a:prstGeom prst="rect">
                <a:avLst/>
              </a:prstGeom>
              <a:blipFill>
                <a:blip r:embed="rId2"/>
                <a:stretch>
                  <a:fillRect l="-10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D00D98BE-A8C0-4B2C-A588-BBC5C7A7894D}"/>
              </a:ext>
            </a:extLst>
          </p:cNvPr>
          <p:cNvSpPr txBox="1"/>
          <p:nvPr/>
        </p:nvSpPr>
        <p:spPr>
          <a:xfrm>
            <a:off x="5629469" y="2973355"/>
            <a:ext cx="6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1203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FE71CA5-4F7C-4505-85F1-AA298417AB89}"/>
              </a:ext>
            </a:extLst>
          </p:cNvPr>
          <p:cNvSpPr txBox="1">
            <a:spLocks/>
          </p:cNvSpPr>
          <p:nvPr/>
        </p:nvSpPr>
        <p:spPr>
          <a:xfrm>
            <a:off x="136642" y="224923"/>
            <a:ext cx="11918716" cy="745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1" i="0" u="none" strike="noStrike" cap="none">
                <a:solidFill>
                  <a:schemeClr val="tx2">
                    <a:lumMod val="10000"/>
                  </a:schemeClr>
                </a:solidFill>
                <a:latin typeface="+mj-lt"/>
                <a:ea typeface="Raleway"/>
                <a:cs typeface="Raleway"/>
                <a:sym typeface="Raleway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/>
              <a:t>AES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92763B-DDD4-4673-BACB-A69A673F82D0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CC41E18-1DD3-44A7-BF27-6D26BD22C8D3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6609A-4D26-483A-B091-D5D9A12593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l-GR"/>
              <a:t>Ασφάλεια Υλικού - Αθανάσιος Παπαδημητρίου</a:t>
            </a:r>
            <a:endParaRPr lang="en-US" dirty="0"/>
          </a:p>
        </p:txBody>
      </p:sp>
      <p:pic>
        <p:nvPicPr>
          <p:cNvPr id="7" name="Graphic 6" descr="Lock outline">
            <a:extLst>
              <a:ext uri="{FF2B5EF4-FFF2-40B4-BE49-F238E27FC236}">
                <a16:creationId xmlns:a16="http://schemas.microsoft.com/office/drawing/2014/main" id="{509B76A4-6FF6-4B98-A54A-039CFEBCC5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7220" y="56481"/>
            <a:ext cx="914400" cy="914400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1AC6F70-65CD-46C9-A592-0FEA0AE82794}"/>
              </a:ext>
            </a:extLst>
          </p:cNvPr>
          <p:cNvSpPr txBox="1">
            <a:spLocks/>
          </p:cNvSpPr>
          <p:nvPr/>
        </p:nvSpPr>
        <p:spPr>
          <a:xfrm>
            <a:off x="120315" y="970881"/>
            <a:ext cx="6925595" cy="5217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Lato"/>
              <a:buChar char="▷"/>
              <a:defRPr sz="2400" b="1" i="0" u="none" strike="noStrike" cap="none">
                <a:solidFill>
                  <a:schemeClr val="tx2">
                    <a:lumMod val="10000"/>
                  </a:schemeClr>
                </a:solidFill>
                <a:latin typeface="+mn-lt"/>
                <a:ea typeface="Lato"/>
                <a:cs typeface="Lato"/>
                <a:sym typeface="Lato"/>
              </a:defRPr>
            </a:lvl1pPr>
            <a:lvl2pPr marL="914400" marR="0" lvl="1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1" i="0" u="none" strike="noStrike" cap="none">
                <a:solidFill>
                  <a:schemeClr val="tx2">
                    <a:lumMod val="10000"/>
                  </a:schemeClr>
                </a:solidFill>
                <a:latin typeface="+mn-lt"/>
                <a:ea typeface="Lato"/>
                <a:cs typeface="Lato"/>
                <a:sym typeface="Lato"/>
              </a:defRPr>
            </a:lvl2pPr>
            <a:lvl3pPr marL="1371600" marR="0" lvl="2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1" i="0" u="none" strike="noStrike" cap="none">
                <a:solidFill>
                  <a:schemeClr val="tx2">
                    <a:lumMod val="10000"/>
                  </a:schemeClr>
                </a:solidFill>
                <a:latin typeface="+mn-lt"/>
                <a:ea typeface="Lato"/>
                <a:cs typeface="Lato"/>
                <a:sym typeface="Lato"/>
              </a:defRPr>
            </a:lvl3pPr>
            <a:lvl4pPr marL="1828800" marR="0" lvl="3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 b="1" i="0" u="none" strike="noStrike" cap="none">
                <a:solidFill>
                  <a:schemeClr val="tx2">
                    <a:lumMod val="10000"/>
                  </a:schemeClr>
                </a:solidFill>
                <a:latin typeface="+mn-lt"/>
                <a:ea typeface="Lato"/>
                <a:cs typeface="Lato"/>
                <a:sym typeface="Lato"/>
              </a:defRPr>
            </a:lvl4pPr>
            <a:lvl5pPr marL="2286000" marR="0" lvl="4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1" i="0" u="none" strike="noStrike" cap="none">
                <a:solidFill>
                  <a:schemeClr val="tx2">
                    <a:lumMod val="10000"/>
                  </a:schemeClr>
                </a:solidFill>
                <a:latin typeface="+mn-lt"/>
                <a:ea typeface="Lato"/>
                <a:cs typeface="Lato"/>
                <a:sym typeface="Lato"/>
              </a:defRPr>
            </a:lvl5pPr>
            <a:lvl6pPr marL="2743200" marR="0" lvl="5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rPr lang="en-US" dirty="0" err="1"/>
              <a:t>AddRoundKey</a:t>
            </a:r>
            <a:endParaRPr lang="en-US" dirty="0"/>
          </a:p>
          <a:p>
            <a:r>
              <a:rPr lang="en-US" dirty="0"/>
              <a:t>Data XOR Key byte per byte</a:t>
            </a:r>
          </a:p>
          <a:p>
            <a:pPr marL="76200" indent="0">
              <a:buNone/>
            </a:pPr>
            <a:endParaRPr lang="el-GR" dirty="0"/>
          </a:p>
        </p:txBody>
      </p:sp>
      <p:pic>
        <p:nvPicPr>
          <p:cNvPr id="13" name="Picture 12" descr="A picture containing text, crossword puzzle, clock&#10;&#10;Description automatically generated">
            <a:extLst>
              <a:ext uri="{FF2B5EF4-FFF2-40B4-BE49-F238E27FC236}">
                <a16:creationId xmlns:a16="http://schemas.microsoft.com/office/drawing/2014/main" id="{0D2FF22D-92C0-404C-B787-6A3770CB42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631" y="513681"/>
            <a:ext cx="6925595" cy="5388978"/>
          </a:xfrm>
          <a:prstGeom prst="rect">
            <a:avLst/>
          </a:prstGeom>
        </p:spPr>
      </p:pic>
      <p:pic>
        <p:nvPicPr>
          <p:cNvPr id="22" name="Content Placeholder 14" descr="Diagram&#10;&#10;Description automatically generated">
            <a:extLst>
              <a:ext uri="{FF2B5EF4-FFF2-40B4-BE49-F238E27FC236}">
                <a16:creationId xmlns:a16="http://schemas.microsoft.com/office/drawing/2014/main" id="{E00E14D9-275D-473A-8C7B-2F3A54E38E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53774" y="2462735"/>
            <a:ext cx="3764365" cy="3424384"/>
          </a:xfrm>
        </p:spPr>
      </p:pic>
    </p:spTree>
    <p:extLst>
      <p:ext uri="{BB962C8B-B14F-4D97-AF65-F5344CB8AC3E}">
        <p14:creationId xmlns:p14="http://schemas.microsoft.com/office/powerpoint/2010/main" val="17991137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FE71CA5-4F7C-4505-85F1-AA298417AB89}"/>
              </a:ext>
            </a:extLst>
          </p:cNvPr>
          <p:cNvSpPr txBox="1">
            <a:spLocks/>
          </p:cNvSpPr>
          <p:nvPr/>
        </p:nvSpPr>
        <p:spPr>
          <a:xfrm>
            <a:off x="136642" y="224923"/>
            <a:ext cx="11918716" cy="745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1" i="0" u="none" strike="noStrike" cap="none">
                <a:solidFill>
                  <a:schemeClr val="tx2">
                    <a:lumMod val="10000"/>
                  </a:schemeClr>
                </a:solidFill>
                <a:latin typeface="+mj-lt"/>
                <a:ea typeface="Raleway"/>
                <a:cs typeface="Raleway"/>
                <a:sym typeface="Raleway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/>
              <a:t>AES</a:t>
            </a:r>
            <a:endParaRPr lang="en-US" dirty="0"/>
          </a:p>
        </p:txBody>
      </p:sp>
      <p:pic>
        <p:nvPicPr>
          <p:cNvPr id="15" name="Content Placeholder 14" descr="Diagram&#10;&#10;Description automatically generated">
            <a:extLst>
              <a:ext uri="{FF2B5EF4-FFF2-40B4-BE49-F238E27FC236}">
                <a16:creationId xmlns:a16="http://schemas.microsoft.com/office/drawing/2014/main" id="{9692A467-4F2D-45E1-AE85-82D82FF027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062236" y="1541410"/>
            <a:ext cx="4993122" cy="454216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92763B-DDD4-4673-BACB-A69A673F82D0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CC41E18-1DD3-44A7-BF27-6D26BD22C8D3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6609A-4D26-483A-B091-D5D9A12593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l-GR"/>
              <a:t>Ασφάλεια Υλικού - Αθανάσιος Παπαδημητρίου</a:t>
            </a:r>
            <a:endParaRPr lang="en-US" dirty="0"/>
          </a:p>
        </p:txBody>
      </p:sp>
      <p:pic>
        <p:nvPicPr>
          <p:cNvPr id="7" name="Graphic 6" descr="Lock outline">
            <a:extLst>
              <a:ext uri="{FF2B5EF4-FFF2-40B4-BE49-F238E27FC236}">
                <a16:creationId xmlns:a16="http://schemas.microsoft.com/office/drawing/2014/main" id="{509B76A4-6FF6-4B98-A54A-039CFEBCC5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7220" y="56481"/>
            <a:ext cx="914400" cy="9144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7275888-19DB-48C5-AFF7-888D71AB299D}"/>
              </a:ext>
            </a:extLst>
          </p:cNvPr>
          <p:cNvSpPr txBox="1"/>
          <p:nvPr/>
        </p:nvSpPr>
        <p:spPr>
          <a:xfrm>
            <a:off x="7308755" y="6083576"/>
            <a:ext cx="52684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s://weien.io/posts/crypto/why-aes-is-secure.html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6" tooltip="https://creativecommons.org/licenses/by/3.0/"/>
              </a:rPr>
              <a:t>CC BY</a:t>
            </a:r>
            <a:endParaRPr lang="en-US" sz="900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1AC6F70-65CD-46C9-A592-0FEA0AE82794}"/>
              </a:ext>
            </a:extLst>
          </p:cNvPr>
          <p:cNvSpPr txBox="1">
            <a:spLocks/>
          </p:cNvSpPr>
          <p:nvPr/>
        </p:nvSpPr>
        <p:spPr>
          <a:xfrm>
            <a:off x="120315" y="970881"/>
            <a:ext cx="6925595" cy="5217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Lato"/>
              <a:buChar char="▷"/>
              <a:defRPr sz="2400" b="1" i="0" u="none" strike="noStrike" cap="none">
                <a:solidFill>
                  <a:schemeClr val="tx2">
                    <a:lumMod val="10000"/>
                  </a:schemeClr>
                </a:solidFill>
                <a:latin typeface="+mn-lt"/>
                <a:ea typeface="Lato"/>
                <a:cs typeface="Lato"/>
                <a:sym typeface="Lato"/>
              </a:defRPr>
            </a:lvl1pPr>
            <a:lvl2pPr marL="914400" marR="0" lvl="1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1" i="0" u="none" strike="noStrike" cap="none">
                <a:solidFill>
                  <a:schemeClr val="tx2">
                    <a:lumMod val="10000"/>
                  </a:schemeClr>
                </a:solidFill>
                <a:latin typeface="+mn-lt"/>
                <a:ea typeface="Lato"/>
                <a:cs typeface="Lato"/>
                <a:sym typeface="Lato"/>
              </a:defRPr>
            </a:lvl2pPr>
            <a:lvl3pPr marL="1371600" marR="0" lvl="2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1" i="0" u="none" strike="noStrike" cap="none">
                <a:solidFill>
                  <a:schemeClr val="tx2">
                    <a:lumMod val="10000"/>
                  </a:schemeClr>
                </a:solidFill>
                <a:latin typeface="+mn-lt"/>
                <a:ea typeface="Lato"/>
                <a:cs typeface="Lato"/>
                <a:sym typeface="Lato"/>
              </a:defRPr>
            </a:lvl3pPr>
            <a:lvl4pPr marL="1828800" marR="0" lvl="3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 b="1" i="0" u="none" strike="noStrike" cap="none">
                <a:solidFill>
                  <a:schemeClr val="tx2">
                    <a:lumMod val="10000"/>
                  </a:schemeClr>
                </a:solidFill>
                <a:latin typeface="+mn-lt"/>
                <a:ea typeface="Lato"/>
                <a:cs typeface="Lato"/>
                <a:sym typeface="Lato"/>
              </a:defRPr>
            </a:lvl4pPr>
            <a:lvl5pPr marL="2286000" marR="0" lvl="4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1" i="0" u="none" strike="noStrike" cap="none">
                <a:solidFill>
                  <a:schemeClr val="tx2">
                    <a:lumMod val="10000"/>
                  </a:schemeClr>
                </a:solidFill>
                <a:latin typeface="+mn-lt"/>
                <a:ea typeface="Lato"/>
                <a:cs typeface="Lato"/>
                <a:sym typeface="Lato"/>
              </a:defRPr>
            </a:lvl5pPr>
            <a:lvl6pPr marL="2743200" marR="0" lvl="5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rPr lang="en-US" dirty="0"/>
              <a:t>SBOX </a:t>
            </a:r>
            <a:r>
              <a:rPr lang="el-GR" dirty="0"/>
              <a:t>ή </a:t>
            </a:r>
            <a:r>
              <a:rPr lang="en-US" dirty="0" err="1"/>
              <a:t>SubBytes</a:t>
            </a:r>
            <a:endParaRPr lang="en-US" dirty="0"/>
          </a:p>
          <a:p>
            <a:pPr marL="76200" indent="0">
              <a:buNone/>
            </a:pPr>
            <a:endParaRPr lang="el-GR" dirty="0"/>
          </a:p>
        </p:txBody>
      </p:sp>
      <p:pic>
        <p:nvPicPr>
          <p:cNvPr id="3" name="Picture 2" descr="A picture containing text, crossword puzzle, clock&#10;&#10;Description automatically generated">
            <a:extLst>
              <a:ext uri="{FF2B5EF4-FFF2-40B4-BE49-F238E27FC236}">
                <a16:creationId xmlns:a16="http://schemas.microsoft.com/office/drawing/2014/main" id="{8FED4637-7934-44BE-A184-25A61737A0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535897" y="2395652"/>
            <a:ext cx="6004454" cy="3114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1533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FE71CA5-4F7C-4505-85F1-AA298417AB89}"/>
              </a:ext>
            </a:extLst>
          </p:cNvPr>
          <p:cNvSpPr txBox="1">
            <a:spLocks/>
          </p:cNvSpPr>
          <p:nvPr/>
        </p:nvSpPr>
        <p:spPr>
          <a:xfrm>
            <a:off x="136642" y="224923"/>
            <a:ext cx="11918716" cy="745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1" i="0" u="none" strike="noStrike" cap="none">
                <a:solidFill>
                  <a:schemeClr val="tx2">
                    <a:lumMod val="10000"/>
                  </a:schemeClr>
                </a:solidFill>
                <a:latin typeface="+mj-lt"/>
                <a:ea typeface="Raleway"/>
                <a:cs typeface="Raleway"/>
                <a:sym typeface="Raleway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/>
              <a:t>AES</a:t>
            </a:r>
            <a:endParaRPr lang="en-US" dirty="0"/>
          </a:p>
        </p:txBody>
      </p:sp>
      <p:pic>
        <p:nvPicPr>
          <p:cNvPr id="15" name="Content Placeholder 14" descr="Diagram&#10;&#10;Description automatically generated">
            <a:extLst>
              <a:ext uri="{FF2B5EF4-FFF2-40B4-BE49-F238E27FC236}">
                <a16:creationId xmlns:a16="http://schemas.microsoft.com/office/drawing/2014/main" id="{9692A467-4F2D-45E1-AE85-82D82FF027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062236" y="1541410"/>
            <a:ext cx="4993122" cy="454216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92763B-DDD4-4673-BACB-A69A673F82D0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CC41E18-1DD3-44A7-BF27-6D26BD22C8D3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6609A-4D26-483A-B091-D5D9A12593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l-GR"/>
              <a:t>Ασφάλεια Υλικού - Αθανάσιος Παπαδημητρίου</a:t>
            </a:r>
            <a:endParaRPr lang="en-US" dirty="0"/>
          </a:p>
        </p:txBody>
      </p:sp>
      <p:pic>
        <p:nvPicPr>
          <p:cNvPr id="7" name="Graphic 6" descr="Lock outline">
            <a:extLst>
              <a:ext uri="{FF2B5EF4-FFF2-40B4-BE49-F238E27FC236}">
                <a16:creationId xmlns:a16="http://schemas.microsoft.com/office/drawing/2014/main" id="{509B76A4-6FF6-4B98-A54A-039CFEBCC5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7220" y="56481"/>
            <a:ext cx="914400" cy="9144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7275888-19DB-48C5-AFF7-888D71AB299D}"/>
              </a:ext>
            </a:extLst>
          </p:cNvPr>
          <p:cNvSpPr txBox="1"/>
          <p:nvPr/>
        </p:nvSpPr>
        <p:spPr>
          <a:xfrm>
            <a:off x="7308755" y="6083576"/>
            <a:ext cx="52684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s://weien.io/posts/crypto/why-aes-is-secure.html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6" tooltip="https://creativecommons.org/licenses/by/3.0/"/>
              </a:rPr>
              <a:t>CC BY</a:t>
            </a:r>
            <a:endParaRPr lang="en-US" sz="9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7FD9B5-D914-499A-B3E6-37AECE7096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6607" y="1045404"/>
            <a:ext cx="4860878" cy="5217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476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FE71CA5-4F7C-4505-85F1-AA298417AB89}"/>
              </a:ext>
            </a:extLst>
          </p:cNvPr>
          <p:cNvSpPr txBox="1">
            <a:spLocks/>
          </p:cNvSpPr>
          <p:nvPr/>
        </p:nvSpPr>
        <p:spPr>
          <a:xfrm>
            <a:off x="136642" y="224923"/>
            <a:ext cx="11918716" cy="745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1" i="0" u="none" strike="noStrike" cap="none">
                <a:solidFill>
                  <a:schemeClr val="tx2">
                    <a:lumMod val="10000"/>
                  </a:schemeClr>
                </a:solidFill>
                <a:latin typeface="+mj-lt"/>
                <a:ea typeface="Raleway"/>
                <a:cs typeface="Raleway"/>
                <a:sym typeface="Raleway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/>
              <a:t>AES</a:t>
            </a:r>
            <a:endParaRPr lang="en-US" dirty="0"/>
          </a:p>
        </p:txBody>
      </p:sp>
      <p:pic>
        <p:nvPicPr>
          <p:cNvPr id="15" name="Content Placeholder 14" descr="Diagram&#10;&#10;Description automatically generated">
            <a:extLst>
              <a:ext uri="{FF2B5EF4-FFF2-40B4-BE49-F238E27FC236}">
                <a16:creationId xmlns:a16="http://schemas.microsoft.com/office/drawing/2014/main" id="{9692A467-4F2D-45E1-AE85-82D82FF027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125327" y="513681"/>
            <a:ext cx="3932194" cy="357705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92763B-DDD4-4673-BACB-A69A673F82D0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CC41E18-1DD3-44A7-BF27-6D26BD22C8D3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6609A-4D26-483A-B091-D5D9A12593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l-GR"/>
              <a:t>Ασφάλεια Υλικού - Αθανάσιος Παπαδημητρίου</a:t>
            </a:r>
            <a:endParaRPr lang="en-US" dirty="0"/>
          </a:p>
        </p:txBody>
      </p:sp>
      <p:pic>
        <p:nvPicPr>
          <p:cNvPr id="7" name="Graphic 6" descr="Lock outline">
            <a:extLst>
              <a:ext uri="{FF2B5EF4-FFF2-40B4-BE49-F238E27FC236}">
                <a16:creationId xmlns:a16="http://schemas.microsoft.com/office/drawing/2014/main" id="{509B76A4-6FF6-4B98-A54A-039CFEBCC5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7220" y="56481"/>
            <a:ext cx="914400" cy="914400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1AC6F70-65CD-46C9-A592-0FEA0AE82794}"/>
              </a:ext>
            </a:extLst>
          </p:cNvPr>
          <p:cNvSpPr txBox="1">
            <a:spLocks/>
          </p:cNvSpPr>
          <p:nvPr/>
        </p:nvSpPr>
        <p:spPr>
          <a:xfrm>
            <a:off x="120315" y="970881"/>
            <a:ext cx="7916780" cy="5217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Lato"/>
              <a:buChar char="▷"/>
              <a:defRPr sz="2400" b="1" i="0" u="none" strike="noStrike" cap="none">
                <a:solidFill>
                  <a:schemeClr val="tx2">
                    <a:lumMod val="10000"/>
                  </a:schemeClr>
                </a:solidFill>
                <a:latin typeface="+mn-lt"/>
                <a:ea typeface="Lato"/>
                <a:cs typeface="Lato"/>
                <a:sym typeface="Lato"/>
              </a:defRPr>
            </a:lvl1pPr>
            <a:lvl2pPr marL="914400" marR="0" lvl="1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1" i="0" u="none" strike="noStrike" cap="none">
                <a:solidFill>
                  <a:schemeClr val="tx2">
                    <a:lumMod val="10000"/>
                  </a:schemeClr>
                </a:solidFill>
                <a:latin typeface="+mn-lt"/>
                <a:ea typeface="Lato"/>
                <a:cs typeface="Lato"/>
                <a:sym typeface="Lato"/>
              </a:defRPr>
            </a:lvl2pPr>
            <a:lvl3pPr marL="1371600" marR="0" lvl="2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1" i="0" u="none" strike="noStrike" cap="none">
                <a:solidFill>
                  <a:schemeClr val="tx2">
                    <a:lumMod val="10000"/>
                  </a:schemeClr>
                </a:solidFill>
                <a:latin typeface="+mn-lt"/>
                <a:ea typeface="Lato"/>
                <a:cs typeface="Lato"/>
                <a:sym typeface="Lato"/>
              </a:defRPr>
            </a:lvl3pPr>
            <a:lvl4pPr marL="1828800" marR="0" lvl="3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 b="1" i="0" u="none" strike="noStrike" cap="none">
                <a:solidFill>
                  <a:schemeClr val="tx2">
                    <a:lumMod val="10000"/>
                  </a:schemeClr>
                </a:solidFill>
                <a:latin typeface="+mn-lt"/>
                <a:ea typeface="Lato"/>
                <a:cs typeface="Lato"/>
                <a:sym typeface="Lato"/>
              </a:defRPr>
            </a:lvl4pPr>
            <a:lvl5pPr marL="2286000" marR="0" lvl="4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1" i="0" u="none" strike="noStrike" cap="none">
                <a:solidFill>
                  <a:schemeClr val="tx2">
                    <a:lumMod val="10000"/>
                  </a:schemeClr>
                </a:solidFill>
                <a:latin typeface="+mn-lt"/>
                <a:ea typeface="Lato"/>
                <a:cs typeface="Lato"/>
                <a:sym typeface="Lato"/>
              </a:defRPr>
            </a:lvl5pPr>
            <a:lvl6pPr marL="2743200" marR="0" lvl="5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rPr lang="en-US" dirty="0" err="1"/>
              <a:t>ShiftRows</a:t>
            </a:r>
            <a:endParaRPr lang="en-US" dirty="0"/>
          </a:p>
          <a:p>
            <a:pPr marL="76200" indent="0">
              <a:buNone/>
            </a:pPr>
            <a:endParaRPr lang="el-GR" dirty="0"/>
          </a:p>
        </p:txBody>
      </p:sp>
      <p:pic>
        <p:nvPicPr>
          <p:cNvPr id="8" name="Picture 7" descr="Table&#10;&#10;Description automatically generated with low confidence">
            <a:extLst>
              <a:ext uri="{FF2B5EF4-FFF2-40B4-BE49-F238E27FC236}">
                <a16:creationId xmlns:a16="http://schemas.microsoft.com/office/drawing/2014/main" id="{27059159-6B04-4ECB-B052-0B470D6009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56674" y="2278426"/>
            <a:ext cx="7620000" cy="2819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263A414-90DA-4675-9A2E-F8EA8D1D75C7}"/>
              </a:ext>
            </a:extLst>
          </p:cNvPr>
          <p:cNvSpPr txBox="1"/>
          <p:nvPr/>
        </p:nvSpPr>
        <p:spPr>
          <a:xfrm>
            <a:off x="256674" y="5143777"/>
            <a:ext cx="762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7" tooltip="http://randomwits.com/projects/aes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8" tooltip="https://creativecommons.org/licenses/by-nc-sa/3.0/"/>
              </a:rPr>
              <a:t>CC BY-SA-NC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024672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EDCCE-EA1B-4BB4-B5CB-3CBC451B4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Ύλη μαθήματος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9D6E94-A87E-4A98-9BF4-A75D27CE5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FB4961-DF5A-4BD1-A19D-AC061B950FB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CC41E18-1DD3-44A7-BF27-6D26BD22C8D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9955B2-69B6-4F52-9983-EF77901544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l-GR"/>
              <a:t>Ασφάλεια Υλικού - Αθανάσιος Παπαδημητρίου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75FF59-E86C-4FB4-9CB7-7609716121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18" y="1340327"/>
            <a:ext cx="12095163" cy="443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0194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FE71CA5-4F7C-4505-85F1-AA298417AB89}"/>
              </a:ext>
            </a:extLst>
          </p:cNvPr>
          <p:cNvSpPr txBox="1">
            <a:spLocks/>
          </p:cNvSpPr>
          <p:nvPr/>
        </p:nvSpPr>
        <p:spPr>
          <a:xfrm>
            <a:off x="136642" y="224923"/>
            <a:ext cx="11918716" cy="745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1" i="0" u="none" strike="noStrike" cap="none">
                <a:solidFill>
                  <a:schemeClr val="tx2">
                    <a:lumMod val="10000"/>
                  </a:schemeClr>
                </a:solidFill>
                <a:latin typeface="+mj-lt"/>
                <a:ea typeface="Raleway"/>
                <a:cs typeface="Raleway"/>
                <a:sym typeface="Raleway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/>
              <a:t>AES</a:t>
            </a:r>
            <a:endParaRPr lang="en-US" dirty="0"/>
          </a:p>
        </p:txBody>
      </p:sp>
      <p:pic>
        <p:nvPicPr>
          <p:cNvPr id="15" name="Content Placeholder 14" descr="Diagram&#10;&#10;Description automatically generated">
            <a:extLst>
              <a:ext uri="{FF2B5EF4-FFF2-40B4-BE49-F238E27FC236}">
                <a16:creationId xmlns:a16="http://schemas.microsoft.com/office/drawing/2014/main" id="{9692A467-4F2D-45E1-AE85-82D82FF027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125327" y="513681"/>
            <a:ext cx="3932194" cy="357705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92763B-DDD4-4673-BACB-A69A673F82D0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CC41E18-1DD3-44A7-BF27-6D26BD22C8D3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6609A-4D26-483A-B091-D5D9A12593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l-GR"/>
              <a:t>Ασφάλεια Υλικού - Αθανάσιος Παπαδημητρίου</a:t>
            </a:r>
            <a:endParaRPr lang="en-US" dirty="0"/>
          </a:p>
        </p:txBody>
      </p:sp>
      <p:pic>
        <p:nvPicPr>
          <p:cNvPr id="7" name="Graphic 6" descr="Lock outline">
            <a:extLst>
              <a:ext uri="{FF2B5EF4-FFF2-40B4-BE49-F238E27FC236}">
                <a16:creationId xmlns:a16="http://schemas.microsoft.com/office/drawing/2014/main" id="{509B76A4-6FF6-4B98-A54A-039CFEBCC5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7220" y="56481"/>
            <a:ext cx="914400" cy="914400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1AC6F70-65CD-46C9-A592-0FEA0AE82794}"/>
              </a:ext>
            </a:extLst>
          </p:cNvPr>
          <p:cNvSpPr txBox="1">
            <a:spLocks/>
          </p:cNvSpPr>
          <p:nvPr/>
        </p:nvSpPr>
        <p:spPr>
          <a:xfrm>
            <a:off x="120315" y="970881"/>
            <a:ext cx="7916780" cy="5217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Lato"/>
              <a:buChar char="▷"/>
              <a:defRPr sz="2400" b="1" i="0" u="none" strike="noStrike" cap="none">
                <a:solidFill>
                  <a:schemeClr val="tx2">
                    <a:lumMod val="10000"/>
                  </a:schemeClr>
                </a:solidFill>
                <a:latin typeface="+mn-lt"/>
                <a:ea typeface="Lato"/>
                <a:cs typeface="Lato"/>
                <a:sym typeface="Lato"/>
              </a:defRPr>
            </a:lvl1pPr>
            <a:lvl2pPr marL="914400" marR="0" lvl="1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1" i="0" u="none" strike="noStrike" cap="none">
                <a:solidFill>
                  <a:schemeClr val="tx2">
                    <a:lumMod val="10000"/>
                  </a:schemeClr>
                </a:solidFill>
                <a:latin typeface="+mn-lt"/>
                <a:ea typeface="Lato"/>
                <a:cs typeface="Lato"/>
                <a:sym typeface="Lato"/>
              </a:defRPr>
            </a:lvl2pPr>
            <a:lvl3pPr marL="1371600" marR="0" lvl="2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1" i="0" u="none" strike="noStrike" cap="none">
                <a:solidFill>
                  <a:schemeClr val="tx2">
                    <a:lumMod val="10000"/>
                  </a:schemeClr>
                </a:solidFill>
                <a:latin typeface="+mn-lt"/>
                <a:ea typeface="Lato"/>
                <a:cs typeface="Lato"/>
                <a:sym typeface="Lato"/>
              </a:defRPr>
            </a:lvl3pPr>
            <a:lvl4pPr marL="1828800" marR="0" lvl="3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 b="1" i="0" u="none" strike="noStrike" cap="none">
                <a:solidFill>
                  <a:schemeClr val="tx2">
                    <a:lumMod val="10000"/>
                  </a:schemeClr>
                </a:solidFill>
                <a:latin typeface="+mn-lt"/>
                <a:ea typeface="Lato"/>
                <a:cs typeface="Lato"/>
                <a:sym typeface="Lato"/>
              </a:defRPr>
            </a:lvl4pPr>
            <a:lvl5pPr marL="2286000" marR="0" lvl="4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1" i="0" u="none" strike="noStrike" cap="none">
                <a:solidFill>
                  <a:schemeClr val="tx2">
                    <a:lumMod val="10000"/>
                  </a:schemeClr>
                </a:solidFill>
                <a:latin typeface="+mn-lt"/>
                <a:ea typeface="Lato"/>
                <a:cs typeface="Lato"/>
                <a:sym typeface="Lato"/>
              </a:defRPr>
            </a:lvl5pPr>
            <a:lvl6pPr marL="2743200" marR="0" lvl="5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rPr lang="en-US" dirty="0" err="1"/>
              <a:t>MixColumns</a:t>
            </a:r>
            <a:endParaRPr lang="en-US" dirty="0"/>
          </a:p>
          <a:p>
            <a:r>
              <a:rPr lang="el-GR" dirty="0"/>
              <a:t>Τα 4 </a:t>
            </a:r>
            <a:r>
              <a:rPr lang="en-US" dirty="0"/>
              <a:t>byte </a:t>
            </a:r>
            <a:r>
              <a:rPr lang="el-GR" dirty="0"/>
              <a:t>κάθε στήλης συνδυάζονται μέσω ενός αντιστρέψιμου γραμμικού μετασχηματισμού σε 4 </a:t>
            </a:r>
            <a:r>
              <a:rPr lang="en-US" dirty="0"/>
              <a:t>byte</a:t>
            </a:r>
          </a:p>
          <a:p>
            <a:r>
              <a:rPr lang="el-GR" dirty="0"/>
              <a:t>Κάθε </a:t>
            </a:r>
            <a:r>
              <a:rPr lang="en-US" dirty="0"/>
              <a:t>byte </a:t>
            </a:r>
            <a:r>
              <a:rPr lang="el-GR" dirty="0"/>
              <a:t>εισόδου επηρεάζει όλα τα </a:t>
            </a:r>
            <a:r>
              <a:rPr lang="en-US" dirty="0"/>
              <a:t>byte </a:t>
            </a:r>
            <a:r>
              <a:rPr lang="el-GR" dirty="0"/>
              <a:t>εξόδου</a:t>
            </a:r>
          </a:p>
          <a:p>
            <a:r>
              <a:rPr lang="el-GR" dirty="0"/>
              <a:t>Κάθε στήλη μετασχηματίζεται μέσω ενός πολλαπλασιασμού στον </a:t>
            </a:r>
            <a:r>
              <a:rPr lang="en-US" dirty="0"/>
              <a:t>GF </a:t>
            </a:r>
            <a:r>
              <a:rPr lang="el-GR" dirty="0"/>
              <a:t>με ένα σταθερό πίνακα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90F20DD-8E43-4C99-8975-C55F01B2DC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2134" y="4252252"/>
            <a:ext cx="7286625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6803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FE71CA5-4F7C-4505-85F1-AA298417AB89}"/>
              </a:ext>
            </a:extLst>
          </p:cNvPr>
          <p:cNvSpPr txBox="1">
            <a:spLocks/>
          </p:cNvSpPr>
          <p:nvPr/>
        </p:nvSpPr>
        <p:spPr>
          <a:xfrm>
            <a:off x="136642" y="224923"/>
            <a:ext cx="11918716" cy="745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1" i="0" u="none" strike="noStrike" cap="none">
                <a:solidFill>
                  <a:schemeClr val="tx2">
                    <a:lumMod val="10000"/>
                  </a:schemeClr>
                </a:solidFill>
                <a:latin typeface="+mj-lt"/>
                <a:ea typeface="Raleway"/>
                <a:cs typeface="Raleway"/>
                <a:sym typeface="Raleway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/>
              <a:t>AES</a:t>
            </a:r>
            <a:endParaRPr lang="en-US" dirty="0"/>
          </a:p>
        </p:txBody>
      </p:sp>
      <p:pic>
        <p:nvPicPr>
          <p:cNvPr id="15" name="Content Placeholder 14" descr="Diagram&#10;&#10;Description automatically generated">
            <a:extLst>
              <a:ext uri="{FF2B5EF4-FFF2-40B4-BE49-F238E27FC236}">
                <a16:creationId xmlns:a16="http://schemas.microsoft.com/office/drawing/2014/main" id="{9692A467-4F2D-45E1-AE85-82D82FF027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125327" y="513681"/>
            <a:ext cx="3932194" cy="357705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92763B-DDD4-4673-BACB-A69A673F82D0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CC41E18-1DD3-44A7-BF27-6D26BD22C8D3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6609A-4D26-483A-B091-D5D9A12593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l-GR"/>
              <a:t>Ασφάλεια Υλικού - Αθανάσιος Παπαδημητρίου</a:t>
            </a:r>
            <a:endParaRPr lang="en-US" dirty="0"/>
          </a:p>
        </p:txBody>
      </p:sp>
      <p:pic>
        <p:nvPicPr>
          <p:cNvPr id="7" name="Graphic 6" descr="Lock outline">
            <a:extLst>
              <a:ext uri="{FF2B5EF4-FFF2-40B4-BE49-F238E27FC236}">
                <a16:creationId xmlns:a16="http://schemas.microsoft.com/office/drawing/2014/main" id="{509B76A4-6FF6-4B98-A54A-039CFEBCC5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7220" y="56481"/>
            <a:ext cx="914400" cy="914400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1AC6F70-65CD-46C9-A592-0FEA0AE82794}"/>
              </a:ext>
            </a:extLst>
          </p:cNvPr>
          <p:cNvSpPr txBox="1">
            <a:spLocks/>
          </p:cNvSpPr>
          <p:nvPr/>
        </p:nvSpPr>
        <p:spPr>
          <a:xfrm>
            <a:off x="120315" y="970881"/>
            <a:ext cx="7916780" cy="5217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Lato"/>
              <a:buChar char="▷"/>
              <a:defRPr sz="2400" b="1" i="0" u="none" strike="noStrike" cap="none">
                <a:solidFill>
                  <a:schemeClr val="tx2">
                    <a:lumMod val="10000"/>
                  </a:schemeClr>
                </a:solidFill>
                <a:latin typeface="+mn-lt"/>
                <a:ea typeface="Lato"/>
                <a:cs typeface="Lato"/>
                <a:sym typeface="Lato"/>
              </a:defRPr>
            </a:lvl1pPr>
            <a:lvl2pPr marL="914400" marR="0" lvl="1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1" i="0" u="none" strike="noStrike" cap="none">
                <a:solidFill>
                  <a:schemeClr val="tx2">
                    <a:lumMod val="10000"/>
                  </a:schemeClr>
                </a:solidFill>
                <a:latin typeface="+mn-lt"/>
                <a:ea typeface="Lato"/>
                <a:cs typeface="Lato"/>
                <a:sym typeface="Lato"/>
              </a:defRPr>
            </a:lvl2pPr>
            <a:lvl3pPr marL="1371600" marR="0" lvl="2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1" i="0" u="none" strike="noStrike" cap="none">
                <a:solidFill>
                  <a:schemeClr val="tx2">
                    <a:lumMod val="10000"/>
                  </a:schemeClr>
                </a:solidFill>
                <a:latin typeface="+mn-lt"/>
                <a:ea typeface="Lato"/>
                <a:cs typeface="Lato"/>
                <a:sym typeface="Lato"/>
              </a:defRPr>
            </a:lvl3pPr>
            <a:lvl4pPr marL="1828800" marR="0" lvl="3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 b="1" i="0" u="none" strike="noStrike" cap="none">
                <a:solidFill>
                  <a:schemeClr val="tx2">
                    <a:lumMod val="10000"/>
                  </a:schemeClr>
                </a:solidFill>
                <a:latin typeface="+mn-lt"/>
                <a:ea typeface="Lato"/>
                <a:cs typeface="Lato"/>
                <a:sym typeface="Lato"/>
              </a:defRPr>
            </a:lvl4pPr>
            <a:lvl5pPr marL="2286000" marR="0" lvl="4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1" i="0" u="none" strike="noStrike" cap="none">
                <a:solidFill>
                  <a:schemeClr val="tx2">
                    <a:lumMod val="10000"/>
                  </a:schemeClr>
                </a:solidFill>
                <a:latin typeface="+mn-lt"/>
                <a:ea typeface="Lato"/>
                <a:cs typeface="Lato"/>
                <a:sym typeface="Lato"/>
              </a:defRPr>
            </a:lvl5pPr>
            <a:lvl6pPr marL="2743200" marR="0" lvl="5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rPr lang="en-US" dirty="0" err="1"/>
              <a:t>MixColumns</a:t>
            </a:r>
            <a:endParaRPr lang="en-US" dirty="0"/>
          </a:p>
          <a:p>
            <a:pPr marL="76200" indent="0">
              <a:buNone/>
            </a:pPr>
            <a:endParaRPr lang="el-GR" dirty="0"/>
          </a:p>
        </p:txBody>
      </p:sp>
      <p:pic>
        <p:nvPicPr>
          <p:cNvPr id="8" name="Picture 7" descr="A picture containing text, crossword puzzle&#10;&#10;Description automatically generated">
            <a:extLst>
              <a:ext uri="{FF2B5EF4-FFF2-40B4-BE49-F238E27FC236}">
                <a16:creationId xmlns:a16="http://schemas.microsoft.com/office/drawing/2014/main" id="{D4411891-F27F-421D-9FEE-4FA08D8344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30" y="1860131"/>
            <a:ext cx="7916781" cy="420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9008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FE71CA5-4F7C-4505-85F1-AA298417AB89}"/>
              </a:ext>
            </a:extLst>
          </p:cNvPr>
          <p:cNvSpPr txBox="1">
            <a:spLocks/>
          </p:cNvSpPr>
          <p:nvPr/>
        </p:nvSpPr>
        <p:spPr>
          <a:xfrm>
            <a:off x="136642" y="224923"/>
            <a:ext cx="11918716" cy="745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1" i="0" u="none" strike="noStrike" cap="none">
                <a:solidFill>
                  <a:schemeClr val="tx2">
                    <a:lumMod val="10000"/>
                  </a:schemeClr>
                </a:solidFill>
                <a:latin typeface="+mj-lt"/>
                <a:ea typeface="Raleway"/>
                <a:cs typeface="Raleway"/>
                <a:sym typeface="Raleway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/>
              <a:t>AES</a:t>
            </a:r>
            <a:endParaRPr lang="en-US" dirty="0"/>
          </a:p>
        </p:txBody>
      </p:sp>
      <p:pic>
        <p:nvPicPr>
          <p:cNvPr id="15" name="Content Placeholder 14" descr="Diagram&#10;&#10;Description automatically generated">
            <a:extLst>
              <a:ext uri="{FF2B5EF4-FFF2-40B4-BE49-F238E27FC236}">
                <a16:creationId xmlns:a16="http://schemas.microsoft.com/office/drawing/2014/main" id="{9692A467-4F2D-45E1-AE85-82D82FF027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125327" y="513681"/>
            <a:ext cx="3932194" cy="357705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92763B-DDD4-4673-BACB-A69A673F82D0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CC41E18-1DD3-44A7-BF27-6D26BD22C8D3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6609A-4D26-483A-B091-D5D9A12593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l-GR"/>
              <a:t>Ασφάλεια Υλικού - Αθανάσιος Παπαδημητρίου</a:t>
            </a:r>
            <a:endParaRPr lang="en-US" dirty="0"/>
          </a:p>
        </p:txBody>
      </p:sp>
      <p:pic>
        <p:nvPicPr>
          <p:cNvPr id="7" name="Graphic 6" descr="Lock outline">
            <a:extLst>
              <a:ext uri="{FF2B5EF4-FFF2-40B4-BE49-F238E27FC236}">
                <a16:creationId xmlns:a16="http://schemas.microsoft.com/office/drawing/2014/main" id="{509B76A4-6FF6-4B98-A54A-039CFEBCC5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7220" y="56481"/>
            <a:ext cx="914400" cy="914400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1AC6F70-65CD-46C9-A592-0FEA0AE82794}"/>
              </a:ext>
            </a:extLst>
          </p:cNvPr>
          <p:cNvSpPr txBox="1">
            <a:spLocks/>
          </p:cNvSpPr>
          <p:nvPr/>
        </p:nvSpPr>
        <p:spPr>
          <a:xfrm>
            <a:off x="120315" y="970881"/>
            <a:ext cx="7916780" cy="5217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Lato"/>
              <a:buChar char="▷"/>
              <a:defRPr sz="2400" b="1" i="0" u="none" strike="noStrike" cap="none">
                <a:solidFill>
                  <a:schemeClr val="tx2">
                    <a:lumMod val="10000"/>
                  </a:schemeClr>
                </a:solidFill>
                <a:latin typeface="+mn-lt"/>
                <a:ea typeface="Lato"/>
                <a:cs typeface="Lato"/>
                <a:sym typeface="Lato"/>
              </a:defRPr>
            </a:lvl1pPr>
            <a:lvl2pPr marL="914400" marR="0" lvl="1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1" i="0" u="none" strike="noStrike" cap="none">
                <a:solidFill>
                  <a:schemeClr val="tx2">
                    <a:lumMod val="10000"/>
                  </a:schemeClr>
                </a:solidFill>
                <a:latin typeface="+mn-lt"/>
                <a:ea typeface="Lato"/>
                <a:cs typeface="Lato"/>
                <a:sym typeface="Lato"/>
              </a:defRPr>
            </a:lvl2pPr>
            <a:lvl3pPr marL="1371600" marR="0" lvl="2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1" i="0" u="none" strike="noStrike" cap="none">
                <a:solidFill>
                  <a:schemeClr val="tx2">
                    <a:lumMod val="10000"/>
                  </a:schemeClr>
                </a:solidFill>
                <a:latin typeface="+mn-lt"/>
                <a:ea typeface="Lato"/>
                <a:cs typeface="Lato"/>
                <a:sym typeface="Lato"/>
              </a:defRPr>
            </a:lvl3pPr>
            <a:lvl4pPr marL="1828800" marR="0" lvl="3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 b="1" i="0" u="none" strike="noStrike" cap="none">
                <a:solidFill>
                  <a:schemeClr val="tx2">
                    <a:lumMod val="10000"/>
                  </a:schemeClr>
                </a:solidFill>
                <a:latin typeface="+mn-lt"/>
                <a:ea typeface="Lato"/>
                <a:cs typeface="Lato"/>
                <a:sym typeface="Lato"/>
              </a:defRPr>
            </a:lvl4pPr>
            <a:lvl5pPr marL="2286000" marR="0" lvl="4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1" i="0" u="none" strike="noStrike" cap="none">
                <a:solidFill>
                  <a:schemeClr val="tx2">
                    <a:lumMod val="10000"/>
                  </a:schemeClr>
                </a:solidFill>
                <a:latin typeface="+mn-lt"/>
                <a:ea typeface="Lato"/>
                <a:cs typeface="Lato"/>
                <a:sym typeface="Lato"/>
              </a:defRPr>
            </a:lvl5pPr>
            <a:lvl6pPr marL="2743200" marR="0" lvl="5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rPr lang="en-US" dirty="0" err="1"/>
              <a:t>MixColumns</a:t>
            </a:r>
            <a:endParaRPr lang="en-US" dirty="0"/>
          </a:p>
          <a:p>
            <a:pPr marL="76200" indent="0">
              <a:buNone/>
            </a:pPr>
            <a:endParaRPr lang="el-GR" dirty="0"/>
          </a:p>
        </p:txBody>
      </p:sp>
      <p:pic>
        <p:nvPicPr>
          <p:cNvPr id="8" name="Picture 7" descr="A picture containing text, crossword puzzle&#10;&#10;Description automatically generated">
            <a:extLst>
              <a:ext uri="{FF2B5EF4-FFF2-40B4-BE49-F238E27FC236}">
                <a16:creationId xmlns:a16="http://schemas.microsoft.com/office/drawing/2014/main" id="{D4411891-F27F-421D-9FEE-4FA08D8344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30" y="1860131"/>
            <a:ext cx="7916781" cy="420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6201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FE71CA5-4F7C-4505-85F1-AA298417AB89}"/>
              </a:ext>
            </a:extLst>
          </p:cNvPr>
          <p:cNvSpPr txBox="1">
            <a:spLocks/>
          </p:cNvSpPr>
          <p:nvPr/>
        </p:nvSpPr>
        <p:spPr>
          <a:xfrm>
            <a:off x="136642" y="224923"/>
            <a:ext cx="11918716" cy="745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1" i="0" u="none" strike="noStrike" cap="none">
                <a:solidFill>
                  <a:schemeClr val="tx2">
                    <a:lumMod val="10000"/>
                  </a:schemeClr>
                </a:solidFill>
                <a:latin typeface="+mj-lt"/>
                <a:ea typeface="Raleway"/>
                <a:cs typeface="Raleway"/>
                <a:sym typeface="Raleway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/>
              <a:t>AES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92763B-DDD4-4673-BACB-A69A673F82D0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CC41E18-1DD3-44A7-BF27-6D26BD22C8D3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6609A-4D26-483A-B091-D5D9A12593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l-GR"/>
              <a:t>Ασφάλεια Υλικού - Αθανάσιος Παπαδημητρίου</a:t>
            </a:r>
            <a:endParaRPr lang="en-US" dirty="0"/>
          </a:p>
        </p:txBody>
      </p:sp>
      <p:pic>
        <p:nvPicPr>
          <p:cNvPr id="7" name="Graphic 6" descr="Lock outline">
            <a:extLst>
              <a:ext uri="{FF2B5EF4-FFF2-40B4-BE49-F238E27FC236}">
                <a16:creationId xmlns:a16="http://schemas.microsoft.com/office/drawing/2014/main" id="{509B76A4-6FF6-4B98-A54A-039CFEBCC5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7220" y="56481"/>
            <a:ext cx="914400" cy="9144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660979-6DE1-4E35-8528-020D914AD9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4"/>
              </a:rPr>
              <a:t>AES animation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5"/>
              </a:rPr>
              <a:t>AES step-by-step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1383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FE71CA5-4F7C-4505-85F1-AA298417AB89}"/>
              </a:ext>
            </a:extLst>
          </p:cNvPr>
          <p:cNvSpPr txBox="1">
            <a:spLocks/>
          </p:cNvSpPr>
          <p:nvPr/>
        </p:nvSpPr>
        <p:spPr>
          <a:xfrm>
            <a:off x="136642" y="224923"/>
            <a:ext cx="11918716" cy="745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1" i="0" u="none" strike="noStrike" cap="none">
                <a:solidFill>
                  <a:schemeClr val="tx2">
                    <a:lumMod val="10000"/>
                  </a:schemeClr>
                </a:solidFill>
                <a:latin typeface="+mj-lt"/>
                <a:ea typeface="Raleway"/>
                <a:cs typeface="Raleway"/>
                <a:sym typeface="Raleway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/>
              <a:t>AES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92763B-DDD4-4673-BACB-A69A673F82D0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CC41E18-1DD3-44A7-BF27-6D26BD22C8D3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6609A-4D26-483A-B091-D5D9A12593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l-GR"/>
              <a:t>Ασφάλεια Υλικού - Αθανάσιος Παπαδημητρίου</a:t>
            </a:r>
            <a:endParaRPr lang="en-US" dirty="0"/>
          </a:p>
        </p:txBody>
      </p:sp>
      <p:pic>
        <p:nvPicPr>
          <p:cNvPr id="7" name="Graphic 6" descr="Lock outline">
            <a:extLst>
              <a:ext uri="{FF2B5EF4-FFF2-40B4-BE49-F238E27FC236}">
                <a16:creationId xmlns:a16="http://schemas.microsoft.com/office/drawing/2014/main" id="{509B76A4-6FF6-4B98-A54A-039CFEBCC5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7220" y="56481"/>
            <a:ext cx="914400" cy="914400"/>
          </a:xfrm>
          <a:prstGeom prst="rect">
            <a:avLst/>
          </a:prstGeom>
        </p:spPr>
      </p:pic>
      <p:pic>
        <p:nvPicPr>
          <p:cNvPr id="9" name="Online Media 8" title="AES Rijndael Cipher explained as a Flash animation">
            <a:hlinkClick r:id="" action="ppaction://media"/>
            <a:extLst>
              <a:ext uri="{FF2B5EF4-FFF2-40B4-BE49-F238E27FC236}">
                <a16:creationId xmlns:a16="http://schemas.microsoft.com/office/drawing/2014/main" id="{166BA58D-6919-4E1F-86AF-B9F42F2870D0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312541" y="224923"/>
            <a:ext cx="8012559" cy="600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536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11CDB-C24F-4EE6-9E9C-29A8A9600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Αριθμητική Πεπερασμένων Πεδίων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BE80CF-E8EA-461F-B643-518D97BC4D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Πεδίο με πεπερασμένο αριθμό στοιχείων</a:t>
            </a:r>
          </a:p>
          <a:p>
            <a:endParaRPr lang="el-GR" dirty="0"/>
          </a:p>
          <a:p>
            <a:r>
              <a:rPr lang="en-US" dirty="0"/>
              <a:t>GF</a:t>
            </a:r>
            <a:r>
              <a:rPr lang="el-GR" dirty="0"/>
              <a:t>(2^8)</a:t>
            </a:r>
            <a:r>
              <a:rPr lang="en-US" dirty="0"/>
              <a:t>  - 2^8 </a:t>
            </a:r>
            <a:r>
              <a:rPr lang="el-GR" dirty="0"/>
              <a:t>διαφορετικοί αριθμοί (0~255)</a:t>
            </a:r>
          </a:p>
          <a:p>
            <a:endParaRPr lang="el-GR" dirty="0"/>
          </a:p>
          <a:p>
            <a:r>
              <a:rPr lang="el-GR" dirty="0"/>
              <a:t>Αναπαρίσταται από ένα </a:t>
            </a:r>
            <a:r>
              <a:rPr lang="en-US" dirty="0"/>
              <a:t>byte</a:t>
            </a:r>
          </a:p>
          <a:p>
            <a:endParaRPr lang="en-US" dirty="0"/>
          </a:p>
          <a:p>
            <a:r>
              <a:rPr lang="el-GR" dirty="0"/>
              <a:t>Ειδικές πράξεις </a:t>
            </a:r>
            <a:r>
              <a:rPr lang="en-US" dirty="0"/>
              <a:t>XOR </a:t>
            </a:r>
            <a:r>
              <a:rPr lang="el-GR" dirty="0"/>
              <a:t>και </a:t>
            </a:r>
            <a:r>
              <a:rPr lang="en-US" dirty="0"/>
              <a:t>modulo </a:t>
            </a:r>
            <a:r>
              <a:rPr lang="el-GR" dirty="0"/>
              <a:t>αναγκάζουν το άθροισμα και το γινόμενο δύο στοιχείων ενός πεπερασμένου πεδίου να παραμένουν στοιχεία του πεδίου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B98FA7-C679-49B4-A785-8CEB4CB9F05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CC41E18-1DD3-44A7-BF27-6D26BD22C8D3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7D6BCC-EA3D-4DA7-AB7F-21B00B0F4A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l-GR"/>
              <a:t>Ασφάλεια Υλικού - Αθανάσιος Παπαδημητρίου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9816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A4C33-92A5-4F73-9670-5AC5C3E75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Δυαδική αναπαράσταση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66B56A-9A31-4821-9764-2B7290DD4E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Ένα </a:t>
            </a:r>
            <a:r>
              <a:rPr lang="en-US" dirty="0"/>
              <a:t>byte </a:t>
            </a:r>
            <a:r>
              <a:rPr lang="el-GR" dirty="0"/>
              <a:t>αποτελείται από </a:t>
            </a:r>
            <a:r>
              <a:rPr lang="en-US" dirty="0"/>
              <a:t>8 bit</a:t>
            </a:r>
          </a:p>
          <a:p>
            <a:pPr lvl="1"/>
            <a:r>
              <a:rPr lang="en-US" dirty="0"/>
              <a:t>10100011</a:t>
            </a:r>
          </a:p>
          <a:p>
            <a:pPr lvl="1"/>
            <a:endParaRPr lang="en-US" dirty="0"/>
          </a:p>
          <a:p>
            <a:r>
              <a:rPr lang="el-GR" dirty="0"/>
              <a:t>Δεκαδική αναπαράσταση</a:t>
            </a:r>
          </a:p>
          <a:p>
            <a:pPr lvl="1"/>
            <a:endParaRPr lang="el-GR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70DF0B-694A-4E88-BD43-5D6A061B1F9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CC41E18-1DD3-44A7-BF27-6D26BD22C8D3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4A92F0-302C-45D2-A5BC-E384D220B9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l-GR"/>
              <a:t>Ασφάλεια Υλικού - Αθανάσιος Παπαδημητρίου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64D7D7-F198-4D3F-AD77-17ED448EE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25" y="3248933"/>
            <a:ext cx="754380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0236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9217D-C835-465E-B3E7-52F9FAEFA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Πολυωνυμική</a:t>
            </a:r>
            <a:r>
              <a:rPr lang="el-GR" dirty="0"/>
              <a:t> αναπαράσταση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92813-D3AD-4DB5-BE30-B283626555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/>
              <a:t>Πολυωνυμική</a:t>
            </a:r>
            <a:r>
              <a:rPr lang="el-GR" dirty="0"/>
              <a:t> αναπαράσταση ενός </a:t>
            </a:r>
            <a:r>
              <a:rPr lang="en-US" dirty="0"/>
              <a:t>Byte</a:t>
            </a:r>
          </a:p>
          <a:p>
            <a:pPr lvl="1"/>
            <a:r>
              <a:rPr lang="el-GR" dirty="0"/>
              <a:t>Αντικατάσταση του 2 με </a:t>
            </a:r>
            <a:r>
              <a:rPr lang="en-US" dirty="0"/>
              <a:t>x</a:t>
            </a:r>
            <a:endParaRPr lang="el-GR" dirty="0"/>
          </a:p>
          <a:p>
            <a:pPr lvl="1"/>
            <a:r>
              <a:rPr lang="el-GR" dirty="0"/>
              <a:t>Τα </a:t>
            </a:r>
            <a:r>
              <a:rPr lang="en-US" dirty="0"/>
              <a:t>bit </a:t>
            </a:r>
            <a:r>
              <a:rPr lang="el-GR" dirty="0"/>
              <a:t>της δυαδικής αναπαράστασης είναι οι συντελεστές των δυνάμεων του </a:t>
            </a:r>
            <a:r>
              <a:rPr lang="en-US" dirty="0"/>
              <a:t>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81F651-81ED-48D8-B7C0-2B805C636F7E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CC41E18-1DD3-44A7-BF27-6D26BD22C8D3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AF302-38DA-4E7C-9BF2-7B34063E0C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l-GR"/>
              <a:t>Ασφάλεια Υλικού - Αθανάσιος Παπαδημητρίου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562A5E-0D67-428B-AAF3-B2B313336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569" y="3138487"/>
            <a:ext cx="10292862" cy="78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7048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273E2-78D1-46AF-B38D-25451F269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Πολυωνυμική</a:t>
            </a:r>
            <a:r>
              <a:rPr lang="el-GR" dirty="0"/>
              <a:t> πρόσθεση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9C1D9-F1B6-475F-9482-3D31DD09B2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521D15-3122-4874-BC5C-58F97486A5D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CC41E18-1DD3-44A7-BF27-6D26BD22C8D3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AFD652-E349-4AAA-B40F-769583089E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l-GR"/>
              <a:t>Ασφάλεια Υλικού - Αθανάσιος Παπαδημητρίου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D993E14-030D-49D6-A56C-40711B571A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430" y="2496278"/>
            <a:ext cx="9057276" cy="296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0704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273E2-78D1-46AF-B38D-25451F269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Πολυωνυμική</a:t>
            </a:r>
            <a:r>
              <a:rPr lang="el-GR" dirty="0"/>
              <a:t> πρόσθεση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9C1D9-F1B6-475F-9482-3D31DD09B2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521D15-3122-4874-BC5C-58F97486A5D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CC41E18-1DD3-44A7-BF27-6D26BD22C8D3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AFD652-E349-4AAA-B40F-769583089E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l-GR"/>
              <a:t>Ασφάλεια Υλικού - Αθανάσιος Παπαδημητρίου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F9BF1B-56CE-4EE1-A8C6-736AF5A9E0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7300"/>
            <a:ext cx="3178629" cy="31856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DD71332-6913-4F13-A404-1D547D5CE6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9032" y="1176087"/>
            <a:ext cx="6191250" cy="42862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0144863-3DDF-426B-A93F-E25DBA1760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6700" y="5351546"/>
            <a:ext cx="8881223" cy="83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278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4F4FC-FA7D-48F8-B185-BFA5DBE1D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Εξέταση μαθήματος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F8AF1B-D95A-4F56-A45B-B11CD9E29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000" dirty="0"/>
              <a:t>Εργασίες &amp; απαλλακτική εργασία</a:t>
            </a:r>
          </a:p>
          <a:p>
            <a:pPr lvl="1"/>
            <a:r>
              <a:rPr lang="el-GR" sz="2000" dirty="0"/>
              <a:t>Εργασίες καθ’ όλη τη διάρκεια του εξαμήνου</a:t>
            </a:r>
          </a:p>
          <a:p>
            <a:pPr lvl="1"/>
            <a:r>
              <a:rPr lang="el-GR" sz="2000" dirty="0"/>
              <a:t>Εξαμηνιαία εργασία</a:t>
            </a:r>
          </a:p>
          <a:p>
            <a:pPr marL="76200" indent="0">
              <a:buNone/>
            </a:pPr>
            <a:r>
              <a:rPr lang="en-US" sz="2000" dirty="0"/>
              <a:t>Featuring:</a:t>
            </a:r>
            <a:endParaRPr lang="el-GR" sz="2000" dirty="0"/>
          </a:p>
          <a:p>
            <a:r>
              <a:rPr lang="en-US" sz="2000" dirty="0">
                <a:solidFill>
                  <a:srgbClr val="FF0000"/>
                </a:solidFill>
              </a:rPr>
              <a:t>Hardware Security Reads</a:t>
            </a:r>
            <a:r>
              <a:rPr lang="el-GR" sz="2000" dirty="0">
                <a:solidFill>
                  <a:srgbClr val="FF0000"/>
                </a:solidFill>
              </a:rPr>
              <a:t>!</a:t>
            </a:r>
          </a:p>
          <a:p>
            <a:pPr lvl="1"/>
            <a:r>
              <a:rPr lang="el-GR" sz="2000" dirty="0"/>
              <a:t>Κάθε εβδομάδα 1 από εμάς προτείνει ένα επιστημονικό άρθρο σε συνεργασία με το διδάσκοντα</a:t>
            </a:r>
            <a:endParaRPr lang="en-US" sz="2000" dirty="0"/>
          </a:p>
          <a:p>
            <a:pPr lvl="1"/>
            <a:r>
              <a:rPr lang="el-GR" sz="2000" dirty="0"/>
              <a:t>Περίληψη από όλους!</a:t>
            </a:r>
            <a:endParaRPr lang="en-US" sz="2000" dirty="0"/>
          </a:p>
          <a:p>
            <a:pPr lvl="1"/>
            <a:endParaRPr lang="en-US" sz="2000" dirty="0"/>
          </a:p>
          <a:p>
            <a:r>
              <a:rPr lang="en-US" sz="2000" dirty="0">
                <a:solidFill>
                  <a:srgbClr val="FF0000"/>
                </a:solidFill>
              </a:rPr>
              <a:t>Red</a:t>
            </a:r>
            <a:r>
              <a:rPr lang="en-US" sz="2000" dirty="0"/>
              <a:t> Team – </a:t>
            </a:r>
            <a:r>
              <a:rPr lang="en-US" sz="2000" dirty="0">
                <a:solidFill>
                  <a:schemeClr val="accent5"/>
                </a:solidFill>
              </a:rPr>
              <a:t>Blue</a:t>
            </a:r>
            <a:r>
              <a:rPr lang="en-US" sz="2000" dirty="0"/>
              <a:t> Team contest!</a:t>
            </a:r>
          </a:p>
          <a:p>
            <a:pPr marL="76200" indent="0">
              <a:buNone/>
            </a:pPr>
            <a:endParaRPr lang="el-GR" sz="2000" i="1" dirty="0"/>
          </a:p>
          <a:p>
            <a:pPr lvl="1"/>
            <a:endParaRPr lang="el-GR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F4CE19-1F73-44EE-8C9C-E62BF7B6EFC3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CC41E18-1DD3-44A7-BF27-6D26BD22C8D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68534F-8AE4-4074-80C2-874C9AFB65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l-GR"/>
              <a:t>Ασφάλεια Υλικού - Αθανάσιος Παπαδημητρίου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8371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96A09-8642-4110-B06D-75A32AC96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Πολυωνυμικός</a:t>
            </a:r>
            <a:r>
              <a:rPr lang="el-GR" dirty="0"/>
              <a:t> πολλαπλασιασμός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4E6D6-C457-4AF8-9A48-A52B2AAB7C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C820B3-47E7-46B6-9BD4-E2BE61FC27C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CC41E18-1DD3-44A7-BF27-6D26BD22C8D3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EA5E88-95BD-4A5D-A2FE-C33F88F8AE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l-GR"/>
              <a:t>Ασφάλεια Υλικού - Αθανάσιος Παπαδημητρίου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9EDB1D-2C64-4BE2-87F1-DF3E6EAF08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587" y="1877333"/>
            <a:ext cx="10868025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0393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96A09-8642-4110-B06D-75A32AC96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Πολυωνυμικός</a:t>
            </a:r>
            <a:r>
              <a:rPr lang="el-GR" dirty="0"/>
              <a:t> πολλαπλασιασμός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4E6D6-C457-4AF8-9A48-A52B2AAB7C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317" y="1395663"/>
            <a:ext cx="6778116" cy="4792391"/>
          </a:xfrm>
        </p:spPr>
        <p:txBody>
          <a:bodyPr/>
          <a:lstStyle/>
          <a:p>
            <a:r>
              <a:rPr lang="el-GR" b="0" dirty="0"/>
              <a:t>Εκτός του πεδίου!</a:t>
            </a:r>
          </a:p>
          <a:p>
            <a:endParaRPr lang="el-GR" b="0" dirty="0"/>
          </a:p>
          <a:p>
            <a:r>
              <a:rPr lang="el-GR" b="0" dirty="0"/>
              <a:t>Επιστροφή εντός του πεδίου με χρήση </a:t>
            </a:r>
            <a:r>
              <a:rPr lang="en-US" b="0" dirty="0"/>
              <a:t>modulo </a:t>
            </a:r>
            <a:r>
              <a:rPr lang="el-GR" b="0" dirty="0"/>
              <a:t>διαίρεσης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C820B3-47E7-46B6-9BD4-E2BE61FC27C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CC41E18-1DD3-44A7-BF27-6D26BD22C8D3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EA5E88-95BD-4A5D-A2FE-C33F88F8AE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l-GR"/>
              <a:t>Ασφάλεια Υλικού - Αθανάσιος Παπαδημητρίου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FC03EA-4F50-4AB9-85D3-23BB71596E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8433" y="669946"/>
            <a:ext cx="5293567" cy="522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5109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787B6-F5D7-4013-BD55-CC86047EF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Πολυωνυμική</a:t>
            </a:r>
            <a:r>
              <a:rPr lang="el-GR" dirty="0"/>
              <a:t> διαίρεση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2559F1-591B-401E-89CF-A872428868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0" dirty="0"/>
              <a:t>Η μεγαλύτερη δύναμη του αριθμητή διαιρείται με τη μεγαλύτερη δύναμη του παρονομαστή δίνοντας </a:t>
            </a:r>
            <a:r>
              <a:rPr lang="en-US" b="0" dirty="0"/>
              <a:t>x^5</a:t>
            </a:r>
          </a:p>
          <a:p>
            <a:r>
              <a:rPr lang="el-GR" b="0" dirty="0"/>
              <a:t>Αυτός ο όρος πολλαπλασιάζεται με τον παρονομαστή</a:t>
            </a:r>
          </a:p>
          <a:p>
            <a:r>
              <a:rPr lang="el-GR" b="0" dirty="0"/>
              <a:t>Το αποτέλεσμα αφαιρείται από τον αριθμητή δίνοντας το νέο αριθμητή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F144B0-D4B0-4F16-8F46-409B2EFD8830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CC41E18-1DD3-44A7-BF27-6D26BD22C8D3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632D33-4928-4BE3-97B1-00DF9409F9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l-GR"/>
              <a:t>Ασφάλεια Υλικού - Αθανάσιος Παπαδημητρίου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F2F196-68F0-4AD2-8375-A304BF1B5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058" y="3602423"/>
            <a:ext cx="9733884" cy="2716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1235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787B6-F5D7-4013-BD55-CC86047EF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Πολυωνυμική</a:t>
            </a:r>
            <a:r>
              <a:rPr lang="el-GR" dirty="0"/>
              <a:t> διαίρεση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2559F1-591B-401E-89CF-A872428868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0" dirty="0"/>
              <a:t>Η διαδικασία επαναλαμβάνεται μέχρι η μεγαλύτερη δύναμη του νέου αριθμητή να γίνει μικρότερη από τη μεγαλύτερη δύναμη του παρονομαστή</a:t>
            </a:r>
          </a:p>
          <a:p>
            <a:r>
              <a:rPr lang="el-GR" b="0" dirty="0"/>
              <a:t>Ο τελικός αριθμητής είναι το υπόλοιπο αυτής της πράξης </a:t>
            </a:r>
            <a:r>
              <a:rPr lang="en-US" b="0" dirty="0"/>
              <a:t>modulo</a:t>
            </a:r>
            <a:endParaRPr lang="el-GR" b="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F144B0-D4B0-4F16-8F46-409B2EFD8830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CC41E18-1DD3-44A7-BF27-6D26BD22C8D3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632D33-4928-4BE3-97B1-00DF9409F9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l-GR"/>
              <a:t>Ασφάλεια Υλικού - Αθανάσιος Παπαδημητρίου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F2F196-68F0-4AD2-8375-A304BF1B5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058" y="3602423"/>
            <a:ext cx="9733884" cy="2716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9081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08B90-C9C6-46F3-9A77-32CD51D2D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Πολυωνυμική</a:t>
            </a:r>
            <a:r>
              <a:rPr lang="el-GR" dirty="0"/>
              <a:t> διαίρεση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38DD00-DAA5-4641-8235-C5FABC8A8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317" y="1395663"/>
            <a:ext cx="3893216" cy="4792391"/>
          </a:xfrm>
        </p:spPr>
        <p:txBody>
          <a:bodyPr/>
          <a:lstStyle/>
          <a:p>
            <a:r>
              <a:rPr lang="el-GR" b="0" dirty="0"/>
              <a:t>Ο παρονομαστής ολισθαίνει στα αριστερά μέχρι το </a:t>
            </a:r>
            <a:r>
              <a:rPr lang="en-US" b="0" dirty="0"/>
              <a:t>MSB </a:t>
            </a:r>
            <a:r>
              <a:rPr lang="el-GR" b="0" dirty="0"/>
              <a:t>του να είναι κάτω από το </a:t>
            </a:r>
            <a:r>
              <a:rPr lang="en-US" b="0" dirty="0"/>
              <a:t>MSB </a:t>
            </a:r>
            <a:r>
              <a:rPr lang="el-GR" b="0" dirty="0"/>
              <a:t>του αριθμητή</a:t>
            </a:r>
          </a:p>
          <a:p>
            <a:r>
              <a:rPr lang="el-GR" b="0" dirty="0"/>
              <a:t>Η αφαίρεση γίνεται με </a:t>
            </a:r>
            <a:r>
              <a:rPr lang="en-US" b="0" dirty="0"/>
              <a:t>XOR</a:t>
            </a:r>
            <a:endParaRPr lang="el-GR" b="0" dirty="0"/>
          </a:p>
          <a:p>
            <a:r>
              <a:rPr lang="el-GR" b="0" dirty="0"/>
              <a:t>Η αφαίρεση και η ολίσθηση συνεχίζεται μέχρι το υπόλοιπο (νέος αριθμητής) να χωράει σε ένα </a:t>
            </a:r>
            <a:r>
              <a:rPr lang="en-US" b="0" dirty="0"/>
              <a:t>byte</a:t>
            </a:r>
          </a:p>
          <a:p>
            <a:endParaRPr lang="el-GR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1B032E-7BEE-4946-85BB-3FD07D72900A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CC41E18-1DD3-44A7-BF27-6D26BD22C8D3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975172-1D22-46E3-8D51-6A525F52F7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l-GR"/>
              <a:t>Ασφάλεια Υλικού - Αθανάσιος Παπαδημητρίου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46151A-2FEB-4C7C-8E96-93872A53C2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3533" y="1927225"/>
            <a:ext cx="8058150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9171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96030-BEFA-4459-86C0-9CE14E4BA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SubBytes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E9EB16-8480-4CAB-9BAB-C174048573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7AC78E-1B1E-4384-BF83-0EFF2EDD999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CC41E18-1DD3-44A7-BF27-6D26BD22C8D3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574C7F-551D-429C-A9B5-6CF1F61387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l-GR"/>
              <a:t>Ασφάλεια Υλικού - Αθανάσιος Παπαδημητρίου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63ED05-39AD-465B-8934-6C6318454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712" y="1329645"/>
            <a:ext cx="9553575" cy="492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3275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96030-BEFA-4459-86C0-9CE14E4BA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SubBytes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E9EB16-8480-4CAB-9BAB-C174048573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b="0" dirty="0"/>
                  <a:t>Εύρεση των πολλαπλασιαστικών αντιστρόφων όλων των στοιχείων του </a:t>
                </a:r>
                <a:r>
                  <a:rPr lang="en-US" b="0" dirty="0"/>
                  <a:t>GF(2^8)</a:t>
                </a:r>
                <a:endParaRPr lang="el-GR" b="0" dirty="0"/>
              </a:p>
              <a:p>
                <a:pPr lvl="1"/>
                <a:r>
                  <a:rPr lang="el-GR" b="0" dirty="0" err="1"/>
                  <a:t>Βρές</a:t>
                </a:r>
                <a:r>
                  <a:rPr lang="el-GR" b="0" dirty="0"/>
                  <a:t> το</a:t>
                </a:r>
                <a:r>
                  <a:rPr lang="en-US" b="0" dirty="0"/>
                  <a:t> b </a:t>
                </a:r>
                <a:r>
                  <a:rPr lang="el-GR" b="0" dirty="0"/>
                  <a:t>ώστε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l-GR" b="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l-GR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l-GR" b="0" dirty="0"/>
                  <a:t>, με χρήση του πολλαπλασιασμού πολυωνύμων</a:t>
                </a:r>
              </a:p>
              <a:p>
                <a:pPr lvl="1"/>
                <a:r>
                  <a:rPr lang="el-GR" b="0" dirty="0"/>
                  <a:t>Κανονικά χρησιμοποιείται ο </a:t>
                </a:r>
                <a:r>
                  <a:rPr lang="el-GR" b="0" i="1" dirty="0"/>
                  <a:t>Ευκλείδειος αλγόριθμος</a:t>
                </a:r>
              </a:p>
              <a:p>
                <a:pPr lvl="1"/>
                <a:r>
                  <a:rPr lang="en-US" b="0" dirty="0"/>
                  <a:t>Modulo </a:t>
                </a:r>
                <a:r>
                  <a:rPr lang="el-GR" b="0" dirty="0"/>
                  <a:t>πολυώνυμο </a:t>
                </a:r>
              </a:p>
              <a:p>
                <a:pPr lvl="1"/>
                <a:r>
                  <a:rPr lang="el-GR" b="0" dirty="0"/>
                  <a:t>Υλοποίηση με χρήση δοκιμών!</a:t>
                </a:r>
                <a:endParaRPr lang="en-US" b="0" dirty="0"/>
              </a:p>
              <a:p>
                <a:endParaRPr lang="el-GR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E9EB16-8480-4CAB-9BAB-C174048573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7AC78E-1B1E-4384-BF83-0EFF2EDD999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CC41E18-1DD3-44A7-BF27-6D26BD22C8D3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574C7F-551D-429C-A9B5-6CF1F61387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l-GR"/>
              <a:t>Ασφάλεια Υλικού - Αθανάσιος Παπαδημητρίου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63ED05-39AD-465B-8934-6C63184546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3797" y="4114799"/>
            <a:ext cx="4233636" cy="21822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E4A170E-C68B-4808-AB09-4B80C4C3E7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812" y="2986177"/>
            <a:ext cx="3895725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82591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96030-BEFA-4459-86C0-9CE14E4BA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SubBytes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E9EB16-8480-4CAB-9BAB-C174048573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0" dirty="0"/>
              <a:t>Εύρεση συγγενών μετασχηματισμών (</a:t>
            </a:r>
            <a:r>
              <a:rPr lang="en-US" b="0" dirty="0"/>
              <a:t>affine transformations</a:t>
            </a:r>
            <a:r>
              <a:rPr lang="el-GR" b="0" dirty="0"/>
              <a:t>) όλων των αντιστρόφων</a:t>
            </a:r>
          </a:p>
          <a:p>
            <a:endParaRPr lang="el-GR" b="0" dirty="0"/>
          </a:p>
          <a:p>
            <a:r>
              <a:rPr lang="el-GR" b="0" dirty="0" err="1"/>
              <a:t>Πολυωνυμικός</a:t>
            </a:r>
            <a:r>
              <a:rPr lang="el-GR" b="0" dirty="0"/>
              <a:t> πολλαπλασιασμός με μια σταθερά </a:t>
            </a:r>
            <a:r>
              <a:rPr lang="en-US" b="0" dirty="0"/>
              <a:t>modulo </a:t>
            </a:r>
            <a:r>
              <a:rPr lang="el-GR" b="0" dirty="0"/>
              <a:t>μια άλλη σταθερά και </a:t>
            </a:r>
            <a:r>
              <a:rPr lang="en-US" b="0" dirty="0"/>
              <a:t>XOR </a:t>
            </a:r>
            <a:r>
              <a:rPr lang="el-GR" b="0" dirty="0"/>
              <a:t>πρόσθεση μια Τρίτη σταθερά</a:t>
            </a:r>
          </a:p>
          <a:p>
            <a:endParaRPr lang="el-GR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7AC78E-1B1E-4384-BF83-0EFF2EDD999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CC41E18-1DD3-44A7-BF27-6D26BD22C8D3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574C7F-551D-429C-A9B5-6CF1F61387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l-GR"/>
              <a:t>Ασφάλεια Υλικού - Αθανάσιος Παπαδημητρίου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63ED05-39AD-465B-8934-6C6318454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3797" y="4114799"/>
            <a:ext cx="4233636" cy="21822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3B029B4-53C3-4638-BDD4-FF9B420637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612" y="3791858"/>
            <a:ext cx="6185412" cy="78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716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6E951-4AEC-42CA-B789-F4D672FC9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Προγραμματισμός Μαθήματος – </a:t>
            </a:r>
            <a:r>
              <a:rPr lang="en-US" dirty="0"/>
              <a:t>Focused Reads!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8F5A05-ED08-4239-92EE-7E310F827C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3400" indent="-457200">
              <a:buFont typeface="+mj-lt"/>
              <a:buAutoNum type="arabicPeriod"/>
            </a:pPr>
            <a:r>
              <a:rPr lang="el-GR" sz="2000" b="0" dirty="0"/>
              <a:t>1 Απριλίου - Διάλεξη </a:t>
            </a:r>
            <a:r>
              <a:rPr lang="en-US" sz="2000" b="0" dirty="0"/>
              <a:t>Intro &amp; AES &amp; AES SBOX Inverse </a:t>
            </a:r>
            <a:r>
              <a:rPr lang="el-GR" sz="2000" b="0" dirty="0"/>
              <a:t>και </a:t>
            </a:r>
            <a:r>
              <a:rPr lang="en-US" sz="2000" b="0" dirty="0"/>
              <a:t>Affine transformations</a:t>
            </a:r>
            <a:endParaRPr lang="el-GR" sz="2000" b="0" dirty="0"/>
          </a:p>
          <a:p>
            <a:pPr marL="533400" indent="-457200">
              <a:buFont typeface="+mj-lt"/>
              <a:buAutoNum type="arabicPeriod"/>
            </a:pPr>
            <a:r>
              <a:rPr lang="en-US" sz="2000" b="0" dirty="0"/>
              <a:t>8 </a:t>
            </a:r>
            <a:r>
              <a:rPr lang="el-GR" sz="2000" b="0" dirty="0"/>
              <a:t>Απριλίου - Διάλεξη </a:t>
            </a:r>
            <a:r>
              <a:rPr lang="en-US" sz="2000" b="0" dirty="0"/>
              <a:t>Side Channel Attacks</a:t>
            </a:r>
            <a:endParaRPr lang="el-GR" sz="2000" b="0" dirty="0"/>
          </a:p>
          <a:p>
            <a:pPr marL="533400" indent="-457200">
              <a:buFont typeface="+mj-lt"/>
              <a:buAutoNum type="arabicPeriod"/>
            </a:pPr>
            <a:r>
              <a:rPr lang="en-US" sz="2000" b="0" dirty="0"/>
              <a:t>15 </a:t>
            </a:r>
            <a:r>
              <a:rPr lang="el-GR" sz="2000" b="0" dirty="0"/>
              <a:t>Απριλίου - Εργαστήριο </a:t>
            </a:r>
            <a:r>
              <a:rPr lang="en-US" sz="2000" b="0" dirty="0"/>
              <a:t>Side Channel Attacks 1</a:t>
            </a:r>
            <a:r>
              <a:rPr lang="el-GR" sz="2000" b="0" dirty="0"/>
              <a:t>ης τάξης</a:t>
            </a:r>
          </a:p>
          <a:p>
            <a:pPr marL="533400" indent="-457200">
              <a:buFont typeface="+mj-lt"/>
              <a:buAutoNum type="arabicPeriod"/>
            </a:pPr>
            <a:r>
              <a:rPr lang="el-GR" sz="2000" b="0" dirty="0"/>
              <a:t>6 Μαΐου - Εργαστήριο/Διάλεξη </a:t>
            </a:r>
            <a:r>
              <a:rPr lang="en-US" sz="2000" b="0" dirty="0"/>
              <a:t>Side Channel Attacks 2</a:t>
            </a:r>
            <a:r>
              <a:rPr lang="el-GR" sz="2000" b="0" dirty="0"/>
              <a:t>ης τάξης - Εξήγηση αντιμέτρου </a:t>
            </a:r>
            <a:r>
              <a:rPr lang="en-US" sz="2000" b="0" dirty="0"/>
              <a:t>Masking </a:t>
            </a:r>
            <a:r>
              <a:rPr lang="el-GR" sz="2000" b="0" dirty="0"/>
              <a:t>και σπάσιμο αντιμέτρου με 2ης τάξης επίθεση</a:t>
            </a:r>
          </a:p>
          <a:p>
            <a:pPr marL="533400" indent="-457200">
              <a:buFont typeface="+mj-lt"/>
              <a:buAutoNum type="arabicPeriod"/>
            </a:pPr>
            <a:r>
              <a:rPr lang="el-GR" sz="2000" b="0" dirty="0"/>
              <a:t>13 Μαΐου - Διάλεξη </a:t>
            </a:r>
            <a:r>
              <a:rPr lang="en-US" sz="2000" b="0" dirty="0"/>
              <a:t>Differential Fault Analysis</a:t>
            </a:r>
            <a:endParaRPr lang="el-GR" sz="2000" b="0" dirty="0"/>
          </a:p>
          <a:p>
            <a:pPr marL="533400" indent="-457200">
              <a:buFont typeface="+mj-lt"/>
              <a:buAutoNum type="arabicPeriod"/>
            </a:pPr>
            <a:r>
              <a:rPr lang="en-US" sz="2000" b="0" dirty="0"/>
              <a:t>20 </a:t>
            </a:r>
            <a:r>
              <a:rPr lang="el-GR" sz="2000" b="0" dirty="0"/>
              <a:t>Μαΐου - Εργαστήριο  </a:t>
            </a:r>
            <a:r>
              <a:rPr lang="en-US" sz="2000" b="0" dirty="0"/>
              <a:t>Differential Fault Analysis - </a:t>
            </a:r>
            <a:r>
              <a:rPr lang="el-GR" sz="2000" b="0" dirty="0"/>
              <a:t>Χρήση σφαλμάτων στο </a:t>
            </a:r>
            <a:r>
              <a:rPr lang="en-US" sz="2000" b="0" dirty="0" err="1"/>
              <a:t>Matlab</a:t>
            </a:r>
            <a:endParaRPr lang="el-GR" sz="2000" b="0" dirty="0"/>
          </a:p>
          <a:p>
            <a:pPr marL="533400" indent="-457200">
              <a:buFont typeface="+mj-lt"/>
              <a:buAutoNum type="arabicPeriod"/>
            </a:pPr>
            <a:r>
              <a:rPr lang="en-US" sz="2000" b="0" dirty="0"/>
              <a:t>27 </a:t>
            </a:r>
            <a:r>
              <a:rPr lang="el-GR" sz="2000" b="0" dirty="0"/>
              <a:t>Μαΐου - Διάλεξη Αντίμετρα</a:t>
            </a:r>
          </a:p>
          <a:p>
            <a:pPr marL="533400" indent="-457200">
              <a:buFont typeface="+mj-lt"/>
              <a:buAutoNum type="arabicPeriod"/>
            </a:pPr>
            <a:r>
              <a:rPr lang="el-GR" sz="2000" b="0" dirty="0"/>
              <a:t>3 Ιουνίου - Εργαστήριο Αντίμετρα - Υλοποίηση αντιμέτρων </a:t>
            </a:r>
            <a:r>
              <a:rPr lang="en-US" sz="2000" b="0" dirty="0"/>
              <a:t>CNG </a:t>
            </a:r>
            <a:r>
              <a:rPr lang="el-GR" sz="2000" b="0" dirty="0"/>
              <a:t>και </a:t>
            </a:r>
            <a:r>
              <a:rPr lang="en-US" sz="2000" b="0" dirty="0"/>
              <a:t>SBOX scrambling</a:t>
            </a:r>
            <a:endParaRPr lang="el-GR" sz="2000" b="0" dirty="0"/>
          </a:p>
          <a:p>
            <a:pPr marL="533400" indent="-457200">
              <a:buFont typeface="+mj-lt"/>
              <a:buAutoNum type="arabicPeriod"/>
            </a:pPr>
            <a:r>
              <a:rPr lang="en-US" sz="2000" b="0" dirty="0"/>
              <a:t>10 </a:t>
            </a:r>
            <a:r>
              <a:rPr lang="el-GR" sz="2000" b="0" dirty="0"/>
              <a:t>Ιουνίου - Εργαστήριο Αντίμετρα - Σπάσιμο αντιμέτρων </a:t>
            </a:r>
            <a:r>
              <a:rPr lang="en-US" sz="2000" b="0" dirty="0"/>
              <a:t>CNG </a:t>
            </a:r>
            <a:r>
              <a:rPr lang="el-GR" sz="2000" b="0" dirty="0"/>
              <a:t>και </a:t>
            </a:r>
            <a:r>
              <a:rPr lang="en-US" sz="2000" b="0" dirty="0"/>
              <a:t>SBOX scrambling</a:t>
            </a:r>
            <a:endParaRPr lang="el-GR" sz="2000" b="0" dirty="0"/>
          </a:p>
          <a:p>
            <a:pPr marL="533400" indent="-457200">
              <a:buFont typeface="+mj-lt"/>
              <a:buAutoNum type="arabicPeriod"/>
            </a:pPr>
            <a:r>
              <a:rPr lang="en-US" sz="2000" b="0" dirty="0"/>
              <a:t>17 </a:t>
            </a:r>
            <a:r>
              <a:rPr lang="el-GR" sz="2000" b="0" dirty="0"/>
              <a:t>Ιουνίου - Εργαστήριο για την απαλλακτική εργασία</a:t>
            </a:r>
          </a:p>
          <a:p>
            <a:endParaRPr lang="el-GR" sz="2000" b="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FF45EA-790F-4879-B131-D03769F5011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CC41E18-1DD3-44A7-BF27-6D26BD22C8D3}" type="slidenum">
              <a:rPr kumimoji="0" lang="en-US" sz="1733" b="0" i="0" u="none" strike="noStrike" kern="0" cap="none" spc="0" normalizeH="0" baseline="0" noProof="0" smtClean="0">
                <a:ln>
                  <a:noFill/>
                </a:ln>
                <a:solidFill>
                  <a:srgbClr val="97ABBC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lang="en-US" sz="1733" b="0" i="0" u="none" strike="noStrike" kern="0" cap="none" spc="0" normalizeH="0" baseline="0" noProof="0" dirty="0">
              <a:ln>
                <a:noFill/>
              </a:ln>
              <a:solidFill>
                <a:srgbClr val="97ABBC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811AB-6B41-41F3-AC5E-F959701ED4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l-GR" sz="1200" b="0" i="0" u="none" strike="noStrike" kern="0" cap="none" spc="0" normalizeH="0" baseline="0" noProof="0">
                <a:ln>
                  <a:noFill/>
                </a:ln>
                <a:solidFill>
                  <a:srgbClr val="677480">
                    <a:tint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Ασφάλεια Υλικού - Αθανάσιος Παπαδημητρίου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677480">
                  <a:tint val="75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5018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B31040-E32E-4DDB-A806-4A6DDCE9DF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E2214F-16A9-4A3F-89E7-5641884E1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30255B-8944-43A1-BF4F-D486936F2ABE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CC41E18-1DD3-44A7-BF27-6D26BD22C8D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0607CD-9653-40B0-9EFF-725A4A896F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l-GR"/>
              <a:t>Ασφάλεια Υλικού - Αθανάσιος Παπαδημητρίου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543A84-901D-450A-A046-C87A5169F695}"/>
              </a:ext>
            </a:extLst>
          </p:cNvPr>
          <p:cNvSpPr txBox="1"/>
          <p:nvPr/>
        </p:nvSpPr>
        <p:spPr>
          <a:xfrm>
            <a:off x="4254644" y="2733555"/>
            <a:ext cx="1741714" cy="307777"/>
          </a:xfrm>
          <a:prstGeom prst="rect">
            <a:avLst/>
          </a:prstGeom>
          <a:noFill/>
          <a:ln w="12700">
            <a:solidFill>
              <a:schemeClr val="tx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Hardware Security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C3C3BD-5D7A-4CF2-ADF2-DC6298B527AA}"/>
              </a:ext>
            </a:extLst>
          </p:cNvPr>
          <p:cNvSpPr txBox="1"/>
          <p:nvPr/>
        </p:nvSpPr>
        <p:spPr>
          <a:xfrm>
            <a:off x="2225963" y="3558345"/>
            <a:ext cx="2099335" cy="430887"/>
          </a:xfrm>
          <a:prstGeom prst="rect">
            <a:avLst/>
          </a:prstGeom>
          <a:noFill/>
          <a:ln w="12700">
            <a:solidFill>
              <a:schemeClr val="tx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Hardware attacks and Countermeasures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28A00B8-A667-4B51-A1A1-A2396D6EB359}"/>
              </a:ext>
            </a:extLst>
          </p:cNvPr>
          <p:cNvCxnSpPr>
            <a:cxnSpLocks/>
          </p:cNvCxnSpPr>
          <p:nvPr/>
        </p:nvCxnSpPr>
        <p:spPr>
          <a:xfrm flipH="1">
            <a:off x="3498850" y="3293178"/>
            <a:ext cx="1343876" cy="0"/>
          </a:xfrm>
          <a:prstGeom prst="line">
            <a:avLst/>
          </a:prstGeom>
          <a:ln w="15875">
            <a:solidFill>
              <a:schemeClr val="tx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CCA0DC7-686F-4857-ABD1-CA3ECE3A6449}"/>
              </a:ext>
            </a:extLst>
          </p:cNvPr>
          <p:cNvCxnSpPr>
            <a:cxnSpLocks/>
          </p:cNvCxnSpPr>
          <p:nvPr/>
        </p:nvCxnSpPr>
        <p:spPr>
          <a:xfrm>
            <a:off x="3498850" y="3292576"/>
            <a:ext cx="0" cy="263009"/>
          </a:xfrm>
          <a:prstGeom prst="line">
            <a:avLst/>
          </a:prstGeom>
          <a:ln w="15875">
            <a:solidFill>
              <a:schemeClr val="tx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C4EE8BB-716B-4C16-8372-ABACE4AA8634}"/>
              </a:ext>
            </a:extLst>
          </p:cNvPr>
          <p:cNvCxnSpPr>
            <a:cxnSpLocks/>
          </p:cNvCxnSpPr>
          <p:nvPr/>
        </p:nvCxnSpPr>
        <p:spPr>
          <a:xfrm>
            <a:off x="4842726" y="3043855"/>
            <a:ext cx="0" cy="249323"/>
          </a:xfrm>
          <a:prstGeom prst="line">
            <a:avLst/>
          </a:prstGeom>
          <a:ln w="15875">
            <a:solidFill>
              <a:schemeClr val="tx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C2EF5365-8000-416B-BF7D-AAF26A91ECD8}"/>
              </a:ext>
            </a:extLst>
          </p:cNvPr>
          <p:cNvCxnSpPr>
            <a:cxnSpLocks/>
          </p:cNvCxnSpPr>
          <p:nvPr/>
        </p:nvCxnSpPr>
        <p:spPr>
          <a:xfrm>
            <a:off x="4846638" y="3293178"/>
            <a:ext cx="1343876" cy="0"/>
          </a:xfrm>
          <a:prstGeom prst="line">
            <a:avLst/>
          </a:prstGeom>
          <a:ln w="15875">
            <a:solidFill>
              <a:schemeClr val="tx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A87E709C-1D0A-4ABF-9416-0BA8DEA92380}"/>
              </a:ext>
            </a:extLst>
          </p:cNvPr>
          <p:cNvCxnSpPr>
            <a:cxnSpLocks/>
          </p:cNvCxnSpPr>
          <p:nvPr/>
        </p:nvCxnSpPr>
        <p:spPr>
          <a:xfrm flipH="1" flipV="1">
            <a:off x="2728439" y="4237599"/>
            <a:ext cx="787079" cy="5539"/>
          </a:xfrm>
          <a:prstGeom prst="line">
            <a:avLst/>
          </a:prstGeom>
          <a:ln w="15875">
            <a:solidFill>
              <a:schemeClr val="tx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DAB158D0-5D59-46DB-90B9-06FC9F6B0ED5}"/>
              </a:ext>
            </a:extLst>
          </p:cNvPr>
          <p:cNvCxnSpPr>
            <a:cxnSpLocks/>
          </p:cNvCxnSpPr>
          <p:nvPr/>
        </p:nvCxnSpPr>
        <p:spPr>
          <a:xfrm>
            <a:off x="2732728" y="4237599"/>
            <a:ext cx="0" cy="263009"/>
          </a:xfrm>
          <a:prstGeom prst="line">
            <a:avLst/>
          </a:prstGeom>
          <a:ln w="15875">
            <a:solidFill>
              <a:schemeClr val="tx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DE531E17-6B40-4353-A5D6-90A1B036340B}"/>
              </a:ext>
            </a:extLst>
          </p:cNvPr>
          <p:cNvCxnSpPr>
            <a:cxnSpLocks/>
          </p:cNvCxnSpPr>
          <p:nvPr/>
        </p:nvCxnSpPr>
        <p:spPr>
          <a:xfrm>
            <a:off x="3275328" y="3993815"/>
            <a:ext cx="0" cy="249323"/>
          </a:xfrm>
          <a:prstGeom prst="line">
            <a:avLst/>
          </a:prstGeom>
          <a:ln w="15875">
            <a:solidFill>
              <a:schemeClr val="tx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F9C6D599-29B4-4700-914E-1E8ADFFF6824}"/>
              </a:ext>
            </a:extLst>
          </p:cNvPr>
          <p:cNvCxnSpPr>
            <a:cxnSpLocks/>
          </p:cNvCxnSpPr>
          <p:nvPr/>
        </p:nvCxnSpPr>
        <p:spPr>
          <a:xfrm>
            <a:off x="3519429" y="4243138"/>
            <a:ext cx="279557" cy="0"/>
          </a:xfrm>
          <a:prstGeom prst="line">
            <a:avLst/>
          </a:prstGeom>
          <a:ln w="15875">
            <a:solidFill>
              <a:schemeClr val="tx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82E30DD4-9914-4A4C-8B47-C2EA818F6304}"/>
              </a:ext>
            </a:extLst>
          </p:cNvPr>
          <p:cNvCxnSpPr>
            <a:cxnSpLocks/>
          </p:cNvCxnSpPr>
          <p:nvPr/>
        </p:nvCxnSpPr>
        <p:spPr>
          <a:xfrm>
            <a:off x="3805308" y="4237599"/>
            <a:ext cx="0" cy="276695"/>
          </a:xfrm>
          <a:prstGeom prst="line">
            <a:avLst/>
          </a:prstGeom>
          <a:ln w="15875">
            <a:solidFill>
              <a:schemeClr val="tx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C9DBD796-151F-40E2-9BD6-05902A1FDCB9}"/>
              </a:ext>
            </a:extLst>
          </p:cNvPr>
          <p:cNvSpPr txBox="1"/>
          <p:nvPr/>
        </p:nvSpPr>
        <p:spPr>
          <a:xfrm>
            <a:off x="2178053" y="4514294"/>
            <a:ext cx="1104230" cy="938719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Security Vulnerabilities</a:t>
            </a:r>
          </a:p>
          <a:p>
            <a:pPr algn="ctr"/>
            <a:r>
              <a:rPr lang="en-US" sz="1100" dirty="0"/>
              <a:t>(Fault attacks, SCA attacks, ML attacks)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4CA9C624-7B6F-4628-B6F1-5EBDD52C044E}"/>
              </a:ext>
            </a:extLst>
          </p:cNvPr>
          <p:cNvCxnSpPr>
            <a:cxnSpLocks/>
          </p:cNvCxnSpPr>
          <p:nvPr/>
        </p:nvCxnSpPr>
        <p:spPr>
          <a:xfrm>
            <a:off x="6184062" y="3292576"/>
            <a:ext cx="0" cy="263009"/>
          </a:xfrm>
          <a:prstGeom prst="line">
            <a:avLst/>
          </a:prstGeom>
          <a:ln w="15875">
            <a:solidFill>
              <a:schemeClr val="tx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5D5E9D59-ECBD-4087-ACC5-8D4FE6F45A8D}"/>
              </a:ext>
            </a:extLst>
          </p:cNvPr>
          <p:cNvSpPr txBox="1"/>
          <p:nvPr/>
        </p:nvSpPr>
        <p:spPr>
          <a:xfrm>
            <a:off x="5140846" y="3553686"/>
            <a:ext cx="2099335" cy="430887"/>
          </a:xfrm>
          <a:prstGeom prst="rect">
            <a:avLst/>
          </a:prstGeom>
          <a:noFill/>
          <a:ln w="12700">
            <a:solidFill>
              <a:schemeClr val="tx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Hardware Support against non-hardware attacks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264FEA0D-28A2-46AC-923C-008163A87747}"/>
              </a:ext>
            </a:extLst>
          </p:cNvPr>
          <p:cNvSpPr txBox="1"/>
          <p:nvPr/>
        </p:nvSpPr>
        <p:spPr>
          <a:xfrm>
            <a:off x="3310198" y="4514294"/>
            <a:ext cx="1104230" cy="769441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Trust-oriented Vulnerabilities</a:t>
            </a:r>
          </a:p>
          <a:p>
            <a:pPr algn="ctr"/>
            <a:r>
              <a:rPr lang="en-US" sz="1100" dirty="0"/>
              <a:t>(Hardware Trojans )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4BAF3AA7-1B2B-4F24-8589-6A499F8E1B80}"/>
              </a:ext>
            </a:extLst>
          </p:cNvPr>
          <p:cNvSpPr/>
          <p:nvPr/>
        </p:nvSpPr>
        <p:spPr>
          <a:xfrm>
            <a:off x="2156235" y="4506402"/>
            <a:ext cx="1097275" cy="938718"/>
          </a:xfrm>
          <a:prstGeom prst="rect">
            <a:avLst/>
          </a:prstGeom>
          <a:noFill/>
          <a:ln w="12700"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F8AF7B82-17BD-4CEC-BC5E-F067606E67AC}"/>
              </a:ext>
            </a:extLst>
          </p:cNvPr>
          <p:cNvSpPr/>
          <p:nvPr/>
        </p:nvSpPr>
        <p:spPr>
          <a:xfrm>
            <a:off x="3304101" y="4510654"/>
            <a:ext cx="1097275" cy="938718"/>
          </a:xfrm>
          <a:prstGeom prst="rect">
            <a:avLst/>
          </a:prstGeom>
          <a:noFill/>
          <a:ln w="12700"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363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672B3-0D2D-421F-AAA3-634B06228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ACCC0A-4E9C-43F2-BE68-790F33059F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1758" y="1831451"/>
            <a:ext cx="10607274" cy="4431126"/>
          </a:xfrm>
        </p:spPr>
        <p:txBody>
          <a:bodyPr/>
          <a:lstStyle/>
          <a:p>
            <a:r>
              <a:rPr lang="en-US" dirty="0"/>
              <a:t>Every computing device runs on Hardware </a:t>
            </a:r>
          </a:p>
          <a:p>
            <a:pPr lvl="1"/>
            <a:r>
              <a:rPr lang="en-US" dirty="0"/>
              <a:t>CPUs </a:t>
            </a:r>
          </a:p>
          <a:p>
            <a:pPr lvl="1"/>
            <a:r>
              <a:rPr lang="en-US" dirty="0"/>
              <a:t>ASICs</a:t>
            </a:r>
          </a:p>
          <a:p>
            <a:pPr lvl="1"/>
            <a:r>
              <a:rPr lang="en-US" dirty="0"/>
              <a:t>FPGAs</a:t>
            </a:r>
          </a:p>
          <a:p>
            <a:pPr lvl="1"/>
            <a:r>
              <a:rPr lang="en-US" dirty="0"/>
              <a:t>MCUs</a:t>
            </a:r>
          </a:p>
          <a:p>
            <a:pPr lvl="1"/>
            <a:r>
              <a:rPr lang="en-US" dirty="0"/>
              <a:t>…</a:t>
            </a:r>
          </a:p>
          <a:p>
            <a:r>
              <a:rPr lang="en-US" dirty="0"/>
              <a:t>Hardware Security concerns all computing devices!</a:t>
            </a:r>
          </a:p>
          <a:p>
            <a:r>
              <a:rPr lang="en-US" dirty="0"/>
              <a:t>Aims to offer:</a:t>
            </a:r>
          </a:p>
          <a:p>
            <a:pPr lvl="1"/>
            <a:r>
              <a:rPr lang="en-US" dirty="0"/>
              <a:t>Resilience against hardware attacks</a:t>
            </a:r>
          </a:p>
          <a:p>
            <a:pPr lvl="1"/>
            <a:r>
              <a:rPr lang="en-US" dirty="0"/>
              <a:t>Resilience against non-hardware attacks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73ABD9-755B-4233-B580-5BF370235E4C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CC41E18-1DD3-44A7-BF27-6D26BD22C8D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3FC04F-0104-48D3-B621-691ED50C07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l-GR"/>
              <a:t>Ασφάλεια Υλικού - Αθανάσιος Παπαδημητρίου</a:t>
            </a:r>
            <a:endParaRPr lang="en-US" dirty="0"/>
          </a:p>
        </p:txBody>
      </p:sp>
      <p:pic>
        <p:nvPicPr>
          <p:cNvPr id="7" name="Graphic 6" descr="Processor outline">
            <a:extLst>
              <a:ext uri="{FF2B5EF4-FFF2-40B4-BE49-F238E27FC236}">
                <a16:creationId xmlns:a16="http://schemas.microsoft.com/office/drawing/2014/main" id="{6A69D016-9C29-4D8C-8A77-A244BD3990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5257" y="2735263"/>
            <a:ext cx="914400" cy="914400"/>
          </a:xfrm>
          <a:prstGeom prst="rect">
            <a:avLst/>
          </a:prstGeom>
        </p:spPr>
      </p:pic>
      <p:pic>
        <p:nvPicPr>
          <p:cNvPr id="9" name="Graphic 8" descr="Internet outline">
            <a:extLst>
              <a:ext uri="{FF2B5EF4-FFF2-40B4-BE49-F238E27FC236}">
                <a16:creationId xmlns:a16="http://schemas.microsoft.com/office/drawing/2014/main" id="{E3BF8BE8-06EA-4C14-AC44-3FEC0A8D62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57805" y="2615513"/>
            <a:ext cx="914400" cy="914400"/>
          </a:xfrm>
          <a:prstGeom prst="rect">
            <a:avLst/>
          </a:prstGeom>
        </p:spPr>
      </p:pic>
      <p:pic>
        <p:nvPicPr>
          <p:cNvPr id="11" name="Graphic 10" descr="Online Network with solid fill">
            <a:extLst>
              <a:ext uri="{FF2B5EF4-FFF2-40B4-BE49-F238E27FC236}">
                <a16:creationId xmlns:a16="http://schemas.microsoft.com/office/drawing/2014/main" id="{576F6FC1-F25E-4293-BEAD-442261A20E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44412" y="2914650"/>
            <a:ext cx="914400" cy="914400"/>
          </a:xfrm>
          <a:prstGeom prst="rect">
            <a:avLst/>
          </a:prstGeom>
        </p:spPr>
      </p:pic>
      <p:pic>
        <p:nvPicPr>
          <p:cNvPr id="13" name="Graphic 12" descr="Quadcopter outline">
            <a:extLst>
              <a:ext uri="{FF2B5EF4-FFF2-40B4-BE49-F238E27FC236}">
                <a16:creationId xmlns:a16="http://schemas.microsoft.com/office/drawing/2014/main" id="{C6100D84-1F65-4132-BEC8-CF5BE8C5F7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815812" y="3072713"/>
            <a:ext cx="914400" cy="914400"/>
          </a:xfrm>
          <a:prstGeom prst="rect">
            <a:avLst/>
          </a:prstGeom>
        </p:spPr>
      </p:pic>
      <p:pic>
        <p:nvPicPr>
          <p:cNvPr id="15" name="Graphic 14" descr="Usb Stick with solid fill">
            <a:extLst>
              <a:ext uri="{FF2B5EF4-FFF2-40B4-BE49-F238E27FC236}">
                <a16:creationId xmlns:a16="http://schemas.microsoft.com/office/drawing/2014/main" id="{80B9B462-601D-43DB-BDC6-9D4B17E8700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725550" y="3027388"/>
            <a:ext cx="914400" cy="914400"/>
          </a:xfrm>
          <a:prstGeom prst="rect">
            <a:avLst/>
          </a:prstGeom>
        </p:spPr>
      </p:pic>
      <p:pic>
        <p:nvPicPr>
          <p:cNvPr id="19" name="Graphic 18" descr="Wireless router outline">
            <a:extLst>
              <a:ext uri="{FF2B5EF4-FFF2-40B4-BE49-F238E27FC236}">
                <a16:creationId xmlns:a16="http://schemas.microsoft.com/office/drawing/2014/main" id="{5E207B0E-D26A-4DBB-99BA-8CAACB57FF7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899959" y="2914650"/>
            <a:ext cx="914400" cy="914400"/>
          </a:xfrm>
          <a:prstGeom prst="rect">
            <a:avLst/>
          </a:prstGeom>
        </p:spPr>
      </p:pic>
      <p:pic>
        <p:nvPicPr>
          <p:cNvPr id="21" name="Graphic 20" descr="Computer outline">
            <a:extLst>
              <a:ext uri="{FF2B5EF4-FFF2-40B4-BE49-F238E27FC236}">
                <a16:creationId xmlns:a16="http://schemas.microsoft.com/office/drawing/2014/main" id="{ED10E510-0655-492D-B51B-13104F0F7C1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394387" y="3072713"/>
            <a:ext cx="914400" cy="914400"/>
          </a:xfrm>
          <a:prstGeom prst="rect">
            <a:avLst/>
          </a:prstGeom>
        </p:spPr>
      </p:pic>
      <p:pic>
        <p:nvPicPr>
          <p:cNvPr id="23" name="Graphic 22" descr="Cloud Computing outline">
            <a:extLst>
              <a:ext uri="{FF2B5EF4-FFF2-40B4-BE49-F238E27FC236}">
                <a16:creationId xmlns:a16="http://schemas.microsoft.com/office/drawing/2014/main" id="{07A58FC4-476B-428F-A0BF-67E00F6F6FA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739137" y="2489200"/>
            <a:ext cx="914400" cy="914400"/>
          </a:xfrm>
          <a:prstGeom prst="rect">
            <a:avLst/>
          </a:prstGeom>
        </p:spPr>
      </p:pic>
      <p:pic>
        <p:nvPicPr>
          <p:cNvPr id="25" name="Graphic 24" descr="Robot outline">
            <a:extLst>
              <a:ext uri="{FF2B5EF4-FFF2-40B4-BE49-F238E27FC236}">
                <a16:creationId xmlns:a16="http://schemas.microsoft.com/office/drawing/2014/main" id="{E445BC7B-C3EC-47EE-9A2E-0F3D76E9D7D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832312" y="261551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446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B8C93-1897-4491-9ECE-F5199CB1B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(IC) Design Flow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7FBCA4-901A-4CA0-A196-7CE2F90F49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1600" y="1831451"/>
            <a:ext cx="7447074" cy="4431126"/>
          </a:xfrm>
        </p:spPr>
        <p:txBody>
          <a:bodyPr/>
          <a:lstStyle/>
          <a:p>
            <a:r>
              <a:rPr lang="en-US" dirty="0"/>
              <a:t>Each design phase may cause HW security vulnerabilities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B45475-62F0-4289-A46A-DC1FC69B761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CC41E18-1DD3-44A7-BF27-6D26BD22C8D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1FFDC-9E42-495F-828D-6075579670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l-GR"/>
              <a:t>Ασφάλεια Υλικού - Αθανάσιος Παπαδημητρίου</a:t>
            </a:r>
            <a:endParaRPr lang="en-US" dirty="0"/>
          </a:p>
        </p:txBody>
      </p:sp>
      <p:pic>
        <p:nvPicPr>
          <p:cNvPr id="7" name="Content Placeholder 6" descr="Diagram&#10;&#10;Description automatically generated">
            <a:extLst>
              <a:ext uri="{FF2B5EF4-FFF2-40B4-BE49-F238E27FC236}">
                <a16:creationId xmlns:a16="http://schemas.microsoft.com/office/drawing/2014/main" id="{35532842-09FE-42E8-AA8B-E08E58C5F8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603" y="1680054"/>
            <a:ext cx="2495553" cy="447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324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FD5FB-52FA-4993-825B-5EAB8B4CC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Επιθέσεις Εισαγωγής Σφαλμάτων (</a:t>
            </a:r>
            <a:r>
              <a:rPr lang="en-US" dirty="0"/>
              <a:t>Fault Injection Attacks)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876FBD-A7F5-4BA3-AD5D-54810B644B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3200" dirty="0"/>
              <a:t>Μη-παρεμβατικές επιθέσεις</a:t>
            </a:r>
          </a:p>
          <a:p>
            <a:pPr lvl="1"/>
            <a:r>
              <a:rPr lang="el-GR" sz="2800" dirty="0"/>
              <a:t>Χαμηλότερο κόστος</a:t>
            </a:r>
          </a:p>
          <a:p>
            <a:pPr lvl="1"/>
            <a:r>
              <a:rPr lang="el-GR" sz="2800" dirty="0"/>
              <a:t>Δεν χρειάζεται γνώση της εσωτερικής λειτουργίας του στόχου</a:t>
            </a:r>
          </a:p>
          <a:p>
            <a:pPr lvl="1"/>
            <a:r>
              <a:rPr lang="el-GR" sz="2800" dirty="0"/>
              <a:t>Δεν χρειάζεται παραποίηση του υλικού</a:t>
            </a:r>
          </a:p>
          <a:p>
            <a:r>
              <a:rPr lang="el-GR" sz="3200" dirty="0" err="1"/>
              <a:t>Ημι</a:t>
            </a:r>
            <a:r>
              <a:rPr lang="el-GR" sz="3200" dirty="0"/>
              <a:t>-παρεμβατικές επιθέσεις</a:t>
            </a:r>
          </a:p>
          <a:p>
            <a:pPr lvl="1"/>
            <a:r>
              <a:rPr lang="el-GR" sz="2800" dirty="0"/>
              <a:t>Μεσαίο κόστος</a:t>
            </a:r>
          </a:p>
          <a:p>
            <a:pPr lvl="1"/>
            <a:r>
              <a:rPr lang="el-GR" sz="2800" dirty="0"/>
              <a:t>Χρειάζεται κάποια γνώση της εσωτερικής λειτουργίας του στόχου</a:t>
            </a:r>
          </a:p>
          <a:p>
            <a:pPr lvl="1"/>
            <a:r>
              <a:rPr lang="el-GR" sz="2800" dirty="0"/>
              <a:t>Χρειάζεται μικρή παραποίηση του υλικού</a:t>
            </a: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9B5A94-D061-466D-AB05-40CAD2D3637F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CC41E18-1DD3-44A7-BF27-6D26BD22C8D3}" type="slidenum">
              <a:rPr kumimoji="0" lang="en-US" sz="1733" b="0" i="0" u="none" strike="noStrike" kern="0" cap="none" spc="0" normalizeH="0" baseline="0" noProof="0" smtClean="0">
                <a:ln>
                  <a:noFill/>
                </a:ln>
                <a:solidFill>
                  <a:srgbClr val="97ABBC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lang="en-US" sz="1733" b="0" i="0" u="none" strike="noStrike" kern="0" cap="none" spc="0" normalizeH="0" baseline="0" noProof="0" dirty="0">
              <a:ln>
                <a:noFill/>
              </a:ln>
              <a:solidFill>
                <a:srgbClr val="97ABBC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988C6-EC7B-45B1-AC9B-FB26590D88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l-GR" sz="1200" b="0" i="0" u="none" strike="noStrike" kern="0" cap="none" spc="0" normalizeH="0" baseline="0" noProof="0">
                <a:ln>
                  <a:noFill/>
                </a:ln>
                <a:solidFill>
                  <a:srgbClr val="677480">
                    <a:tint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Ασφάλεια Υλικού - Αθανάσιος Παπαδημητρίου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677480">
                  <a:tint val="75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5350126"/>
      </p:ext>
    </p:extLst>
  </p:cSld>
  <p:clrMapOvr>
    <a:masterClrMapping/>
  </p:clrMapOvr>
</p:sld>
</file>

<file path=ppt/theme/theme1.xml><?xml version="1.0" encoding="utf-8"?>
<a:theme xmlns:a="http://schemas.openxmlformats.org/drawingml/2006/main" name="Antonio template">
  <a:themeElements>
    <a:clrScheme name="Custom 347">
      <a:dk1>
        <a:srgbClr val="677480"/>
      </a:dk1>
      <a:lt1>
        <a:srgbClr val="FFFFFF"/>
      </a:lt1>
      <a:dk2>
        <a:srgbClr val="2185C5"/>
      </a:dk2>
      <a:lt2>
        <a:srgbClr val="DEE2E6"/>
      </a:lt2>
      <a:accent1>
        <a:srgbClr val="2185C5"/>
      </a:accent1>
      <a:accent2>
        <a:srgbClr val="7ECEFD"/>
      </a:accent2>
      <a:accent3>
        <a:srgbClr val="F20253"/>
      </a:accent3>
      <a:accent4>
        <a:srgbClr val="FF9715"/>
      </a:accent4>
      <a:accent5>
        <a:srgbClr val="1C3AA9"/>
      </a:accent5>
      <a:accent6>
        <a:srgbClr val="97ABBC"/>
      </a:accent6>
      <a:hlink>
        <a:srgbClr val="2185C5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Antonio template">
  <a:themeElements>
    <a:clrScheme name="Custom 347">
      <a:dk1>
        <a:srgbClr val="677480"/>
      </a:dk1>
      <a:lt1>
        <a:srgbClr val="FFFFFF"/>
      </a:lt1>
      <a:dk2>
        <a:srgbClr val="2185C5"/>
      </a:dk2>
      <a:lt2>
        <a:srgbClr val="DEE2E6"/>
      </a:lt2>
      <a:accent1>
        <a:srgbClr val="2185C5"/>
      </a:accent1>
      <a:accent2>
        <a:srgbClr val="7ECEFD"/>
      </a:accent2>
      <a:accent3>
        <a:srgbClr val="F20253"/>
      </a:accent3>
      <a:accent4>
        <a:srgbClr val="FF9715"/>
      </a:accent4>
      <a:accent5>
        <a:srgbClr val="1C3AA9"/>
      </a:accent5>
      <a:accent6>
        <a:srgbClr val="97ABBC"/>
      </a:accent6>
      <a:hlink>
        <a:srgbClr val="2185C5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5767</TotalTime>
  <Words>1872</Words>
  <Application>Microsoft Office PowerPoint</Application>
  <PresentationFormat>Widescreen</PresentationFormat>
  <Paragraphs>470</Paragraphs>
  <Slides>47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47</vt:i4>
      </vt:variant>
    </vt:vector>
  </HeadingPairs>
  <TitlesOfParts>
    <vt:vector size="62" baseType="lpstr">
      <vt:lpstr>Arial</vt:lpstr>
      <vt:lpstr>Calibri</vt:lpstr>
      <vt:lpstr>Calibri Light</vt:lpstr>
      <vt:lpstr>Cambria Math</vt:lpstr>
      <vt:lpstr>Lato</vt:lpstr>
      <vt:lpstr>Raleway</vt:lpstr>
      <vt:lpstr>Symbol</vt:lpstr>
      <vt:lpstr>Tahoma</vt:lpstr>
      <vt:lpstr>Tahoma-Bold</vt:lpstr>
      <vt:lpstr>Times New Roman</vt:lpstr>
      <vt:lpstr>Antonio template</vt:lpstr>
      <vt:lpstr>2_Custom Design</vt:lpstr>
      <vt:lpstr>1_Custom Design</vt:lpstr>
      <vt:lpstr>Custom Design</vt:lpstr>
      <vt:lpstr>1_Antonio template</vt:lpstr>
      <vt:lpstr>Ασφάλεια Υλικού</vt:lpstr>
      <vt:lpstr>Course Books</vt:lpstr>
      <vt:lpstr>Ύλη μαθήματος</vt:lpstr>
      <vt:lpstr>Εξέταση μαθήματος</vt:lpstr>
      <vt:lpstr>Προγραμματισμός Μαθήματος – Focused Reads!</vt:lpstr>
      <vt:lpstr>Introduction</vt:lpstr>
      <vt:lpstr>Introduction</vt:lpstr>
      <vt:lpstr>Hardware (IC) Design Flow </vt:lpstr>
      <vt:lpstr>Επιθέσεις Εισαγωγής Σφαλμάτων (Fault Injection Attacks)</vt:lpstr>
      <vt:lpstr>Eπιθέσεις</vt:lpstr>
      <vt:lpstr>Package Decapsulation</vt:lpstr>
      <vt:lpstr>Backside Imaging</vt:lpstr>
      <vt:lpstr>Παραδείγματα Επιθέσεων</vt:lpstr>
      <vt:lpstr>Symmetric Block Ciphers </vt:lpstr>
      <vt:lpstr>Code environment</vt:lpstr>
      <vt:lpstr>AES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Αριθμητική Πεπερασμένων Πεδίων</vt:lpstr>
      <vt:lpstr>Δυαδική αναπαράσταση</vt:lpstr>
      <vt:lpstr>Πολυωνυμική αναπαράσταση</vt:lpstr>
      <vt:lpstr>Πολυωνυμική πρόσθεση</vt:lpstr>
      <vt:lpstr>Πολυωνυμική πρόσθεση</vt:lpstr>
      <vt:lpstr>Πολυωνυμικός πολλαπλασιασμός</vt:lpstr>
      <vt:lpstr>Πολυωνυμικός πολλαπλασιασμός</vt:lpstr>
      <vt:lpstr>Πολυωνυμική διαίρεση</vt:lpstr>
      <vt:lpstr>Πολυωνυμική διαίρεση</vt:lpstr>
      <vt:lpstr>Πολυωνυμική διαίρεση</vt:lpstr>
      <vt:lpstr>SubBytes</vt:lpstr>
      <vt:lpstr>SubBytes</vt:lpstr>
      <vt:lpstr>SubBytes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Hardware Security</dc:title>
  <dc:creator>TNS</dc:creator>
  <cp:lastModifiedBy>ATHANASIOS PAPADIMITRIOU</cp:lastModifiedBy>
  <cp:revision>145</cp:revision>
  <dcterms:created xsi:type="dcterms:W3CDTF">2020-07-08T18:33:48Z</dcterms:created>
  <dcterms:modified xsi:type="dcterms:W3CDTF">2022-04-01T15:12:56Z</dcterms:modified>
</cp:coreProperties>
</file>