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9"/>
  </p:notesMasterIdLst>
  <p:handoutMasterIdLst>
    <p:handoutMasterId r:id="rId10"/>
  </p:handoutMasterIdLst>
  <p:sldIdLst>
    <p:sldId id="877" r:id="rId2"/>
    <p:sldId id="893" r:id="rId3"/>
    <p:sldId id="894" r:id="rId4"/>
    <p:sldId id="895" r:id="rId5"/>
    <p:sldId id="896" r:id="rId6"/>
    <p:sldId id="897" r:id="rId7"/>
    <p:sldId id="898" r:id="rId8"/>
  </p:sldIdLst>
  <p:sldSz cx="9144000" cy="6858000" type="letter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0"/>
    <p:restoredTop sz="94580"/>
  </p:normalViewPr>
  <p:slideViewPr>
    <p:cSldViewPr snapToGrid="0">
      <p:cViewPr varScale="1">
        <p:scale>
          <a:sx n="92" d="100"/>
          <a:sy n="92" d="100"/>
        </p:scale>
        <p:origin x="19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2196" y="-72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41DE84-2489-A840-BC02-C250D10E10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36538"/>
            <a:ext cx="30734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4" tIns="0" rIns="19894" bIns="0" numCol="1" anchor="t" anchorCtr="0" compatLnSpc="1">
            <a:prstTxWarp prst="textNoShape">
              <a:avLst/>
            </a:prstTxWarp>
          </a:bodyPr>
          <a:lstStyle>
            <a:lvl1pPr marL="298450" indent="-298450" defTabSz="9556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Monotype Sorts" charset="2"/>
              <a:buNone/>
              <a:defRPr sz="9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CAF0EEF-B38B-CD42-88D4-9B8652069E0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325813" y="236538"/>
            <a:ext cx="3773487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4" tIns="0" rIns="19894" bIns="0" numCol="1" anchor="t" anchorCtr="0" compatLnSpc="1">
            <a:prstTxWarp prst="textNoShape">
              <a:avLst/>
            </a:prstTxWarp>
          </a:bodyPr>
          <a:lstStyle>
            <a:lvl1pPr marL="298450" indent="-298450" algn="r" defTabSz="9556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Monotype Sorts" pitchFamily="2" charset="2"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917C9DF-D9F9-D446-AD90-6498A6CE7B9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0550"/>
            <a:ext cx="3073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4" tIns="0" rIns="19894" bIns="0" numCol="1" anchor="b" anchorCtr="0" compatLnSpc="1">
            <a:prstTxWarp prst="textNoShape">
              <a:avLst/>
            </a:prstTxWarp>
          </a:bodyPr>
          <a:lstStyle>
            <a:lvl1pPr marL="298450" indent="-298450" defTabSz="9556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Monotype Sorts" charset="2"/>
              <a:buNone/>
              <a:defRPr sz="9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81C1227-2882-AB4B-BAB1-C6201CCC089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900" y="9480550"/>
            <a:ext cx="3073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4" tIns="0" rIns="19894" bIns="0" numCol="1" anchor="b" anchorCtr="0" compatLnSpc="1">
            <a:prstTxWarp prst="textNoShape">
              <a:avLst/>
            </a:prstTxWarp>
          </a:bodyPr>
          <a:lstStyle>
            <a:lvl1pPr marL="298450" indent="-298450" algn="r" defTabSz="9556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Monotype Sorts" pitchFamily="2" charset="2"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l-GR" altLang="en-US"/>
              <a:t>3.</a:t>
            </a:r>
            <a:fld id="{2AC4F0D5-77DB-834B-858F-53728C70B2F0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EC3827C-88AD-7B44-822A-9B732E8BC1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34925"/>
            <a:ext cx="3073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4" tIns="0" rIns="19894" bIns="0" numCol="1" anchor="t" anchorCtr="0" compatLnSpc="1">
            <a:prstTxWarp prst="textNoShape">
              <a:avLst/>
            </a:prstTxWarp>
          </a:bodyPr>
          <a:lstStyle>
            <a:lvl1pPr defTabSz="955675">
              <a:buClr>
                <a:schemeClr val="tx2"/>
              </a:buClr>
              <a:buFont typeface="Monotype Sorts" charset="2"/>
              <a:buNone/>
              <a:defRPr sz="1000" i="1"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71BC486-48A0-E04B-9ADE-AC2DEB41F69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5900" y="-34925"/>
            <a:ext cx="3073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4" tIns="0" rIns="19894" bIns="0" numCol="1" anchor="t" anchorCtr="0" compatLnSpc="1">
            <a:prstTxWarp prst="textNoShape">
              <a:avLst/>
            </a:prstTxWarp>
          </a:bodyPr>
          <a:lstStyle>
            <a:lvl1pPr algn="r" defTabSz="955675">
              <a:buClr>
                <a:schemeClr val="tx2"/>
              </a:buClr>
              <a:buFont typeface="Monotype Sorts" pitchFamily="2" charset="2"/>
              <a:buNone/>
              <a:defRPr sz="1000" i="1"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212BA76-D406-C748-863B-F97EAD8321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0425"/>
            <a:ext cx="3073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4" tIns="0" rIns="19894" bIns="0" numCol="1" anchor="b" anchorCtr="0" compatLnSpc="1">
            <a:prstTxWarp prst="textNoShape">
              <a:avLst/>
            </a:prstTxWarp>
          </a:bodyPr>
          <a:lstStyle>
            <a:lvl1pPr defTabSz="955675">
              <a:buClr>
                <a:schemeClr val="tx2"/>
              </a:buClr>
              <a:buFont typeface="Monotype Sorts" charset="2"/>
              <a:buNone/>
              <a:defRPr sz="1000" i="1"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AD196FF-BC9A-7D44-ACE3-0E5320112F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00" y="9750425"/>
            <a:ext cx="3073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4" tIns="0" rIns="19894" bIns="0" numCol="1" anchor="b" anchorCtr="0" compatLnSpc="1">
            <a:prstTxWarp prst="textNoShape">
              <a:avLst/>
            </a:prstTxWarp>
          </a:bodyPr>
          <a:lstStyle>
            <a:lvl1pPr algn="r" defTabSz="955675">
              <a:buClr>
                <a:schemeClr val="tx2"/>
              </a:buClr>
              <a:buFont typeface="Monotype Sorts" pitchFamily="2" charset="2"/>
              <a:buNone/>
              <a:defRPr sz="1000" i="1">
                <a:cs typeface="Arial" panose="020B0604020202020204" pitchFamily="34" charset="0"/>
              </a:defRPr>
            </a:lvl1pPr>
          </a:lstStyle>
          <a:p>
            <a:fld id="{9B7B6890-A57D-1643-ACBB-94595CB4D86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F267C518-D58A-3848-8AD1-4D33F30A634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59338"/>
            <a:ext cx="5207000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57" tIns="48078" rIns="96157" bIns="480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0DC5788C-78B1-7C42-A028-D2BF06274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0" y="9747250"/>
            <a:ext cx="7366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83" tIns="46420" rIns="91183" bIns="46420">
            <a:spAutoFit/>
          </a:bodyPr>
          <a:lstStyle>
            <a:lvl1pPr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>
                <a:schemeClr val="tx2"/>
              </a:buClr>
              <a:buFont typeface="Monotype Sorts" pitchFamily="2" charset="2"/>
              <a:buNone/>
            </a:pPr>
            <a:r>
              <a:rPr lang="en-US" altLang="en-US" sz="1300"/>
              <a:t>Page </a:t>
            </a:r>
            <a:fld id="{1D7373AD-A09D-9645-9715-59DA3F1CBAF1}" type="slidenum">
              <a:rPr lang="en-US" altLang="en-US" sz="1300"/>
              <a:pPr algn="ctr">
                <a:lnSpc>
                  <a:spcPct val="90000"/>
                </a:lnSpc>
                <a:buClr>
                  <a:schemeClr val="tx2"/>
                </a:buClr>
                <a:buFont typeface="Monotype Sorts" pitchFamily="2" charset="2"/>
                <a:buNone/>
              </a:pPr>
              <a:t>‹#›</a:t>
            </a:fld>
            <a:endParaRPr lang="en-US" altLang="en-US" sz="1300"/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97EC8981-086A-2C4D-9951-D66C36E1650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7900" y="755650"/>
            <a:ext cx="5143500" cy="3857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>
            <a:extLst>
              <a:ext uri="{FF2B5EF4-FFF2-40B4-BE49-F238E27FC236}">
                <a16:creationId xmlns:a16="http://schemas.microsoft.com/office/drawing/2014/main" id="{7885E621-A269-5249-AFA5-8EE3E29BCC4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6386" name="Rectangle 7">
            <a:extLst>
              <a:ext uri="{FF2B5EF4-FFF2-40B4-BE49-F238E27FC236}">
                <a16:creationId xmlns:a16="http://schemas.microsoft.com/office/drawing/2014/main" id="{8DCC3CD3-A6BB-1E4D-A857-52326B3083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E5C68B-69F1-9440-9A07-5AFE97CC64C7}" type="slidenum">
              <a:rPr lang="en-US" altLang="en-US" sz="1000">
                <a:latin typeface="Arial" panose="020B0604020202020204" pitchFamily="34" charset="0"/>
              </a:rPr>
              <a:pPr eaLnBrk="1" hangingPunct="1"/>
              <a:t>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7ED4DA1-1C65-F34D-A19E-6091F54B2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D36DE78-281C-CE42-B1B3-E9E7A0AC6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_pireus">
            <a:extLst>
              <a:ext uri="{FF2B5EF4-FFF2-40B4-BE49-F238E27FC236}">
                <a16:creationId xmlns:a16="http://schemas.microsoft.com/office/drawing/2014/main" id="{551F80CF-56A1-6343-B4F7-45A5EE6D5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75" y="228600"/>
            <a:ext cx="7191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4" name="Rectangle 2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685800" y="2209800"/>
            <a:ext cx="77724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9328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5E19D0-9B90-3146-B6FA-E1F0CFDC04C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585D9-52B9-904D-AA74-C70B61DA4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6613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710EB-70F1-3D49-9673-C05C29177D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3250E-FFF8-304F-885C-7C7AEF9655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6093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79D260-82B5-DB4E-9FCD-8A9D1E87B91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D4D72-6EAF-EB48-92C8-3E38C8D71A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8415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CBCCF7-F9B8-7A4C-BB70-17FA0B8125D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1FA62-638F-0C46-B074-3E349320E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622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2350C51-7889-FE44-8F12-53367EB484D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9D955-0098-4947-8C4C-57109D77B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6941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CF45F73-EA98-094A-89D5-E84F9D2A44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44868-77F5-6F42-91C9-3CDE85750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2934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245354B-7AF5-134D-867C-36C3A50E2F1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A1089-0858-2746-9FBA-53A3EE0EE0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81598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4642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B605DD9-0405-6745-8B6D-DF892B790F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B170D-115A-EE4F-B7C7-441548739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5089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EDE6387-C5BD-B247-B674-82C66797F1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443A-3340-DE4E-868E-92F48A4522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241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EA62A33-10C9-084C-94F7-06B5CF828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559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9DB817E9-8F2D-7849-997A-DAA87C14EC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553200"/>
            <a:ext cx="93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D21E3481-4F76-D340-AA23-3025818C49E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CE45A42-46C5-F34E-8573-08C6F07EB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30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  <a:p>
            <a:pPr lvl="4"/>
            <a:endParaRPr lang="en-US" altLang="en-US"/>
          </a:p>
        </p:txBody>
      </p:sp>
      <p:pic>
        <p:nvPicPr>
          <p:cNvPr id="1030" name="Picture 9" descr="univ_pireus">
            <a:extLst>
              <a:ext uri="{FF2B5EF4-FFF2-40B4-BE49-F238E27FC236}">
                <a16:creationId xmlns:a16="http://schemas.microsoft.com/office/drawing/2014/main" id="{0B584288-4A6B-8842-8934-1FB43FB49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75" y="228600"/>
            <a:ext cx="7191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0">
            <a:extLst>
              <a:ext uri="{FF2B5EF4-FFF2-40B4-BE49-F238E27FC236}">
                <a16:creationId xmlns:a16="http://schemas.microsoft.com/office/drawing/2014/main" id="{3840B03A-1EEE-4D40-91ED-341FDAD5A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675" y="1130300"/>
            <a:ext cx="7593013" cy="0"/>
          </a:xfrm>
          <a:prstGeom prst="line">
            <a:avLst/>
          </a:prstGeom>
          <a:noFill/>
          <a:ln w="25400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ransition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Cambria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Cambria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Cambria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Cambria" pitchFamily="18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Cambria" pitchFamily="18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Cambria" pitchFamily="18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Cambria" pitchFamily="18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Cambria" pitchFamily="18" charset="0"/>
        </a:defRPr>
      </a:lvl9pPr>
    </p:titleStyle>
    <p:bodyStyle>
      <a:lvl1pPr marL="225425" indent="-225425" algn="l" rtl="0" eaLnBrk="0" fontAlgn="base" hangingPunct="0">
        <a:spcBef>
          <a:spcPct val="50000"/>
        </a:spcBef>
        <a:spcAft>
          <a:spcPct val="0"/>
        </a:spcAft>
        <a:buClr>
          <a:srgbClr val="E2007F"/>
        </a:buClr>
        <a:buFont typeface="Wingdings" pitchFamily="2" charset="2"/>
        <a:buChar char="§"/>
        <a:defRPr sz="2200">
          <a:solidFill>
            <a:schemeClr val="bg2"/>
          </a:solidFill>
          <a:latin typeface="+mn-lt"/>
          <a:ea typeface="ＭＳ Ｐゴシック" charset="0"/>
          <a:cs typeface="ＭＳ Ｐゴシック" charset="0"/>
        </a:defRPr>
      </a:lvl1pPr>
      <a:lvl2pPr marL="566738" indent="-225425" algn="l" rtl="0" eaLnBrk="0" fontAlgn="base" hangingPunct="0">
        <a:spcBef>
          <a:spcPct val="50000"/>
        </a:spcBef>
        <a:spcAft>
          <a:spcPct val="0"/>
        </a:spcAft>
        <a:buClr>
          <a:srgbClr val="00C6BD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  <a:ea typeface="ＭＳ Ｐゴシック" charset="0"/>
        </a:defRPr>
      </a:lvl2pPr>
      <a:lvl3pPr marL="914400" indent="-233363" algn="l" rtl="0" eaLnBrk="0" fontAlgn="base" hangingPunct="0">
        <a:spcBef>
          <a:spcPct val="50000"/>
        </a:spcBef>
        <a:spcAft>
          <a:spcPct val="0"/>
        </a:spcAft>
        <a:buClr>
          <a:srgbClr val="00B2EB"/>
        </a:buClr>
        <a:buFont typeface="Wingdings" pitchFamily="2" charset="2"/>
        <a:buChar char="§"/>
        <a:defRPr>
          <a:solidFill>
            <a:schemeClr val="bg2"/>
          </a:solidFill>
          <a:latin typeface="+mn-lt"/>
          <a:ea typeface="ＭＳ Ｐゴシック" charset="0"/>
        </a:defRPr>
      </a:lvl3pPr>
      <a:lvl4pPr marL="1254125" indent="-225425" algn="l" rtl="0" eaLnBrk="0" fontAlgn="base" hangingPunct="0">
        <a:spcBef>
          <a:spcPct val="50000"/>
        </a:spcBef>
        <a:spcAft>
          <a:spcPct val="0"/>
        </a:spcAft>
        <a:buClr>
          <a:srgbClr val="009999"/>
        </a:buClr>
        <a:buFont typeface="Wingdings" pitchFamily="2" charset="2"/>
        <a:buChar char="§"/>
        <a:defRPr sz="1400">
          <a:solidFill>
            <a:schemeClr val="bg2"/>
          </a:solidFill>
          <a:latin typeface="+mn-lt"/>
          <a:ea typeface="ＭＳ Ｐゴシック" charset="0"/>
        </a:defRPr>
      </a:lvl4pPr>
      <a:lvl5pPr marL="1541463" indent="-173038" algn="l" rtl="0" eaLnBrk="0" fontAlgn="base" hangingPunct="0">
        <a:spcBef>
          <a:spcPct val="50000"/>
        </a:spcBef>
        <a:spcAft>
          <a:spcPct val="0"/>
        </a:spcAft>
        <a:buClr>
          <a:srgbClr val="33CC33"/>
        </a:buClr>
        <a:buFont typeface="Wingdings" pitchFamily="2" charset="2"/>
        <a:buChar char="§"/>
        <a:defRPr sz="1000">
          <a:solidFill>
            <a:schemeClr val="bg2"/>
          </a:solidFill>
          <a:latin typeface="+mn-lt"/>
          <a:ea typeface="ＭＳ Ｐゴシック" charset="0"/>
        </a:defRPr>
      </a:lvl5pPr>
      <a:lvl6pPr marL="1998663" indent="-173038" algn="l" rtl="0" eaLnBrk="0" fontAlgn="base" hangingPunct="0">
        <a:spcBef>
          <a:spcPct val="50000"/>
        </a:spcBef>
        <a:spcAft>
          <a:spcPct val="0"/>
        </a:spcAft>
        <a:buClr>
          <a:srgbClr val="33CC33"/>
        </a:buClr>
        <a:buFont typeface="Wingdings" pitchFamily="2" charset="2"/>
        <a:buChar char="§"/>
        <a:defRPr sz="1000">
          <a:solidFill>
            <a:schemeClr val="bg2"/>
          </a:solidFill>
          <a:latin typeface="+mn-lt"/>
        </a:defRPr>
      </a:lvl6pPr>
      <a:lvl7pPr marL="2455863" indent="-173038" algn="l" rtl="0" eaLnBrk="0" fontAlgn="base" hangingPunct="0">
        <a:spcBef>
          <a:spcPct val="50000"/>
        </a:spcBef>
        <a:spcAft>
          <a:spcPct val="0"/>
        </a:spcAft>
        <a:buClr>
          <a:srgbClr val="33CC33"/>
        </a:buClr>
        <a:buFont typeface="Wingdings" pitchFamily="2" charset="2"/>
        <a:buChar char="§"/>
        <a:defRPr sz="1000">
          <a:solidFill>
            <a:schemeClr val="bg2"/>
          </a:solidFill>
          <a:latin typeface="+mn-lt"/>
        </a:defRPr>
      </a:lvl7pPr>
      <a:lvl8pPr marL="2913063" indent="-173038" algn="l" rtl="0" eaLnBrk="0" fontAlgn="base" hangingPunct="0">
        <a:spcBef>
          <a:spcPct val="50000"/>
        </a:spcBef>
        <a:spcAft>
          <a:spcPct val="0"/>
        </a:spcAft>
        <a:buClr>
          <a:srgbClr val="33CC33"/>
        </a:buClr>
        <a:buFont typeface="Wingdings" pitchFamily="2" charset="2"/>
        <a:buChar char="§"/>
        <a:defRPr sz="1000">
          <a:solidFill>
            <a:schemeClr val="bg2"/>
          </a:solidFill>
          <a:latin typeface="+mn-lt"/>
        </a:defRPr>
      </a:lvl8pPr>
      <a:lvl9pPr marL="3370263" indent="-173038" algn="l" rtl="0" eaLnBrk="0" fontAlgn="base" hangingPunct="0">
        <a:spcBef>
          <a:spcPct val="50000"/>
        </a:spcBef>
        <a:spcAft>
          <a:spcPct val="0"/>
        </a:spcAft>
        <a:buClr>
          <a:srgbClr val="33CC33"/>
        </a:buClr>
        <a:buFont typeface="Wingdings" pitchFamily="2" charset="2"/>
        <a:buChar char="§"/>
        <a:defRPr sz="1000">
          <a:solidFill>
            <a:schemeClr val="bg2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3547446-7E45-6F4D-B5F8-A4A051671D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03299" y="2346010"/>
            <a:ext cx="7351713" cy="1420813"/>
          </a:xfrm>
          <a:ln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n-US" sz="3600" dirty="0">
                <a:solidFill>
                  <a:srgbClr val="8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Ναυτιλιακή Πληροφορική</a:t>
            </a:r>
            <a:br>
              <a:rPr lang="el-GR" altLang="en-US" sz="3600" dirty="0">
                <a:solidFill>
                  <a:srgbClr val="8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</a:br>
            <a:r>
              <a:rPr lang="el-GR" altLang="en-US" sz="3600" dirty="0">
                <a:solidFill>
                  <a:srgbClr val="8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(4</a:t>
            </a:r>
            <a:r>
              <a:rPr lang="el-GR" altLang="en-US" sz="3600" baseline="30000" dirty="0">
                <a:solidFill>
                  <a:srgbClr val="8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ο</a:t>
            </a:r>
            <a:r>
              <a:rPr lang="el-GR" altLang="en-US" sz="3600" dirty="0">
                <a:solidFill>
                  <a:srgbClr val="8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εξ.)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890F8129-A303-EE40-9744-696545867E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220663"/>
            <a:ext cx="6865938" cy="869950"/>
          </a:xfrm>
          <a:noFill/>
        </p:spPr>
        <p:txBody>
          <a:bodyPr/>
          <a:lstStyle/>
          <a:p>
            <a:pPr algn="r" eaLnBrk="1" hangingPunct="1"/>
            <a:r>
              <a:rPr lang="el-GR" altLang="en-US" sz="2000" b="1" dirty="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Πανεπιστήμιο Πειραιώς, Τμήμα Πληροφορικής</a:t>
            </a:r>
            <a:br>
              <a:rPr lang="el-GR" altLang="en-US" sz="2000" b="1" dirty="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</a:br>
            <a:r>
              <a:rPr lang="el-GR" altLang="en-US" sz="2000" b="1" dirty="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ΠΜΣ «Πληροφορική»</a:t>
            </a:r>
            <a:endParaRPr lang="en-US" altLang="en-US" sz="2000" b="1" dirty="0">
              <a:solidFill>
                <a:schemeClr val="tx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17E33EEC-B7F7-154F-917C-64322EA6A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07" y="4679023"/>
            <a:ext cx="8062175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1800" u="sng" dirty="0">
                <a:latin typeface="Georgia" panose="02040502050405020303" pitchFamily="18" charset="0"/>
              </a:rPr>
              <a:t>Διδάσκοντες</a:t>
            </a:r>
            <a:r>
              <a:rPr lang="el-GR" altLang="en-US" sz="1800" dirty="0">
                <a:latin typeface="Georgia" panose="02040502050405020303" pitchFamily="18" charset="0"/>
              </a:rPr>
              <a:t>: </a:t>
            </a:r>
          </a:p>
          <a:p>
            <a:pPr algn="ctr" eaLnBrk="1" hangingPunct="1">
              <a:spcBef>
                <a:spcPct val="50000"/>
              </a:spcBef>
            </a:pPr>
            <a:r>
              <a:rPr lang="el-GR" altLang="en-US" sz="1800" dirty="0" err="1">
                <a:latin typeface="Georgia" panose="02040502050405020303" pitchFamily="18" charset="0"/>
              </a:rPr>
              <a:t>Νινέτα</a:t>
            </a:r>
            <a:r>
              <a:rPr lang="el-GR" altLang="en-US" sz="1800" dirty="0">
                <a:latin typeface="Georgia" panose="02040502050405020303" pitchFamily="18" charset="0"/>
              </a:rPr>
              <a:t> Πολέμη, Αλέξανδρος </a:t>
            </a:r>
            <a:r>
              <a:rPr lang="el-GR" altLang="en-US" sz="1800" dirty="0" err="1">
                <a:latin typeface="Georgia" panose="02040502050405020303" pitchFamily="18" charset="0"/>
              </a:rPr>
              <a:t>Αρτίκης</a:t>
            </a:r>
            <a:r>
              <a:rPr lang="el-GR" altLang="en-US" sz="1800" dirty="0">
                <a:latin typeface="Georgia" panose="02040502050405020303" pitchFamily="18" charset="0"/>
              </a:rPr>
              <a:t>, Δημήτρης Ζήσης (Παν. Αιγαίου &amp; </a:t>
            </a:r>
            <a:r>
              <a:rPr lang="en-US" altLang="en-US" sz="1800" dirty="0" err="1">
                <a:latin typeface="Georgia" panose="02040502050405020303" pitchFamily="18" charset="0"/>
              </a:rPr>
              <a:t>MarineTraffic</a:t>
            </a:r>
            <a:r>
              <a:rPr lang="en-US" altLang="en-US" sz="1800" dirty="0">
                <a:latin typeface="Georgia" panose="02040502050405020303" pitchFamily="18" charset="0"/>
              </a:rPr>
              <a:t>), </a:t>
            </a:r>
            <a:r>
              <a:rPr lang="el-GR" altLang="en-US" sz="1800" dirty="0">
                <a:latin typeface="Georgia" panose="02040502050405020303" pitchFamily="18" charset="0"/>
              </a:rPr>
              <a:t>Χαράλαμπος Κωνσταντόπουλος, </a:t>
            </a:r>
            <a:br>
              <a:rPr lang="el-GR" altLang="en-US" sz="1800" dirty="0">
                <a:latin typeface="Georgia" panose="02040502050405020303" pitchFamily="18" charset="0"/>
              </a:rPr>
            </a:br>
            <a:r>
              <a:rPr lang="el-GR" altLang="en-US" sz="1800" dirty="0">
                <a:latin typeface="Georgia" panose="02040502050405020303" pitchFamily="18" charset="0"/>
              </a:rPr>
              <a:t>Γιάννης Παπαγιαννόπουλος (Ο.Λ.Π.)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42C8B502-5485-1E4C-9FA2-5D9D5BFD4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763" y="6421438"/>
            <a:ext cx="863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Georgia"/>
                <a:cs typeface="Georgia"/>
              </a:rPr>
              <a:t>v.201</a:t>
            </a:r>
            <a:r>
              <a:rPr lang="el-GR" sz="1200" dirty="0">
                <a:latin typeface="Georgia"/>
                <a:cs typeface="Georgia"/>
              </a:rPr>
              <a:t>9</a:t>
            </a:r>
            <a:r>
              <a:rPr lang="en-US" sz="1200" dirty="0">
                <a:latin typeface="Georgia"/>
                <a:cs typeface="Georgia"/>
              </a:rPr>
              <a:t>.0</a:t>
            </a:r>
            <a:r>
              <a:rPr lang="el-GR" sz="1200" dirty="0">
                <a:latin typeface="Georgia"/>
                <a:cs typeface="Georgia"/>
              </a:rPr>
              <a:t>3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1B3D0B1A-2AEE-8445-B134-1BEFBB988940}"/>
              </a:ext>
            </a:extLst>
          </p:cNvPr>
          <p:cNvGrpSpPr/>
          <p:nvPr/>
        </p:nvGrpSpPr>
        <p:grpSpPr>
          <a:xfrm>
            <a:off x="1855960" y="1276539"/>
            <a:ext cx="6509442" cy="5359651"/>
            <a:chOff x="971600" y="326908"/>
            <a:chExt cx="7704856" cy="6531972"/>
          </a:xfrm>
        </p:grpSpPr>
        <p:sp>
          <p:nvSpPr>
            <p:cNvPr id="28" name="Curved Right Arrow 27"/>
            <p:cNvSpPr/>
            <p:nvPr/>
          </p:nvSpPr>
          <p:spPr>
            <a:xfrm rot="10800000">
              <a:off x="5580109" y="744588"/>
              <a:ext cx="2808313" cy="5708748"/>
            </a:xfrm>
            <a:prstGeom prst="curvedRightArrow">
              <a:avLst>
                <a:gd name="adj1" fmla="val 15276"/>
                <a:gd name="adj2" fmla="val 50000"/>
                <a:gd name="adj3" fmla="val 21687"/>
              </a:avLst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7" name="Curved Right Arrow 26"/>
            <p:cNvSpPr/>
            <p:nvPr/>
          </p:nvSpPr>
          <p:spPr>
            <a:xfrm>
              <a:off x="1102364" y="1191884"/>
              <a:ext cx="2677548" cy="5666996"/>
            </a:xfrm>
            <a:prstGeom prst="curvedRightArrow">
              <a:avLst>
                <a:gd name="adj1" fmla="val 15276"/>
                <a:gd name="adj2" fmla="val 50000"/>
                <a:gd name="adj3" fmla="val 21687"/>
              </a:avLst>
            </a:prstGeom>
            <a:solidFill>
              <a:srgbClr val="FFFF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2" name="Picture 1" descr="Pie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1416" y="2974440"/>
              <a:ext cx="1656184" cy="1656184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1823720" y="1180269"/>
              <a:ext cx="1584176" cy="689303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Georgia" panose="02040502050405020303" pitchFamily="18" charset="0"/>
                </a:rPr>
                <a:t>Ships</a:t>
              </a:r>
              <a:endParaRPr lang="el-GR" sz="1400" b="1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4" name="Picture 3" descr="CargoShip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1720" y="464696"/>
              <a:ext cx="1164104" cy="1164104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3923928" y="867489"/>
              <a:ext cx="1584176" cy="689303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Georgia" panose="02040502050405020303" pitchFamily="18" charset="0"/>
                </a:rPr>
                <a:t>Banks</a:t>
              </a:r>
              <a:endParaRPr lang="el-GR" sz="1400" b="1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6" name="Picture 5" descr="Bank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50228" y="326908"/>
              <a:ext cx="725828" cy="725828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5963144" y="1227529"/>
              <a:ext cx="1584176" cy="689303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Georgia" panose="02040502050405020303" pitchFamily="18" charset="0"/>
                </a:rPr>
                <a:t>Maritime</a:t>
              </a: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Georgia" panose="02040502050405020303" pitchFamily="18" charset="0"/>
                </a:rPr>
                <a:t>Companies</a:t>
              </a:r>
              <a:endParaRPr lang="el-GR" sz="1400" b="1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8" name="Picture 7" descr="companie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21696" y="620688"/>
              <a:ext cx="814600" cy="814600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7020272" y="2523673"/>
              <a:ext cx="1584176" cy="689303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Georgia" panose="02040502050405020303" pitchFamily="18" charset="0"/>
                </a:rPr>
                <a:t>Ship</a:t>
              </a:r>
              <a:endParaRPr lang="en-US" sz="1600" b="1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Georgia" panose="02040502050405020303" pitchFamily="18" charset="0"/>
                </a:rPr>
                <a:t>Industry</a:t>
              </a:r>
              <a:endParaRPr lang="el-GR" sz="1600" b="1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10" name="Picture 9" descr="Industry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08304" y="1916832"/>
              <a:ext cx="864096" cy="864096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7092280" y="4107849"/>
              <a:ext cx="1584176" cy="689303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Georgia" panose="02040502050405020303" pitchFamily="18" charset="0"/>
                </a:rPr>
                <a:t>Port Authorities</a:t>
              </a:r>
            </a:p>
          </p:txBody>
        </p:sp>
        <p:pic>
          <p:nvPicPr>
            <p:cNvPr id="12" name="Picture 11" descr="AUTHORS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18580" y="3580520"/>
              <a:ext cx="712576" cy="712576"/>
            </a:xfrm>
            <a:prstGeom prst="rect">
              <a:avLst/>
            </a:prstGeom>
          </p:spPr>
        </p:pic>
        <p:pic>
          <p:nvPicPr>
            <p:cNvPr id="13" name="Picture 12" descr="ship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43944" y="3268220"/>
              <a:ext cx="1152128" cy="115212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971600" y="2523673"/>
              <a:ext cx="1584176" cy="689303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Georgia" panose="02040502050405020303" pitchFamily="18" charset="0"/>
                </a:rPr>
                <a:t>Ministries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997152" y="5548009"/>
              <a:ext cx="1584176" cy="689303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Georgia" panose="02040502050405020303" pitchFamily="18" charset="0"/>
                </a:rPr>
                <a:t>IT</a:t>
              </a: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Georgia" panose="02040502050405020303" pitchFamily="18" charset="0"/>
                </a:rPr>
                <a:t>Providers</a:t>
              </a:r>
            </a:p>
          </p:txBody>
        </p:sp>
        <p:pic>
          <p:nvPicPr>
            <p:cNvPr id="16" name="Picture 15" descr="Information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02568" y="5085184"/>
              <a:ext cx="576064" cy="576064"/>
            </a:xfrm>
            <a:prstGeom prst="rect">
              <a:avLst/>
            </a:prstGeom>
          </p:spPr>
        </p:pic>
        <p:graphicFrame>
          <p:nvGraphicFramePr>
            <p:cNvPr id="1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468562"/>
                </p:ext>
              </p:extLst>
            </p:nvPr>
          </p:nvGraphicFramePr>
          <p:xfrm>
            <a:off x="1541916" y="2044699"/>
            <a:ext cx="509804" cy="664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90" name="Visio" r:id="rId11" imgW="713313" imgH="929193" progId="">
                    <p:embed/>
                  </p:oleObj>
                </mc:Choice>
                <mc:Fallback>
                  <p:oleObj name="Visio" r:id="rId11" imgW="713313" imgH="929193" progId="">
                    <p:embed/>
                    <p:pic>
                      <p:nvPicPr>
                        <p:cNvPr id="1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1916" y="2044699"/>
                          <a:ext cx="509804" cy="6642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ounded Rectangle 17"/>
            <p:cNvSpPr/>
            <p:nvPr/>
          </p:nvSpPr>
          <p:spPr>
            <a:xfrm>
              <a:off x="971600" y="4107849"/>
              <a:ext cx="1584176" cy="689303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Georgia" panose="02040502050405020303" pitchFamily="18" charset="0"/>
                </a:rPr>
                <a:t>Customs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835696" y="5570521"/>
              <a:ext cx="1584176" cy="689303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Georgia" panose="02040502050405020303" pitchFamily="18" charset="0"/>
                </a:rPr>
                <a:t>Other</a:t>
              </a: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Georgia" panose="02040502050405020303" pitchFamily="18" charset="0"/>
                </a:rPr>
                <a:t>Providers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878424" y="6052065"/>
              <a:ext cx="1720688" cy="689303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Georgia" panose="02040502050405020303" pitchFamily="18" charset="0"/>
                </a:rPr>
                <a:t>Critical Infra-structures</a:t>
              </a:r>
              <a:endParaRPr lang="en-US" sz="1600" b="1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21" name="Picture 20" descr="Shipping 1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26908" y="3696276"/>
              <a:ext cx="596820" cy="596820"/>
            </a:xfrm>
            <a:prstGeom prst="rect">
              <a:avLst/>
            </a:prstGeom>
          </p:spPr>
        </p:pic>
        <p:pic>
          <p:nvPicPr>
            <p:cNvPr id="22" name="Picture 21" descr="Retail shop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67744" y="5013176"/>
              <a:ext cx="720080" cy="720080"/>
            </a:xfrm>
            <a:prstGeom prst="rect">
              <a:avLst/>
            </a:prstGeom>
          </p:spPr>
        </p:pic>
        <p:sp>
          <p:nvSpPr>
            <p:cNvPr id="23" name="Curved Right Arrow 22"/>
            <p:cNvSpPr/>
            <p:nvPr/>
          </p:nvSpPr>
          <p:spPr>
            <a:xfrm>
              <a:off x="2811556" y="2420888"/>
              <a:ext cx="1584176" cy="3024336"/>
            </a:xfrm>
            <a:prstGeom prst="curvedRightArrow">
              <a:avLst/>
            </a:prstGeom>
            <a:solidFill>
              <a:schemeClr val="bg2">
                <a:lumMod val="50000"/>
              </a:schemeClr>
            </a:solidFill>
            <a:scene3d>
              <a:camera prst="perspectiveContrastingRightFacing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4" name="Curved Right Arrow 23"/>
            <p:cNvSpPr/>
            <p:nvPr/>
          </p:nvSpPr>
          <p:spPr>
            <a:xfrm rot="10800000">
              <a:off x="5187820" y="2064840"/>
              <a:ext cx="1584176" cy="3024336"/>
            </a:xfrm>
            <a:prstGeom prst="curvedRightArrow">
              <a:avLst/>
            </a:prstGeom>
            <a:solidFill>
              <a:schemeClr val="bg2">
                <a:lumMod val="50000"/>
              </a:schemeClr>
            </a:solidFill>
            <a:scene3d>
              <a:camera prst="perspectiveContrastingRightFacing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25" name="Picture 24" descr="Critical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27984" y="5490728"/>
              <a:ext cx="674576" cy="674576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3848344" y="2326565"/>
              <a:ext cx="1806025" cy="7877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Georgia" panose="02040502050405020303" pitchFamily="18" charset="0"/>
                </a:rPr>
                <a:t>Maritime ecosystem</a:t>
              </a:r>
              <a:endParaRPr lang="el-GR" b="1" dirty="0">
                <a:latin typeface="Georgia" panose="02040502050405020303" pitchFamily="18" charset="0"/>
              </a:endParaRPr>
            </a:p>
          </p:txBody>
        </p:sp>
      </p:grpSp>
      <p:sp>
        <p:nvSpPr>
          <p:cNvPr id="30" name="Title 1"/>
          <p:cNvSpPr txBox="1">
            <a:spLocks/>
          </p:cNvSpPr>
          <p:nvPr/>
        </p:nvSpPr>
        <p:spPr bwMode="auto">
          <a:xfrm>
            <a:off x="355967" y="217381"/>
            <a:ext cx="7611083" cy="69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l-GR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Το «οικοσύστημα» της Ναυτιλίας</a:t>
            </a:r>
          </a:p>
        </p:txBody>
      </p:sp>
    </p:spTree>
    <p:extLst>
      <p:ext uri="{BB962C8B-B14F-4D97-AF65-F5344CB8AC3E}">
        <p14:creationId xmlns:p14="http://schemas.microsoft.com/office/powerpoint/2010/main" val="125216243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457200" y="252413"/>
            <a:ext cx="7437422" cy="707254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Aft>
                <a:spcPts val="300"/>
              </a:spcAft>
            </a:pPr>
            <a:r>
              <a:rPr lang="el-GR" b="1" dirty="0">
                <a:solidFill>
                  <a:srgbClr val="002060"/>
                </a:solidFill>
                <a:latin typeface="Georgia" panose="02040502050405020303" pitchFamily="18" charset="0"/>
              </a:rPr>
              <a:t>Σκοπός και στόχοι μαθήματος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457199" y="1549399"/>
            <a:ext cx="8451273" cy="4574309"/>
          </a:xfrm>
        </p:spPr>
        <p:txBody>
          <a:bodyPr/>
          <a:lstStyle/>
          <a:p>
            <a:pPr lvl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el-GR" i="1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«</a:t>
            </a:r>
            <a:r>
              <a:rPr lang="el-GR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Η ανάδειξη της ανάγκης και της χρήσης Τεχνολογιών Πληροφορικής και Επικοινωνιών (ΤΠΕ) στη Ναυτιλία</a:t>
            </a:r>
            <a:r>
              <a:rPr lang="el-GR" i="1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» </a:t>
            </a:r>
          </a:p>
          <a:p>
            <a:pPr>
              <a:lnSpc>
                <a:spcPct val="125000"/>
              </a:lnSpc>
              <a:spcBef>
                <a:spcPts val="1800"/>
              </a:spcBef>
              <a:buNone/>
              <a:defRPr/>
            </a:pPr>
            <a:r>
              <a:rPr lang="el-GR" sz="2000" b="1" u="sng" dirty="0">
                <a:latin typeface="Georgia" panose="02040502050405020303" pitchFamily="18" charset="0"/>
              </a:rPr>
              <a:t>Μαθησιακοί στόχοι:</a:t>
            </a:r>
            <a:r>
              <a:rPr lang="el-GR" sz="1600" b="1" u="sng" dirty="0">
                <a:latin typeface="Georgia" panose="02040502050405020303" pitchFamily="18" charset="0"/>
              </a:rPr>
              <a:t> </a:t>
            </a:r>
          </a:p>
          <a:p>
            <a:pPr>
              <a:lnSpc>
                <a:spcPct val="125000"/>
              </a:lnSpc>
              <a:spcBef>
                <a:spcPts val="1800"/>
              </a:spcBef>
              <a:defRPr/>
            </a:pPr>
            <a:r>
              <a:rPr lang="el-GR" sz="1800" dirty="0">
                <a:latin typeface="Georgia" panose="02040502050405020303" pitchFamily="18" charset="0"/>
              </a:rPr>
              <a:t>Να δώσει την ευκαιρία να αναδειχθεί η χρήση καινοτόμων εργαλείων ΤΠΕ στην επίλυση και αναβάθμιση επιχειρησιακών και λειτουργικών προβλημάτων στη ναυτιλία και στην ασφάλεια της ψηφιακής ναυτιλίας</a:t>
            </a:r>
          </a:p>
          <a:p>
            <a:pPr>
              <a:lnSpc>
                <a:spcPct val="125000"/>
              </a:lnSpc>
              <a:spcBef>
                <a:spcPts val="1800"/>
              </a:spcBef>
              <a:defRPr/>
            </a:pPr>
            <a:r>
              <a:rPr lang="el-GR" sz="1800" dirty="0">
                <a:latin typeface="Georgia" panose="02040502050405020303" pitchFamily="18" charset="0"/>
              </a:rPr>
              <a:t>Να παρουσιάσει ερευνητικές δράσεις στο χώρο της Ναυτιλιακής Πληροφορικής</a:t>
            </a:r>
          </a:p>
          <a:p>
            <a:pPr>
              <a:lnSpc>
                <a:spcPct val="125000"/>
              </a:lnSpc>
              <a:spcBef>
                <a:spcPts val="1800"/>
              </a:spcBef>
              <a:defRPr/>
            </a:pPr>
            <a:r>
              <a:rPr lang="el-GR" sz="1800" dirty="0">
                <a:latin typeface="Georgia" panose="02040502050405020303" pitchFamily="18" charset="0"/>
              </a:rPr>
              <a:t>Να προσφέρει γνώσεις σε αυτούς που επιθυμούν να ασχοληθούν με το  ανερχόμενο χώρο των ΤΠΕ στη Ναυτιλία</a:t>
            </a:r>
          </a:p>
          <a:p>
            <a:pPr lvl="1">
              <a:lnSpc>
                <a:spcPct val="125000"/>
              </a:lnSpc>
              <a:defRPr/>
            </a:pPr>
            <a:endParaRPr lang="el-GR" sz="1600" dirty="0">
              <a:latin typeface="Georgia" panose="02040502050405020303" pitchFamily="18" charset="0"/>
            </a:endParaRPr>
          </a:p>
          <a:p>
            <a:pPr lvl="1">
              <a:lnSpc>
                <a:spcPct val="125000"/>
              </a:lnSpc>
              <a:defRPr/>
            </a:pPr>
            <a:endParaRPr lang="el-GR" sz="1600" dirty="0">
              <a:latin typeface="Georgia" panose="02040502050405020303" pitchFamily="18" charset="0"/>
            </a:endParaRPr>
          </a:p>
          <a:p>
            <a:pPr lvl="1">
              <a:lnSpc>
                <a:spcPct val="125000"/>
              </a:lnSpc>
              <a:buFont typeface="Wingdings" pitchFamily="2" charset="2"/>
              <a:buNone/>
              <a:defRPr/>
            </a:pPr>
            <a:endParaRPr lang="el-GR" sz="1800" i="1" dirty="0">
              <a:solidFill>
                <a:schemeClr val="bg2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pPr lvl="1">
              <a:lnSpc>
                <a:spcPct val="125000"/>
              </a:lnSpc>
              <a:buFont typeface="Wingdings" pitchFamily="2" charset="2"/>
              <a:buNone/>
              <a:defRPr/>
            </a:pPr>
            <a:endParaRPr lang="el-GR" sz="1800" dirty="0">
              <a:latin typeface="Georgia" panose="02040502050405020303" pitchFamily="18" charset="0"/>
            </a:endParaRPr>
          </a:p>
          <a:p>
            <a:pPr lvl="1">
              <a:lnSpc>
                <a:spcPct val="125000"/>
              </a:lnSpc>
              <a:defRPr/>
            </a:pPr>
            <a:endParaRPr lang="el-GR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244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7283"/>
            <a:ext cx="7481888" cy="688064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l-GR" b="1" dirty="0">
                <a:solidFill>
                  <a:srgbClr val="002060"/>
                </a:solidFill>
                <a:latin typeface="Georgia" panose="02040502050405020303" pitchFamily="18" charset="0"/>
              </a:rPr>
              <a:t>Ασφάλεια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l-GR" b="1" dirty="0">
                <a:solidFill>
                  <a:srgbClr val="002060"/>
                </a:solidFill>
                <a:latin typeface="Georgia" panose="02040502050405020303" pitchFamily="18" charset="0"/>
              </a:rPr>
              <a:t>(φυσική και ΠΣ)</a:t>
            </a: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822825" y="3644900"/>
            <a:ext cx="4119563" cy="2465388"/>
            <a:chOff x="3038" y="966"/>
            <a:chExt cx="2595" cy="1553"/>
          </a:xfrm>
        </p:grpSpPr>
        <p:pic>
          <p:nvPicPr>
            <p:cNvPr id="9" name="Picture 12" descr="infrastructure-diagra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29" y="966"/>
              <a:ext cx="1372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3038" y="2286"/>
              <a:ext cx="259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007D"/>
                  </a:solidFill>
                  <a:latin typeface="Georgia" panose="02040502050405020303" pitchFamily="18" charset="0"/>
                  <a:cs typeface="Calibri"/>
                </a:rPr>
                <a:t>ICT Security Management</a:t>
              </a:r>
              <a:r>
                <a:rPr lang="el-GR" sz="1800" dirty="0">
                  <a:solidFill>
                    <a:srgbClr val="00007D"/>
                  </a:solidFill>
                  <a:latin typeface="Georgia" panose="02040502050405020303" pitchFamily="18" charset="0"/>
                  <a:cs typeface="Calibri"/>
                </a:rPr>
                <a:t> </a:t>
              </a:r>
              <a:r>
                <a:rPr lang="en-US" sz="1800" dirty="0">
                  <a:solidFill>
                    <a:srgbClr val="00007D"/>
                  </a:solidFill>
                  <a:latin typeface="Georgia" panose="02040502050405020303" pitchFamily="18" charset="0"/>
                  <a:cs typeface="Calibri"/>
                </a:rPr>
                <a:t>Approaches</a:t>
              </a:r>
              <a:endParaRPr lang="el-GR" sz="1800" dirty="0">
                <a:solidFill>
                  <a:srgbClr val="00007D"/>
                </a:solidFill>
                <a:latin typeface="Georgia" panose="02040502050405020303" pitchFamily="18" charset="0"/>
                <a:cs typeface="Calibri"/>
              </a:endParaRPr>
            </a:p>
          </p:txBody>
        </p:sp>
      </p:grpSp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5219702" y="1484314"/>
            <a:ext cx="3087689" cy="1954213"/>
            <a:chOff x="3384" y="2614"/>
            <a:chExt cx="1945" cy="1231"/>
          </a:xfrm>
        </p:grpSpPr>
        <p:pic>
          <p:nvPicPr>
            <p:cNvPr id="12" name="Picture 15" descr="CA8Y0GVU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5" y="2614"/>
              <a:ext cx="1592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3384" y="3612"/>
              <a:ext cx="194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007D"/>
                  </a:solidFill>
                  <a:latin typeface="Georgia" panose="02040502050405020303" pitchFamily="18" charset="0"/>
                  <a:cs typeface="Calibri"/>
                </a:rPr>
                <a:t>Maritime Safety Approaches</a:t>
              </a:r>
              <a:endParaRPr lang="el-GR" sz="1800" dirty="0">
                <a:solidFill>
                  <a:srgbClr val="00007D"/>
                </a:solidFill>
                <a:latin typeface="Georgia" panose="02040502050405020303" pitchFamily="18" charset="0"/>
                <a:cs typeface="Calibri"/>
              </a:endParaRPr>
            </a:p>
          </p:txBody>
        </p:sp>
      </p:grpSp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269875" y="1844675"/>
            <a:ext cx="4086225" cy="3944938"/>
            <a:chOff x="158" y="1071"/>
            <a:chExt cx="2574" cy="2485"/>
          </a:xfrm>
        </p:grpSpPr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180" y="3149"/>
              <a:ext cx="247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2"/>
                  </a:solidFill>
                  <a:latin typeface="Georgia" panose="02040502050405020303" pitchFamily="18" charset="0"/>
                  <a:cs typeface="Calibri"/>
                </a:rPr>
                <a:t>CI  Security Management Approaches</a:t>
              </a:r>
              <a:endParaRPr lang="el-GR" sz="1800" dirty="0">
                <a:solidFill>
                  <a:schemeClr val="bg2"/>
                </a:solidFill>
                <a:latin typeface="Georgia" panose="02040502050405020303" pitchFamily="18" charset="0"/>
                <a:cs typeface="Calibri"/>
              </a:endParaRPr>
            </a:p>
          </p:txBody>
        </p:sp>
        <p:pic>
          <p:nvPicPr>
            <p:cNvPr id="16" name="Picture 19" descr="untitl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" y="1071"/>
              <a:ext cx="2574" cy="2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4821012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35802"/>
            <a:ext cx="7464582" cy="8238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Διαχείριση &amp; Ανάλυση Ναυτιλιακής Πληροφορίας 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gray">
          <a:xfrm>
            <a:off x="457201" y="1776413"/>
            <a:ext cx="5081954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425" indent="-225425">
              <a:spcBef>
                <a:spcPct val="50000"/>
              </a:spcBef>
              <a:buClr>
                <a:srgbClr val="E2007F"/>
              </a:buClr>
              <a:buFont typeface="Wingdings" charset="0"/>
              <a:buChar char="Ø"/>
            </a:pPr>
            <a:r>
              <a:rPr lang="el-GR" sz="2000" dirty="0">
                <a:solidFill>
                  <a:schemeClr val="bg2"/>
                </a:solidFill>
                <a:latin typeface="Georgia" panose="02040502050405020303" pitchFamily="18" charset="0"/>
              </a:rPr>
              <a:t>Ανοικτές πηγές δεδομένων</a:t>
            </a:r>
          </a:p>
          <a:p>
            <a:pPr marL="225425" indent="-225425">
              <a:spcBef>
                <a:spcPct val="50000"/>
              </a:spcBef>
              <a:buClr>
                <a:srgbClr val="E2007F"/>
              </a:buClr>
              <a:buFont typeface="Wingdings" charset="0"/>
              <a:buChar char="Ø"/>
            </a:pPr>
            <a:r>
              <a:rPr lang="el-GR" sz="2000" dirty="0">
                <a:solidFill>
                  <a:schemeClr val="bg2"/>
                </a:solidFill>
                <a:latin typeface="Georgia" panose="02040502050405020303" pitchFamily="18" charset="0"/>
              </a:rPr>
              <a:t>Ανίχνευση συμβάντων:</a:t>
            </a:r>
          </a:p>
          <a:p>
            <a:pPr marL="682625" lvl="1" indent="-225425">
              <a:spcBef>
                <a:spcPct val="50000"/>
              </a:spcBef>
              <a:buClr>
                <a:srgbClr val="E2007F"/>
              </a:buClr>
              <a:buFont typeface="Wingdings" charset="0"/>
              <a:buChar char="Ø"/>
            </a:pPr>
            <a:r>
              <a:rPr lang="el-GR" b="0" dirty="0">
                <a:solidFill>
                  <a:schemeClr val="bg2"/>
                </a:solidFill>
                <a:latin typeface="Georgia" panose="02040502050405020303" pitchFamily="18" charset="0"/>
              </a:rPr>
              <a:t>Εύρεση περιπτώσεων όπου ένα πλοίο περνάει μέσα από προσημασμένες περιοχές (π.χ. στενά περάσματα, περιοχές βιοποικιλότητας)</a:t>
            </a:r>
          </a:p>
          <a:p>
            <a:pPr marL="682625" lvl="1" indent="-225425">
              <a:spcBef>
                <a:spcPct val="50000"/>
              </a:spcBef>
              <a:buClr>
                <a:srgbClr val="E2007F"/>
              </a:buClr>
              <a:buFont typeface="Wingdings" charset="0"/>
              <a:buChar char="Ø"/>
            </a:pPr>
            <a:r>
              <a:rPr lang="el-GR" b="0" dirty="0">
                <a:solidFill>
                  <a:schemeClr val="bg2"/>
                </a:solidFill>
                <a:latin typeface="Georgia" panose="02040502050405020303" pitchFamily="18" charset="0"/>
              </a:rPr>
              <a:t>Εύρεση περιοχών που παρατηρείται μεγάλη πυκνότητα πλοίων</a:t>
            </a:r>
          </a:p>
          <a:p>
            <a:pPr marL="682625" lvl="1" indent="-225425">
              <a:spcBef>
                <a:spcPct val="50000"/>
              </a:spcBef>
              <a:buClr>
                <a:srgbClr val="E2007F"/>
              </a:buClr>
              <a:buFont typeface="Wingdings" charset="0"/>
              <a:buChar char="Ø"/>
            </a:pPr>
            <a:r>
              <a:rPr lang="el-GR" b="0" dirty="0">
                <a:solidFill>
                  <a:schemeClr val="bg2"/>
                </a:solidFill>
                <a:latin typeface="Georgia" panose="02040502050405020303" pitchFamily="18" charset="0"/>
              </a:rPr>
              <a:t>Ανίχνευση απότομων αλλαγών στην κατεύθυνση του πλοίου</a:t>
            </a:r>
          </a:p>
          <a:p>
            <a:pPr marL="225425" indent="-225425">
              <a:spcBef>
                <a:spcPct val="50000"/>
              </a:spcBef>
              <a:buClr>
                <a:srgbClr val="E2007F"/>
              </a:buClr>
              <a:buFont typeface="Wingdings" charset="0"/>
              <a:buChar char="Ø"/>
            </a:pPr>
            <a:r>
              <a:rPr lang="el-GR" sz="2000" dirty="0">
                <a:solidFill>
                  <a:schemeClr val="bg2"/>
                </a:solidFill>
                <a:latin typeface="Georgia" panose="02040502050405020303" pitchFamily="18" charset="0"/>
              </a:rPr>
              <a:t>Εύρεση τυπικών διαδρομών</a:t>
            </a:r>
            <a:r>
              <a:rPr lang="en-US" sz="2000" dirty="0">
                <a:solidFill>
                  <a:schemeClr val="bg2"/>
                </a:solidFill>
                <a:latin typeface="Georgia" panose="02040502050405020303" pitchFamily="18" charset="0"/>
              </a:rPr>
              <a:t>, </a:t>
            </a:r>
            <a:r>
              <a:rPr lang="el-GR" sz="2000" dirty="0">
                <a:solidFill>
                  <a:schemeClr val="bg2"/>
                </a:solidFill>
                <a:latin typeface="Georgia" panose="02040502050405020303" pitchFamily="18" charset="0"/>
              </a:rPr>
              <a:t>κλπ.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4013283"/>
            <a:ext cx="2576512" cy="17145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1776413"/>
            <a:ext cx="2576512" cy="16303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3241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/>
        </p:nvSpPr>
        <p:spPr bwMode="gray">
          <a:xfrm>
            <a:off x="457200" y="1530037"/>
            <a:ext cx="8229599" cy="479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425" indent="-225425">
              <a:spcBef>
                <a:spcPct val="50000"/>
              </a:spcBef>
              <a:buClr>
                <a:srgbClr val="E2007F"/>
              </a:buClr>
              <a:buFont typeface="Wingdings" charset="0"/>
              <a:buChar char="Ø"/>
            </a:pPr>
            <a:r>
              <a:rPr lang="el-GR" sz="1800" b="0" dirty="0">
                <a:solidFill>
                  <a:schemeClr val="bg2"/>
                </a:solidFill>
                <a:latin typeface="Georgia" panose="02040502050405020303" pitchFamily="18" charset="0"/>
              </a:rPr>
              <a:t>Εξάσκηση με τα δεδομένα που συλλέγει η κεραία μας!!</a:t>
            </a:r>
          </a:p>
        </p:txBody>
      </p:sp>
      <p:pic>
        <p:nvPicPr>
          <p:cNvPr id="11" name="Picture 10" descr="Screen Shot 2016-03-08 at 2.22.42 μμ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18799"/>
            <a:ext cx="8322144" cy="3909335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B2A34C22-4C12-7C4D-A10F-E2432B7A2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5802"/>
            <a:ext cx="7464582" cy="82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Cambria" pitchFamily="18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Cambria" pitchFamily="18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Cambria" pitchFamily="18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l-GR" sz="2800" b="1" kern="0" dirty="0">
                <a:solidFill>
                  <a:srgbClr val="002060"/>
                </a:solidFill>
                <a:latin typeface="Georgia" panose="02040502050405020303" pitchFamily="18" charset="0"/>
              </a:rPr>
              <a:t>Διαχείριση &amp; Ανάλυση Ναυτιλιακής Πληροφορίας </a:t>
            </a:r>
          </a:p>
        </p:txBody>
      </p:sp>
    </p:spTree>
    <p:extLst>
      <p:ext uri="{BB962C8B-B14F-4D97-AF65-F5344CB8AC3E}">
        <p14:creationId xmlns:p14="http://schemas.microsoft.com/office/powerpoint/2010/main" val="19943094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/>
        </p:nvSpPr>
        <p:spPr bwMode="gray">
          <a:xfrm>
            <a:off x="457200" y="1421395"/>
            <a:ext cx="8229599" cy="51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Clr>
                <a:srgbClr val="E2007F"/>
              </a:buClr>
            </a:pPr>
            <a:r>
              <a:rPr lang="el-GR" dirty="0">
                <a:solidFill>
                  <a:schemeClr val="bg2"/>
                </a:solidFill>
                <a:latin typeface="Georgia" panose="02040502050405020303" pitchFamily="18" charset="0"/>
              </a:rPr>
              <a:t>Διαλέξεις (5) ως εξής: </a:t>
            </a:r>
            <a:r>
              <a:rPr lang="en-US" dirty="0"/>
              <a:t> 7/4/20, 28/4/20, 26/5/20, 2/6/20</a:t>
            </a:r>
            <a:r>
              <a:rPr lang="el-GR" dirty="0"/>
              <a:t>, 9/6/20</a:t>
            </a:r>
            <a:endParaRPr lang="el-GR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800100" lvl="1" indent="-342900">
              <a:spcBef>
                <a:spcPct val="50000"/>
              </a:spcBef>
              <a:buClr>
                <a:srgbClr val="E2007F"/>
              </a:buClr>
              <a:buFont typeface="+mj-lt"/>
              <a:buAutoNum type="arabicPeriod"/>
            </a:pPr>
            <a:endParaRPr lang="el" sz="1600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800100" lvl="1" indent="-342900">
              <a:spcBef>
                <a:spcPct val="50000"/>
              </a:spcBef>
              <a:buClr>
                <a:srgbClr val="E2007F"/>
              </a:buClr>
              <a:buFont typeface="+mj-lt"/>
              <a:buAutoNum type="arabicPeriod"/>
            </a:pPr>
            <a:r>
              <a:rPr lang="el" sz="1600" dirty="0">
                <a:solidFill>
                  <a:schemeClr val="bg2"/>
                </a:solidFill>
                <a:latin typeface="Georgia" panose="02040502050405020303" pitchFamily="18" charset="0"/>
              </a:rPr>
              <a:t>Ασφαλεια στην Ναυτηλία-Διαχείρηση Κυβερνο-κινδύνων (Πολέμη)-7/4/20</a:t>
            </a:r>
          </a:p>
          <a:p>
            <a:pPr marL="800100" lvl="1" indent="-342900">
              <a:spcBef>
                <a:spcPct val="50000"/>
              </a:spcBef>
              <a:buClr>
                <a:srgbClr val="E2007F"/>
              </a:buClr>
              <a:buFont typeface="+mj-lt"/>
              <a:buAutoNum type="arabicPeriod"/>
            </a:pPr>
            <a:r>
              <a:rPr lang="el" sz="1600" dirty="0">
                <a:solidFill>
                  <a:schemeClr val="bg2"/>
                </a:solidFill>
                <a:latin typeface="Georgia" panose="02040502050405020303" pitchFamily="18" charset="0"/>
              </a:rPr>
              <a:t>Λιμενικά συστήματα - τηλεπικοινωνίες. - η περίπτωση του ΟΛΠ (Παπαγιαννόπουλος)-28/4/20</a:t>
            </a:r>
          </a:p>
          <a:p>
            <a:pPr marL="800100" lvl="1" indent="-342900">
              <a:spcBef>
                <a:spcPct val="50000"/>
              </a:spcBef>
              <a:buClr>
                <a:srgbClr val="E2007F"/>
              </a:buClr>
              <a:buFont typeface="+mj-lt"/>
              <a:buAutoNum type="arabicPeriod"/>
            </a:pPr>
            <a:r>
              <a:rPr lang="el" sz="1600" dirty="0">
                <a:solidFill>
                  <a:schemeClr val="bg2"/>
                </a:solidFill>
                <a:latin typeface="Georgia" panose="02040502050405020303" pitchFamily="18" charset="0"/>
              </a:rPr>
              <a:t>Ναυτιλιακές ΒΔ - το σύστημα MarineTraffic (Ζήσης)- 26/5/20</a:t>
            </a:r>
          </a:p>
          <a:p>
            <a:pPr marL="800100" lvl="1" indent="-342900">
              <a:spcBef>
                <a:spcPct val="50000"/>
              </a:spcBef>
              <a:buClr>
                <a:srgbClr val="E2007F"/>
              </a:buClr>
              <a:buFont typeface="+mj-lt"/>
              <a:buAutoNum type="arabicPeriod"/>
            </a:pPr>
            <a:r>
              <a:rPr lang="el" sz="1600" dirty="0">
                <a:solidFill>
                  <a:schemeClr val="bg2"/>
                </a:solidFill>
                <a:latin typeface="Georgia" panose="02040502050405020303" pitchFamily="18" charset="0"/>
              </a:rPr>
              <a:t>Επιχειρηματικότητα</a:t>
            </a:r>
            <a:r>
              <a:rPr lang="en-US" sz="1600" dirty="0">
                <a:solidFill>
                  <a:schemeClr val="bg2"/>
                </a:solidFill>
                <a:latin typeface="Georgia" panose="02040502050405020303" pitchFamily="18" charset="0"/>
              </a:rPr>
              <a:t>: </a:t>
            </a:r>
            <a:r>
              <a:rPr lang="el" sz="1600" dirty="0">
                <a:solidFill>
                  <a:schemeClr val="bg2"/>
                </a:solidFill>
                <a:latin typeface="Georgia" panose="02040502050405020303" pitchFamily="18" charset="0"/>
              </a:rPr>
              <a:t>Αλγοριθμικά θέματα  – </a:t>
            </a:r>
            <a:br>
              <a:rPr lang="el" sz="1600" dirty="0">
                <a:solidFill>
                  <a:schemeClr val="bg2"/>
                </a:solidFill>
                <a:latin typeface="Georgia" panose="02040502050405020303" pitchFamily="18" charset="0"/>
              </a:rPr>
            </a:br>
            <a:r>
              <a:rPr lang="el" sz="1600" dirty="0">
                <a:solidFill>
                  <a:schemeClr val="bg2"/>
                </a:solidFill>
                <a:latin typeface="Georgia" panose="02040502050405020303" pitchFamily="18" charset="0"/>
              </a:rPr>
              <a:t>δρομολόγηση πλοίων-εμπορευματων</a:t>
            </a:r>
            <a:br>
              <a:rPr lang="el" sz="1600" dirty="0">
                <a:solidFill>
                  <a:schemeClr val="bg2"/>
                </a:solidFill>
                <a:latin typeface="Georgia" panose="02040502050405020303" pitchFamily="18" charset="0"/>
              </a:rPr>
            </a:br>
            <a:r>
              <a:rPr lang="el" sz="1600" dirty="0">
                <a:solidFill>
                  <a:schemeClr val="bg2"/>
                </a:solidFill>
                <a:latin typeface="Georgia" panose="02040502050405020303" pitchFamily="18" charset="0"/>
              </a:rPr>
              <a:t>(Κωνσταντόπουλος)-2/6/20</a:t>
            </a:r>
          </a:p>
          <a:p>
            <a:pPr marL="800100" lvl="1" indent="-342900">
              <a:spcBef>
                <a:spcPct val="50000"/>
              </a:spcBef>
              <a:buClr>
                <a:srgbClr val="E2007F"/>
              </a:buClr>
              <a:buFont typeface="+mj-lt"/>
              <a:buAutoNum type="arabicPeriod"/>
            </a:pPr>
            <a:r>
              <a:rPr lang="el-GR" sz="1600" dirty="0">
                <a:solidFill>
                  <a:schemeClr val="bg2"/>
                </a:solidFill>
                <a:latin typeface="Georgia" panose="02040502050405020303" pitchFamily="18" charset="0"/>
              </a:rPr>
              <a:t>Τεχνητή Νοημοσύνη και </a:t>
            </a:r>
            <a:r>
              <a:rPr lang="el" sz="1600" dirty="0">
                <a:solidFill>
                  <a:schemeClr val="bg2"/>
                </a:solidFill>
                <a:latin typeface="Georgia" panose="02040502050405020303" pitchFamily="18" charset="0"/>
              </a:rPr>
              <a:t>ανίχνευση/πρόγνωση </a:t>
            </a:r>
            <a:br>
              <a:rPr lang="el" sz="1600" dirty="0">
                <a:solidFill>
                  <a:schemeClr val="bg2"/>
                </a:solidFill>
                <a:latin typeface="Georgia" panose="02040502050405020303" pitchFamily="18" charset="0"/>
              </a:rPr>
            </a:br>
            <a:r>
              <a:rPr lang="el" sz="1600" dirty="0">
                <a:solidFill>
                  <a:schemeClr val="bg2"/>
                </a:solidFill>
                <a:latin typeface="Georgia" panose="02040502050405020303" pitchFamily="18" charset="0"/>
              </a:rPr>
              <a:t>συμβάντων  (Αρτίκης)-9/6/20</a:t>
            </a:r>
          </a:p>
          <a:p>
            <a:pPr lvl="1">
              <a:spcBef>
                <a:spcPct val="50000"/>
              </a:spcBef>
              <a:buClr>
                <a:srgbClr val="E2007F"/>
              </a:buClr>
            </a:pPr>
            <a:endParaRPr lang="el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285750" indent="-285750">
              <a:spcBef>
                <a:spcPct val="50000"/>
              </a:spcBef>
              <a:buClr>
                <a:srgbClr val="E2007F"/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2"/>
                </a:solidFill>
                <a:latin typeface="Georgia" panose="02040502050405020303" pitchFamily="18" charset="0"/>
              </a:rPr>
              <a:t>Τρόπος βαθμολόγησης: </a:t>
            </a:r>
          </a:p>
          <a:p>
            <a:pPr marL="800100" lvl="1" indent="-342900">
              <a:spcBef>
                <a:spcPct val="50000"/>
              </a:spcBef>
              <a:buClr>
                <a:srgbClr val="E2007F"/>
              </a:buClr>
              <a:buFont typeface="Arial"/>
              <a:buChar char="•"/>
            </a:pPr>
            <a:r>
              <a:rPr lang="el-GR" sz="1600" dirty="0">
                <a:solidFill>
                  <a:schemeClr val="bg2"/>
                </a:solidFill>
                <a:latin typeface="Georgia" panose="02040502050405020303" pitchFamily="18" charset="0"/>
              </a:rPr>
              <a:t>5 εργασίες </a:t>
            </a:r>
          </a:p>
          <a:p>
            <a:pPr lvl="1">
              <a:spcBef>
                <a:spcPct val="50000"/>
              </a:spcBef>
              <a:buClr>
                <a:srgbClr val="E2007F"/>
              </a:buClr>
            </a:pPr>
            <a:r>
              <a:rPr lang="el-GR" sz="1600" dirty="0">
                <a:solidFill>
                  <a:schemeClr val="bg2"/>
                </a:solidFill>
                <a:latin typeface="Georgia" panose="02040502050405020303" pitchFamily="18" charset="0"/>
              </a:rPr>
              <a:t>(1 ανά ενότητα που θα δίνεται από τον διδάσκοντα)</a:t>
            </a:r>
            <a:endParaRPr lang="en-US" sz="32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3150" y="5583226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0" dirty="0">
                <a:latin typeface="Georgia" panose="02040502050405020303" pitchFamily="18" charset="0"/>
              </a:rPr>
              <a:t>πηγή: </a:t>
            </a:r>
            <a:r>
              <a:rPr lang="en-US" sz="1600" b="0" dirty="0" err="1">
                <a:latin typeface="Georgia" panose="02040502050405020303" pitchFamily="18" charset="0"/>
              </a:rPr>
              <a:t>portnet.gr</a:t>
            </a:r>
            <a:endParaRPr lang="en-US" sz="1600" b="0" dirty="0">
              <a:latin typeface="Georgia" panose="02040502050405020303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2E7CE9A-6181-B040-82A0-D27FE9095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5802"/>
            <a:ext cx="7464582" cy="82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Cambria" pitchFamily="18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Cambria" pitchFamily="18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Cambria" pitchFamily="18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l-GR" sz="2800" b="1" kern="0" dirty="0">
                <a:solidFill>
                  <a:srgbClr val="002060"/>
                </a:solidFill>
                <a:latin typeface="Georgia" panose="02040502050405020303" pitchFamily="18" charset="0"/>
              </a:rPr>
              <a:t>Δομή – Τρόπος βαθμολόγησης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BDE0D-2A90-1A4A-BD49-B9A27E500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491" y="4246724"/>
            <a:ext cx="3380509" cy="208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2774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ValueDMWeb v4.7-notes">
  <a:themeElements>
    <a:clrScheme name="2_ValueDMWeb v4.7-notes 1">
      <a:dk1>
        <a:srgbClr val="000000"/>
      </a:dk1>
      <a:lt1>
        <a:srgbClr val="FFFFFF"/>
      </a:lt1>
      <a:dk2>
        <a:srgbClr val="FFCC66"/>
      </a:dk2>
      <a:lt2>
        <a:srgbClr val="000000"/>
      </a:lt2>
      <a:accent1>
        <a:srgbClr val="FFCC66"/>
      </a:accent1>
      <a:accent2>
        <a:srgbClr val="33CC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2DB9E7"/>
      </a:accent6>
      <a:hlink>
        <a:srgbClr val="9966FF"/>
      </a:hlink>
      <a:folHlink>
        <a:srgbClr val="33CC33"/>
      </a:folHlink>
    </a:clrScheme>
    <a:fontScheme name="2_ValueDMWeb v4.7-notes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2_ValueDMWeb v4.7-notes 1">
        <a:dk1>
          <a:srgbClr val="000000"/>
        </a:dk1>
        <a:lt1>
          <a:srgbClr val="FFFFFF"/>
        </a:lt1>
        <a:dk2>
          <a:srgbClr val="FFCC66"/>
        </a:dk2>
        <a:lt2>
          <a:srgbClr val="000000"/>
        </a:lt2>
        <a:accent1>
          <a:srgbClr val="FFCC66"/>
        </a:accent1>
        <a:accent2>
          <a:srgbClr val="33CC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E7"/>
        </a:accent6>
        <a:hlink>
          <a:srgbClr val="9966FF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B2B2B2"/>
    </a:lt1>
    <a:dk2>
      <a:srgbClr val="FFCC66"/>
    </a:dk2>
    <a:lt2>
      <a:srgbClr val="000000"/>
    </a:lt2>
    <a:accent1>
      <a:srgbClr val="FFCC66"/>
    </a:accent1>
    <a:accent2>
      <a:srgbClr val="33CCFF"/>
    </a:accent2>
    <a:accent3>
      <a:srgbClr val="D5D5D5"/>
    </a:accent3>
    <a:accent4>
      <a:srgbClr val="000000"/>
    </a:accent4>
    <a:accent5>
      <a:srgbClr val="FFE2B8"/>
    </a:accent5>
    <a:accent6>
      <a:srgbClr val="2DB9E7"/>
    </a:accent6>
    <a:hlink>
      <a:srgbClr val="9966FF"/>
    </a:hlink>
    <a:folHlink>
      <a:srgbClr val="33CC3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</TotalTime>
  <Pages>36</Pages>
  <Words>338</Words>
  <Application>Microsoft Macintosh PowerPoint</Application>
  <PresentationFormat>Letter Paper (8.5x11 in)</PresentationFormat>
  <Paragraphs>57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ＭＳ Ｐゴシック</vt:lpstr>
      <vt:lpstr>Arial</vt:lpstr>
      <vt:lpstr>Calibri</vt:lpstr>
      <vt:lpstr>Cambria</vt:lpstr>
      <vt:lpstr>Georgia</vt:lpstr>
      <vt:lpstr>Monotype Sorts</vt:lpstr>
      <vt:lpstr>Times New Roman</vt:lpstr>
      <vt:lpstr>Wingdings</vt:lpstr>
      <vt:lpstr>2_ValueDMWeb v4.7-notes</vt:lpstr>
      <vt:lpstr>Visio</vt:lpstr>
      <vt:lpstr>Πανεπιστήμιο Πειραιώς, Τμήμα Πληροφορικής ΠΜΣ «Πληροφορική»</vt:lpstr>
      <vt:lpstr>PowerPoint Presentation</vt:lpstr>
      <vt:lpstr>Σκοπός και στόχοι μαθήματος</vt:lpstr>
      <vt:lpstr>Ασφάλεια (φυσική και ΠΣ)</vt:lpstr>
      <vt:lpstr>Διαχείριση &amp; Ανάλυση Ναυτιλιακής Πληροφορίας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and Knowledge Discovery in Business Databases</dc:title>
  <dc:subject/>
  <dc:creator>Gregory Piatetsky</dc:creator>
  <cp:keywords/>
  <dc:description/>
  <cp:lastModifiedBy>Nineta Polemi</cp:lastModifiedBy>
  <cp:revision>257</cp:revision>
  <cp:lastPrinted>2013-03-13T14:22:21Z</cp:lastPrinted>
  <dcterms:created xsi:type="dcterms:W3CDTF">1996-06-04T17:33:28Z</dcterms:created>
  <dcterms:modified xsi:type="dcterms:W3CDTF">2020-03-25T10:44:26Z</dcterms:modified>
</cp:coreProperties>
</file>