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77" r:id="rId3"/>
    <p:sldId id="279" r:id="rId4"/>
    <p:sldId id="280" r:id="rId5"/>
    <p:sldId id="281" r:id="rId6"/>
    <p:sldId id="363" r:id="rId7"/>
    <p:sldId id="282" r:id="rId8"/>
    <p:sldId id="283" r:id="rId9"/>
    <p:sldId id="361" r:id="rId10"/>
    <p:sldId id="362" r:id="rId11"/>
    <p:sldId id="285" r:id="rId12"/>
    <p:sldId id="284" r:id="rId13"/>
    <p:sldId id="286" r:id="rId14"/>
    <p:sldId id="364" r:id="rId15"/>
    <p:sldId id="367" r:id="rId16"/>
    <p:sldId id="287" r:id="rId17"/>
    <p:sldId id="365" r:id="rId18"/>
    <p:sldId id="288" r:id="rId19"/>
    <p:sldId id="366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28" r:id="rId39"/>
    <p:sldId id="329" r:id="rId40"/>
    <p:sldId id="330" r:id="rId41"/>
    <p:sldId id="331" r:id="rId42"/>
    <p:sldId id="332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57" r:id="rId55"/>
    <p:sldId id="345" r:id="rId56"/>
    <p:sldId id="359" r:id="rId57"/>
    <p:sldId id="346" r:id="rId58"/>
    <p:sldId id="347" r:id="rId59"/>
    <p:sldId id="348" r:id="rId60"/>
    <p:sldId id="352" r:id="rId61"/>
    <p:sldId id="351" r:id="rId62"/>
    <p:sldId id="354" r:id="rId63"/>
    <p:sldId id="355" r:id="rId64"/>
    <p:sldId id="358" r:id="rId65"/>
    <p:sldId id="353" r:id="rId66"/>
    <p:sldId id="349" r:id="rId67"/>
    <p:sldId id="350" r:id="rId68"/>
  </p:sldIdLst>
  <p:sldSz cx="9144000" cy="6858000" type="overhead"/>
  <p:notesSz cx="7010400" cy="92964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BAC"/>
    <a:srgbClr val="FFCFAB"/>
    <a:srgbClr val="FF9900"/>
    <a:srgbClr val="000099"/>
    <a:srgbClr val="996633"/>
    <a:srgbClr val="FFFFDD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6"/>
    </p:cViewPr>
  </p:sorterViewPr>
  <p:notesViewPr>
    <p:cSldViewPr>
      <p:cViewPr varScale="1">
        <p:scale>
          <a:sx n="51" d="100"/>
          <a:sy n="51" d="100"/>
        </p:scale>
        <p:origin x="-3006" y="-84"/>
      </p:cViewPr>
      <p:guideLst>
        <p:guide orient="horz" pos="2027"/>
        <p:guide pos="29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5.xml"/><Relationship Id="rId18" Type="http://schemas.openxmlformats.org/officeDocument/2006/relationships/slide" Target="slides/slide32.xml"/><Relationship Id="rId26" Type="http://schemas.openxmlformats.org/officeDocument/2006/relationships/slide" Target="slides/slide44.xml"/><Relationship Id="rId3" Type="http://schemas.openxmlformats.org/officeDocument/2006/relationships/slide" Target="slides/slide5.xml"/><Relationship Id="rId21" Type="http://schemas.openxmlformats.org/officeDocument/2006/relationships/slide" Target="slides/slide35.xml"/><Relationship Id="rId34" Type="http://schemas.openxmlformats.org/officeDocument/2006/relationships/slide" Target="slides/slide55.xml"/><Relationship Id="rId7" Type="http://schemas.openxmlformats.org/officeDocument/2006/relationships/slide" Target="slides/slide13.xml"/><Relationship Id="rId12" Type="http://schemas.openxmlformats.org/officeDocument/2006/relationships/slide" Target="slides/slide23.xml"/><Relationship Id="rId17" Type="http://schemas.openxmlformats.org/officeDocument/2006/relationships/slide" Target="slides/slide31.xml"/><Relationship Id="rId25" Type="http://schemas.openxmlformats.org/officeDocument/2006/relationships/slide" Target="slides/slide42.xml"/><Relationship Id="rId33" Type="http://schemas.openxmlformats.org/officeDocument/2006/relationships/slide" Target="slides/slide54.xml"/><Relationship Id="rId38" Type="http://schemas.openxmlformats.org/officeDocument/2006/relationships/slide" Target="slides/slide66.xml"/><Relationship Id="rId2" Type="http://schemas.openxmlformats.org/officeDocument/2006/relationships/slide" Target="slides/slide4.xml"/><Relationship Id="rId16" Type="http://schemas.openxmlformats.org/officeDocument/2006/relationships/slide" Target="slides/slide30.xml"/><Relationship Id="rId20" Type="http://schemas.openxmlformats.org/officeDocument/2006/relationships/slide" Target="slides/slide34.xml"/><Relationship Id="rId29" Type="http://schemas.openxmlformats.org/officeDocument/2006/relationships/slide" Target="slides/slide49.xml"/><Relationship Id="rId1" Type="http://schemas.openxmlformats.org/officeDocument/2006/relationships/slide" Target="slides/slide3.xml"/><Relationship Id="rId6" Type="http://schemas.openxmlformats.org/officeDocument/2006/relationships/slide" Target="slides/slide11.xml"/><Relationship Id="rId11" Type="http://schemas.openxmlformats.org/officeDocument/2006/relationships/slide" Target="slides/slide22.xml"/><Relationship Id="rId24" Type="http://schemas.openxmlformats.org/officeDocument/2006/relationships/slide" Target="slides/slide39.xml"/><Relationship Id="rId32" Type="http://schemas.openxmlformats.org/officeDocument/2006/relationships/slide" Target="slides/slide53.xml"/><Relationship Id="rId37" Type="http://schemas.openxmlformats.org/officeDocument/2006/relationships/slide" Target="slides/slide59.xml"/><Relationship Id="rId5" Type="http://schemas.openxmlformats.org/officeDocument/2006/relationships/slide" Target="slides/slide8.xml"/><Relationship Id="rId15" Type="http://schemas.openxmlformats.org/officeDocument/2006/relationships/slide" Target="slides/slide27.xml"/><Relationship Id="rId23" Type="http://schemas.openxmlformats.org/officeDocument/2006/relationships/slide" Target="slides/slide38.xml"/><Relationship Id="rId28" Type="http://schemas.openxmlformats.org/officeDocument/2006/relationships/slide" Target="slides/slide48.xml"/><Relationship Id="rId36" Type="http://schemas.openxmlformats.org/officeDocument/2006/relationships/slide" Target="slides/slide57.xml"/><Relationship Id="rId10" Type="http://schemas.openxmlformats.org/officeDocument/2006/relationships/slide" Target="slides/slide21.xml"/><Relationship Id="rId19" Type="http://schemas.openxmlformats.org/officeDocument/2006/relationships/slide" Target="slides/slide33.xml"/><Relationship Id="rId31" Type="http://schemas.openxmlformats.org/officeDocument/2006/relationships/slide" Target="slides/slide52.xml"/><Relationship Id="rId4" Type="http://schemas.openxmlformats.org/officeDocument/2006/relationships/slide" Target="slides/slide7.xml"/><Relationship Id="rId9" Type="http://schemas.openxmlformats.org/officeDocument/2006/relationships/slide" Target="slides/slide16.xml"/><Relationship Id="rId14" Type="http://schemas.openxmlformats.org/officeDocument/2006/relationships/slide" Target="slides/slide26.xml"/><Relationship Id="rId22" Type="http://schemas.openxmlformats.org/officeDocument/2006/relationships/slide" Target="slides/slide36.xml"/><Relationship Id="rId27" Type="http://schemas.openxmlformats.org/officeDocument/2006/relationships/slide" Target="slides/slide47.xml"/><Relationship Id="rId30" Type="http://schemas.openxmlformats.org/officeDocument/2006/relationships/slide" Target="slides/slide51.xml"/><Relationship Id="rId35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9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el-G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9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9E5825B0-23FE-4E51-977C-50317D91812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9" y="0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el-G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522" y="4414600"/>
            <a:ext cx="5143358" cy="418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l-G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9" y="8832175"/>
            <a:ext cx="3037622" cy="4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6" tIns="46244" rIns="92486" bIns="4624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9B3CD2F5-BFC3-48BF-AEE2-AEA7A045A25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557E9-D9A9-4BC4-A66A-BC8DEE5D8209}" type="slidenum">
              <a:rPr lang="el-GR"/>
              <a:pPr/>
              <a:t>1</a:t>
            </a:fld>
            <a:endParaRPr lang="el-G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19EBF-B567-40FC-B2C3-709DF35BF28C}" type="slidenum">
              <a:rPr lang="el-GR"/>
              <a:pPr/>
              <a:t>11</a:t>
            </a:fld>
            <a:endParaRPr lang="el-G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D5C98-9662-442B-B095-74A0BDE47C6B}" type="slidenum">
              <a:rPr lang="el-GR"/>
              <a:pPr/>
              <a:t>12</a:t>
            </a:fld>
            <a:endParaRPr lang="el-GR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D1684-79A2-45D8-B19F-4180D6743D4C}" type="slidenum">
              <a:rPr lang="el-GR"/>
              <a:pPr/>
              <a:t>13</a:t>
            </a:fld>
            <a:endParaRPr lang="el-GR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5A177-E3FF-4F82-9B80-4BD0024F4EA6}" type="slidenum">
              <a:rPr lang="el-GR"/>
              <a:pPr/>
              <a:t>14</a:t>
            </a:fld>
            <a:endParaRPr lang="el-G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F6C3C-DC92-431C-AEA6-17DB3D04D788}" type="slidenum">
              <a:rPr lang="el-GR"/>
              <a:pPr/>
              <a:t>15</a:t>
            </a:fld>
            <a:endParaRPr lang="el-GR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18562-E17C-4FE7-B96F-4771A4CAB59B}" type="slidenum">
              <a:rPr lang="el-GR"/>
              <a:pPr/>
              <a:t>16</a:t>
            </a:fld>
            <a:endParaRPr lang="el-GR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9D08A-9B94-4D91-827A-71EF02BD8889}" type="slidenum">
              <a:rPr lang="el-GR"/>
              <a:pPr/>
              <a:t>18</a:t>
            </a:fld>
            <a:endParaRPr lang="el-G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22E97-9BF7-4819-A3FA-0371D0978A0F}" type="slidenum">
              <a:rPr lang="el-GR"/>
              <a:pPr/>
              <a:t>21</a:t>
            </a:fld>
            <a:endParaRPr lang="el-G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F8088-F994-43D5-BC50-A12F3B429904}" type="slidenum">
              <a:rPr lang="el-GR"/>
              <a:pPr/>
              <a:t>22</a:t>
            </a:fld>
            <a:endParaRPr lang="el-GR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BB86C-365B-4C7D-A211-34262927439A}" type="slidenum">
              <a:rPr lang="el-GR"/>
              <a:pPr/>
              <a:t>23</a:t>
            </a:fld>
            <a:endParaRPr lang="el-GR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17D31-5AD6-4F6D-9DBB-25E0E2B16041}" type="slidenum">
              <a:rPr lang="el-GR"/>
              <a:pPr/>
              <a:t>3</a:t>
            </a:fld>
            <a:endParaRPr lang="el-GR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12AEB-CDF5-4F4C-9757-63D4B8BB47A7}" type="slidenum">
              <a:rPr lang="el-GR"/>
              <a:pPr/>
              <a:t>25</a:t>
            </a:fld>
            <a:endParaRPr lang="el-G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381DB-62FE-4280-9F16-5A4BF38E31C4}" type="slidenum">
              <a:rPr lang="el-GR"/>
              <a:pPr/>
              <a:t>26</a:t>
            </a:fld>
            <a:endParaRPr lang="el-G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8CDDD-ECF4-4095-A7B6-65AA3E4528C7}" type="slidenum">
              <a:rPr lang="el-GR"/>
              <a:pPr/>
              <a:t>27</a:t>
            </a:fld>
            <a:endParaRPr lang="el-GR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C87E5-4D05-43B9-B22F-B2B08E14BDEE}" type="slidenum">
              <a:rPr lang="el-GR"/>
              <a:pPr/>
              <a:t>30</a:t>
            </a:fld>
            <a:endParaRPr lang="el-GR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743E0-F00B-47E6-8903-605ADA7D909B}" type="slidenum">
              <a:rPr lang="el-GR"/>
              <a:pPr/>
              <a:t>31</a:t>
            </a:fld>
            <a:endParaRPr lang="el-GR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075D5-A7F0-4B02-A288-50C9CC81AE24}" type="slidenum">
              <a:rPr lang="el-GR"/>
              <a:pPr/>
              <a:t>32</a:t>
            </a:fld>
            <a:endParaRPr lang="el-GR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A73C9-B106-4128-BD58-770BC3631780}" type="slidenum">
              <a:rPr lang="el-GR"/>
              <a:pPr/>
              <a:t>33</a:t>
            </a:fld>
            <a:endParaRPr lang="el-GR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27506-C627-4071-AB66-65FBAEE02910}" type="slidenum">
              <a:rPr lang="el-GR"/>
              <a:pPr/>
              <a:t>34</a:t>
            </a:fld>
            <a:endParaRPr lang="el-GR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DE40D-F2C0-4CF3-B4BD-99B32F134762}" type="slidenum">
              <a:rPr lang="el-GR"/>
              <a:pPr/>
              <a:t>35</a:t>
            </a:fld>
            <a:endParaRPr lang="el-GR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2C891-6A11-4218-83A8-F8EBBB1F6ECB}" type="slidenum">
              <a:rPr lang="el-GR"/>
              <a:pPr/>
              <a:t>36</a:t>
            </a:fld>
            <a:endParaRPr lang="el-GR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7FF91-67A1-4101-972A-9AF5B42293B8}" type="slidenum">
              <a:rPr lang="el-GR"/>
              <a:pPr/>
              <a:t>4</a:t>
            </a:fld>
            <a:endParaRPr lang="el-GR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8B376-E59D-4A63-8430-15961FD12A89}" type="slidenum">
              <a:rPr lang="el-GR"/>
              <a:pPr/>
              <a:t>37</a:t>
            </a:fld>
            <a:endParaRPr lang="el-GR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FCE5F-FBF5-445E-9875-BA1CF80FCEBA}" type="slidenum">
              <a:rPr lang="el-GR"/>
              <a:pPr/>
              <a:t>38</a:t>
            </a:fld>
            <a:endParaRPr lang="el-GR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68DB-2E32-4999-8911-AFB1BB44135C}" type="slidenum">
              <a:rPr lang="el-GR"/>
              <a:pPr/>
              <a:t>39</a:t>
            </a:fld>
            <a:endParaRPr lang="el-GR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BE8D-0C44-4DF3-A8BA-91FBB085A915}" type="slidenum">
              <a:rPr lang="el-GR"/>
              <a:pPr/>
              <a:t>40</a:t>
            </a:fld>
            <a:endParaRPr lang="el-GR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650E3-CAFF-461F-808A-4C7DBAA573D9}" type="slidenum">
              <a:rPr lang="el-GR"/>
              <a:pPr/>
              <a:t>41</a:t>
            </a:fld>
            <a:endParaRPr lang="el-GR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74916-1FF6-4DF4-B72D-DB8B15F47669}" type="slidenum">
              <a:rPr lang="el-GR"/>
              <a:pPr/>
              <a:t>5</a:t>
            </a:fld>
            <a:endParaRPr lang="el-GR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EC9AC-8203-4BC0-96A9-1CC3BA88E746}" type="slidenum">
              <a:rPr lang="el-GR"/>
              <a:pPr/>
              <a:t>6</a:t>
            </a:fld>
            <a:endParaRPr lang="el-GR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B5003-C2EA-4E2C-BFA7-FB9843EC141F}" type="slidenum">
              <a:rPr lang="el-GR"/>
              <a:pPr/>
              <a:t>7</a:t>
            </a:fld>
            <a:endParaRPr lang="el-GR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533A5-DECC-49BA-A6A9-0003C1036AD4}" type="slidenum">
              <a:rPr lang="el-GR"/>
              <a:pPr/>
              <a:t>8</a:t>
            </a:fld>
            <a:endParaRPr lang="el-GR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1F1D-3DF4-447C-88AA-279D783CC0F2}" type="slidenum">
              <a:rPr lang="el-GR"/>
              <a:pPr/>
              <a:t>9</a:t>
            </a:fld>
            <a:endParaRPr lang="el-GR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DF875-A59B-4D8B-9CAE-48A93CB6F2DC}" type="slidenum">
              <a:rPr lang="el-GR"/>
              <a:pPr/>
              <a:t>10</a:t>
            </a:fld>
            <a:endParaRPr lang="el-G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6" y="4416088"/>
            <a:ext cx="5140088" cy="41824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ffectLst/>
        </p:spPr>
        <p:txBody>
          <a:bodyPr/>
          <a:lstStyle>
            <a:lvl1pPr>
              <a:defRPr sz="28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 wrap="square" anchor="t"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 wrap="square" anchor="t"/>
          <a:lstStyle>
            <a:lvl1pPr>
              <a:defRPr i="0"/>
            </a:lvl1pPr>
          </a:lstStyle>
          <a:p>
            <a:endParaRPr lang="el-G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258972-5471-4F8D-8581-82CB78E5ED19}" type="slidenum">
              <a:rPr lang="el-GR"/>
              <a:pPr/>
              <a:t>‹#›</a:t>
            </a:fld>
            <a:endParaRPr lang="el-GR">
              <a:solidFill>
                <a:srgbClr val="000099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81000" y="4572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ED16EA-2816-40A0-A8C2-C1D50FE8C73E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10350" y="374650"/>
            <a:ext cx="2076450" cy="58737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81000" y="374650"/>
            <a:ext cx="6076950" cy="58737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75E50-BB56-4488-98EF-A2C35E5115B3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74650"/>
            <a:ext cx="83058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4076700" cy="2247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076700" cy="2247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B044A7-6016-4E94-83CF-86DBFCBCB385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3238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74650"/>
            <a:ext cx="83058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79F2C8-8027-4541-AA87-58C85B4554DF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3238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6F26C-768E-4CFF-B121-AF54C448E918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8ACE3-5EF6-408E-B1AF-3D11328160DF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D1953E-420B-438C-A908-B3705A294BC9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9AC210-E4DC-475C-BBB0-890B24202BE7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E662B-345F-44A8-AB8D-CC729CB57327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59425-5766-4D3C-BD3D-70F5955AD99B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77BA82-A3E7-4753-9378-2FD355D3047C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5885C-5255-4B2B-98C5-58D472B9420C}" type="slidenum">
              <a:rPr lang="el-GR"/>
              <a:pPr/>
              <a:t>‹#›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0D8FF"/>
            </a:gs>
            <a:gs pos="50000">
              <a:srgbClr val="FFFFFF"/>
            </a:gs>
            <a:gs pos="100000">
              <a:srgbClr val="90D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7465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fld id="{677A0117-96A1-443B-B37C-BCF03842447D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81000" y="4572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484438" y="100013"/>
            <a:ext cx="377564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l-GR" sz="1400" b="1" i="1" dirty="0">
                <a:solidFill>
                  <a:srgbClr val="000099"/>
                </a:solidFill>
              </a:rPr>
              <a:t>Υπολογιστική </a:t>
            </a:r>
            <a:r>
              <a:rPr lang="el-GR" sz="1400" b="1" i="1" dirty="0" smtClean="0">
                <a:solidFill>
                  <a:srgbClr val="000099"/>
                </a:solidFill>
              </a:rPr>
              <a:t>Νέφους</a:t>
            </a:r>
            <a:r>
              <a:rPr lang="en-US" sz="1400" b="1" i="1" dirty="0" smtClean="0">
                <a:solidFill>
                  <a:srgbClr val="000099"/>
                </a:solidFill>
              </a:rPr>
              <a:t> </a:t>
            </a:r>
            <a:r>
              <a:rPr lang="en-US" sz="1400" b="1" i="1" dirty="0">
                <a:solidFill>
                  <a:srgbClr val="000099"/>
                </a:solidFill>
              </a:rPr>
              <a:t>- </a:t>
            </a:r>
            <a:r>
              <a:rPr lang="el-GR" sz="1400" b="1" i="1" dirty="0">
                <a:solidFill>
                  <a:srgbClr val="000099"/>
                </a:solidFill>
              </a:rPr>
              <a:t>Παράλληλη επεξεργασία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1447800"/>
            <a:ext cx="8286750" cy="0"/>
          </a:xfrm>
          <a:prstGeom prst="line">
            <a:avLst/>
          </a:prstGeom>
          <a:noFill/>
          <a:ln w="47625" cmpd="thinThick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rgbClr val="003399"/>
                </a:solidFill>
              </a:defRPr>
            </a:lvl1pPr>
          </a:lstStyle>
          <a:p>
            <a:endParaRPr lang="el-G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rgbClr val="000066"/>
                </a:solidFill>
              </a:defRPr>
            </a:lvl1pPr>
          </a:lstStyle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4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CC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66CC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66CC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F70FB5C-A1F9-43A0-A1C3-21502D884889}" type="slidenum">
              <a:rPr lang="el-GR"/>
              <a:pPr/>
              <a:t>1</a:t>
            </a:fld>
            <a:endParaRPr lang="el-GR">
              <a:solidFill>
                <a:srgbClr val="000099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132856"/>
            <a:ext cx="7772400" cy="1143000"/>
          </a:xfrm>
          <a:noFill/>
          <a:ln/>
        </p:spPr>
        <p:txBody>
          <a:bodyPr/>
          <a:lstStyle/>
          <a:p>
            <a:r>
              <a:rPr lang="el-GR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ΥΠΟΛΟΓΙΣΤΙΚΗ ΝΕΦΟΥΣ</a:t>
            </a:r>
            <a:br>
              <a:rPr lang="el-GR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i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Παράλληλη επεξεργασία</a:t>
            </a:r>
            <a:endParaRPr lang="el-GR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5 - Θέση υποσέλιδου"/>
          <p:cNvSpPr>
            <a:spLocks noGrp="1"/>
          </p:cNvSpPr>
          <p:nvPr>
            <p:ph type="ftr" sz="quarter" idx="4294967295"/>
          </p:nvPr>
        </p:nvSpPr>
        <p:spPr bwMode="auto">
          <a:xfrm>
            <a:off x="1065749" y="741326"/>
            <a:ext cx="4516582" cy="7689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el-GR" sz="1200" dirty="0" smtClean="0"/>
              <a:t>ΠΑΝΕΠΙΣΤΗΜΙΟ ΠΕΙΡΑΙΩΣ</a:t>
            </a:r>
          </a:p>
          <a:p>
            <a:pPr algn="l"/>
            <a:r>
              <a:rPr lang="el-GR" sz="1200" dirty="0" smtClean="0"/>
              <a:t>ΠΡΟΓΡΑΜΜΑ ΜΕΤΑΠΤΥΧΙΑΚΩΝ ΣΠΟΥΔΩΝ </a:t>
            </a:r>
            <a:endParaRPr lang="en-US" sz="1200" dirty="0" smtClean="0"/>
          </a:p>
          <a:p>
            <a:pPr algn="l"/>
            <a:r>
              <a:rPr lang="el-GR" sz="1200" dirty="0" smtClean="0"/>
              <a:t>“ΠΡΟΗΓΜΕΝΑ ΣΥΣΤΗΜΑΤΑ ΠΛΗΡΟΦΟΡΙΚΗΣ”</a:t>
            </a:r>
          </a:p>
        </p:txBody>
      </p:sp>
      <p:pic>
        <p:nvPicPr>
          <p:cNvPr id="6" name="5 - Εικόνα" descr="UNI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764704"/>
            <a:ext cx="647700" cy="742950"/>
          </a:xfrm>
          <a:prstGeom prst="rect">
            <a:avLst/>
          </a:prstGeom>
        </p:spPr>
      </p:pic>
      <p:sp>
        <p:nvSpPr>
          <p:cNvPr id="8" name="7 - Υπότιτλος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0EB3-DADA-445C-A396-9DA91D38B33B}" type="slidenum">
              <a:rPr lang="el-GR"/>
              <a:pPr/>
              <a:t>10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Παράλληλες Οργανώσεις</a:t>
            </a:r>
            <a:r>
              <a:rPr lang="en-US"/>
              <a:t> - MIMD</a:t>
            </a:r>
            <a:br>
              <a:rPr lang="en-US"/>
            </a:br>
            <a:r>
              <a:rPr lang="en-US"/>
              <a:t>Distributed Memory</a:t>
            </a: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>
          <a:blip r:embed="rId3" cstate="print"/>
          <a:srcRect l="50000" t="43002" b="19466"/>
          <a:stretch>
            <a:fillRect/>
          </a:stretch>
        </p:blipFill>
        <p:spPr bwMode="auto">
          <a:xfrm>
            <a:off x="1066800" y="1882775"/>
            <a:ext cx="70104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9DC25-6792-4D1A-95C6-B100F31E7ED6}" type="slidenum">
              <a:rPr lang="el-GR"/>
              <a:pPr/>
              <a:t>11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Οργάνωση </a:t>
            </a:r>
            <a:r>
              <a:rPr lang="en-US"/>
              <a:t>MIMD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Επεξεργαστές γενικής χρήσης</a:t>
            </a:r>
            <a:endParaRPr lang="en-US"/>
          </a:p>
          <a:p>
            <a:r>
              <a:rPr lang="el-GR"/>
              <a:t>Καθένας επεξεργάζεται όλες τις εντολές που χρειάζονται για την εκτέλεση του κατάλληλου μετασχηματισμού δεδομένων</a:t>
            </a:r>
            <a:endParaRPr lang="en-US"/>
          </a:p>
          <a:p>
            <a:r>
              <a:rPr lang="el-GR"/>
              <a:t>Υποδιαιρούνται σύμφωνα με τον τρόπο επικοινωνίας των επεξεργαστών μεταξύ τους.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8E97C-38B6-4D68-8A1A-0F9A7542C7E3}" type="slidenum">
              <a:rPr lang="el-GR"/>
              <a:pPr/>
              <a:t>12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Ταξινόμηση Αρχιτεκτονικών Παράλληλων Επεξεργαστών</a:t>
            </a:r>
            <a:endParaRPr lang="en-US"/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3" cstate="print"/>
          <a:srcRect b="13715"/>
          <a:stretch>
            <a:fillRect/>
          </a:stretch>
        </p:blipFill>
        <p:spPr bwMode="auto">
          <a:xfrm>
            <a:off x="990600" y="1644650"/>
            <a:ext cx="73152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7925-D06D-4343-90DB-C0DAADED6FFA}" type="slidenum">
              <a:rPr lang="el-GR"/>
              <a:pPr/>
              <a:t>13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Σφικτή Σύνδεση (</a:t>
            </a:r>
            <a:r>
              <a:rPr lang="en-US"/>
              <a:t>Tightly Coupled</a:t>
            </a:r>
            <a:r>
              <a:rPr lang="el-GR"/>
              <a:t>)</a:t>
            </a:r>
            <a:r>
              <a:rPr lang="en-US"/>
              <a:t> - SMP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Πολλοί επεξεργαστές διαμοιράζονται μια κοινή μνήμη (</a:t>
            </a:r>
            <a:r>
              <a:rPr lang="en-US"/>
              <a:t>shared memory</a:t>
            </a:r>
            <a:r>
              <a:rPr lang="el-GR"/>
              <a:t>)</a:t>
            </a:r>
            <a:endParaRPr lang="en-US"/>
          </a:p>
          <a:p>
            <a:r>
              <a:rPr lang="el-GR"/>
              <a:t>Επικοινωνούν μέσω της κοινής μνήμης</a:t>
            </a:r>
            <a:endParaRPr lang="en-US"/>
          </a:p>
          <a:p>
            <a:r>
              <a:rPr lang="el-GR"/>
              <a:t>Συνηθέστερη μορφή: </a:t>
            </a:r>
            <a:r>
              <a:rPr lang="en-US"/>
              <a:t>Symmetric Multiprocessor (SMP)</a:t>
            </a:r>
          </a:p>
          <a:p>
            <a:pPr lvl="1"/>
            <a:r>
              <a:rPr lang="el-GR"/>
              <a:t>Διαμοιράζονται μια κοινή μνήμη</a:t>
            </a:r>
            <a:endParaRPr lang="en-US"/>
          </a:p>
          <a:p>
            <a:pPr lvl="1"/>
            <a:r>
              <a:rPr lang="el-GR"/>
              <a:t>Μέσω μιας κοινής αρτηρίας (</a:t>
            </a:r>
            <a:r>
              <a:rPr lang="en-US"/>
              <a:t>Shared bus</a:t>
            </a:r>
            <a:r>
              <a:rPr lang="el-GR"/>
              <a:t>)</a:t>
            </a:r>
            <a:r>
              <a:rPr lang="en-US"/>
              <a:t> </a:t>
            </a:r>
            <a:endParaRPr lang="el-GR"/>
          </a:p>
          <a:p>
            <a:pPr lvl="1"/>
            <a:r>
              <a:rPr lang="el-GR"/>
              <a:t>Ο χρόνος προσπέλασης σε οποιαδήποτε περιοχή μνήμης είναι περίπου ο ίδιος για κάθε επεξεργαστή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E972-DB61-428B-99AA-270838A1495E}" type="slidenum">
              <a:rPr lang="el-GR"/>
              <a:pPr/>
              <a:t>14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Diagram of Tightly Coupled Multiprocessor</a:t>
            </a:r>
          </a:p>
        </p:txBody>
      </p:sp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3" cstate="print"/>
          <a:srcRect r="21591" b="13333"/>
          <a:stretch>
            <a:fillRect/>
          </a:stretch>
        </p:blipFill>
        <p:spPr bwMode="auto">
          <a:xfrm>
            <a:off x="1371600" y="1682750"/>
            <a:ext cx="55626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546D-CDB5-49DC-80F9-7ED951FE1C82}" type="slidenum">
              <a:rPr lang="el-GR"/>
              <a:pPr/>
              <a:t>15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Συμμετρικοί Πολυεπεξεργαστές (</a:t>
            </a:r>
            <a:r>
              <a:rPr lang="en-US"/>
              <a:t>Symmetric Multiprocessors-SMPs</a:t>
            </a:r>
            <a:r>
              <a:rPr lang="el-GR"/>
              <a:t>)</a:t>
            </a: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/>
              <a:t>Ένα ξεχωριστό σύστημα υπολογιστή με τα ακόλουθα χαρακτηριστικά: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l-GR" sz="1800"/>
              <a:t>Δυο ή περισσότεροι όμοιοι επεξεργαστές με συγκρίσιμες ικανότητες.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l-GR" sz="1800"/>
              <a:t>Οι επεξεργαστές διαμοιράζονται την ίδια κύρια μνήμη και συσκευές </a:t>
            </a:r>
            <a:r>
              <a:rPr lang="en-US" sz="1800"/>
              <a:t>I/O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Οι επεξεργαστές συνδέονται με μια αρτηρία ή με κάποια άλλη μορφή εσωτερικής σύνδεσης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Ο χρόνος προσπέλασης στη μνήμη είναι περίπου ίδιος για κάθε υπολογιστή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l-GR" sz="1800"/>
              <a:t>Όλοι οι επεξεργαστές διαμοιράζονται την προσπέλαση στις συσκευές </a:t>
            </a:r>
            <a:r>
              <a:rPr lang="en-US" sz="1800"/>
              <a:t>I/O</a:t>
            </a:r>
          </a:p>
          <a:p>
            <a:pPr lvl="2">
              <a:lnSpc>
                <a:spcPct val="90000"/>
              </a:lnSpc>
            </a:pPr>
            <a:r>
              <a:rPr lang="el-GR" sz="1400"/>
              <a:t>Είτε μέσω των ίδιων διαύλων είτε μέσω διαφορετικών διαύλων οι οποίοι παρέχουν διαδρομές προς την ίδια συσκευή</a:t>
            </a:r>
            <a:endParaRPr lang="en-US" sz="1400"/>
          </a:p>
          <a:p>
            <a:pPr lvl="1">
              <a:lnSpc>
                <a:spcPct val="90000"/>
              </a:lnSpc>
            </a:pPr>
            <a:r>
              <a:rPr lang="el-GR" sz="1800"/>
              <a:t>Όλοι οι επεξεργαστές μπορούν να εκτελέσουν τις ίδιες λειτουργίες (</a:t>
            </a:r>
            <a:r>
              <a:rPr lang="en-US" sz="1800"/>
              <a:t>symmetric)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Το σύστημα ελέγχεται από ένα ολοκληρωμένο λειτουργικό σύστημα</a:t>
            </a:r>
            <a:endParaRPr lang="en-US" sz="1800"/>
          </a:p>
          <a:p>
            <a:pPr lvl="2">
              <a:lnSpc>
                <a:spcPct val="90000"/>
              </a:lnSpc>
            </a:pPr>
            <a:r>
              <a:rPr lang="el-GR" sz="1400"/>
              <a:t>Προσφέρει αλληλεπίδραση μεταξύ επεξεργαστών</a:t>
            </a:r>
            <a:endParaRPr lang="en-US" sz="1400"/>
          </a:p>
          <a:p>
            <a:pPr lvl="2">
              <a:lnSpc>
                <a:spcPct val="90000"/>
              </a:lnSpc>
            </a:pPr>
            <a:r>
              <a:rPr lang="el-GR" sz="1400"/>
              <a:t>αλληλεπίδραση</a:t>
            </a:r>
            <a:r>
              <a:rPr lang="en-US" sz="1400"/>
              <a:t> </a:t>
            </a:r>
            <a:r>
              <a:rPr lang="el-GR" sz="1400"/>
              <a:t>σε επίπεδα </a:t>
            </a:r>
            <a:r>
              <a:rPr lang="en-US" sz="1400"/>
              <a:t>job, task, file </a:t>
            </a:r>
            <a:r>
              <a:rPr lang="el-GR" sz="1400"/>
              <a:t>και</a:t>
            </a:r>
            <a:r>
              <a:rPr lang="en-US" sz="1400"/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7239-DFE9-44D8-BAAC-033BC7A13A74}" type="slidenum">
              <a:rPr lang="el-GR"/>
              <a:pPr/>
              <a:t>16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Σφικτή Σύνδεση (</a:t>
            </a:r>
            <a:r>
              <a:rPr lang="en-US"/>
              <a:t>Tightly Coupled</a:t>
            </a:r>
            <a:r>
              <a:rPr lang="el-GR"/>
              <a:t>)</a:t>
            </a:r>
            <a:r>
              <a:rPr lang="en-US"/>
              <a:t> - NUMA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Μη ομογενής προσπέλαση στη μνήμη (</a:t>
            </a:r>
            <a:r>
              <a:rPr lang="en-US"/>
              <a:t>Nonuniform memory access</a:t>
            </a:r>
            <a:r>
              <a:rPr lang="el-GR"/>
              <a:t>)</a:t>
            </a:r>
            <a:endParaRPr lang="en-US"/>
          </a:p>
          <a:p>
            <a:r>
              <a:rPr lang="el-GR"/>
              <a:t>Ο χρόνος προσπέλασης στη μνήμη μπορεί να είναι διαφορετικός για διαφορετικές περιοχές μνήμης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23BD-6F71-4A1A-8F93-E09E4B6F75A5}" type="slidenum">
              <a:rPr lang="el-GR"/>
              <a:pPr/>
              <a:t>17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CC-NUMA Organization</a:t>
            </a:r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69988"/>
            <a:ext cx="7707313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8401A-10EE-434A-B5CD-B98C5D9E9C93}" type="slidenum">
              <a:rPr lang="el-GR"/>
              <a:pPr/>
              <a:t>18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Χαλαρή σύνδεση (</a:t>
            </a:r>
            <a:r>
              <a:rPr lang="en-US"/>
              <a:t>Loosely Coupled</a:t>
            </a:r>
            <a:r>
              <a:rPr lang="el-GR"/>
              <a:t>)</a:t>
            </a:r>
            <a:r>
              <a:rPr lang="en-US"/>
              <a:t> - Clusters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Συλλογή ανεξάρτητων μονοεπεξεργαστών ή </a:t>
            </a:r>
            <a:r>
              <a:rPr lang="en-US"/>
              <a:t>SMPs</a:t>
            </a:r>
          </a:p>
          <a:p>
            <a:r>
              <a:rPr lang="el-GR"/>
              <a:t>Διασυνδεδεμένοι ώστε να σχηματίζουν ένα σμήνος (</a:t>
            </a:r>
            <a:r>
              <a:rPr lang="en-US"/>
              <a:t>cluster</a:t>
            </a:r>
            <a:r>
              <a:rPr lang="el-GR"/>
              <a:t>)</a:t>
            </a:r>
            <a:endParaRPr lang="en-US"/>
          </a:p>
          <a:p>
            <a:r>
              <a:rPr lang="el-GR"/>
              <a:t>Η επικοινωνία μεταξύ των υπολογιστών είτε μέσω συγκεκριμένων διαδρομών είτε μέσω καποιας εγκατάστασης δικτύου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AF21-DA7C-42C3-A4E6-717A408B7380}" type="slidenum">
              <a:rPr lang="el-GR"/>
              <a:pPr/>
              <a:t>19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Computer Architecture</a:t>
            </a: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42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6EEB-35F0-47BE-A2ED-8D73977A9014}" type="slidenum">
              <a:rPr lang="el-GR"/>
              <a:pPr/>
              <a:t>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/>
              <a:t>Πηγή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648200"/>
          </a:xfrm>
          <a:noFill/>
          <a:ln/>
        </p:spPr>
        <p:txBody>
          <a:bodyPr/>
          <a:lstStyle/>
          <a:p>
            <a:pPr>
              <a:spcAft>
                <a:spcPct val="20000"/>
              </a:spcAft>
            </a:pPr>
            <a:endParaRPr lang="el-GR" sz="2400" dirty="0"/>
          </a:p>
          <a:p>
            <a:pPr>
              <a:spcAft>
                <a:spcPct val="20000"/>
              </a:spcAft>
            </a:pPr>
            <a:r>
              <a:rPr lang="en-US" dirty="0"/>
              <a:t>William Stallings Computer Organization and Architecture - 8th Edition</a:t>
            </a:r>
            <a:endParaRPr lang="el-GR" dirty="0"/>
          </a:p>
          <a:p>
            <a:pPr lvl="1"/>
            <a:r>
              <a:rPr lang="el-GR" dirty="0"/>
              <a:t>Κεφάλαιο</a:t>
            </a:r>
            <a:r>
              <a:rPr lang="en-US" dirty="0"/>
              <a:t> 1</a:t>
            </a:r>
            <a:r>
              <a:rPr lang="el-GR" dirty="0"/>
              <a:t>8 - Παράλληλη επεξεργασία</a:t>
            </a:r>
          </a:p>
          <a:p>
            <a:pPr>
              <a:spcAft>
                <a:spcPct val="20000"/>
              </a:spcAft>
            </a:pPr>
            <a:endParaRPr lang="el-GR" sz="2400" dirty="0"/>
          </a:p>
          <a:p>
            <a:pPr lvl="4">
              <a:spcAft>
                <a:spcPct val="20000"/>
              </a:spcAft>
              <a:buFontTx/>
              <a:buNone/>
            </a:pPr>
            <a:r>
              <a:rPr lang="el-GR" sz="2400" dirty="0"/>
              <a:t>   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9EBA-58FA-4EC4-BE30-FE09FE38376D}" type="slidenum">
              <a:rPr lang="el-GR"/>
              <a:pPr/>
              <a:t>20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Πολυπρογραμματισμός (</a:t>
            </a:r>
            <a:r>
              <a:rPr lang="en-GB"/>
              <a:t>Multiprogramming</a:t>
            </a:r>
            <a:r>
              <a:rPr lang="el-GR"/>
              <a:t>)</a:t>
            </a:r>
            <a:r>
              <a:rPr lang="en-GB"/>
              <a:t> and </a:t>
            </a:r>
            <a:r>
              <a:rPr lang="el-GR"/>
              <a:t>Πολυεπεξεργασία (</a:t>
            </a:r>
            <a:r>
              <a:rPr lang="en-GB"/>
              <a:t>Multiprocessing</a:t>
            </a:r>
            <a:r>
              <a:rPr lang="el-GR"/>
              <a:t>)</a:t>
            </a:r>
            <a:endParaRPr lang="en-GB"/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06538"/>
            <a:ext cx="6970712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23F5-4AB9-4F29-AA45-2767ACF4127A}" type="slidenum">
              <a:rPr lang="el-GR"/>
              <a:pPr/>
              <a:t>21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Πλεονεκτήματα </a:t>
            </a:r>
            <a:r>
              <a:rPr lang="en-US"/>
              <a:t>SMPs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4648200"/>
          </a:xfrm>
        </p:spPr>
        <p:txBody>
          <a:bodyPr/>
          <a:lstStyle/>
          <a:p>
            <a:r>
              <a:rPr lang="el-GR" sz="2300"/>
              <a:t>Απόδοση (</a:t>
            </a:r>
            <a:r>
              <a:rPr lang="en-US" sz="2300"/>
              <a:t>Performance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Αν κάποια εργασία μπορεί να γίνει παράλληλα</a:t>
            </a:r>
            <a:endParaRPr lang="en-US" sz="2300"/>
          </a:p>
          <a:p>
            <a:r>
              <a:rPr lang="el-GR" sz="2300"/>
              <a:t>Διαθεσιμότητα (</a:t>
            </a:r>
            <a:r>
              <a:rPr lang="en-US" sz="2300"/>
              <a:t>Availability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Αφού όλοι οι υπολογιστές μπορούν να εκτελέσουν τις ίδιες λειτουργίες, η βλάβη ενός επεξεργαστή δεν ακινητοποιεί την μηχανή</a:t>
            </a:r>
            <a:endParaRPr lang="en-US" sz="2300"/>
          </a:p>
          <a:p>
            <a:r>
              <a:rPr lang="el-GR" sz="2300"/>
              <a:t>Αυξητική ανάπτυξη (</a:t>
            </a:r>
            <a:r>
              <a:rPr lang="en-US" sz="2300"/>
              <a:t>Incremental growth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Ο χρήστης μπορεί να ενισχύσει την απόδοση συστήματος με πρόσθεση επιπλέον επεξεργαστών</a:t>
            </a:r>
            <a:endParaRPr lang="en-US" sz="2300"/>
          </a:p>
          <a:p>
            <a:r>
              <a:rPr lang="el-GR" sz="2300"/>
              <a:t>Κλιμάκωση (</a:t>
            </a:r>
            <a:r>
              <a:rPr lang="en-US" sz="2300"/>
              <a:t>Scaling</a:t>
            </a:r>
            <a:r>
              <a:rPr lang="el-GR" sz="2300"/>
              <a:t>)</a:t>
            </a:r>
            <a:endParaRPr lang="en-US" sz="2300"/>
          </a:p>
          <a:p>
            <a:pPr lvl="1"/>
            <a:r>
              <a:rPr lang="el-GR" sz="2300"/>
              <a:t>Οι έμποροι μπορούν να προσφέρουν προϊόντα βάση του πλήθους των επεξεργαστών</a:t>
            </a:r>
            <a:endParaRPr lang="en-US" sz="23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265C-9BAB-4D12-B2F0-500C9D20303B}" type="slidenum">
              <a:rPr lang="el-GR"/>
              <a:pPr/>
              <a:t>22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Ταξινόμηση Οργανώσεων </a:t>
            </a:r>
            <a:r>
              <a:rPr lang="en-US"/>
              <a:t>SMP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Χρονικά διαμοιραζόμενη ή κοινή αρτηρία (</a:t>
            </a:r>
            <a:r>
              <a:rPr lang="en-US"/>
              <a:t>Time shared or common bus</a:t>
            </a:r>
            <a:r>
              <a:rPr lang="el-GR"/>
              <a:t>)</a:t>
            </a:r>
            <a:endParaRPr lang="en-US"/>
          </a:p>
          <a:p>
            <a:r>
              <a:rPr lang="el-GR"/>
              <a:t>Μνήμη πολλαπλών θυρών (</a:t>
            </a:r>
            <a:r>
              <a:rPr lang="en-US"/>
              <a:t>Multiport memory</a:t>
            </a:r>
            <a:r>
              <a:rPr lang="el-GR"/>
              <a:t>)</a:t>
            </a:r>
            <a:endParaRPr lang="en-US"/>
          </a:p>
          <a:p>
            <a:r>
              <a:rPr lang="el-GR"/>
              <a:t>Κεντρική μονάδα ελέγχου (</a:t>
            </a:r>
            <a:r>
              <a:rPr lang="en-US"/>
              <a:t>Central control unit</a:t>
            </a:r>
            <a:r>
              <a:rPr lang="el-GR"/>
              <a:t>)</a:t>
            </a:r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EB4F-6CC8-404E-AF97-F10FA4687B73}" type="slidenum">
              <a:rPr lang="el-GR"/>
              <a:pPr/>
              <a:t>23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Shared Bus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Simplest form</a:t>
            </a:r>
          </a:p>
          <a:p>
            <a:r>
              <a:rPr lang="en-US"/>
              <a:t>Structure and interface similar to single processor system</a:t>
            </a:r>
          </a:p>
          <a:p>
            <a:r>
              <a:rPr lang="en-US"/>
              <a:t>Following features provided</a:t>
            </a:r>
          </a:p>
          <a:p>
            <a:pPr lvl="1"/>
            <a:r>
              <a:rPr lang="en-US"/>
              <a:t>Addressing - distinguish devices on bus </a:t>
            </a:r>
          </a:p>
          <a:p>
            <a:pPr lvl="1"/>
            <a:r>
              <a:rPr lang="en-US"/>
              <a:t>Arbitration - any device can be temporary master</a:t>
            </a:r>
          </a:p>
          <a:p>
            <a:pPr lvl="1"/>
            <a:r>
              <a:rPr lang="en-US"/>
              <a:t>Time sharing - if one device has the bus, others must wait and may have to suspend</a:t>
            </a:r>
          </a:p>
          <a:p>
            <a:r>
              <a:rPr lang="en-US"/>
              <a:t>Have multiple processors as well as multiple I/O modules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A86C-5A06-46EA-9809-DE980DDDDB2B}" type="slidenum">
              <a:rPr lang="el-GR"/>
              <a:pPr/>
              <a:t>24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Symmetric Multiprocessor Organization</a:t>
            </a:r>
          </a:p>
        </p:txBody>
      </p:sp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58875"/>
            <a:ext cx="719137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FA82-7A4C-47DF-9B41-083D3D6E7768}" type="slidenum">
              <a:rPr lang="el-GR"/>
              <a:pPr/>
              <a:t>25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Share Bus - Advantages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Simplicity</a:t>
            </a:r>
          </a:p>
          <a:p>
            <a:r>
              <a:rPr lang="en-US"/>
              <a:t>Flexibility</a:t>
            </a:r>
          </a:p>
          <a:p>
            <a:r>
              <a:rPr lang="en-US"/>
              <a:t>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55B7-7B0C-4129-9515-EB78B757ACC6}" type="slidenum">
              <a:rPr lang="el-GR"/>
              <a:pPr/>
              <a:t>26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Share Bus - Disadvantage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Performance limited by bus cycle time</a:t>
            </a:r>
          </a:p>
          <a:p>
            <a:r>
              <a:rPr lang="en-US"/>
              <a:t>Each processor should have local cache</a:t>
            </a:r>
          </a:p>
          <a:p>
            <a:pPr lvl="1"/>
            <a:r>
              <a:rPr lang="en-US"/>
              <a:t>Reduce number of bus accesses</a:t>
            </a:r>
          </a:p>
          <a:p>
            <a:r>
              <a:rPr lang="en-US"/>
              <a:t>Leads to problems with cache coherence</a:t>
            </a:r>
          </a:p>
          <a:p>
            <a:pPr lvl="1"/>
            <a:r>
              <a:rPr lang="en-US"/>
              <a:t>Solved in hardware - see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D0D3-1252-4522-BB2E-23EC33EE432E}" type="slidenum">
              <a:rPr lang="el-GR"/>
              <a:pPr/>
              <a:t>27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Issues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Simultaneous concurrent processes</a:t>
            </a:r>
          </a:p>
          <a:p>
            <a:r>
              <a:rPr lang="en-US"/>
              <a:t>Scheduling</a:t>
            </a:r>
          </a:p>
          <a:p>
            <a:r>
              <a:rPr lang="en-US"/>
              <a:t>Synchronization</a:t>
            </a:r>
          </a:p>
          <a:p>
            <a:r>
              <a:rPr lang="en-US"/>
              <a:t>Memory management</a:t>
            </a:r>
          </a:p>
          <a:p>
            <a:r>
              <a:rPr lang="en-US"/>
              <a:t>Reliability and fault tolerance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DA67-8829-4A11-A24A-9A926D5F56DA}" type="slidenum">
              <a:rPr lang="el-GR"/>
              <a:pPr/>
              <a:t>28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4650"/>
            <a:ext cx="8305800" cy="822325"/>
          </a:xfrm>
        </p:spPr>
        <p:txBody>
          <a:bodyPr/>
          <a:lstStyle/>
          <a:p>
            <a:r>
              <a:rPr lang="en-GB"/>
              <a:t>A Mainframe SMP</a:t>
            </a:r>
            <a:r>
              <a:rPr lang="el-GR"/>
              <a:t> - </a:t>
            </a:r>
            <a:r>
              <a:rPr lang="en-GB"/>
              <a:t>IBM zSeries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05800" cy="4764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Uniprocessor with one main memory card to a high-end system with 48 processors and 8 memory cards</a:t>
            </a:r>
          </a:p>
          <a:p>
            <a:pPr>
              <a:lnSpc>
                <a:spcPct val="90000"/>
              </a:lnSpc>
            </a:pPr>
            <a:r>
              <a:rPr lang="en-GB" sz="1800"/>
              <a:t>Dual-core processor chip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Each includes two identical central processors (CPs)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CISC superscalar microprocessor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Mostly hardwired, some vertical microcode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256-kB L1 instruction cache and a 256-kB L1 data cache</a:t>
            </a:r>
          </a:p>
          <a:p>
            <a:pPr>
              <a:lnSpc>
                <a:spcPct val="90000"/>
              </a:lnSpc>
            </a:pPr>
            <a:r>
              <a:rPr lang="en-GB" sz="1800"/>
              <a:t>L2 cache 32 MB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Clusters of five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Each cluster supports eight processors and access to entire main memory space</a:t>
            </a:r>
          </a:p>
          <a:p>
            <a:pPr>
              <a:lnSpc>
                <a:spcPct val="90000"/>
              </a:lnSpc>
            </a:pPr>
            <a:r>
              <a:rPr lang="en-GB" sz="1800"/>
              <a:t>System control element (SCE)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Arbitrates system communication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Maintains cache coherence</a:t>
            </a:r>
          </a:p>
          <a:p>
            <a:pPr>
              <a:lnSpc>
                <a:spcPct val="90000"/>
              </a:lnSpc>
            </a:pPr>
            <a:r>
              <a:rPr lang="en-GB" sz="1800"/>
              <a:t>Main store control (MSC)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Interconnect L2 caches and main memory</a:t>
            </a:r>
          </a:p>
          <a:p>
            <a:pPr>
              <a:lnSpc>
                <a:spcPct val="90000"/>
              </a:lnSpc>
            </a:pPr>
            <a:r>
              <a:rPr lang="en-GB" sz="1800"/>
              <a:t>Memory card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Each 32 GB, Maximum 8 , total of 256 GB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Interconnect to MSC via synchronous memory interfaces (SMIs)</a:t>
            </a:r>
          </a:p>
          <a:p>
            <a:pPr>
              <a:lnSpc>
                <a:spcPct val="90000"/>
              </a:lnSpc>
            </a:pPr>
            <a:r>
              <a:rPr lang="en-GB" sz="1800"/>
              <a:t>Memory bus adapter (MBA)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Interface to I/O channels, go directly to L2 cache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BD07-3236-4B9D-83EC-A09EEF327A3B}" type="slidenum">
              <a:rPr lang="el-GR"/>
              <a:pPr/>
              <a:t>29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628775"/>
            <a:ext cx="3097213" cy="1800225"/>
          </a:xfrm>
        </p:spPr>
        <p:txBody>
          <a:bodyPr/>
          <a:lstStyle/>
          <a:p>
            <a:r>
              <a:rPr lang="en-GB" sz="2800"/>
              <a:t>IBM z990 </a:t>
            </a:r>
            <a:br>
              <a:rPr lang="en-GB" sz="2800"/>
            </a:br>
            <a:r>
              <a:rPr lang="en-GB" sz="2800"/>
              <a:t>Multiprocessor </a:t>
            </a:r>
            <a:br>
              <a:rPr lang="en-GB" sz="2800"/>
            </a:br>
            <a:r>
              <a:rPr lang="en-GB" sz="2800"/>
              <a:t>Structure</a:t>
            </a:r>
          </a:p>
        </p:txBody>
      </p:sp>
      <p:pic>
        <p:nvPicPr>
          <p:cNvPr id="336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6200"/>
            <a:ext cx="65230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D412-891A-4552-9244-784A4A5F41C6}" type="slidenum">
              <a:rPr lang="el-GR"/>
              <a:pPr/>
              <a:t>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Οργανώσεις Πολλών Επεξεργαστών</a:t>
            </a: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Single instruction, single data stream - SISD</a:t>
            </a:r>
          </a:p>
          <a:p>
            <a:r>
              <a:rPr lang="en-US"/>
              <a:t>Single instruction, multiple data stream - SIMD</a:t>
            </a:r>
          </a:p>
          <a:p>
            <a:r>
              <a:rPr lang="en-US"/>
              <a:t>Multiple instruction, single data stream - MISD</a:t>
            </a:r>
          </a:p>
          <a:p>
            <a:r>
              <a:rPr lang="en-US"/>
              <a:t>Multiple instruction, multiple data stream- MIMD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09F9A-D56F-4743-B47C-9A5BE9859153}" type="slidenum">
              <a:rPr lang="el-GR"/>
              <a:pPr/>
              <a:t>30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Cache Coherence </a:t>
            </a:r>
            <a:r>
              <a:rPr lang="el-GR" sz="2800"/>
              <a:t>(Συμφωνία Κρυφών Μνημών) -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MESI Protocol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Problem - multiple copies of same data in different caches</a:t>
            </a:r>
          </a:p>
          <a:p>
            <a:pPr>
              <a:lnSpc>
                <a:spcPct val="90000"/>
              </a:lnSpc>
            </a:pPr>
            <a:r>
              <a:rPr lang="en-US" dirty="0"/>
              <a:t>Can result in an inconsistent view of memory</a:t>
            </a:r>
          </a:p>
          <a:p>
            <a:pPr>
              <a:lnSpc>
                <a:spcPct val="90000"/>
              </a:lnSpc>
            </a:pPr>
            <a:r>
              <a:rPr lang="en-US" dirty="0"/>
              <a:t>Write back policy can lead to inconsistency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Οι  πράξει εγγραφής γίνονται μόνο στην μνήμη </a:t>
            </a:r>
            <a:r>
              <a:rPr lang="en-US" dirty="0"/>
              <a:t>cache.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Κύρια μνήμη ανανεώνεται/ενημερώνεται όταν το αντίστοιχο </a:t>
            </a:r>
            <a:r>
              <a:rPr lang="en-US" dirty="0"/>
              <a:t>block </a:t>
            </a:r>
            <a:r>
              <a:rPr lang="el-GR" dirty="0"/>
              <a:t>της μνήμης </a:t>
            </a:r>
            <a:r>
              <a:rPr lang="en-US" dirty="0"/>
              <a:t>cache </a:t>
            </a:r>
            <a:r>
              <a:rPr lang="el-GR" dirty="0"/>
              <a:t>γεμίσει.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Write through can also give problems unless other caches monitor memory traffic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Οι  πράξει εγγραφής γίνονται </a:t>
            </a:r>
            <a:r>
              <a:rPr lang="el-GR" dirty="0" smtClean="0"/>
              <a:t>στην </a:t>
            </a:r>
            <a:r>
              <a:rPr lang="el-GR" dirty="0"/>
              <a:t>κύρια μνήμη καθώς και στην μνήμη </a:t>
            </a:r>
            <a:r>
              <a:rPr lang="en-US" dirty="0"/>
              <a:t>cache.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3513-5110-413A-A439-0F2B021165FA}" type="slidenum">
              <a:rPr lang="el-GR"/>
              <a:pPr/>
              <a:t>31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Solutions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Compiler and operating system deal with problem</a:t>
            </a:r>
          </a:p>
          <a:p>
            <a:r>
              <a:rPr lang="en-US"/>
              <a:t>Overhead transferred to compile time</a:t>
            </a:r>
          </a:p>
          <a:p>
            <a:r>
              <a:rPr lang="en-US"/>
              <a:t>Design complexity transferred from hardware to software</a:t>
            </a:r>
          </a:p>
          <a:p>
            <a:r>
              <a:rPr lang="en-US"/>
              <a:t>However, software tends to make conservative decisions</a:t>
            </a:r>
          </a:p>
          <a:p>
            <a:pPr lvl="1"/>
            <a:r>
              <a:rPr lang="en-US"/>
              <a:t>Inefficient cache utilization</a:t>
            </a:r>
          </a:p>
          <a:p>
            <a:r>
              <a:rPr lang="en-US"/>
              <a:t>Analyze code to determine safe periods for caching shared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7B37-09C3-4A2E-A53A-D7712B28BECF}" type="slidenum">
              <a:rPr lang="el-GR"/>
              <a:pPr/>
              <a:t>32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Solution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Cache coherence protocols</a:t>
            </a:r>
          </a:p>
          <a:p>
            <a:r>
              <a:rPr lang="en-US"/>
              <a:t>Dynamic recognition of potential problems</a:t>
            </a:r>
          </a:p>
          <a:p>
            <a:r>
              <a:rPr lang="en-US"/>
              <a:t>Run time</a:t>
            </a:r>
          </a:p>
          <a:p>
            <a:r>
              <a:rPr lang="en-US"/>
              <a:t>More efficient use of cache</a:t>
            </a:r>
          </a:p>
          <a:p>
            <a:r>
              <a:rPr lang="en-US"/>
              <a:t>Transparent to programmer</a:t>
            </a:r>
          </a:p>
          <a:p>
            <a:r>
              <a:rPr lang="en-US"/>
              <a:t>Directory protocols </a:t>
            </a:r>
            <a:r>
              <a:rPr lang="el-GR"/>
              <a:t>(Πρωτόκολλα καταλόγων)</a:t>
            </a:r>
            <a:endParaRPr lang="en-US"/>
          </a:p>
          <a:p>
            <a:r>
              <a:rPr lang="en-US"/>
              <a:t>Snoopy protocols</a:t>
            </a:r>
            <a:r>
              <a:rPr lang="el-GR"/>
              <a:t> (Κρυφά Πρωτόκολλα)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10E0-9C96-46E0-ACC0-B2DC360AB99F}" type="slidenum">
              <a:rPr lang="el-GR"/>
              <a:pPr/>
              <a:t>33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Protocols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Collect and maintain information about copies of data in cache</a:t>
            </a:r>
          </a:p>
          <a:p>
            <a:r>
              <a:rPr lang="en-US"/>
              <a:t>Directory stored in main memory</a:t>
            </a:r>
          </a:p>
          <a:p>
            <a:r>
              <a:rPr lang="en-US"/>
              <a:t>Requests are checked against directory</a:t>
            </a:r>
          </a:p>
          <a:p>
            <a:r>
              <a:rPr lang="en-US"/>
              <a:t>Appropriate transfers are performed</a:t>
            </a:r>
          </a:p>
          <a:p>
            <a:r>
              <a:rPr lang="en-US"/>
              <a:t>Creates central bottleneck</a:t>
            </a:r>
          </a:p>
          <a:p>
            <a:r>
              <a:rPr lang="en-US"/>
              <a:t>Effective in large scale systems with complex interconnection schemes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C1E8-0CB2-4888-A532-58BC12391BA9}" type="slidenum">
              <a:rPr lang="el-GR"/>
              <a:pPr/>
              <a:t>34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Snoopy Protocols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 cache coherence responsibility among cache controllers</a:t>
            </a:r>
          </a:p>
          <a:p>
            <a:r>
              <a:rPr lang="en-US"/>
              <a:t>Cache recognizes that a line is shared</a:t>
            </a:r>
          </a:p>
          <a:p>
            <a:r>
              <a:rPr lang="en-US"/>
              <a:t>Updates announced to other caches</a:t>
            </a:r>
          </a:p>
          <a:p>
            <a:r>
              <a:rPr lang="en-US"/>
              <a:t>Suited to bus based multiprocessor</a:t>
            </a:r>
          </a:p>
          <a:p>
            <a:r>
              <a:rPr lang="en-US"/>
              <a:t>Increases bus traffic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AA75D-9AD0-429B-A8D3-6A668997F19F}" type="slidenum">
              <a:rPr lang="el-GR"/>
              <a:pPr/>
              <a:t>35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Invalid</a:t>
            </a:r>
            <a:r>
              <a:rPr lang="el-GR"/>
              <a:t> (Ακύρωση εγγραφής)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readers, one writer</a:t>
            </a:r>
          </a:p>
          <a:p>
            <a:r>
              <a:rPr lang="en-US"/>
              <a:t>When a write is required, all other caches of the line are invalidated</a:t>
            </a:r>
          </a:p>
          <a:p>
            <a:r>
              <a:rPr lang="en-US"/>
              <a:t>Writing processor then has exclusive (cheap) access until line required by another processor</a:t>
            </a:r>
          </a:p>
          <a:p>
            <a:r>
              <a:rPr lang="en-US"/>
              <a:t>State of every line is marked as modified, exclusive, shared or invalid</a:t>
            </a:r>
          </a:p>
          <a:p>
            <a:r>
              <a:rPr lang="en-US"/>
              <a:t>MESI protocol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6C90A-CC77-4AB3-A8C8-3665698BE302}" type="slidenum">
              <a:rPr lang="el-GR"/>
              <a:pPr/>
              <a:t>36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Update</a:t>
            </a:r>
            <a:r>
              <a:rPr lang="el-GR"/>
              <a:t> (Ενημέρωση Εγγραφής)</a:t>
            </a: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readers and writers</a:t>
            </a:r>
          </a:p>
          <a:p>
            <a:r>
              <a:rPr lang="en-US"/>
              <a:t>Updated word is distributed to all other processors</a:t>
            </a:r>
          </a:p>
          <a:p>
            <a:endParaRPr lang="en-US"/>
          </a:p>
          <a:p>
            <a:r>
              <a:rPr lang="en-US"/>
              <a:t>Some systems use an adaptive mixture of both solutions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6FF0B-B29E-42CA-BBF1-A420D8FED3AF}" type="slidenum">
              <a:rPr lang="el-GR"/>
              <a:pPr/>
              <a:t>37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MESI State Transition Diagram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46125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4D38A-4BE9-4E4D-B63F-7696A0DA959F}" type="slidenum">
              <a:rPr lang="el-GR"/>
              <a:pPr/>
              <a:t>38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Alternative to SMP</a:t>
            </a:r>
          </a:p>
          <a:p>
            <a:r>
              <a:rPr lang="en-US"/>
              <a:t>High performance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Server applications</a:t>
            </a:r>
          </a:p>
          <a:p>
            <a:endParaRPr lang="en-US"/>
          </a:p>
          <a:p>
            <a:r>
              <a:rPr lang="en-US"/>
              <a:t>A group of interconnected whole computers</a:t>
            </a:r>
          </a:p>
          <a:p>
            <a:r>
              <a:rPr lang="en-US"/>
              <a:t>Working together as unified resource</a:t>
            </a:r>
          </a:p>
          <a:p>
            <a:r>
              <a:rPr lang="en-US"/>
              <a:t>Illusion of being one machine</a:t>
            </a:r>
          </a:p>
          <a:p>
            <a:r>
              <a:rPr lang="en-US"/>
              <a:t>Each computer called a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739B1-BAB4-440A-BE84-C63779C1C9FA}" type="slidenum">
              <a:rPr lang="el-GR"/>
              <a:pPr/>
              <a:t>39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Benefits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Absolute scalability</a:t>
            </a:r>
          </a:p>
          <a:p>
            <a:r>
              <a:rPr lang="en-US"/>
              <a:t>Incremental scalability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Superior price/performance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DB84-B89E-45B1-8DEB-EE140A65C5DA}" type="slidenum">
              <a:rPr lang="el-GR"/>
              <a:pPr/>
              <a:t>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Instruction, Single Data Stream - SISD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Ένας επεξεργαστής</a:t>
            </a:r>
            <a:endParaRPr lang="en-US"/>
          </a:p>
          <a:p>
            <a:r>
              <a:rPr lang="el-GR"/>
              <a:t>Ένα απλό ρεύμα εντολών</a:t>
            </a:r>
            <a:endParaRPr lang="en-US"/>
          </a:p>
          <a:p>
            <a:r>
              <a:rPr lang="el-GR"/>
              <a:t>Δεδομένα αποθηκευμένα σε μια μνήμη</a:t>
            </a:r>
            <a:endParaRPr lang="en-US"/>
          </a:p>
          <a:p>
            <a:r>
              <a:rPr lang="el-GR"/>
              <a:t>Μονο-επεξεργαστής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5C15-DAD0-4B11-9DA8-254D0BE8D61A}" type="slidenum">
              <a:rPr lang="el-GR"/>
              <a:pPr/>
              <a:t>40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Configurations - Standby Server, No Shared Disk</a:t>
            </a:r>
          </a:p>
        </p:txBody>
      </p:sp>
      <p:pic>
        <p:nvPicPr>
          <p:cNvPr id="373763" name="Picture 3"/>
          <p:cNvPicPr>
            <a:picLocks noChangeAspect="1" noChangeArrowheads="1"/>
          </p:cNvPicPr>
          <p:nvPr/>
        </p:nvPicPr>
        <p:blipFill>
          <a:blip r:embed="rId3" cstate="print"/>
          <a:srcRect b="69307"/>
          <a:stretch>
            <a:fillRect/>
          </a:stretch>
        </p:blipFill>
        <p:spPr bwMode="auto">
          <a:xfrm>
            <a:off x="762000" y="2074863"/>
            <a:ext cx="76962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36851-64D8-48CE-979C-CFC620BE1564}" type="slidenum">
              <a:rPr lang="el-GR"/>
              <a:pPr/>
              <a:t>41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Configurations - </a:t>
            </a:r>
            <a:br>
              <a:rPr lang="en-US"/>
            </a:br>
            <a:r>
              <a:rPr lang="en-US"/>
              <a:t>Shared Disk</a:t>
            </a:r>
          </a:p>
        </p:txBody>
      </p:sp>
      <p:pic>
        <p:nvPicPr>
          <p:cNvPr id="375811" name="Picture 3"/>
          <p:cNvPicPr>
            <a:picLocks noChangeAspect="1" noChangeArrowheads="1"/>
          </p:cNvPicPr>
          <p:nvPr/>
        </p:nvPicPr>
        <p:blipFill>
          <a:blip r:embed="rId3" cstate="print"/>
          <a:srcRect t="47586" b="19835"/>
          <a:stretch>
            <a:fillRect/>
          </a:stretch>
        </p:blipFill>
        <p:spPr bwMode="auto">
          <a:xfrm>
            <a:off x="609600" y="2012950"/>
            <a:ext cx="75438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FEA1-D6BE-4108-8600-77DF152A552E}" type="slidenum">
              <a:rPr lang="el-GR"/>
              <a:pPr/>
              <a:t>42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Operating Systems Design Issues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Failure Management</a:t>
            </a:r>
          </a:p>
          <a:p>
            <a:pPr lvl="1"/>
            <a:r>
              <a:rPr lang="en-GB" sz="2000"/>
              <a:t>High availability</a:t>
            </a:r>
          </a:p>
          <a:p>
            <a:pPr lvl="1"/>
            <a:r>
              <a:rPr lang="en-GB" sz="2000"/>
              <a:t>Fault tolerant</a:t>
            </a:r>
          </a:p>
          <a:p>
            <a:pPr lvl="1"/>
            <a:r>
              <a:rPr lang="en-GB" sz="2000"/>
              <a:t>Failover – </a:t>
            </a:r>
            <a:r>
              <a:rPr lang="el-GR" sz="2000"/>
              <a:t>αποφυγή διακοπής</a:t>
            </a:r>
            <a:endParaRPr lang="en-GB" sz="2000"/>
          </a:p>
          <a:p>
            <a:pPr lvl="2"/>
            <a:r>
              <a:rPr lang="en-GB" sz="1600"/>
              <a:t>Switching applications &amp; data from failed system to alternative within cluster</a:t>
            </a:r>
          </a:p>
          <a:p>
            <a:pPr lvl="1"/>
            <a:r>
              <a:rPr lang="en-GB" sz="2000"/>
              <a:t>Failback</a:t>
            </a:r>
            <a:r>
              <a:rPr lang="el-GR" sz="2000"/>
              <a:t> – ανάκαμψη από βλάβη</a:t>
            </a:r>
            <a:endParaRPr lang="en-GB" sz="2000"/>
          </a:p>
          <a:p>
            <a:pPr lvl="2"/>
            <a:r>
              <a:rPr lang="en-GB" sz="1600"/>
              <a:t>Restoration of applications and data to original system</a:t>
            </a:r>
          </a:p>
          <a:p>
            <a:pPr lvl="2"/>
            <a:r>
              <a:rPr lang="en-GB" sz="1600"/>
              <a:t>After problem is fixed</a:t>
            </a:r>
          </a:p>
          <a:p>
            <a:r>
              <a:rPr lang="en-GB" sz="2400"/>
              <a:t>Load balancing</a:t>
            </a:r>
          </a:p>
          <a:p>
            <a:pPr lvl="1"/>
            <a:r>
              <a:rPr lang="en-GB" sz="2000"/>
              <a:t>Incremental scalability</a:t>
            </a:r>
          </a:p>
          <a:p>
            <a:pPr lvl="1"/>
            <a:r>
              <a:rPr lang="en-GB" sz="2000"/>
              <a:t>Automatically include new computers in scheduling</a:t>
            </a:r>
          </a:p>
          <a:p>
            <a:pPr lvl="1"/>
            <a:r>
              <a:rPr lang="en-GB" sz="2000"/>
              <a:t>Middleware needs to recognise that processes may switch between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AF21-DA7C-42C3-A4E6-717A408B7380}" type="slidenum">
              <a:rPr lang="el-GR"/>
              <a:pPr/>
              <a:t>43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Computer Architecture</a:t>
            </a: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42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6674-3B82-42EC-8B90-5B5147AA8B46}" type="slidenum">
              <a:rPr lang="el-GR"/>
              <a:pPr/>
              <a:t>44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Middleware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7338"/>
            <a:ext cx="8305800" cy="4691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Unified image to user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Single system image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point of entry</a:t>
            </a:r>
          </a:p>
          <a:p>
            <a:pPr>
              <a:lnSpc>
                <a:spcPct val="90000"/>
              </a:lnSpc>
            </a:pPr>
            <a:r>
              <a:rPr lang="en-GB" sz="2400"/>
              <a:t>Single file hierarchy</a:t>
            </a:r>
          </a:p>
          <a:p>
            <a:pPr>
              <a:lnSpc>
                <a:spcPct val="90000"/>
              </a:lnSpc>
            </a:pPr>
            <a:r>
              <a:rPr lang="en-GB" sz="2400"/>
              <a:t>Single control point</a:t>
            </a:r>
            <a:r>
              <a:rPr lang="el-GR" sz="2400"/>
              <a:t> - </a:t>
            </a:r>
            <a:r>
              <a:rPr lang="en-US" sz="2400"/>
              <a:t>scheduling</a:t>
            </a: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Single memory space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job management system</a:t>
            </a:r>
          </a:p>
          <a:p>
            <a:pPr>
              <a:lnSpc>
                <a:spcPct val="90000"/>
              </a:lnSpc>
            </a:pPr>
            <a:r>
              <a:rPr lang="en-GB" sz="2400"/>
              <a:t>Single user interface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I/O space</a:t>
            </a:r>
          </a:p>
          <a:p>
            <a:pPr>
              <a:lnSpc>
                <a:spcPct val="90000"/>
              </a:lnSpc>
            </a:pPr>
            <a:r>
              <a:rPr lang="en-GB" sz="2400"/>
              <a:t>Single process space</a:t>
            </a:r>
          </a:p>
          <a:p>
            <a:pPr>
              <a:lnSpc>
                <a:spcPct val="90000"/>
              </a:lnSpc>
            </a:pPr>
            <a:r>
              <a:rPr lang="en-GB" sz="2400"/>
              <a:t>Check</a:t>
            </a:r>
            <a:r>
              <a:rPr lang="el-GR" sz="2400"/>
              <a:t>-</a:t>
            </a:r>
            <a:r>
              <a:rPr lang="en-GB" sz="2400"/>
              <a:t>pointing</a:t>
            </a:r>
          </a:p>
          <a:p>
            <a:pPr>
              <a:lnSpc>
                <a:spcPct val="90000"/>
              </a:lnSpc>
            </a:pPr>
            <a:r>
              <a:rPr lang="en-GB" sz="2400"/>
              <a:t>Process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CDFC8-3511-4B7F-BE63-9AFFB38F22B9}" type="slidenum">
              <a:rPr lang="el-GR"/>
              <a:pPr/>
              <a:t>45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Blade Servers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Common implementation of cluster</a:t>
            </a:r>
          </a:p>
          <a:p>
            <a:r>
              <a:rPr lang="en-GB"/>
              <a:t>Server houses multiple server modules (blades) in single chassis</a:t>
            </a:r>
          </a:p>
          <a:p>
            <a:pPr lvl="1"/>
            <a:r>
              <a:rPr lang="en-GB"/>
              <a:t>Save space</a:t>
            </a:r>
          </a:p>
          <a:p>
            <a:pPr lvl="1"/>
            <a:r>
              <a:rPr lang="en-GB"/>
              <a:t>Improve system management</a:t>
            </a:r>
          </a:p>
          <a:p>
            <a:pPr lvl="1"/>
            <a:r>
              <a:rPr lang="en-GB"/>
              <a:t>Chassis provides power supply</a:t>
            </a:r>
          </a:p>
          <a:p>
            <a:pPr lvl="1"/>
            <a:r>
              <a:rPr lang="en-GB"/>
              <a:t>Each blade has processor, memory, disk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DD07-8860-482B-B82B-CF4C0E9B343D}" type="slidenum">
              <a:rPr lang="el-GR"/>
              <a:pPr/>
              <a:t>46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Example 100-Gbps Ethernet Configuration for Massive Blade Server Site</a:t>
            </a:r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030913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E6F8-629F-444D-976E-02F65D12AA6C}" type="slidenum">
              <a:rPr lang="el-GR"/>
              <a:pPr/>
              <a:t>47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Cluster v. SMP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1765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/>
              <a:t>Both provide multiprocessor support to high demand applications.</a:t>
            </a:r>
          </a:p>
          <a:p>
            <a:pPr>
              <a:lnSpc>
                <a:spcPct val="90000"/>
              </a:lnSpc>
            </a:pPr>
            <a:r>
              <a:rPr lang="en-GB" sz="2200"/>
              <a:t>Both available commercially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SMP for longer</a:t>
            </a:r>
          </a:p>
          <a:p>
            <a:pPr>
              <a:lnSpc>
                <a:spcPct val="90000"/>
              </a:lnSpc>
            </a:pPr>
            <a:r>
              <a:rPr lang="en-GB" sz="2200"/>
              <a:t>SMP: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Easier to manage and control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Closer to single processor systems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Scheduling is main difference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Less physical space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Lower power consumption</a:t>
            </a:r>
          </a:p>
          <a:p>
            <a:pPr>
              <a:lnSpc>
                <a:spcPct val="90000"/>
              </a:lnSpc>
            </a:pPr>
            <a:r>
              <a:rPr lang="en-GB" sz="2200"/>
              <a:t>Clustering: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Superior incremental &amp; absolute scalability</a:t>
            </a:r>
          </a:p>
          <a:p>
            <a:pPr lvl="1">
              <a:lnSpc>
                <a:spcPct val="90000"/>
              </a:lnSpc>
            </a:pPr>
            <a:r>
              <a:rPr lang="en-GB" sz="2200"/>
              <a:t>Superior availability</a:t>
            </a:r>
          </a:p>
          <a:p>
            <a:pPr lvl="2">
              <a:lnSpc>
                <a:spcPct val="90000"/>
              </a:lnSpc>
            </a:pPr>
            <a:r>
              <a:rPr lang="en-GB" sz="2200"/>
              <a:t>Redundancy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9ADC-66E5-4226-93B2-1B948E1F6680}" type="slidenum">
              <a:rPr lang="el-GR"/>
              <a:pPr/>
              <a:t>48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Nonuniform Memory Access (NUMA)</a:t>
            </a:r>
            <a:r>
              <a:rPr lang="el-GR"/>
              <a:t/>
            </a:r>
            <a:br>
              <a:rPr lang="el-GR"/>
            </a:br>
            <a:r>
              <a:rPr lang="el-GR"/>
              <a:t>Μη ομογενής Προσπέλαση στη Μνήμη</a:t>
            </a:r>
            <a:endParaRPr lang="en-GB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Alternative to SMP &amp; clustering</a:t>
            </a:r>
          </a:p>
          <a:p>
            <a:pPr>
              <a:lnSpc>
                <a:spcPct val="90000"/>
              </a:lnSpc>
            </a:pPr>
            <a:r>
              <a:rPr lang="en-GB" sz="2000"/>
              <a:t>Uniform memory access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All processors have access to all parts of memory</a:t>
            </a:r>
          </a:p>
          <a:p>
            <a:pPr lvl="2">
              <a:lnSpc>
                <a:spcPct val="90000"/>
              </a:lnSpc>
            </a:pPr>
            <a:r>
              <a:rPr lang="en-GB" sz="1400"/>
              <a:t>Using load &amp; store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Access time to all regions of memory is the same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Access time to memory for different processors same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As used by SMP</a:t>
            </a:r>
          </a:p>
          <a:p>
            <a:pPr>
              <a:lnSpc>
                <a:spcPct val="90000"/>
              </a:lnSpc>
            </a:pPr>
            <a:r>
              <a:rPr lang="en-GB" sz="2000"/>
              <a:t>Nonuniform memory access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All processors have access to all parts of memory</a:t>
            </a:r>
          </a:p>
          <a:p>
            <a:pPr lvl="2">
              <a:lnSpc>
                <a:spcPct val="90000"/>
              </a:lnSpc>
            </a:pPr>
            <a:r>
              <a:rPr lang="en-GB" sz="1400"/>
              <a:t>Using load &amp; store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Access time of processor differs depending on region of memory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Different processors access different regions of memory at different speeds</a:t>
            </a:r>
          </a:p>
          <a:p>
            <a:pPr>
              <a:lnSpc>
                <a:spcPct val="90000"/>
              </a:lnSpc>
            </a:pPr>
            <a:r>
              <a:rPr lang="en-GB" sz="2000"/>
              <a:t>Cache coherent NUMA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Cache coherence is maintained among the caches of the various 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EB8B-0339-448A-AB1E-ED95141889AE}" type="slidenum">
              <a:rPr lang="el-GR"/>
              <a:pPr/>
              <a:t>49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SMP has practical limit to number of processors</a:t>
            </a:r>
          </a:p>
          <a:p>
            <a:pPr lvl="1"/>
            <a:r>
              <a:rPr lang="en-GB" sz="2000"/>
              <a:t>Bus traffic limits to between 16 and 64 processors</a:t>
            </a:r>
          </a:p>
          <a:p>
            <a:r>
              <a:rPr lang="en-GB" sz="2400"/>
              <a:t>In clusters each node has own memory</a:t>
            </a:r>
          </a:p>
          <a:p>
            <a:pPr lvl="1"/>
            <a:r>
              <a:rPr lang="en-GB" sz="2000"/>
              <a:t>Apps do not see large global memory</a:t>
            </a:r>
          </a:p>
          <a:p>
            <a:pPr lvl="1"/>
            <a:r>
              <a:rPr lang="en-GB" sz="2000"/>
              <a:t>Coherence maintained by software not hardware</a:t>
            </a:r>
          </a:p>
          <a:p>
            <a:r>
              <a:rPr lang="en-GB" sz="2400"/>
              <a:t>NUMA retains SMP flavour while giving large scale multiprocessing</a:t>
            </a:r>
          </a:p>
          <a:p>
            <a:pPr lvl="1"/>
            <a:r>
              <a:rPr lang="en-GB" sz="2000"/>
              <a:t>e.g. Silicon Graphics Origin NUMA 1024 processors MIPS R10000</a:t>
            </a:r>
          </a:p>
          <a:p>
            <a:r>
              <a:rPr lang="en-GB" sz="2400"/>
              <a:t>Objective is to maintain transparent system wide memory while permitting multiprocessor nodes, each with own bus or internal interconnection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61BCC-5C17-4858-A6A4-DE81D7EE20A2}" type="slidenum">
              <a:rPr lang="el-GR"/>
              <a:pPr/>
              <a:t>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Instruction, Multiple Data Stream - SIMD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Μια εντολή μηχανής</a:t>
            </a:r>
            <a:endParaRPr lang="en-US"/>
          </a:p>
          <a:p>
            <a:r>
              <a:rPr lang="el-GR"/>
              <a:t>Ελέγχει την ταυτόχρονη εκτέλεση</a:t>
            </a:r>
            <a:endParaRPr lang="en-US"/>
          </a:p>
          <a:p>
            <a:r>
              <a:rPr lang="el-GR"/>
              <a:t>Πολλών στοιχείων επεξεργασίας </a:t>
            </a:r>
          </a:p>
          <a:p>
            <a:r>
              <a:rPr lang="el-GR"/>
              <a:t>Κάθε στοιχείο επεξεργασίας έχει μια συνδεδεμένη μνήμη δεδομένων</a:t>
            </a:r>
            <a:endParaRPr lang="en-US"/>
          </a:p>
          <a:p>
            <a:r>
              <a:rPr lang="el-GR"/>
              <a:t>Κάθε εντολή εκτελείται σε διαφορετική ομάδα δεδομένων από διαφορετικούς υπολογιστές</a:t>
            </a:r>
            <a:endParaRPr lang="en-US"/>
          </a:p>
          <a:p>
            <a:r>
              <a:rPr lang="el-GR"/>
              <a:t>Διανυσματικοί υπολογιστές (</a:t>
            </a:r>
            <a:r>
              <a:rPr lang="en-US"/>
              <a:t>vector</a:t>
            </a:r>
            <a:r>
              <a:rPr lang="el-GR"/>
              <a:t> </a:t>
            </a:r>
            <a:r>
              <a:rPr lang="en-US"/>
              <a:t>processors</a:t>
            </a:r>
            <a:r>
              <a:rPr lang="el-GR"/>
              <a:t>) και υπολογιστές διατάξεων</a:t>
            </a:r>
            <a:r>
              <a:rPr lang="en-US"/>
              <a:t> </a:t>
            </a:r>
            <a:r>
              <a:rPr lang="el-GR"/>
              <a:t>(</a:t>
            </a:r>
            <a:r>
              <a:rPr lang="en-US"/>
              <a:t>array</a:t>
            </a:r>
            <a:r>
              <a:rPr lang="el-GR"/>
              <a:t> </a:t>
            </a:r>
            <a:r>
              <a:rPr lang="en-US"/>
              <a:t>processors</a:t>
            </a:r>
            <a:r>
              <a:rPr lang="el-GR"/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23BD-6F71-4A1A-8F93-E09E4B6F75A5}" type="slidenum">
              <a:rPr lang="el-GR"/>
              <a:pPr/>
              <a:t>50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CC-NUMA Organization</a:t>
            </a:r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69988"/>
            <a:ext cx="7707313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DC15E-FC88-4D4F-BC9D-1FAE100E37B7}" type="slidenum">
              <a:rPr lang="el-GR"/>
              <a:pPr/>
              <a:t>51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CC-NUMA Operation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Each processor has own L1 and L2 cache</a:t>
            </a:r>
          </a:p>
          <a:p>
            <a:pPr>
              <a:lnSpc>
                <a:spcPct val="90000"/>
              </a:lnSpc>
            </a:pPr>
            <a:r>
              <a:rPr lang="en-GB"/>
              <a:t>Each node has own main memory</a:t>
            </a:r>
          </a:p>
          <a:p>
            <a:pPr>
              <a:lnSpc>
                <a:spcPct val="90000"/>
              </a:lnSpc>
            </a:pPr>
            <a:r>
              <a:rPr lang="en-GB"/>
              <a:t>Nodes connected by some networking facility</a:t>
            </a:r>
          </a:p>
          <a:p>
            <a:pPr>
              <a:lnSpc>
                <a:spcPct val="90000"/>
              </a:lnSpc>
            </a:pPr>
            <a:r>
              <a:rPr lang="en-GB"/>
              <a:t>Each processor sees single addressable memory space</a:t>
            </a:r>
          </a:p>
          <a:p>
            <a:pPr>
              <a:lnSpc>
                <a:spcPct val="90000"/>
              </a:lnSpc>
            </a:pPr>
            <a:r>
              <a:rPr lang="en-GB"/>
              <a:t>Memory request order:</a:t>
            </a:r>
          </a:p>
          <a:p>
            <a:pPr lvl="1">
              <a:lnSpc>
                <a:spcPct val="90000"/>
              </a:lnSpc>
            </a:pPr>
            <a:r>
              <a:rPr lang="en-GB"/>
              <a:t>L1 cache (local to processor)</a:t>
            </a:r>
          </a:p>
          <a:p>
            <a:pPr lvl="1">
              <a:lnSpc>
                <a:spcPct val="90000"/>
              </a:lnSpc>
            </a:pPr>
            <a:r>
              <a:rPr lang="en-GB"/>
              <a:t>L2 cache (local to processor)</a:t>
            </a:r>
          </a:p>
          <a:p>
            <a:pPr lvl="1">
              <a:lnSpc>
                <a:spcPct val="90000"/>
              </a:lnSpc>
            </a:pPr>
            <a:r>
              <a:rPr lang="en-GB"/>
              <a:t>Main memory (local to node)</a:t>
            </a:r>
          </a:p>
          <a:p>
            <a:pPr lvl="1">
              <a:lnSpc>
                <a:spcPct val="90000"/>
              </a:lnSpc>
            </a:pPr>
            <a:r>
              <a:rPr lang="en-GB"/>
              <a:t>Remote memory</a:t>
            </a:r>
          </a:p>
          <a:p>
            <a:pPr lvl="2">
              <a:lnSpc>
                <a:spcPct val="90000"/>
              </a:lnSpc>
            </a:pPr>
            <a:r>
              <a:rPr lang="en-GB"/>
              <a:t>Delivered to requesting (local to processor) cache</a:t>
            </a:r>
          </a:p>
          <a:p>
            <a:pPr>
              <a:lnSpc>
                <a:spcPct val="90000"/>
              </a:lnSpc>
            </a:pPr>
            <a:r>
              <a:rPr lang="en-GB"/>
              <a:t>Automatic and transparent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DBA4-54A5-4939-A743-0E18BB7CAB72}" type="slidenum">
              <a:rPr lang="el-GR"/>
              <a:pPr/>
              <a:t>52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Memory Access Sequence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4648200"/>
          </a:xfrm>
        </p:spPr>
        <p:txBody>
          <a:bodyPr/>
          <a:lstStyle/>
          <a:p>
            <a:r>
              <a:rPr lang="en-GB" sz="2400"/>
              <a:t>Each node maintains directory of location of portions of memory and cache status</a:t>
            </a:r>
          </a:p>
          <a:p>
            <a:r>
              <a:rPr lang="en-GB" sz="2400"/>
              <a:t>e.g. node 2 processor 3 (P2-3) requests location 798 which is in memory of node 1</a:t>
            </a:r>
          </a:p>
          <a:p>
            <a:pPr lvl="1"/>
            <a:r>
              <a:rPr lang="en-GB" sz="2000"/>
              <a:t>P2-3 issues read request on snoopy bus of node 2</a:t>
            </a:r>
          </a:p>
          <a:p>
            <a:pPr lvl="1"/>
            <a:r>
              <a:rPr lang="en-GB" sz="2000"/>
              <a:t>Directory on node 2 recognises location is on node 1</a:t>
            </a:r>
          </a:p>
          <a:p>
            <a:pPr lvl="1"/>
            <a:r>
              <a:rPr lang="en-GB" sz="2000"/>
              <a:t>Node 2 directory requests node 1’s directory</a:t>
            </a:r>
          </a:p>
          <a:p>
            <a:pPr lvl="1"/>
            <a:r>
              <a:rPr lang="en-GB" sz="2000"/>
              <a:t>Node 1 directory requests contents of 798</a:t>
            </a:r>
          </a:p>
          <a:p>
            <a:pPr lvl="1"/>
            <a:r>
              <a:rPr lang="en-GB" sz="2000"/>
              <a:t>Node 1 memory puts data on (node 1 local) bus</a:t>
            </a:r>
          </a:p>
          <a:p>
            <a:pPr lvl="1"/>
            <a:r>
              <a:rPr lang="en-GB" sz="2000"/>
              <a:t>Node 1 directory gets data from (node 1 local) bus</a:t>
            </a:r>
          </a:p>
          <a:p>
            <a:pPr lvl="1"/>
            <a:r>
              <a:rPr lang="en-GB" sz="2000"/>
              <a:t>Data transferred to node 2’s directory</a:t>
            </a:r>
          </a:p>
          <a:p>
            <a:pPr lvl="1"/>
            <a:r>
              <a:rPr lang="en-GB" sz="2000"/>
              <a:t>Node 2 directory puts data on (node 2 local) bus</a:t>
            </a:r>
          </a:p>
          <a:p>
            <a:pPr lvl="1"/>
            <a:r>
              <a:rPr lang="en-GB" sz="2000"/>
              <a:t>Data picked up, put in P2-3’s cache and delivered to processor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FF653-3225-4B1E-8A93-A2BE4B7FF993}" type="slidenum">
              <a:rPr lang="el-GR"/>
              <a:pPr/>
              <a:t>53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Cache Coherence</a:t>
            </a:r>
            <a:r>
              <a:rPr lang="el-GR"/>
              <a:t> (1)</a:t>
            </a:r>
            <a:endParaRPr lang="en-GB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Έστω ότι ο κατάλογος του κόμβου 1 έχει καταγεγραμμένο ότι κάποια απομακρυσμένη </a:t>
            </a:r>
            <a:r>
              <a:rPr lang="en-US"/>
              <a:t>cache </a:t>
            </a:r>
            <a:r>
              <a:rPr lang="el-GR"/>
              <a:t>έχει ένα αντίγραφο μια δικής του γραμμής δεδομένων </a:t>
            </a:r>
          </a:p>
          <a:p>
            <a:r>
              <a:rPr lang="el-GR"/>
              <a:t>Χρειάζεται κάποιο πρωτόκολλο συνεργασίας πχ: </a:t>
            </a:r>
          </a:p>
          <a:p>
            <a:r>
              <a:rPr lang="el-GR"/>
              <a:t>Αν γίνει τροποποίηση σε μια μνήμη </a:t>
            </a:r>
            <a:r>
              <a:rPr lang="en-US"/>
              <a:t>cache</a:t>
            </a:r>
            <a:r>
              <a:rPr lang="el-GR"/>
              <a:t>, το γεγονός αυτό μεταδίδεται σε όλες τις μνήμες </a:t>
            </a:r>
            <a:r>
              <a:rPr lang="en-US"/>
              <a:t>cache </a:t>
            </a:r>
          </a:p>
          <a:p>
            <a:r>
              <a:rPr lang="el-GR"/>
              <a:t>Ο κατάλογος του κάθε κόμβου που δέχεται αυτή την μετάδοση μπορεί να καθορίσει αν κάποια τοπική μνήμη </a:t>
            </a:r>
            <a:r>
              <a:rPr lang="en-US"/>
              <a:t>cache </a:t>
            </a:r>
            <a:r>
              <a:rPr lang="el-GR"/>
              <a:t>διαθέτει την γραμμή αυτή και αν αυτό συμβαίνει να την διαγράψει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DE5D-8959-43E6-BCBF-5B05272AACC3}" type="slidenum">
              <a:rPr lang="el-GR"/>
              <a:pPr/>
              <a:t>54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Cache Coherence</a:t>
            </a:r>
            <a:r>
              <a:rPr lang="el-GR"/>
              <a:t> (2)</a:t>
            </a:r>
            <a:endParaRPr lang="en-GB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Ο τοπικός κατάλογος του κόμβου που περιέχει την γραμμή δεδομένων στην μνήμη του την σημειώνει ως άκυρη μέχρι να γίνει εγγραφή προ τα πίσω (</a:t>
            </a:r>
            <a:r>
              <a:rPr lang="en-GB"/>
              <a:t>writeback</a:t>
            </a:r>
            <a:r>
              <a:rPr lang="el-GR"/>
              <a:t>)</a:t>
            </a:r>
            <a:endParaRPr lang="en-GB"/>
          </a:p>
          <a:p>
            <a:r>
              <a:rPr lang="el-GR"/>
              <a:t>Αν κάποιος άλλος επεξεργαστής (τοπικός ή απομακρυσμένος) ζητήσει την άκυρη γραμμή τότε ο τοπικός κατάλογος εξαναγκάζει μια εγγραφή προς τα πίσω για ανανέωση / ενημέρωση της μνήμης πριν δώσει τα δεδομένα</a:t>
            </a:r>
            <a:endParaRPr lang="en-GB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C9C8F-82FB-4142-A00C-6DF07F837172}" type="slidenum">
              <a:rPr lang="el-GR"/>
              <a:pPr/>
              <a:t>55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NUMA Pros &amp; Cons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Effective performance at higher levels of parallelism than SMP</a:t>
            </a:r>
          </a:p>
          <a:p>
            <a:pPr>
              <a:lnSpc>
                <a:spcPct val="90000"/>
              </a:lnSpc>
            </a:pPr>
            <a:r>
              <a:rPr lang="en-GB" sz="2000"/>
              <a:t>No major software changes</a:t>
            </a:r>
          </a:p>
          <a:p>
            <a:pPr>
              <a:lnSpc>
                <a:spcPct val="90000"/>
              </a:lnSpc>
            </a:pPr>
            <a:r>
              <a:rPr lang="en-GB" sz="2000"/>
              <a:t>Performance can breakdown if too much access to remote memory</a:t>
            </a:r>
          </a:p>
          <a:p>
            <a:pPr lvl="1">
              <a:lnSpc>
                <a:spcPct val="90000"/>
              </a:lnSpc>
            </a:pPr>
            <a:r>
              <a:rPr lang="el-GR" sz="1800"/>
              <a:t>Μπορεί να αποφευχθεί αν</a:t>
            </a:r>
            <a:r>
              <a:rPr lang="en-GB" sz="1800"/>
              <a:t>:</a:t>
            </a:r>
          </a:p>
          <a:p>
            <a:pPr lvl="2">
              <a:lnSpc>
                <a:spcPct val="90000"/>
              </a:lnSpc>
            </a:pPr>
            <a:r>
              <a:rPr lang="el-GR" sz="1400"/>
              <a:t>Η χρήση των μνημών </a:t>
            </a:r>
            <a:r>
              <a:rPr lang="en-GB" sz="1400"/>
              <a:t>cache</a:t>
            </a:r>
            <a:r>
              <a:rPr lang="el-GR" sz="1400"/>
              <a:t>  </a:t>
            </a:r>
            <a:r>
              <a:rPr lang="en-GB" sz="1400"/>
              <a:t>L1 &amp; L2 </a:t>
            </a:r>
            <a:r>
              <a:rPr lang="el-GR" sz="1400"/>
              <a:t>είναι σχεδιασμένη για να ελαχιστοποιεί όλες τις προσπελάσεις μνήμης, περιλαμβανομένων και των απομακρυσμένων μνημών.</a:t>
            </a:r>
            <a:endParaRPr lang="en-GB" sz="1400"/>
          </a:p>
          <a:p>
            <a:pPr lvl="2">
              <a:lnSpc>
                <a:spcPct val="90000"/>
              </a:lnSpc>
            </a:pPr>
            <a:r>
              <a:rPr lang="el-GR" sz="1400"/>
              <a:t>Χρειάζεται να έχει το λογισμικό καλή εντοποιότητα στον χρόνο (</a:t>
            </a:r>
            <a:r>
              <a:rPr lang="en-GB" sz="1400"/>
              <a:t>good temporal locality of software</a:t>
            </a:r>
            <a:r>
              <a:rPr lang="el-GR" sz="1400"/>
              <a:t>)</a:t>
            </a:r>
            <a:endParaRPr lang="en-GB" sz="1400"/>
          </a:p>
          <a:p>
            <a:pPr lvl="2">
              <a:lnSpc>
                <a:spcPct val="90000"/>
              </a:lnSpc>
            </a:pPr>
            <a:r>
              <a:rPr lang="el-GR" sz="1400"/>
              <a:t>Καλή εντοποιότητα λογισμικού στον χώρο (</a:t>
            </a:r>
            <a:r>
              <a:rPr lang="en-GB" sz="1400"/>
              <a:t>spatial locality of software</a:t>
            </a:r>
            <a:r>
              <a:rPr lang="el-GR" sz="1400"/>
              <a:t>) =&gt; </a:t>
            </a:r>
          </a:p>
          <a:p>
            <a:pPr lvl="3">
              <a:lnSpc>
                <a:spcPct val="90000"/>
              </a:lnSpc>
            </a:pPr>
            <a:r>
              <a:rPr lang="el-GR" sz="1200"/>
              <a:t>τα δεδομένα θα βρίσκονται σε περιορισμένο πλήθος συχνά χρησιμοποιούμενων σελίδων</a:t>
            </a:r>
          </a:p>
          <a:p>
            <a:pPr lvl="3">
              <a:lnSpc>
                <a:spcPct val="90000"/>
              </a:lnSpc>
            </a:pPr>
            <a:r>
              <a:rPr lang="el-GR" sz="1200"/>
              <a:t>Μπορούν να φορτωθούν σε μνήμη που είναι τοπική για την τρέχουσα εφαρμογή</a:t>
            </a:r>
            <a:endParaRPr lang="en-GB" sz="1200"/>
          </a:p>
          <a:p>
            <a:pPr lvl="2">
              <a:lnSpc>
                <a:spcPct val="90000"/>
              </a:lnSpc>
            </a:pPr>
            <a:r>
              <a:rPr lang="en-GB" sz="1400"/>
              <a:t>Virtual memory management moving pages to nodes that are using them most</a:t>
            </a:r>
          </a:p>
          <a:p>
            <a:pPr>
              <a:lnSpc>
                <a:spcPct val="90000"/>
              </a:lnSpc>
            </a:pPr>
            <a:r>
              <a:rPr lang="el-GR" sz="2000"/>
              <a:t>Θα χρειαστούν αλλαγές στο λογισμικό αν θέλουμε να μετακινήσουμε ένα λειτουργικό σύστημα και εφαρμογές από </a:t>
            </a:r>
            <a:r>
              <a:rPr lang="en-US" sz="2000"/>
              <a:t>SMP </a:t>
            </a:r>
            <a:r>
              <a:rPr lang="el-GR" sz="2000"/>
              <a:t>σε </a:t>
            </a:r>
            <a:r>
              <a:rPr lang="en-US" sz="2000"/>
              <a:t>NUMA.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l-GR" sz="1800"/>
              <a:t>Πχ αλλαγές του λειτουργικού σε διαδικασίες όπως: </a:t>
            </a:r>
            <a:r>
              <a:rPr lang="en-GB" sz="1800"/>
              <a:t>Page allocation, process allocation load balancing</a:t>
            </a:r>
            <a:r>
              <a:rPr lang="el-GR" sz="1800"/>
              <a:t>.</a:t>
            </a:r>
            <a:endParaRPr lang="en-GB" sz="180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A25E-264D-4C12-8BB7-89BE4BBD5855}" type="slidenum">
              <a:rPr lang="el-GR"/>
              <a:pPr/>
              <a:t>56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Παραλληλισμός Υπολογισμών (</a:t>
            </a:r>
            <a:r>
              <a:rPr lang="en-GB"/>
              <a:t>Parallelizing</a:t>
            </a:r>
            <a:r>
              <a:rPr lang="el-GR"/>
              <a:t>)</a:t>
            </a:r>
            <a:endParaRPr lang="en-GB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Single application executing in parallel on a number of machines in cluster</a:t>
            </a:r>
          </a:p>
          <a:p>
            <a:pPr lvl="1">
              <a:lnSpc>
                <a:spcPct val="90000"/>
              </a:lnSpc>
            </a:pPr>
            <a:r>
              <a:rPr lang="en-GB"/>
              <a:t>Compiler</a:t>
            </a:r>
          </a:p>
          <a:p>
            <a:pPr lvl="2">
              <a:lnSpc>
                <a:spcPct val="90000"/>
              </a:lnSpc>
            </a:pPr>
            <a:r>
              <a:rPr lang="en-GB"/>
              <a:t>Determines at compile time which parts can be executed in parallel</a:t>
            </a:r>
          </a:p>
          <a:p>
            <a:pPr lvl="2">
              <a:lnSpc>
                <a:spcPct val="90000"/>
              </a:lnSpc>
            </a:pPr>
            <a:r>
              <a:rPr lang="en-GB"/>
              <a:t>Split off for different computers</a:t>
            </a:r>
          </a:p>
          <a:p>
            <a:pPr lvl="1">
              <a:lnSpc>
                <a:spcPct val="90000"/>
              </a:lnSpc>
            </a:pPr>
            <a:r>
              <a:rPr lang="en-GB"/>
              <a:t>Application</a:t>
            </a:r>
          </a:p>
          <a:p>
            <a:pPr lvl="2">
              <a:lnSpc>
                <a:spcPct val="90000"/>
              </a:lnSpc>
            </a:pPr>
            <a:r>
              <a:rPr lang="en-GB"/>
              <a:t>Application written from scratch to be parallel</a:t>
            </a:r>
          </a:p>
          <a:p>
            <a:pPr lvl="2">
              <a:lnSpc>
                <a:spcPct val="90000"/>
              </a:lnSpc>
            </a:pPr>
            <a:r>
              <a:rPr lang="en-GB"/>
              <a:t>Message passing to move data between nodes</a:t>
            </a:r>
          </a:p>
          <a:p>
            <a:pPr lvl="2">
              <a:lnSpc>
                <a:spcPct val="90000"/>
              </a:lnSpc>
            </a:pPr>
            <a:r>
              <a:rPr lang="en-GB"/>
              <a:t>Hard to program</a:t>
            </a:r>
          </a:p>
          <a:p>
            <a:pPr lvl="2">
              <a:lnSpc>
                <a:spcPct val="90000"/>
              </a:lnSpc>
            </a:pPr>
            <a:r>
              <a:rPr lang="en-GB"/>
              <a:t>Best end result</a:t>
            </a:r>
          </a:p>
          <a:p>
            <a:pPr lvl="1">
              <a:lnSpc>
                <a:spcPct val="90000"/>
              </a:lnSpc>
            </a:pPr>
            <a:r>
              <a:rPr lang="en-GB"/>
              <a:t>Parametric computing</a:t>
            </a:r>
          </a:p>
          <a:p>
            <a:pPr lvl="2">
              <a:lnSpc>
                <a:spcPct val="90000"/>
              </a:lnSpc>
            </a:pPr>
            <a:r>
              <a:rPr lang="en-GB"/>
              <a:t>If a problem is repeated execution of algorithm on different sets of data</a:t>
            </a:r>
          </a:p>
          <a:p>
            <a:pPr lvl="2">
              <a:lnSpc>
                <a:spcPct val="90000"/>
              </a:lnSpc>
            </a:pPr>
            <a:r>
              <a:rPr lang="en-GB"/>
              <a:t>e.g. simulation using different scenarios</a:t>
            </a:r>
          </a:p>
          <a:p>
            <a:pPr lvl="2">
              <a:lnSpc>
                <a:spcPct val="90000"/>
              </a:lnSpc>
            </a:pPr>
            <a:r>
              <a:rPr lang="en-GB"/>
              <a:t>Needs effective tools to organize and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00729-D28A-4A91-B6F6-BA6D1E0FB616}" type="slidenum">
              <a:rPr lang="el-GR"/>
              <a:pPr/>
              <a:t>57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Vector Computation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Maths problems involving physical processes present different difficulties for computation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Aerodynamics, seismology, meteorology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Continuous field simulation</a:t>
            </a:r>
          </a:p>
          <a:p>
            <a:pPr>
              <a:lnSpc>
                <a:spcPct val="90000"/>
              </a:lnSpc>
            </a:pPr>
            <a:r>
              <a:rPr lang="en-GB" sz="2000"/>
              <a:t>High precision</a:t>
            </a:r>
          </a:p>
          <a:p>
            <a:pPr>
              <a:lnSpc>
                <a:spcPct val="90000"/>
              </a:lnSpc>
            </a:pPr>
            <a:r>
              <a:rPr lang="en-GB" sz="2000"/>
              <a:t>Repeated floating point calculations on large arrays of numbers</a:t>
            </a:r>
          </a:p>
          <a:p>
            <a:pPr>
              <a:lnSpc>
                <a:spcPct val="90000"/>
              </a:lnSpc>
            </a:pPr>
            <a:r>
              <a:rPr lang="en-GB" sz="2000"/>
              <a:t>Supercomputers </a:t>
            </a:r>
            <a:r>
              <a:rPr lang="el-GR" sz="2000"/>
              <a:t>(Υπερυπολογιστές) </a:t>
            </a:r>
            <a:r>
              <a:rPr lang="en-GB" sz="2000"/>
              <a:t>handle these types of problem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Hundreds of millions of flops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$10-15 million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Optimised for calculation rather than multitasking and I/O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Limited market</a:t>
            </a:r>
          </a:p>
          <a:p>
            <a:pPr lvl="2">
              <a:lnSpc>
                <a:spcPct val="90000"/>
              </a:lnSpc>
            </a:pPr>
            <a:r>
              <a:rPr lang="en-GB" sz="1400"/>
              <a:t>Research, government agencies, meteorology</a:t>
            </a:r>
          </a:p>
          <a:p>
            <a:pPr>
              <a:lnSpc>
                <a:spcPct val="90000"/>
              </a:lnSpc>
            </a:pPr>
            <a:r>
              <a:rPr lang="en-GB" sz="2000"/>
              <a:t>Array processor</a:t>
            </a:r>
            <a:r>
              <a:rPr lang="el-GR" sz="2000"/>
              <a:t> (επεξεργαστής διατάξεων)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1800"/>
              <a:t>Alternative to supercomputer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Configured as peripherals to mainframe &amp; mini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Just run vector portion of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62EE2-648A-4E1E-8E40-EA3B2B2CA61A}" type="slidenum">
              <a:rPr lang="el-GR"/>
              <a:pPr/>
              <a:t>58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Vector Addition Example</a:t>
            </a: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2" cstate="print"/>
          <a:srcRect l="31721" t="7666" r="31723" b="76051"/>
          <a:stretch>
            <a:fillRect/>
          </a:stretch>
        </p:blipFill>
        <p:spPr bwMode="auto">
          <a:xfrm>
            <a:off x="1143000" y="1465263"/>
            <a:ext cx="670560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F7E-C90B-4A2D-95CA-48D64F608601}" type="slidenum">
              <a:rPr lang="el-GR"/>
              <a:pPr/>
              <a:t>59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Approaches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General purpose computers rely on iteration to do vector calculations</a:t>
            </a:r>
          </a:p>
          <a:p>
            <a:pPr>
              <a:lnSpc>
                <a:spcPct val="90000"/>
              </a:lnSpc>
            </a:pPr>
            <a:r>
              <a:rPr lang="en-GB" sz="2400"/>
              <a:t>In example this needs six calculations</a:t>
            </a:r>
          </a:p>
          <a:p>
            <a:pPr>
              <a:lnSpc>
                <a:spcPct val="90000"/>
              </a:lnSpc>
            </a:pPr>
            <a:r>
              <a:rPr lang="en-GB" sz="2400"/>
              <a:t>Vector processing</a:t>
            </a:r>
            <a:r>
              <a:rPr lang="el-GR" sz="2400"/>
              <a:t> (Διανυσματική επεξεργασία)</a:t>
            </a:r>
            <a:endParaRPr lang="en-GB" sz="2400"/>
          </a:p>
          <a:p>
            <a:pPr lvl="1">
              <a:lnSpc>
                <a:spcPct val="90000"/>
              </a:lnSpc>
            </a:pPr>
            <a:r>
              <a:rPr lang="en-GB" sz="2000"/>
              <a:t>Assume possible to operate on one-dimensional vector of data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All elements in a particular row can be calculated in parallel</a:t>
            </a:r>
          </a:p>
          <a:p>
            <a:pPr>
              <a:lnSpc>
                <a:spcPct val="90000"/>
              </a:lnSpc>
            </a:pPr>
            <a:r>
              <a:rPr lang="en-GB" sz="2400"/>
              <a:t>Parallel processing</a:t>
            </a:r>
            <a:r>
              <a:rPr lang="el-GR" sz="2400"/>
              <a:t> (Παράλληλη επεξεργασία)</a:t>
            </a:r>
            <a:endParaRPr lang="en-GB" sz="2400"/>
          </a:p>
          <a:p>
            <a:pPr lvl="1">
              <a:lnSpc>
                <a:spcPct val="90000"/>
              </a:lnSpc>
            </a:pPr>
            <a:r>
              <a:rPr lang="en-GB" sz="2000"/>
              <a:t>Independent processors functioning in parallel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Use FORK N to start individual process at location N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JOIN N causes N independent processes to join and merge following JOIN</a:t>
            </a:r>
          </a:p>
          <a:p>
            <a:pPr lvl="2">
              <a:lnSpc>
                <a:spcPct val="90000"/>
              </a:lnSpc>
            </a:pPr>
            <a:r>
              <a:rPr lang="en-GB" sz="1600"/>
              <a:t>O/S Co-ordinates JOINs</a:t>
            </a:r>
          </a:p>
          <a:p>
            <a:pPr lvl="2">
              <a:lnSpc>
                <a:spcPct val="90000"/>
              </a:lnSpc>
            </a:pPr>
            <a:r>
              <a:rPr lang="en-GB" sz="1600"/>
              <a:t>Execution is blocked until all N processes have reached JOIN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7C10-6A97-4A67-AB09-1F5802913779}" type="slidenum">
              <a:rPr lang="el-GR"/>
              <a:pPr/>
              <a:t>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Παράλληλες Οργανώσεις</a:t>
            </a:r>
            <a:r>
              <a:rPr lang="en-US"/>
              <a:t> - SIMD</a:t>
            </a:r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 l="50000" b="65266"/>
          <a:stretch>
            <a:fillRect/>
          </a:stretch>
        </p:blipFill>
        <p:spPr bwMode="auto">
          <a:xfrm>
            <a:off x="838200" y="2209800"/>
            <a:ext cx="70866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D1DB-F0FA-429E-AC57-0916E72D19F2}" type="slidenum">
              <a:rPr lang="el-GR"/>
              <a:pPr/>
              <a:t>60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Vector processing</a:t>
            </a:r>
            <a:endParaRPr lang="el-GR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/>
              <a:t>Πολλαπλασιασμός πινάκων:</a:t>
            </a:r>
          </a:p>
        </p:txBody>
      </p:sp>
      <p:graphicFrame>
        <p:nvGraphicFramePr>
          <p:cNvPr id="40141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427538" y="1412875"/>
          <a:ext cx="2143125" cy="895350"/>
        </p:xfrm>
        <a:graphic>
          <a:graphicData uri="http://schemas.openxmlformats.org/presentationml/2006/ole">
            <p:oleObj spid="_x0000_s401413" name="Bitmap Image" r:id="rId3" imgW="2142857" imgH="895238" progId="PBrush">
              <p:embed/>
            </p:oleObj>
          </a:graphicData>
        </a:graphic>
      </p:graphicFrame>
      <p:graphicFrame>
        <p:nvGraphicFramePr>
          <p:cNvPr id="401419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835150" y="2276475"/>
          <a:ext cx="6119813" cy="4154488"/>
        </p:xfrm>
        <a:graphic>
          <a:graphicData uri="http://schemas.openxmlformats.org/presentationml/2006/ole">
            <p:oleObj spid="_x0000_s401419" name="Bitmap Image" r:id="rId4" imgW="5249008" imgH="35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9E99B-6885-4C01-B659-16A992950FCB}" type="slidenum">
              <a:rPr lang="el-GR"/>
              <a:pPr/>
              <a:t>61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 L, Join var </a:t>
            </a:r>
            <a:endParaRPr lang="el-GR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Fork L: </a:t>
            </a:r>
            <a:endParaRPr lang="en-US" sz="2400" dirty="0" smtClean="0"/>
          </a:p>
          <a:p>
            <a:pPr lvl="1"/>
            <a:r>
              <a:rPr lang="el-GR" sz="2000" dirty="0" smtClean="0"/>
              <a:t>Όταν </a:t>
            </a:r>
            <a:r>
              <a:rPr lang="el-GR" sz="2000" dirty="0"/>
              <a:t>μια διεργασία εκτελέσει την εντολή, δημιουργεί μια ακόμη διεργασία, που αρχίζει με την εντολή που έχει ετικέτα </a:t>
            </a:r>
            <a:r>
              <a:rPr lang="en-US" sz="2000" dirty="0"/>
              <a:t>L. </a:t>
            </a:r>
            <a:endParaRPr lang="en-US" sz="2000" dirty="0" smtClean="0"/>
          </a:p>
          <a:p>
            <a:pPr lvl="1"/>
            <a:r>
              <a:rPr lang="el-GR" sz="2000" dirty="0" smtClean="0"/>
              <a:t>Η </a:t>
            </a:r>
            <a:r>
              <a:rPr lang="el-GR" sz="2000" dirty="0"/>
              <a:t>δεύτερη αυτή διεργασία εκτελείται παράλληλα με αυτή που εκτέλεσε την εντολή </a:t>
            </a:r>
            <a:r>
              <a:rPr lang="en-US" sz="2000" dirty="0"/>
              <a:t>fork. </a:t>
            </a:r>
            <a:endParaRPr lang="en-US" sz="2000" dirty="0" smtClean="0"/>
          </a:p>
          <a:p>
            <a:pPr lvl="1"/>
            <a:r>
              <a:rPr lang="el-GR" sz="2000" dirty="0" smtClean="0"/>
              <a:t>Οι </a:t>
            </a:r>
            <a:r>
              <a:rPr lang="el-GR" sz="2000" dirty="0"/>
              <a:t>δυο αυτές διεργασίες μοιράζονται τις ίδιες μεταβλητές.</a:t>
            </a:r>
          </a:p>
          <a:p>
            <a:r>
              <a:rPr lang="en-US" sz="2400" dirty="0"/>
              <a:t>Join </a:t>
            </a:r>
            <a:r>
              <a:rPr lang="en-US" sz="2400" dirty="0" err="1"/>
              <a:t>var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l-GR" sz="2000" dirty="0" smtClean="0"/>
              <a:t>Όταν </a:t>
            </a:r>
            <a:r>
              <a:rPr lang="el-GR" sz="2000" dirty="0"/>
              <a:t>μια διεργασία εκτελέσει την εντολή </a:t>
            </a:r>
            <a:r>
              <a:rPr lang="en-US" sz="2000" dirty="0"/>
              <a:t>join</a:t>
            </a:r>
            <a:r>
              <a:rPr lang="el-GR" sz="2000" dirty="0"/>
              <a:t>, τότε μειώνεται πρώτα η τιμή της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l-GR" sz="2000" dirty="0"/>
              <a:t>κατά μια μονάδα και εάν η νέα τιμή είναι  διάφορη του μηδενός τότε τερματίζεται η διεργασία που εκτέλεσε την εντολή </a:t>
            </a:r>
            <a:r>
              <a:rPr lang="en-US" sz="2000" dirty="0"/>
              <a:t>join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lvl="1"/>
            <a:r>
              <a:rPr lang="el-GR" sz="2000" dirty="0" smtClean="0"/>
              <a:t> </a:t>
            </a:r>
            <a:r>
              <a:rPr lang="el-GR" sz="2000" dirty="0"/>
              <a:t>Εάν είναι 0 τότε η διεργασία συνεχίζει την εκτέλεσή της με την επόμενη εντολή.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C71B-FAB7-45AD-BA3A-32104849AA44}" type="slidenum">
              <a:rPr lang="el-GR"/>
              <a:pPr/>
              <a:t>62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Γράφος Πλοήγησης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7143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dirty="0"/>
              <a:t>Αριθμητική έκφραση: </a:t>
            </a:r>
            <a:r>
              <a:rPr lang="en-US" sz="2400" b="1" dirty="0"/>
              <a:t>x</a:t>
            </a:r>
            <a:r>
              <a:rPr lang="en-US" sz="2400" b="1" baseline="-25000" dirty="0"/>
              <a:t>1</a:t>
            </a:r>
            <a:r>
              <a:rPr lang="en-US" sz="2400" b="1" dirty="0"/>
              <a:t>*x</a:t>
            </a:r>
            <a:r>
              <a:rPr lang="en-US" sz="2400" b="1" baseline="-25000" dirty="0"/>
              <a:t>2</a:t>
            </a:r>
            <a:r>
              <a:rPr lang="en-US" sz="2400" b="1" dirty="0"/>
              <a:t>-(x</a:t>
            </a:r>
            <a:r>
              <a:rPr lang="en-US" sz="2400" b="1" baseline="-25000" dirty="0"/>
              <a:t>3</a:t>
            </a:r>
            <a:r>
              <a:rPr lang="en-US" sz="2400" b="1" dirty="0"/>
              <a:t>-x</a:t>
            </a:r>
            <a:r>
              <a:rPr lang="en-US" sz="2400" b="1" baseline="-25000" dirty="0"/>
              <a:t>4</a:t>
            </a:r>
            <a:r>
              <a:rPr lang="en-US" sz="2400" b="1" dirty="0"/>
              <a:t>)/x</a:t>
            </a:r>
            <a:r>
              <a:rPr lang="en-US" sz="2400" b="1" baseline="-25000" dirty="0"/>
              <a:t>5</a:t>
            </a:r>
          </a:p>
          <a:p>
            <a:pPr lvl="1">
              <a:buFontTx/>
              <a:buChar char="•"/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-&gt;(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b="1" dirty="0"/>
              <a:t>=x</a:t>
            </a:r>
            <a:r>
              <a:rPr lang="en-US" b="1" baseline="-25000" dirty="0"/>
              <a:t>1</a:t>
            </a:r>
            <a:r>
              <a:rPr lang="en-US" b="1" dirty="0"/>
              <a:t>*x</a:t>
            </a:r>
            <a:r>
              <a:rPr lang="en-US" b="1" baseline="-25000" dirty="0"/>
              <a:t>2</a:t>
            </a:r>
            <a:r>
              <a:rPr lang="en-US" dirty="0"/>
              <a:t>)</a:t>
            </a:r>
          </a:p>
          <a:p>
            <a:pPr lvl="1">
              <a:buFontTx/>
              <a:buChar char="•"/>
            </a:pP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-&gt;(</a:t>
            </a:r>
            <a:r>
              <a:rPr lang="en-US" b="1" dirty="0"/>
              <a:t>t</a:t>
            </a:r>
            <a:r>
              <a:rPr lang="en-US" b="1" baseline="-25000" dirty="0"/>
              <a:t>2</a:t>
            </a:r>
            <a:r>
              <a:rPr lang="en-US" b="1" dirty="0"/>
              <a:t>=x</a:t>
            </a:r>
            <a:r>
              <a:rPr lang="en-US" b="1" baseline="-25000" dirty="0"/>
              <a:t>3</a:t>
            </a:r>
            <a:r>
              <a:rPr lang="en-US" b="1" dirty="0"/>
              <a:t>-x</a:t>
            </a:r>
            <a:r>
              <a:rPr lang="en-US" b="1" baseline="-25000" dirty="0"/>
              <a:t>4</a:t>
            </a:r>
            <a:r>
              <a:rPr lang="en-US" dirty="0"/>
              <a:t>)</a:t>
            </a:r>
          </a:p>
          <a:p>
            <a:pPr lvl="1">
              <a:buFontTx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-&gt;(</a:t>
            </a:r>
            <a:r>
              <a:rPr lang="en-US" b="1" dirty="0" smtClean="0"/>
              <a:t>t</a:t>
            </a:r>
            <a:r>
              <a:rPr lang="en-US" b="1" baseline="-25000" dirty="0" smtClean="0"/>
              <a:t>3</a:t>
            </a:r>
            <a:r>
              <a:rPr lang="en-US" b="1" dirty="0" smtClean="0"/>
              <a:t>=t</a:t>
            </a:r>
            <a:r>
              <a:rPr lang="en-US" b="1" baseline="-25000" dirty="0" smtClean="0"/>
              <a:t>2</a:t>
            </a:r>
            <a:r>
              <a:rPr lang="en-US" b="1" dirty="0" smtClean="0"/>
              <a:t>/x</a:t>
            </a:r>
            <a:r>
              <a:rPr lang="en-US" b="1" baseline="-25000" dirty="0" smtClean="0"/>
              <a:t>5</a:t>
            </a:r>
            <a:r>
              <a:rPr lang="en-US" dirty="0" smtClean="0"/>
              <a:t>)</a:t>
            </a:r>
          </a:p>
          <a:p>
            <a:pPr lvl="1">
              <a:buFontTx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-</a:t>
            </a:r>
            <a:r>
              <a:rPr lang="en-US" dirty="0"/>
              <a:t>&gt;(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b="1" dirty="0"/>
              <a:t>-t</a:t>
            </a:r>
            <a:r>
              <a:rPr lang="en-US" b="1" baseline="-25000" dirty="0"/>
              <a:t>3</a:t>
            </a:r>
            <a:r>
              <a:rPr lang="en-US" dirty="0"/>
              <a:t>)</a:t>
            </a:r>
            <a:endParaRPr lang="el-GR" dirty="0"/>
          </a:p>
        </p:txBody>
      </p:sp>
      <p:graphicFrame>
        <p:nvGraphicFramePr>
          <p:cNvPr id="4055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75263" y="1916113"/>
          <a:ext cx="3400425" cy="4144962"/>
        </p:xfrm>
        <a:graphic>
          <a:graphicData uri="http://schemas.openxmlformats.org/presentationml/2006/ole">
            <p:oleObj spid="_x0000_s405508" name="Bitmap Image" r:id="rId3" imgW="4742857" imgH="57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F6B7-1BFF-43C4-A224-64F20C3E0C55}" type="slidenum">
              <a:rPr lang="el-GR"/>
              <a:pPr/>
              <a:t>63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Περιγραφή γράφου πλοήγησης με </a:t>
            </a:r>
            <a:r>
              <a:rPr lang="en-US"/>
              <a:t>Fork, Join</a:t>
            </a:r>
            <a:endParaRPr lang="el-GR"/>
          </a:p>
        </p:txBody>
      </p:sp>
      <p:graphicFrame>
        <p:nvGraphicFramePr>
          <p:cNvPr id="40755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288" y="1484313"/>
          <a:ext cx="3333750" cy="4824412"/>
        </p:xfrm>
        <a:graphic>
          <a:graphicData uri="http://schemas.openxmlformats.org/presentationml/2006/ole">
            <p:oleObj spid="_x0000_s407556" name="Bitmap Image" r:id="rId3" imgW="2238687" imgH="3238952" progId="PBrush">
              <p:embed/>
            </p:oleObj>
          </a:graphicData>
        </a:graphic>
      </p:graphicFrame>
      <p:graphicFrame>
        <p:nvGraphicFramePr>
          <p:cNvPr id="40755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859338" y="2349500"/>
          <a:ext cx="4076700" cy="3159125"/>
        </p:xfrm>
        <a:graphic>
          <a:graphicData uri="http://schemas.openxmlformats.org/presentationml/2006/ole">
            <p:oleObj spid="_x0000_s407558" name="Bitmap Image" r:id="rId4" imgW="5125165" imgH="39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1953E-420B-438C-A908-B3705A294BC9}" type="slidenum">
              <a:rPr lang="el-GR" smtClean="0"/>
              <a:pPr/>
              <a:t>64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517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760640" cy="33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295456" cy="14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l-GR" sz="2400" kern="0" dirty="0" smtClean="0">
                <a:solidFill>
                  <a:srgbClr val="000066"/>
                </a:solidFill>
                <a:latin typeface="+mn-lt"/>
              </a:rPr>
              <a:t>Με την χρήση των εντολών </a:t>
            </a:r>
            <a:r>
              <a:rPr lang="el-GR" sz="2400" kern="0" dirty="0" err="1" smtClean="0">
                <a:solidFill>
                  <a:srgbClr val="000066"/>
                </a:solidFill>
                <a:latin typeface="+mn-lt"/>
              </a:rPr>
              <a:t>Fork</a:t>
            </a:r>
            <a:r>
              <a:rPr lang="el-GR" sz="2400" kern="0" dirty="0" smtClean="0">
                <a:solidFill>
                  <a:srgbClr val="000066"/>
                </a:solidFill>
                <a:latin typeface="+mn-lt"/>
              </a:rPr>
              <a:t> και </a:t>
            </a:r>
            <a:r>
              <a:rPr lang="el-GR" sz="2400" kern="0" dirty="0" err="1" smtClean="0">
                <a:solidFill>
                  <a:srgbClr val="000066"/>
                </a:solidFill>
                <a:latin typeface="+mn-lt"/>
              </a:rPr>
              <a:t>Join</a:t>
            </a:r>
            <a:r>
              <a:rPr lang="el-GR" sz="2400" kern="0" dirty="0" smtClean="0">
                <a:solidFill>
                  <a:srgbClr val="000066"/>
                </a:solidFill>
                <a:latin typeface="+mn-lt"/>
              </a:rPr>
              <a:t> περιγράψτε τον παρακάτω γράφο προήγησης διεργασιών.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4E3A2-1154-49F5-96C5-5E2269E58E42}" type="slidenum">
              <a:rPr lang="el-GR"/>
              <a:pPr/>
              <a:t>65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Παράλληλη Επεξεργασία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400"/>
              <a:t>Πολλαπλασιασμός πινάκων: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427538" y="1412875"/>
          <a:ext cx="2143125" cy="895350"/>
        </p:xfrm>
        <a:graphic>
          <a:graphicData uri="http://schemas.openxmlformats.org/presentationml/2006/ole">
            <p:oleObj spid="_x0000_s404484" name="Bitmap Image" r:id="rId3" imgW="2142857" imgH="895238" progId="PBrush">
              <p:embed/>
            </p:oleObj>
          </a:graphicData>
        </a:graphic>
      </p:graphicFrame>
      <p:graphicFrame>
        <p:nvGraphicFramePr>
          <p:cNvPr id="40448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2636838"/>
          <a:ext cx="6337300" cy="3309937"/>
        </p:xfrm>
        <a:graphic>
          <a:graphicData uri="http://schemas.openxmlformats.org/presentationml/2006/ole">
            <p:oleObj spid="_x0000_s404487" name="Bitmap Image" r:id="rId4" imgW="4904762" imgH="25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7F56-9287-4E3A-BBF3-425B768172DB}" type="slidenum">
              <a:rPr lang="el-GR"/>
              <a:pPr/>
              <a:t>66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Processor Designs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Pipelined ALU</a:t>
            </a:r>
          </a:p>
          <a:p>
            <a:r>
              <a:rPr lang="en-GB"/>
              <a:t>Parallel ALUs</a:t>
            </a:r>
          </a:p>
          <a:p>
            <a:r>
              <a:rPr lang="en-GB"/>
              <a:t>Parallel processors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DB471-A63A-4D0F-88D1-DF804C825EBB}" type="slidenum">
              <a:rPr lang="el-GR"/>
              <a:pPr/>
              <a:t>67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2652713" cy="3324225"/>
          </a:xfrm>
        </p:spPr>
        <p:txBody>
          <a:bodyPr/>
          <a:lstStyle/>
          <a:p>
            <a:r>
              <a:rPr lang="en-GB"/>
              <a:t>Approaches to Vector  Computation</a:t>
            </a: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836613"/>
            <a:ext cx="404495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DF7C-0534-4114-911F-2BB313FDD861}" type="slidenum">
              <a:rPr lang="el-GR"/>
              <a:pPr/>
              <a:t>7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Instruction, Single Data Stream - MISD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Μια σειρά δεδομένων</a:t>
            </a:r>
            <a:endParaRPr lang="en-US"/>
          </a:p>
          <a:p>
            <a:r>
              <a:rPr lang="el-GR"/>
              <a:t>Μεταδίδεται σε μια ομάδα επεξεργαστών</a:t>
            </a:r>
            <a:endParaRPr lang="en-US"/>
          </a:p>
          <a:p>
            <a:r>
              <a:rPr lang="el-GR"/>
              <a:t>Κάθε επεξεργαστής εκτελεί διαφορετική σειρά εντολών</a:t>
            </a:r>
            <a:endParaRPr lang="en-US"/>
          </a:p>
          <a:p>
            <a:r>
              <a:rPr lang="el-GR"/>
              <a:t>Δεν έχει υλοποιηθεί στο εμπόριο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A623-12D3-4B47-A915-2DA6E01E3593}" type="slidenum">
              <a:rPr lang="el-GR"/>
              <a:pPr/>
              <a:t>8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Instruction, Multiple Data Stream- MIMD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Μια ομάδα επεξεργαστών</a:t>
            </a:r>
            <a:endParaRPr lang="en-US"/>
          </a:p>
          <a:p>
            <a:r>
              <a:rPr lang="el-GR"/>
              <a:t>Εκτελεί ταυτόχρονα διαφορετικές σειρές εντολών</a:t>
            </a:r>
            <a:endParaRPr lang="en-US"/>
          </a:p>
          <a:p>
            <a:r>
              <a:rPr lang="el-GR"/>
              <a:t>Σε διαφορετικές ομάδες δεδομένων </a:t>
            </a:r>
          </a:p>
          <a:p>
            <a:r>
              <a:rPr lang="en-US"/>
              <a:t>SMPs</a:t>
            </a:r>
            <a:r>
              <a:rPr lang="el-GR"/>
              <a:t>(</a:t>
            </a:r>
            <a:r>
              <a:rPr lang="en-US"/>
              <a:t>Symmetric Multiprocessor) </a:t>
            </a:r>
          </a:p>
          <a:p>
            <a:r>
              <a:rPr lang="en-US"/>
              <a:t>Clusters </a:t>
            </a:r>
          </a:p>
          <a:p>
            <a:r>
              <a:rPr lang="en-US"/>
              <a:t>NUMA (Nonuniform Memory Access).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1729-1818-4550-801A-AA167A28DC18}" type="slidenum">
              <a:rPr lang="el-GR"/>
              <a:pPr/>
              <a:t>9</a:t>
            </a:fld>
            <a:endParaRPr lang="el-GR">
              <a:solidFill>
                <a:schemeClr val="tx1"/>
              </a:solidFill>
            </a:endParaRP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Παράλληλες Οργανώσεις</a:t>
            </a:r>
            <a:r>
              <a:rPr lang="en-US" dirty="0"/>
              <a:t> - </a:t>
            </a:r>
            <a:r>
              <a:rPr lang="en-US" dirty="0" smtClean="0"/>
              <a:t>MIMD </a:t>
            </a:r>
            <a:r>
              <a:rPr lang="en-US" dirty="0"/>
              <a:t>Shared Memory</a:t>
            </a:r>
          </a:p>
        </p:txBody>
      </p:sp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3" cstate="print"/>
          <a:srcRect t="43893" r="55891" b="19466"/>
          <a:stretch>
            <a:fillRect/>
          </a:stretch>
        </p:blipFill>
        <p:spPr bwMode="auto">
          <a:xfrm>
            <a:off x="1219200" y="1846263"/>
            <a:ext cx="65103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7912</TotalTime>
  <Words>2621</Words>
  <Application>Microsoft Office PowerPoint</Application>
  <PresentationFormat>Διαφάνειες επιδιασκοπίου</PresentationFormat>
  <Paragraphs>489</Paragraphs>
  <Slides>67</Slides>
  <Notes>34</Notes>
  <HiddenSlides>16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69" baseType="lpstr">
      <vt:lpstr>Blank Presentation.pot</vt:lpstr>
      <vt:lpstr>Bitmap Image</vt:lpstr>
      <vt:lpstr>ΥΠΟΛΟΓΙΣΤΙΚΗ ΝΕΦΟΥΣ Παράλληλη επεξεργασία</vt:lpstr>
      <vt:lpstr>Πηγή</vt:lpstr>
      <vt:lpstr>Οργανώσεις Πολλών Επεξεργαστών</vt:lpstr>
      <vt:lpstr>Single Instruction, Single Data Stream - SISD</vt:lpstr>
      <vt:lpstr>Single Instruction, Multiple Data Stream - SIMD</vt:lpstr>
      <vt:lpstr>Παράλληλες Οργανώσεις - SIMD</vt:lpstr>
      <vt:lpstr>Multiple Instruction, Single Data Stream - MISD</vt:lpstr>
      <vt:lpstr>Multiple Instruction, Multiple Data Stream- MIMD</vt:lpstr>
      <vt:lpstr>Παράλληλες Οργανώσεις - MIMD Shared Memory</vt:lpstr>
      <vt:lpstr>Παράλληλες Οργανώσεις - MIMD Distributed Memory</vt:lpstr>
      <vt:lpstr>Οργάνωση MIMD</vt:lpstr>
      <vt:lpstr>Ταξινόμηση Αρχιτεκτονικών Παράλληλων Επεξεργαστών</vt:lpstr>
      <vt:lpstr>Σφικτή Σύνδεση (Tightly Coupled) - SMP</vt:lpstr>
      <vt:lpstr>Block Diagram of Tightly Coupled Multiprocessor</vt:lpstr>
      <vt:lpstr>Συμμετρικοί Πολυεπεξεργαστές (Symmetric Multiprocessors-SMPs)</vt:lpstr>
      <vt:lpstr>Σφικτή Σύνδεση (Tightly Coupled) - NUMA</vt:lpstr>
      <vt:lpstr>CC-NUMA Organization</vt:lpstr>
      <vt:lpstr>Χαλαρή σύνδεση (Loosely Coupled) - Clusters</vt:lpstr>
      <vt:lpstr>Cluster Computer Architecture</vt:lpstr>
      <vt:lpstr>Πολυπρογραμματισμός (Multiprogramming) and Πολυεπεξεργασία (Multiprocessing)</vt:lpstr>
      <vt:lpstr>Πλεονεκτήματα SMPs</vt:lpstr>
      <vt:lpstr>Ταξινόμηση Οργανώσεων SMP</vt:lpstr>
      <vt:lpstr>Time Shared Bus</vt:lpstr>
      <vt:lpstr>Symmetric Multiprocessor Organization</vt:lpstr>
      <vt:lpstr>Time Share Bus - Advantages</vt:lpstr>
      <vt:lpstr>Time Share Bus - Disadvantage</vt:lpstr>
      <vt:lpstr>Operating System Issues</vt:lpstr>
      <vt:lpstr>A Mainframe SMP - IBM zSeries</vt:lpstr>
      <vt:lpstr>IBM z990  Multiprocessor  Structure</vt:lpstr>
      <vt:lpstr>Cache Coherence (Συμφωνία Κρυφών Μνημών) -  MESI Protocol</vt:lpstr>
      <vt:lpstr>Software Solutions</vt:lpstr>
      <vt:lpstr>Hardware Solution</vt:lpstr>
      <vt:lpstr>Directory Protocols</vt:lpstr>
      <vt:lpstr>Snoopy Protocols</vt:lpstr>
      <vt:lpstr>Write Invalid (Ακύρωση εγγραφής)</vt:lpstr>
      <vt:lpstr>Write Update (Ενημέρωση Εγγραφής)</vt:lpstr>
      <vt:lpstr>MESI State Transition Diagram</vt:lpstr>
      <vt:lpstr>Clusters</vt:lpstr>
      <vt:lpstr>Cluster Benefits</vt:lpstr>
      <vt:lpstr>Cluster Configurations - Standby Server, No Shared Disk</vt:lpstr>
      <vt:lpstr>Cluster Configurations -  Shared Disk</vt:lpstr>
      <vt:lpstr>Operating Systems Design Issues</vt:lpstr>
      <vt:lpstr>Cluster Computer Architecture</vt:lpstr>
      <vt:lpstr>Cluster Middleware</vt:lpstr>
      <vt:lpstr>Blade Servers</vt:lpstr>
      <vt:lpstr>Example 100-Gbps Ethernet Configuration for Massive Blade Server Site</vt:lpstr>
      <vt:lpstr>Cluster v. SMP</vt:lpstr>
      <vt:lpstr>Nonuniform Memory Access (NUMA) Μη ομογενής Προσπέλαση στη Μνήμη</vt:lpstr>
      <vt:lpstr>Motivation</vt:lpstr>
      <vt:lpstr>CC-NUMA Organization</vt:lpstr>
      <vt:lpstr>CC-NUMA Operation</vt:lpstr>
      <vt:lpstr>Memory Access Sequence</vt:lpstr>
      <vt:lpstr>Cache Coherence (1)</vt:lpstr>
      <vt:lpstr>Cache Coherence (2)</vt:lpstr>
      <vt:lpstr>NUMA Pros &amp; Cons</vt:lpstr>
      <vt:lpstr>Παραλληλισμός Υπολογισμών (Parallelizing)</vt:lpstr>
      <vt:lpstr>Vector Computation</vt:lpstr>
      <vt:lpstr>Vector Addition Example</vt:lpstr>
      <vt:lpstr>Approaches</vt:lpstr>
      <vt:lpstr>Vector processing</vt:lpstr>
      <vt:lpstr>Fork L, Join var </vt:lpstr>
      <vt:lpstr>Γράφος Πλοήγησης</vt:lpstr>
      <vt:lpstr>Περιγραφή γράφου πλοήγησης με Fork, Join</vt:lpstr>
      <vt:lpstr>Διαφάνεια 64</vt:lpstr>
      <vt:lpstr>Παράλληλη Επεξεργασία</vt:lpstr>
      <vt:lpstr>Processor Designs</vt:lpstr>
      <vt:lpstr>Approaches to Vector  Computation</vt:lpstr>
    </vt:vector>
  </TitlesOfParts>
  <Company>cselt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Malamati D. Louta</dc:creator>
  <cp:lastModifiedBy>Windows User</cp:lastModifiedBy>
  <cp:revision>624</cp:revision>
  <cp:lastPrinted>1998-07-07T08:09:06Z</cp:lastPrinted>
  <dcterms:created xsi:type="dcterms:W3CDTF">1998-05-14T08:56:40Z</dcterms:created>
  <dcterms:modified xsi:type="dcterms:W3CDTF">2019-12-09T10:45:13Z</dcterms:modified>
</cp:coreProperties>
</file>