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8"/>
  </p:notesMasterIdLst>
  <p:sldIdLst>
    <p:sldId id="256" r:id="rId2"/>
    <p:sldId id="257" r:id="rId3"/>
    <p:sldId id="258" r:id="rId4"/>
    <p:sldId id="264" r:id="rId5"/>
    <p:sldId id="268" r:id="rId6"/>
    <p:sldId id="267" r:id="rId7"/>
    <p:sldId id="290" r:id="rId8"/>
    <p:sldId id="270" r:id="rId9"/>
    <p:sldId id="272" r:id="rId10"/>
    <p:sldId id="291" r:id="rId11"/>
    <p:sldId id="293" r:id="rId12"/>
    <p:sldId id="296" r:id="rId13"/>
    <p:sldId id="297" r:id="rId14"/>
    <p:sldId id="273" r:id="rId15"/>
    <p:sldId id="274" r:id="rId16"/>
    <p:sldId id="278" r:id="rId17"/>
    <p:sldId id="281" r:id="rId18"/>
    <p:sldId id="284" r:id="rId19"/>
    <p:sldId id="285" r:id="rId20"/>
    <p:sldId id="287" r:id="rId21"/>
    <p:sldId id="261" r:id="rId22"/>
    <p:sldId id="483" r:id="rId23"/>
    <p:sldId id="330" r:id="rId24"/>
    <p:sldId id="332" r:id="rId25"/>
    <p:sldId id="459" r:id="rId26"/>
    <p:sldId id="457" r:id="rId27"/>
    <p:sldId id="455" r:id="rId28"/>
    <p:sldId id="479" r:id="rId29"/>
    <p:sldId id="465" r:id="rId30"/>
    <p:sldId id="470" r:id="rId31"/>
    <p:sldId id="472" r:id="rId32"/>
    <p:sldId id="477" r:id="rId33"/>
    <p:sldId id="478" r:id="rId34"/>
    <p:sldId id="361" r:id="rId35"/>
    <p:sldId id="394" r:id="rId36"/>
    <p:sldId id="393" r:id="rId37"/>
    <p:sldId id="365" r:id="rId38"/>
    <p:sldId id="410" r:id="rId39"/>
    <p:sldId id="412" r:id="rId40"/>
    <p:sldId id="413" r:id="rId41"/>
    <p:sldId id="366" r:id="rId42"/>
    <p:sldId id="367" r:id="rId43"/>
    <p:sldId id="416" r:id="rId44"/>
    <p:sldId id="370" r:id="rId45"/>
    <p:sldId id="372" r:id="rId46"/>
    <p:sldId id="374" r:id="rId47"/>
    <p:sldId id="375" r:id="rId48"/>
    <p:sldId id="376" r:id="rId49"/>
    <p:sldId id="383" r:id="rId50"/>
    <p:sldId id="425" r:id="rId51"/>
    <p:sldId id="384" r:id="rId52"/>
    <p:sldId id="387" r:id="rId53"/>
    <p:sldId id="428" r:id="rId54"/>
    <p:sldId id="482" r:id="rId55"/>
    <p:sldId id="485" r:id="rId56"/>
    <p:sldId id="486" r:id="rId57"/>
    <p:sldId id="401" r:id="rId58"/>
    <p:sldId id="277" r:id="rId59"/>
    <p:sldId id="275" r:id="rId60"/>
    <p:sldId id="487" r:id="rId61"/>
    <p:sldId id="491" r:id="rId62"/>
    <p:sldId id="313" r:id="rId63"/>
    <p:sldId id="334" r:id="rId64"/>
    <p:sldId id="488" r:id="rId65"/>
    <p:sldId id="490" r:id="rId66"/>
    <p:sldId id="489" r:id="rId67"/>
    <p:sldId id="484" r:id="rId68"/>
    <p:sldId id="442" r:id="rId69"/>
    <p:sldId id="447" r:id="rId70"/>
    <p:sldId id="448" r:id="rId71"/>
    <p:sldId id="449" r:id="rId72"/>
    <p:sldId id="481" r:id="rId73"/>
    <p:sldId id="444" r:id="rId74"/>
    <p:sldId id="445" r:id="rId75"/>
    <p:sldId id="446" r:id="rId76"/>
    <p:sldId id="443"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6" autoAdjust="0"/>
    <p:restoredTop sz="94660"/>
  </p:normalViewPr>
  <p:slideViewPr>
    <p:cSldViewPr snapToGrid="0">
      <p:cViewPr varScale="1">
        <p:scale>
          <a:sx n="163" d="100"/>
          <a:sy n="163" d="100"/>
        </p:scale>
        <p:origin x="1632" y="150"/>
      </p:cViewPr>
      <p:guideLst/>
    </p:cSldViewPr>
  </p:slideViewPr>
  <p:notesTextViewPr>
    <p:cViewPr>
      <p:scale>
        <a:sx n="1" d="1"/>
        <a:sy n="1" d="1"/>
      </p:scale>
      <p:origin x="0" y="0"/>
    </p:cViewPr>
  </p:notesTextViewPr>
  <p:notesViewPr>
    <p:cSldViewPr snapToGrid="0">
      <p:cViewPr varScale="1">
        <p:scale>
          <a:sx n="70" d="100"/>
          <a:sy n="70" d="100"/>
        </p:scale>
        <p:origin x="2760"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4D108-3BF2-4509-A20B-837915242940}" type="datetimeFigureOut">
              <a:rPr lang="el-GR" smtClean="0"/>
              <a:t>18/12/2020</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7D018-4161-4A5B-B883-6709605269BB}" type="slidenum">
              <a:rPr lang="el-GR" smtClean="0"/>
              <a:t>‹#›</a:t>
            </a:fld>
            <a:endParaRPr lang="el-GR"/>
          </a:p>
        </p:txBody>
      </p:sp>
    </p:spTree>
    <p:extLst>
      <p:ext uri="{BB962C8B-B14F-4D97-AF65-F5344CB8AC3E}">
        <p14:creationId xmlns:p14="http://schemas.microsoft.com/office/powerpoint/2010/main" val="27195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a:p>
        </p:txBody>
      </p:sp>
      <p:sp>
        <p:nvSpPr>
          <p:cNvPr id="4" name="3 - Θέση αριθμού διαφάνειας"/>
          <p:cNvSpPr>
            <a:spLocks noGrp="1"/>
          </p:cNvSpPr>
          <p:nvPr>
            <p:ph type="sldNum" sz="quarter" idx="10"/>
          </p:nvPr>
        </p:nvSpPr>
        <p:spPr/>
        <p:txBody>
          <a:bodyPr/>
          <a:lstStyle/>
          <a:p>
            <a:fld id="{E2FFDE95-C60E-467A-9516-1B312C940CB4}" type="slidenum">
              <a:rPr lang="en-US" smtClean="0"/>
              <a:pPr/>
              <a:t>7</a:t>
            </a:fld>
            <a:endParaRPr lang="en-US"/>
          </a:p>
        </p:txBody>
      </p:sp>
    </p:spTree>
    <p:extLst>
      <p:ext uri="{BB962C8B-B14F-4D97-AF65-F5344CB8AC3E}">
        <p14:creationId xmlns:p14="http://schemas.microsoft.com/office/powerpoint/2010/main" val="386391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dirty="0"/>
          </a:p>
        </p:txBody>
      </p:sp>
      <p:sp>
        <p:nvSpPr>
          <p:cNvPr id="4" name="Θέση αριθμού διαφάνειας 3"/>
          <p:cNvSpPr>
            <a:spLocks noGrp="1"/>
          </p:cNvSpPr>
          <p:nvPr>
            <p:ph type="sldNum" sz="quarter" idx="10"/>
          </p:nvPr>
        </p:nvSpPr>
        <p:spPr/>
        <p:txBody>
          <a:bodyPr/>
          <a:lstStyle/>
          <a:p>
            <a:fld id="{E2FFDE95-C60E-467A-9516-1B312C940CB4}" type="slidenum">
              <a:rPr lang="en-US" smtClean="0"/>
              <a:pPr/>
              <a:t>22</a:t>
            </a:fld>
            <a:endParaRPr lang="en-US"/>
          </a:p>
        </p:txBody>
      </p:sp>
    </p:spTree>
    <p:extLst>
      <p:ext uri="{BB962C8B-B14F-4D97-AF65-F5344CB8AC3E}">
        <p14:creationId xmlns:p14="http://schemas.microsoft.com/office/powerpoint/2010/main" val="165834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Στυλ κύριου τίτλου</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F8DEC74-4CCC-4EA5-8E62-85C571691BF3}" type="datetime1">
              <a:rPr lang="el-GR" smtClean="0"/>
              <a:t>18/12/2020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305508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6E4FC3C-6B38-49F7-A927-6C75FE84B95A}" type="datetime1">
              <a:rPr lang="el-GR" smtClean="0"/>
              <a:t>18/12/2020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278866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8FBD641-03F3-4E91-B0CE-7F168C807BBE}" type="datetime1">
              <a:rPr lang="el-GR" smtClean="0"/>
              <a:t>18/12/2020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83176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9415782-C3D4-4861-80FF-454EBBE2929C}" type="datetime1">
              <a:rPr lang="el-GR" smtClean="0"/>
              <a:t>18/12/2020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13A772-6691-4BF0-9EAC-3AEAC349F8B8}" type="slidenum">
              <a:rPr lang="el-GR" smtClean="0"/>
              <a:t>‹#›</a:t>
            </a:fld>
            <a:endParaRPr lang="el-GR"/>
          </a:p>
        </p:txBody>
      </p:sp>
      <p:pic>
        <p:nvPicPr>
          <p:cNvPr id="7" name="Εικόνα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67305" y="39408"/>
            <a:ext cx="536845" cy="630654"/>
          </a:xfrm>
          <a:prstGeom prst="rect">
            <a:avLst/>
          </a:prstGeom>
        </p:spPr>
      </p:pic>
    </p:spTree>
    <p:extLst>
      <p:ext uri="{BB962C8B-B14F-4D97-AF65-F5344CB8AC3E}">
        <p14:creationId xmlns:p14="http://schemas.microsoft.com/office/powerpoint/2010/main" val="264182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5B45A09-F500-4EDF-8DF4-A1977D648CD4}" type="datetime1">
              <a:rPr lang="el-GR" smtClean="0"/>
              <a:t>18/12/2020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420214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F52F10-AC6F-4C28-B13A-AE6A63A0A98F}" type="datetime1">
              <a:rPr lang="el-GR" smtClean="0"/>
              <a:t>18/12/2020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34929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D2419D3A-42BD-4ECC-BFD4-83F3F275A479}" type="datetime1">
              <a:rPr lang="el-GR" smtClean="0"/>
              <a:t>18/12/2020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51224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368CD7A-8659-43BB-9C82-9649D2DC4246}" type="datetime1">
              <a:rPr lang="el-GR" smtClean="0"/>
              <a:t>18/12/2020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205306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BFA46-F354-4FA4-B8A7-A8596A620752}" type="datetime1">
              <a:rPr lang="el-GR" smtClean="0"/>
              <a:t>18/12/2020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389486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Στυλ κύριου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A763151-EBB9-4458-9D45-72075097DC9D}" type="datetime1">
              <a:rPr lang="el-GR" smtClean="0"/>
              <a:t>18/12/2020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297556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9D6A93F-C34C-404F-A9B4-5D57E64388E2}" type="datetime1">
              <a:rPr lang="el-GR" smtClean="0"/>
              <a:t>18/12/2020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813A772-6691-4BF0-9EAC-3AEAC349F8B8}" type="slidenum">
              <a:rPr lang="el-GR" smtClean="0"/>
              <a:t>‹#›</a:t>
            </a:fld>
            <a:endParaRPr lang="el-GR"/>
          </a:p>
        </p:txBody>
      </p:sp>
    </p:spTree>
    <p:extLst>
      <p:ext uri="{BB962C8B-B14F-4D97-AF65-F5344CB8AC3E}">
        <p14:creationId xmlns:p14="http://schemas.microsoft.com/office/powerpoint/2010/main" val="44298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000">
              <a:schemeClr val="bg1">
                <a:lumMod val="0"/>
                <a:lumOff val="100000"/>
              </a:schemeClr>
            </a:gs>
            <a:gs pos="100000">
              <a:schemeClr val="accent1">
                <a:lumMod val="45000"/>
                <a:lumOff val="55000"/>
              </a:schemeClr>
            </a:gs>
            <a:gs pos="100000">
              <a:schemeClr val="accent1">
                <a:lumMod val="45000"/>
                <a:lumOff val="55000"/>
              </a:schemeClr>
            </a:gs>
            <a:gs pos="93028">
              <a:srgbClr val="DCE5F4">
                <a:lumMod val="54000"/>
                <a:lumOff val="46000"/>
              </a:srgbClr>
            </a:gs>
            <a:gs pos="100000">
              <a:schemeClr val="accent1">
                <a:alpha val="0"/>
                <a:lumMod val="0"/>
                <a:lumOff val="10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D4CD6-993B-4774-AAAF-486AE0AE29AB}" type="datetime1">
              <a:rPr lang="el-GR" smtClean="0"/>
              <a:t>18/12/2020</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3A772-6691-4BF0-9EAC-3AEAC349F8B8}" type="slidenum">
              <a:rPr lang="el-GR" smtClean="0"/>
              <a:t>‹#›</a:t>
            </a:fld>
            <a:endParaRPr lang="el-GR"/>
          </a:p>
        </p:txBody>
      </p:sp>
    </p:spTree>
    <p:extLst>
      <p:ext uri="{BB962C8B-B14F-4D97-AF65-F5344CB8AC3E}">
        <p14:creationId xmlns:p14="http://schemas.microsoft.com/office/powerpoint/2010/main" val="4000743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9000">
              <a:schemeClr val="accent1">
                <a:lumMod val="20000"/>
                <a:lumOff val="80000"/>
                <a:alpha val="57000"/>
              </a:schemeClr>
            </a:gs>
            <a:gs pos="84000">
              <a:schemeClr val="accent1">
                <a:lumMod val="26000"/>
                <a:lumOff val="74000"/>
                <a:alpha val="51000"/>
              </a:schemeClr>
            </a:gs>
            <a:gs pos="0">
              <a:schemeClr val="accent1">
                <a:lumMod val="45000"/>
                <a:lumOff val="55000"/>
              </a:schemeClr>
            </a:gs>
            <a:gs pos="0">
              <a:srgbClr val="DCE5F4">
                <a:lumMod val="54000"/>
                <a:lumOff val="46000"/>
              </a:srgbClr>
            </a:gs>
            <a:gs pos="100000">
              <a:srgbClr val="FF0000">
                <a:alpha val="0"/>
              </a:srgbClr>
            </a:gs>
          </a:gsLst>
          <a:lin ang="135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22363"/>
            <a:ext cx="7772400" cy="2049205"/>
          </a:xfrm>
        </p:spPr>
        <p:txBody>
          <a:bodyPr>
            <a:noAutofit/>
          </a:bodyPr>
          <a:lstStyle/>
          <a:p>
            <a:r>
              <a:rPr lang="en-US" sz="3600" b="1" dirty="0"/>
              <a:t>Performance Analysis and Optimization</a:t>
            </a:r>
            <a:br>
              <a:rPr lang="en-US" sz="3600" b="1" dirty="0"/>
            </a:br>
            <a:r>
              <a:rPr lang="en-US" sz="3600" b="1" dirty="0"/>
              <a:t>of Next Generation Wireless Networks</a:t>
            </a:r>
            <a:endParaRPr lang="el-GR" sz="3600" b="1" dirty="0"/>
          </a:p>
        </p:txBody>
      </p:sp>
      <p:sp>
        <p:nvSpPr>
          <p:cNvPr id="3" name="Υπότιτλος 2"/>
          <p:cNvSpPr>
            <a:spLocks noGrp="1"/>
          </p:cNvSpPr>
          <p:nvPr>
            <p:ph type="subTitle" idx="1"/>
          </p:nvPr>
        </p:nvSpPr>
        <p:spPr>
          <a:xfrm>
            <a:off x="1143000" y="3742084"/>
            <a:ext cx="6858000" cy="1655762"/>
          </a:xfrm>
        </p:spPr>
        <p:txBody>
          <a:bodyPr>
            <a:noAutofit/>
          </a:bodyPr>
          <a:lstStyle/>
          <a:p>
            <a:r>
              <a:rPr lang="en-US" sz="1800" dirty="0"/>
              <a:t>Emmanouil Skondras</a:t>
            </a:r>
          </a:p>
          <a:p>
            <a:endParaRPr lang="en-US" sz="1800" dirty="0"/>
          </a:p>
          <a:p>
            <a:endParaRPr lang="en-US" sz="1800" dirty="0"/>
          </a:p>
          <a:p>
            <a:endParaRPr lang="en-US" sz="1800" dirty="0"/>
          </a:p>
          <a:p>
            <a:r>
              <a:rPr lang="en-US" sz="1800" dirty="0"/>
              <a:t>Department of Informatics</a:t>
            </a:r>
          </a:p>
          <a:p>
            <a:r>
              <a:rPr lang="en-US" sz="1800" dirty="0"/>
              <a:t>University of Piraeus</a:t>
            </a:r>
            <a:endParaRPr lang="el-GR" sz="1800" dirty="0"/>
          </a:p>
        </p:txBody>
      </p:sp>
      <p:pic>
        <p:nvPicPr>
          <p:cNvPr id="7" name="Εικόνα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68284" y="4096855"/>
            <a:ext cx="805160" cy="945855"/>
          </a:xfrm>
          <a:prstGeom prst="rect">
            <a:avLst/>
          </a:prstGeom>
        </p:spPr>
      </p:pic>
    </p:spTree>
    <p:extLst>
      <p:ext uri="{BB962C8B-B14F-4D97-AF65-F5344CB8AC3E}">
        <p14:creationId xmlns:p14="http://schemas.microsoft.com/office/powerpoint/2010/main" val="175886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0086" y="365126"/>
            <a:ext cx="8616780" cy="1325563"/>
          </a:xfrm>
        </p:spPr>
        <p:txBody>
          <a:bodyPr>
            <a:normAutofit/>
          </a:bodyPr>
          <a:lstStyle/>
          <a:p>
            <a:r>
              <a:rPr lang="en-US" sz="3600" dirty="0"/>
              <a:t>The Proposed FLS Advanced (FLSA) Scheduler</a:t>
            </a:r>
          </a:p>
        </p:txBody>
      </p:sp>
      <p:sp>
        <p:nvSpPr>
          <p:cNvPr id="3" name="2 - Θέση περιεχομένου"/>
          <p:cNvSpPr>
            <a:spLocks noGrp="1"/>
          </p:cNvSpPr>
          <p:nvPr>
            <p:ph idx="1"/>
          </p:nvPr>
        </p:nvSpPr>
        <p:spPr>
          <a:xfrm>
            <a:off x="280086" y="1847851"/>
            <a:ext cx="4660042" cy="4351338"/>
          </a:xfrm>
        </p:spPr>
        <p:txBody>
          <a:bodyPr>
            <a:normAutofit/>
          </a:bodyPr>
          <a:lstStyle/>
          <a:p>
            <a:r>
              <a:rPr lang="en-US" sz="2000" dirty="0"/>
              <a:t>It has been built on </a:t>
            </a:r>
            <a:r>
              <a:rPr lang="en-US" sz="2000" u="sng" dirty="0"/>
              <a:t>three</a:t>
            </a:r>
            <a:r>
              <a:rPr lang="en-US" sz="2000" dirty="0"/>
              <a:t> distinct levels. </a:t>
            </a:r>
          </a:p>
          <a:p>
            <a:r>
              <a:rPr lang="en-US" sz="2000" dirty="0"/>
              <a:t>Real time flows receive higher priority  than the best effort ones.</a:t>
            </a:r>
          </a:p>
          <a:p>
            <a:pPr lvl="1"/>
            <a:r>
              <a:rPr lang="en-US" sz="1800" dirty="0"/>
              <a:t>Because of their strict service constraints that must be fulfilled.</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10</a:t>
            </a:fld>
            <a:endParaRPr lang="en-US"/>
          </a:p>
        </p:txBody>
      </p:sp>
      <p:pic>
        <p:nvPicPr>
          <p:cNvPr id="5" name="Picture 2" descr="C:\Users\Unknown\Desktop\svheduling paper presentation\The three-level scheduler.png">
            <a:extLst>
              <a:ext uri="{FF2B5EF4-FFF2-40B4-BE49-F238E27FC236}">
                <a16:creationId xmlns:a16="http://schemas.microsoft.com/office/drawing/2014/main" id="{F7466541-D566-4C0B-91EB-7C5FE58B1784}"/>
              </a:ext>
            </a:extLst>
          </p:cNvPr>
          <p:cNvPicPr>
            <a:picLocks noChangeAspect="1" noChangeArrowheads="1"/>
          </p:cNvPicPr>
          <p:nvPr/>
        </p:nvPicPr>
        <p:blipFill>
          <a:blip r:embed="rId2" cstate="print"/>
          <a:srcRect/>
          <a:stretch>
            <a:fillRect/>
          </a:stretch>
        </p:blipFill>
        <p:spPr bwMode="auto">
          <a:xfrm>
            <a:off x="5367058" y="1690689"/>
            <a:ext cx="3496856" cy="3363097"/>
          </a:xfrm>
          <a:prstGeom prst="rect">
            <a:avLst/>
          </a:prstGeom>
          <a:noFill/>
        </p:spPr>
      </p:pic>
    </p:spTree>
    <p:extLst>
      <p:ext uri="{BB962C8B-B14F-4D97-AF65-F5344CB8AC3E}">
        <p14:creationId xmlns:p14="http://schemas.microsoft.com/office/powerpoint/2010/main" val="209931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The Upper Level of the Scheduler</a:t>
            </a:r>
          </a:p>
        </p:txBody>
      </p:sp>
      <p:sp>
        <p:nvSpPr>
          <p:cNvPr id="3" name="2 - Θέση περιεχομένου"/>
          <p:cNvSpPr>
            <a:spLocks noGrp="1"/>
          </p:cNvSpPr>
          <p:nvPr>
            <p:ph idx="1"/>
          </p:nvPr>
        </p:nvSpPr>
        <p:spPr>
          <a:xfrm>
            <a:off x="425228" y="1850339"/>
            <a:ext cx="4768572" cy="4351338"/>
          </a:xfrm>
        </p:spPr>
        <p:txBody>
          <a:bodyPr>
            <a:normAutofit/>
          </a:bodyPr>
          <a:lstStyle/>
          <a:p>
            <a:r>
              <a:rPr lang="en-US" sz="2000" dirty="0"/>
              <a:t>Uses the formula of FLS.</a:t>
            </a:r>
          </a:p>
          <a:p>
            <a:pPr lvl="1"/>
            <a:r>
              <a:rPr lang="en-US" sz="1800" dirty="0"/>
              <a:t>To estimate the quota </a:t>
            </a:r>
            <a:r>
              <a:rPr lang="en-US" sz="1800" i="1" dirty="0" err="1"/>
              <a:t>u</a:t>
            </a:r>
            <a:r>
              <a:rPr lang="en-US" sz="1800" i="1" baseline="-25000" dirty="0" err="1"/>
              <a:t>i</a:t>
            </a:r>
            <a:r>
              <a:rPr lang="en-US" sz="1800" i="1" dirty="0"/>
              <a:t>(t)</a:t>
            </a:r>
            <a:r>
              <a:rPr lang="en-US" sz="1800" dirty="0"/>
              <a:t> of data that the </a:t>
            </a:r>
            <a:r>
              <a:rPr lang="en-US" sz="1800" i="1" dirty="0"/>
              <a:t>i</a:t>
            </a:r>
            <a:r>
              <a:rPr lang="en-US" sz="1800" i="1" baseline="30000" dirty="0"/>
              <a:t>th</a:t>
            </a:r>
            <a:r>
              <a:rPr lang="en-US" sz="1800" dirty="0"/>
              <a:t> real time flow should transmit in each </a:t>
            </a:r>
            <a:r>
              <a:rPr lang="en-US" sz="1800" i="1" dirty="0" err="1"/>
              <a:t>t</a:t>
            </a:r>
            <a:r>
              <a:rPr lang="en-US" sz="1800" i="1" baseline="30000" dirty="0" err="1"/>
              <a:t>th</a:t>
            </a:r>
            <a:r>
              <a:rPr lang="en-US" sz="1800" dirty="0"/>
              <a:t> TTI, to satisfy its QoS constraints. </a:t>
            </a:r>
          </a:p>
          <a:p>
            <a:r>
              <a:rPr lang="en-US" sz="2000" i="1" dirty="0" err="1"/>
              <a:t>u</a:t>
            </a:r>
            <a:r>
              <a:rPr lang="en-US" sz="2000" i="1" baseline="-25000" dirty="0" err="1"/>
              <a:t>i</a:t>
            </a:r>
            <a:r>
              <a:rPr lang="en-US" sz="2000" i="1" dirty="0"/>
              <a:t>(t)</a:t>
            </a:r>
            <a:r>
              <a:rPr lang="en-US" sz="2000" dirty="0"/>
              <a:t> quota is estimated in each </a:t>
            </a:r>
            <a:r>
              <a:rPr lang="en-US" sz="2000" i="1" dirty="0" err="1"/>
              <a:t>t</a:t>
            </a:r>
            <a:r>
              <a:rPr lang="en-US" sz="2000" i="1" baseline="30000" dirty="0" err="1"/>
              <a:t>th</a:t>
            </a:r>
            <a:r>
              <a:rPr lang="en-US" sz="2000" baseline="30000" dirty="0"/>
              <a:t> </a:t>
            </a:r>
            <a:r>
              <a:rPr lang="en-US" sz="2000" dirty="0"/>
              <a:t>TTI of a frame.</a:t>
            </a:r>
          </a:p>
          <a:p>
            <a:pPr lvl="1"/>
            <a:r>
              <a:rPr lang="en-US" sz="1800" dirty="0"/>
              <a:t>Whereas in FLS it is estimated once at the beginning of each </a:t>
            </a:r>
            <a:r>
              <a:rPr lang="en-US" sz="1800" i="1" dirty="0"/>
              <a:t>k</a:t>
            </a:r>
            <a:r>
              <a:rPr lang="en-US" sz="1800" i="1" baseline="30000" dirty="0"/>
              <a:t>th</a:t>
            </a:r>
            <a:r>
              <a:rPr lang="en-US" sz="1800" baseline="30000" dirty="0"/>
              <a:t>  </a:t>
            </a:r>
            <a:r>
              <a:rPr lang="en-US" sz="1800" dirty="0"/>
              <a:t>frame.</a:t>
            </a:r>
          </a:p>
          <a:p>
            <a:pPr lvl="1"/>
            <a:r>
              <a:rPr lang="en-US" sz="1800" dirty="0"/>
              <a:t>In FLS, when a real time flow transmits its </a:t>
            </a:r>
            <a:r>
              <a:rPr lang="en-US" sz="1800" i="1" dirty="0" err="1"/>
              <a:t>u</a:t>
            </a:r>
            <a:r>
              <a:rPr lang="en-US" sz="1800" i="1" baseline="-25000" dirty="0" err="1"/>
              <a:t>i</a:t>
            </a:r>
            <a:r>
              <a:rPr lang="en-US" sz="1800" i="1" dirty="0"/>
              <a:t>(k) </a:t>
            </a:r>
            <a:r>
              <a:rPr lang="en-US" sz="1800" dirty="0"/>
              <a:t>quota of data:</a:t>
            </a:r>
          </a:p>
          <a:p>
            <a:pPr lvl="2"/>
            <a:r>
              <a:rPr lang="en-US" sz="1400" dirty="0"/>
              <a:t>It loses the opportunity to continue the transmission until the beginning of the next frame.</a:t>
            </a:r>
          </a:p>
          <a:p>
            <a:pPr lvl="1">
              <a:buFont typeface="Wingdings" panose="05000000000000000000" pitchFamily="2" charset="2"/>
              <a:buChar char="ü"/>
            </a:pPr>
            <a:r>
              <a:rPr lang="en-US" sz="1800" dirty="0"/>
              <a:t>The FLSA provides more resources to real time flows that have remaining data for transmission.</a:t>
            </a:r>
          </a:p>
          <a:p>
            <a:pPr lvl="1"/>
            <a:endParaRPr lang="en-US" sz="1800" dirty="0"/>
          </a:p>
        </p:txBody>
      </p:sp>
      <p:sp>
        <p:nvSpPr>
          <p:cNvPr id="7" name="6 - Θέση αριθμού διαφάνειας"/>
          <p:cNvSpPr>
            <a:spLocks noGrp="1"/>
          </p:cNvSpPr>
          <p:nvPr>
            <p:ph type="sldNum" sz="quarter" idx="12"/>
          </p:nvPr>
        </p:nvSpPr>
        <p:spPr/>
        <p:txBody>
          <a:bodyPr/>
          <a:lstStyle/>
          <a:p>
            <a:fld id="{A1E06C1A-CFF3-4EBF-A9B8-0AF999339A19}" type="slidenum">
              <a:rPr lang="en-US" smtClean="0"/>
              <a:pPr/>
              <a:t>11</a:t>
            </a:fld>
            <a:endParaRPr lang="en-US"/>
          </a:p>
        </p:txBody>
      </p:sp>
      <p:pic>
        <p:nvPicPr>
          <p:cNvPr id="5" name="Picture 2" descr="C:\Users\Unknown\Desktop\svheduling paper presentation\The three-level scheduler.png">
            <a:extLst>
              <a:ext uri="{FF2B5EF4-FFF2-40B4-BE49-F238E27FC236}">
                <a16:creationId xmlns:a16="http://schemas.microsoft.com/office/drawing/2014/main" id="{3B89A13C-9282-440B-A0D1-5450EDFCF17B}"/>
              </a:ext>
            </a:extLst>
          </p:cNvPr>
          <p:cNvPicPr>
            <a:picLocks noChangeAspect="1" noChangeArrowheads="1"/>
          </p:cNvPicPr>
          <p:nvPr/>
        </p:nvPicPr>
        <p:blipFill>
          <a:blip r:embed="rId2" cstate="print"/>
          <a:srcRect/>
          <a:stretch>
            <a:fillRect/>
          </a:stretch>
        </p:blipFill>
        <p:spPr bwMode="auto">
          <a:xfrm>
            <a:off x="5367058" y="1690689"/>
            <a:ext cx="3496856" cy="3363097"/>
          </a:xfrm>
          <a:prstGeom prst="rect">
            <a:avLst/>
          </a:prstGeom>
          <a:noFill/>
        </p:spPr>
      </p:pic>
      <p:sp>
        <p:nvSpPr>
          <p:cNvPr id="4" name="Rectangle: Rounded Corners 3">
            <a:extLst>
              <a:ext uri="{FF2B5EF4-FFF2-40B4-BE49-F238E27FC236}">
                <a16:creationId xmlns:a16="http://schemas.microsoft.com/office/drawing/2014/main" id="{A81EC9E1-9348-4E20-88C9-54E50C2D1957}"/>
              </a:ext>
            </a:extLst>
          </p:cNvPr>
          <p:cNvSpPr/>
          <p:nvPr/>
        </p:nvSpPr>
        <p:spPr>
          <a:xfrm>
            <a:off x="5277880" y="2248931"/>
            <a:ext cx="3091764" cy="609600"/>
          </a:xfrm>
          <a:prstGeom prst="round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8636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The Middle Level of the Scheduler</a:t>
            </a:r>
          </a:p>
        </p:txBody>
      </p:sp>
      <p:sp>
        <p:nvSpPr>
          <p:cNvPr id="3" name="2 - Θέση περιεχομένου"/>
          <p:cNvSpPr>
            <a:spLocks noGrp="1"/>
          </p:cNvSpPr>
          <p:nvPr>
            <p:ph idx="1"/>
          </p:nvPr>
        </p:nvSpPr>
        <p:spPr>
          <a:xfrm>
            <a:off x="457200" y="1861751"/>
            <a:ext cx="4820680" cy="4264412"/>
          </a:xfrm>
        </p:spPr>
        <p:txBody>
          <a:bodyPr>
            <a:noAutofit/>
          </a:bodyPr>
          <a:lstStyle/>
          <a:p>
            <a:r>
              <a:rPr lang="en-US" sz="2000" dirty="0"/>
              <a:t>The use of the QoS aware M-LWDF scheduler: </a:t>
            </a:r>
          </a:p>
          <a:p>
            <a:pPr lvl="1"/>
            <a:r>
              <a:rPr lang="en-US" sz="1800" dirty="0"/>
              <a:t>Realizes improved resource distribution among the real time flows.</a:t>
            </a:r>
          </a:p>
          <a:p>
            <a:pPr lvl="2"/>
            <a:r>
              <a:rPr lang="en-US" sz="1600" dirty="0"/>
              <a:t>In comparison with the FLS scheduler which at the second level uses the non-QoS aware PF algorithm.</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12</a:t>
            </a:fld>
            <a:endParaRPr lang="en-US"/>
          </a:p>
        </p:txBody>
      </p:sp>
      <p:pic>
        <p:nvPicPr>
          <p:cNvPr id="5" name="Picture 2" descr="C:\Users\Unknown\Desktop\svheduling paper presentation\The three-level scheduler.png">
            <a:extLst>
              <a:ext uri="{FF2B5EF4-FFF2-40B4-BE49-F238E27FC236}">
                <a16:creationId xmlns:a16="http://schemas.microsoft.com/office/drawing/2014/main" id="{2FA4184E-3A8A-4D52-A8E1-91A9B095AA57}"/>
              </a:ext>
            </a:extLst>
          </p:cNvPr>
          <p:cNvPicPr>
            <a:picLocks noChangeAspect="1" noChangeArrowheads="1"/>
          </p:cNvPicPr>
          <p:nvPr/>
        </p:nvPicPr>
        <p:blipFill>
          <a:blip r:embed="rId2" cstate="print"/>
          <a:srcRect/>
          <a:stretch>
            <a:fillRect/>
          </a:stretch>
        </p:blipFill>
        <p:spPr bwMode="auto">
          <a:xfrm>
            <a:off x="5367058" y="1690689"/>
            <a:ext cx="3496856" cy="3363097"/>
          </a:xfrm>
          <a:prstGeom prst="rect">
            <a:avLst/>
          </a:prstGeom>
          <a:noFill/>
        </p:spPr>
      </p:pic>
      <p:sp>
        <p:nvSpPr>
          <p:cNvPr id="6" name="Rectangle: Rounded Corners 5">
            <a:extLst>
              <a:ext uri="{FF2B5EF4-FFF2-40B4-BE49-F238E27FC236}">
                <a16:creationId xmlns:a16="http://schemas.microsoft.com/office/drawing/2014/main" id="{236EA7C5-51DE-4D2B-961A-C38DF4887E6E}"/>
              </a:ext>
            </a:extLst>
          </p:cNvPr>
          <p:cNvSpPr/>
          <p:nvPr/>
        </p:nvSpPr>
        <p:spPr>
          <a:xfrm>
            <a:off x="5277880" y="2957388"/>
            <a:ext cx="3091764" cy="609600"/>
          </a:xfrm>
          <a:prstGeom prst="round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685297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The Lower Level of the Scheduler</a:t>
            </a:r>
          </a:p>
        </p:txBody>
      </p:sp>
      <p:sp>
        <p:nvSpPr>
          <p:cNvPr id="3" name="2 - Θέση περιεχομένου"/>
          <p:cNvSpPr>
            <a:spLocks noGrp="1"/>
          </p:cNvSpPr>
          <p:nvPr>
            <p:ph idx="1"/>
          </p:nvPr>
        </p:nvSpPr>
        <p:spPr>
          <a:xfrm>
            <a:off x="228600" y="1600200"/>
            <a:ext cx="4903573" cy="4525963"/>
          </a:xfrm>
        </p:spPr>
        <p:txBody>
          <a:bodyPr>
            <a:noAutofit/>
          </a:bodyPr>
          <a:lstStyle/>
          <a:p>
            <a:pPr>
              <a:spcBef>
                <a:spcPts val="1200"/>
              </a:spcBef>
            </a:pPr>
            <a:r>
              <a:rPr lang="en-US" sz="2000" dirty="0"/>
              <a:t>Allocates the remaining RBs of each TTI to both real time and best effort flows using the M-LWDF algorithm.</a:t>
            </a:r>
          </a:p>
          <a:p>
            <a:pPr>
              <a:spcBef>
                <a:spcPts val="1200"/>
              </a:spcBef>
            </a:pPr>
            <a:r>
              <a:rPr lang="en-US" sz="2000" dirty="0"/>
              <a:t>RBs are allocated to:</a:t>
            </a:r>
          </a:p>
          <a:p>
            <a:pPr lvl="1">
              <a:spcBef>
                <a:spcPts val="1200"/>
              </a:spcBef>
            </a:pPr>
            <a:r>
              <a:rPr lang="en-US" sz="1800" dirty="0"/>
              <a:t>Real time flows.</a:t>
            </a:r>
          </a:p>
          <a:p>
            <a:pPr lvl="2">
              <a:spcBef>
                <a:spcPts val="1200"/>
              </a:spcBef>
            </a:pPr>
            <a:r>
              <a:rPr lang="en-US" sz="1600" dirty="0"/>
              <a:t>For transmitting their </a:t>
            </a:r>
            <a:r>
              <a:rPr lang="en-US" sz="1600" i="1" dirty="0"/>
              <a:t>q</a:t>
            </a:r>
            <a:r>
              <a:rPr lang="en-US" sz="1600" i="1" baseline="-25000" dirty="0"/>
              <a:t>i</a:t>
            </a:r>
            <a:r>
              <a:rPr lang="en-US" sz="1600" i="1" dirty="0"/>
              <a:t>-u</a:t>
            </a:r>
            <a:r>
              <a:rPr lang="en-US" sz="1600" i="1" baseline="-25000" dirty="0"/>
              <a:t>i</a:t>
            </a:r>
            <a:r>
              <a:rPr lang="en-US" sz="1600" i="1" dirty="0"/>
              <a:t>(t)</a:t>
            </a:r>
            <a:r>
              <a:rPr lang="en-US" sz="1600" dirty="0"/>
              <a:t> data.</a:t>
            </a:r>
          </a:p>
          <a:p>
            <a:pPr lvl="2">
              <a:spcBef>
                <a:spcPts val="1200"/>
              </a:spcBef>
            </a:pPr>
            <a:r>
              <a:rPr lang="en-US" sz="1600" i="1" dirty="0"/>
              <a:t>q</a:t>
            </a:r>
            <a:r>
              <a:rPr lang="en-US" sz="1600" i="1" baseline="-25000" dirty="0"/>
              <a:t>i</a:t>
            </a:r>
            <a:r>
              <a:rPr lang="en-US" sz="1600" dirty="0"/>
              <a:t> denotes the queue length for the flow </a:t>
            </a:r>
            <a:r>
              <a:rPr lang="en-US" sz="1600" i="1" dirty="0" err="1"/>
              <a:t>i</a:t>
            </a:r>
            <a:r>
              <a:rPr lang="en-US" sz="1600" dirty="0"/>
              <a:t>.</a:t>
            </a:r>
          </a:p>
          <a:p>
            <a:pPr lvl="1">
              <a:spcBef>
                <a:spcPts val="1200"/>
              </a:spcBef>
            </a:pPr>
            <a:r>
              <a:rPr lang="en-US" sz="1800" dirty="0"/>
              <a:t>Best effort flows.</a:t>
            </a:r>
          </a:p>
          <a:p>
            <a:pPr lvl="2">
              <a:spcBef>
                <a:spcPts val="1200"/>
              </a:spcBef>
            </a:pPr>
            <a:r>
              <a:rPr lang="en-US" sz="1600" dirty="0"/>
              <a:t>Considering the fact they have no specific service constraints. </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13</a:t>
            </a:fld>
            <a:endParaRPr lang="en-US"/>
          </a:p>
        </p:txBody>
      </p:sp>
      <p:pic>
        <p:nvPicPr>
          <p:cNvPr id="5" name="Picture 2" descr="C:\Users\Unknown\Desktop\svheduling paper presentation\The three-level scheduler.png">
            <a:extLst>
              <a:ext uri="{FF2B5EF4-FFF2-40B4-BE49-F238E27FC236}">
                <a16:creationId xmlns:a16="http://schemas.microsoft.com/office/drawing/2014/main" id="{DC970BAD-31EA-4DE1-8DE0-213E0636F6AD}"/>
              </a:ext>
            </a:extLst>
          </p:cNvPr>
          <p:cNvPicPr>
            <a:picLocks noChangeAspect="1" noChangeArrowheads="1"/>
          </p:cNvPicPr>
          <p:nvPr/>
        </p:nvPicPr>
        <p:blipFill>
          <a:blip r:embed="rId2" cstate="print"/>
          <a:srcRect/>
          <a:stretch>
            <a:fillRect/>
          </a:stretch>
        </p:blipFill>
        <p:spPr bwMode="auto">
          <a:xfrm>
            <a:off x="5367058" y="1690689"/>
            <a:ext cx="3496856" cy="3363097"/>
          </a:xfrm>
          <a:prstGeom prst="rect">
            <a:avLst/>
          </a:prstGeom>
          <a:noFill/>
        </p:spPr>
      </p:pic>
      <p:sp>
        <p:nvSpPr>
          <p:cNvPr id="6" name="Rectangle: Rounded Corners 5">
            <a:extLst>
              <a:ext uri="{FF2B5EF4-FFF2-40B4-BE49-F238E27FC236}">
                <a16:creationId xmlns:a16="http://schemas.microsoft.com/office/drawing/2014/main" id="{84823B80-DFAC-44FF-ACDD-47D00E09C8CB}"/>
              </a:ext>
            </a:extLst>
          </p:cNvPr>
          <p:cNvSpPr/>
          <p:nvPr/>
        </p:nvSpPr>
        <p:spPr>
          <a:xfrm>
            <a:off x="5277880" y="4217770"/>
            <a:ext cx="3091764" cy="836015"/>
          </a:xfrm>
          <a:prstGeom prst="round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995837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The Proposed FLSA-CC Scheduler</a:t>
            </a:r>
          </a:p>
        </p:txBody>
      </p:sp>
      <p:sp>
        <p:nvSpPr>
          <p:cNvPr id="3" name="2 - Θέση περιεχομένου"/>
          <p:cNvSpPr>
            <a:spLocks noGrp="1"/>
          </p:cNvSpPr>
          <p:nvPr>
            <p:ph idx="1"/>
          </p:nvPr>
        </p:nvSpPr>
        <p:spPr>
          <a:xfrm>
            <a:off x="422704" y="1643439"/>
            <a:ext cx="7886700" cy="552639"/>
          </a:xfrm>
        </p:spPr>
        <p:txBody>
          <a:bodyPr>
            <a:normAutofit/>
          </a:bodyPr>
          <a:lstStyle/>
          <a:p>
            <a:r>
              <a:rPr lang="en-US" sz="2000" dirty="0"/>
              <a:t>Improved version of the Frame Level Scheduler Advanced (FLSA).</a:t>
            </a:r>
          </a:p>
          <a:p>
            <a:pPr lvl="1"/>
            <a:r>
              <a:rPr lang="en-US" sz="1800" dirty="0"/>
              <a:t>Cross Carrier (CC) scheduling.</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14</a:t>
            </a:fld>
            <a:endParaRPr lang="en-US"/>
          </a:p>
        </p:txBody>
      </p:sp>
      <p:sp>
        <p:nvSpPr>
          <p:cNvPr id="6" name="2 - Θέση περιεχομένου">
            <a:extLst>
              <a:ext uri="{FF2B5EF4-FFF2-40B4-BE49-F238E27FC236}">
                <a16:creationId xmlns:a16="http://schemas.microsoft.com/office/drawing/2014/main" id="{FA8EBED4-163A-4E18-ADA2-3F20373AE1CB}"/>
              </a:ext>
            </a:extLst>
          </p:cNvPr>
          <p:cNvSpPr txBox="1">
            <a:spLocks/>
          </p:cNvSpPr>
          <p:nvPr/>
        </p:nvSpPr>
        <p:spPr>
          <a:xfrm>
            <a:off x="6401379" y="2615422"/>
            <a:ext cx="2286000" cy="1209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B) Cross Carrier Scheduling:</a:t>
            </a:r>
            <a:r>
              <a:rPr lang="en-US" sz="1100" dirty="0"/>
              <a:t>                                                                                                                                                                                                    Scheduling grant and resource NOT on the same carrier                                                                                                                                                                                                               - Carrier Indicator Field (CIF)                            </a:t>
            </a:r>
          </a:p>
          <a:p>
            <a:pPr lvl="1"/>
            <a:endParaRPr lang="en-US" sz="1100" dirty="0"/>
          </a:p>
        </p:txBody>
      </p:sp>
      <p:pic>
        <p:nvPicPr>
          <p:cNvPr id="13" name="Picture 12">
            <a:extLst>
              <a:ext uri="{FF2B5EF4-FFF2-40B4-BE49-F238E27FC236}">
                <a16:creationId xmlns:a16="http://schemas.microsoft.com/office/drawing/2014/main" id="{2135AC1E-7ABF-4423-986A-26BF373975FD}"/>
              </a:ext>
            </a:extLst>
          </p:cNvPr>
          <p:cNvPicPr>
            <a:picLocks noChangeAspect="1"/>
          </p:cNvPicPr>
          <p:nvPr/>
        </p:nvPicPr>
        <p:blipFill>
          <a:blip r:embed="rId2"/>
          <a:stretch>
            <a:fillRect/>
          </a:stretch>
        </p:blipFill>
        <p:spPr>
          <a:xfrm>
            <a:off x="760520" y="2969002"/>
            <a:ext cx="2657846" cy="781159"/>
          </a:xfrm>
          <a:prstGeom prst="rect">
            <a:avLst/>
          </a:prstGeom>
        </p:spPr>
      </p:pic>
      <p:pic>
        <p:nvPicPr>
          <p:cNvPr id="14" name="Picture 13">
            <a:extLst>
              <a:ext uri="{FF2B5EF4-FFF2-40B4-BE49-F238E27FC236}">
                <a16:creationId xmlns:a16="http://schemas.microsoft.com/office/drawing/2014/main" id="{35C2F034-8E4B-43CF-9960-61FAEEA45B10}"/>
              </a:ext>
            </a:extLst>
          </p:cNvPr>
          <p:cNvPicPr>
            <a:picLocks noChangeAspect="1"/>
          </p:cNvPicPr>
          <p:nvPr/>
        </p:nvPicPr>
        <p:blipFill>
          <a:blip r:embed="rId3"/>
          <a:stretch>
            <a:fillRect/>
          </a:stretch>
        </p:blipFill>
        <p:spPr>
          <a:xfrm>
            <a:off x="573558" y="4101091"/>
            <a:ext cx="2921587" cy="1422851"/>
          </a:xfrm>
          <a:prstGeom prst="rect">
            <a:avLst/>
          </a:prstGeom>
        </p:spPr>
      </p:pic>
      <p:pic>
        <p:nvPicPr>
          <p:cNvPr id="15" name="Picture 14">
            <a:extLst>
              <a:ext uri="{FF2B5EF4-FFF2-40B4-BE49-F238E27FC236}">
                <a16:creationId xmlns:a16="http://schemas.microsoft.com/office/drawing/2014/main" id="{53A548C6-38FA-4361-8F29-ECB022EFB63E}"/>
              </a:ext>
            </a:extLst>
          </p:cNvPr>
          <p:cNvPicPr>
            <a:picLocks noChangeAspect="1"/>
          </p:cNvPicPr>
          <p:nvPr/>
        </p:nvPicPr>
        <p:blipFill>
          <a:blip r:embed="rId4"/>
          <a:stretch>
            <a:fillRect/>
          </a:stretch>
        </p:blipFill>
        <p:spPr>
          <a:xfrm>
            <a:off x="4236616" y="3235810"/>
            <a:ext cx="4907384" cy="3153414"/>
          </a:xfrm>
          <a:prstGeom prst="rect">
            <a:avLst/>
          </a:prstGeom>
        </p:spPr>
      </p:pic>
      <p:sp>
        <p:nvSpPr>
          <p:cNvPr id="16" name="Rectangle 15">
            <a:extLst>
              <a:ext uri="{FF2B5EF4-FFF2-40B4-BE49-F238E27FC236}">
                <a16:creationId xmlns:a16="http://schemas.microsoft.com/office/drawing/2014/main" id="{4B79E19D-535C-42FD-9B7B-48DE2B3E69DC}"/>
              </a:ext>
            </a:extLst>
          </p:cNvPr>
          <p:cNvSpPr/>
          <p:nvPr/>
        </p:nvSpPr>
        <p:spPr>
          <a:xfrm>
            <a:off x="277140" y="2586441"/>
            <a:ext cx="1757212" cy="261610"/>
          </a:xfrm>
          <a:prstGeom prst="rect">
            <a:avLst/>
          </a:prstGeom>
        </p:spPr>
        <p:txBody>
          <a:bodyPr wrap="none">
            <a:spAutoFit/>
          </a:bodyPr>
          <a:lstStyle/>
          <a:p>
            <a:r>
              <a:rPr lang="en-US" sz="1100" b="1" dirty="0"/>
              <a:t>LTE-A Carrier Aggregation: </a:t>
            </a:r>
            <a:endParaRPr lang="el-GR" sz="1100" dirty="0"/>
          </a:p>
        </p:txBody>
      </p:sp>
      <p:sp>
        <p:nvSpPr>
          <p:cNvPr id="17" name="Rectangle 16">
            <a:extLst>
              <a:ext uri="{FF2B5EF4-FFF2-40B4-BE49-F238E27FC236}">
                <a16:creationId xmlns:a16="http://schemas.microsoft.com/office/drawing/2014/main" id="{0D5C43FE-BDED-456C-A6A7-DE062EAA8464}"/>
              </a:ext>
            </a:extLst>
          </p:cNvPr>
          <p:cNvSpPr/>
          <p:nvPr/>
        </p:nvSpPr>
        <p:spPr>
          <a:xfrm>
            <a:off x="4366054" y="2615422"/>
            <a:ext cx="2184779" cy="600164"/>
          </a:xfrm>
          <a:prstGeom prst="rect">
            <a:avLst/>
          </a:prstGeom>
        </p:spPr>
        <p:txBody>
          <a:bodyPr wrap="square">
            <a:spAutoFit/>
          </a:bodyPr>
          <a:lstStyle/>
          <a:p>
            <a:r>
              <a:rPr lang="en-US" sz="1100" b="1" dirty="0"/>
              <a:t>A) non-Cross Carrier Scheduling</a:t>
            </a:r>
          </a:p>
          <a:p>
            <a:r>
              <a:rPr lang="en-US" sz="1100" dirty="0"/>
              <a:t>Scheduling grant and resource on the same carrier </a:t>
            </a:r>
            <a:endParaRPr lang="el-GR" sz="1100" dirty="0"/>
          </a:p>
        </p:txBody>
      </p:sp>
    </p:spTree>
    <p:extLst>
      <p:ext uri="{BB962C8B-B14F-4D97-AF65-F5344CB8AC3E}">
        <p14:creationId xmlns:p14="http://schemas.microsoft.com/office/powerpoint/2010/main" val="260989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Θέση περιεχομένου">
            <a:extLst>
              <a:ext uri="{FF2B5EF4-FFF2-40B4-BE49-F238E27FC236}">
                <a16:creationId xmlns:a16="http://schemas.microsoft.com/office/drawing/2014/main" id="{1C771952-810B-4B2A-BA17-229A10FC20E5}"/>
              </a:ext>
            </a:extLst>
          </p:cNvPr>
          <p:cNvSpPr txBox="1">
            <a:spLocks/>
          </p:cNvSpPr>
          <p:nvPr/>
        </p:nvSpPr>
        <p:spPr>
          <a:xfrm>
            <a:off x="708453" y="1601958"/>
            <a:ext cx="8287265" cy="48909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i="1" dirty="0"/>
              <a:t>        </a:t>
            </a:r>
            <a:r>
              <a:rPr lang="en-US" i="1" u="sng" dirty="0"/>
              <a:t>FLSA</a:t>
            </a:r>
            <a:r>
              <a:rPr lang="en-US" i="1" dirty="0"/>
              <a:t>				        </a:t>
            </a:r>
            <a:r>
              <a:rPr lang="en-US" i="1" u="sng" dirty="0"/>
              <a:t>FLSA-CC</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8">
              <a:buFont typeface="Wingdings" panose="05000000000000000000" pitchFamily="2" charset="2"/>
              <a:buChar char="ü"/>
            </a:pPr>
            <a:endParaRPr lang="en-US" sz="1400" i="1" dirty="0"/>
          </a:p>
          <a:p>
            <a:pPr lvl="8">
              <a:buFont typeface="Wingdings" panose="05000000000000000000" pitchFamily="2" charset="2"/>
              <a:buChar char="ü"/>
            </a:pPr>
            <a:r>
              <a:rPr lang="en-US" sz="1400" i="1" dirty="0"/>
              <a:t>Real time flows receive higher priority  than the best effort ones to fulfill their constraints.</a:t>
            </a:r>
          </a:p>
          <a:p>
            <a:pPr lvl="8">
              <a:buFont typeface="Wingdings" panose="05000000000000000000" pitchFamily="2" charset="2"/>
              <a:buChar char="ü"/>
            </a:pPr>
            <a:r>
              <a:rPr lang="en-US" sz="1400" i="1" dirty="0"/>
              <a:t>Maintains an acceptable level of performance for BE flows.</a:t>
            </a:r>
          </a:p>
        </p:txBody>
      </p:sp>
      <p:sp>
        <p:nvSpPr>
          <p:cNvPr id="2" name="1 - Τίτλος"/>
          <p:cNvSpPr>
            <a:spLocks noGrp="1"/>
          </p:cNvSpPr>
          <p:nvPr>
            <p:ph type="title"/>
          </p:nvPr>
        </p:nvSpPr>
        <p:spPr/>
        <p:txBody>
          <a:bodyPr/>
          <a:lstStyle/>
          <a:p>
            <a:r>
              <a:rPr lang="en-US" dirty="0"/>
              <a:t>The Proposed FLSA-CC Scheduler</a:t>
            </a:r>
          </a:p>
        </p:txBody>
      </p:sp>
      <p:sp>
        <p:nvSpPr>
          <p:cNvPr id="5" name="4 - Θέση αριθμού διαφάνειας"/>
          <p:cNvSpPr>
            <a:spLocks noGrp="1"/>
          </p:cNvSpPr>
          <p:nvPr>
            <p:ph type="sldNum" sz="quarter" idx="12"/>
          </p:nvPr>
        </p:nvSpPr>
        <p:spPr/>
        <p:txBody>
          <a:bodyPr/>
          <a:lstStyle/>
          <a:p>
            <a:fld id="{A1E06C1A-CFF3-4EBF-A9B8-0AF999339A19}" type="slidenum">
              <a:rPr lang="en-US" smtClean="0"/>
              <a:pPr/>
              <a:t>15</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506097" y="2061819"/>
            <a:ext cx="4427080" cy="3194222"/>
          </a:xfrm>
          <a:prstGeom prst="rect">
            <a:avLst/>
          </a:prstGeom>
          <a:noFill/>
          <a:ln w="9525">
            <a:noFill/>
            <a:miter lim="800000"/>
            <a:headEnd/>
            <a:tailEnd/>
          </a:ln>
          <a:effectLst/>
        </p:spPr>
      </p:pic>
      <p:pic>
        <p:nvPicPr>
          <p:cNvPr id="6" name="Picture 2" descr="C:\Users\Unknown\Desktop\svheduling paper presentation\The three-level scheduler.png">
            <a:extLst>
              <a:ext uri="{FF2B5EF4-FFF2-40B4-BE49-F238E27FC236}">
                <a16:creationId xmlns:a16="http://schemas.microsoft.com/office/drawing/2014/main" id="{FF0E42AD-7003-48FD-B7A1-3679F65D53BA}"/>
              </a:ext>
            </a:extLst>
          </p:cNvPr>
          <p:cNvPicPr>
            <a:picLocks noChangeAspect="1" noChangeArrowheads="1"/>
          </p:cNvPicPr>
          <p:nvPr/>
        </p:nvPicPr>
        <p:blipFill>
          <a:blip r:embed="rId3" cstate="print"/>
          <a:srcRect/>
          <a:stretch>
            <a:fillRect/>
          </a:stretch>
        </p:blipFill>
        <p:spPr bwMode="auto">
          <a:xfrm>
            <a:off x="409939" y="2061819"/>
            <a:ext cx="3321264" cy="3194222"/>
          </a:xfrm>
          <a:prstGeom prst="rect">
            <a:avLst/>
          </a:prstGeom>
          <a:noFill/>
        </p:spPr>
      </p:pic>
    </p:spTree>
    <p:extLst>
      <p:ext uri="{BB962C8B-B14F-4D97-AF65-F5344CB8AC3E}">
        <p14:creationId xmlns:p14="http://schemas.microsoft.com/office/powerpoint/2010/main" val="280554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Performance Evaluation</a:t>
            </a:r>
          </a:p>
        </p:txBody>
      </p:sp>
      <p:sp>
        <p:nvSpPr>
          <p:cNvPr id="3" name="2 - Θέση περιεχομένου"/>
          <p:cNvSpPr>
            <a:spLocks noGrp="1"/>
          </p:cNvSpPr>
          <p:nvPr>
            <p:ph idx="1"/>
          </p:nvPr>
        </p:nvSpPr>
        <p:spPr>
          <a:xfrm>
            <a:off x="273269" y="1825625"/>
            <a:ext cx="8870731" cy="4351338"/>
          </a:xfrm>
        </p:spPr>
        <p:txBody>
          <a:bodyPr>
            <a:noAutofit/>
          </a:bodyPr>
          <a:lstStyle/>
          <a:p>
            <a:r>
              <a:rPr lang="en-US" sz="2000" dirty="0"/>
              <a:t>The performance of the FLSA and FLSA-CC was evaluated against the schedulers:</a:t>
            </a:r>
          </a:p>
          <a:p>
            <a:pPr lvl="1">
              <a:spcBef>
                <a:spcPts val="400"/>
              </a:spcBef>
            </a:pPr>
            <a:r>
              <a:rPr lang="en-US" sz="1800" dirty="0"/>
              <a:t>PF , M-LWDF , EXP/PF , FLS , EXP-RULE and LOG-RULE.</a:t>
            </a:r>
          </a:p>
          <a:p>
            <a:r>
              <a:rPr lang="en-US" sz="2000" dirty="0"/>
              <a:t>An extended version of the open source simulator LTE-Sim used.</a:t>
            </a:r>
          </a:p>
          <a:p>
            <a:pPr lvl="1"/>
            <a:r>
              <a:rPr lang="en-US" sz="1800" dirty="0"/>
              <a:t>The </a:t>
            </a:r>
            <a:r>
              <a:rPr lang="en-US" sz="1800" i="1" dirty="0" err="1"/>
              <a:t>iCanCloud</a:t>
            </a:r>
            <a:r>
              <a:rPr lang="en-US" sz="1800" i="1" dirty="0"/>
              <a:t> </a:t>
            </a:r>
            <a:r>
              <a:rPr lang="en-US" sz="1800" dirty="0"/>
              <a:t>and the </a:t>
            </a:r>
            <a:r>
              <a:rPr lang="en-US" sz="1800" i="1" dirty="0"/>
              <a:t>OpenFlow </a:t>
            </a:r>
            <a:r>
              <a:rPr lang="en-US" sz="1800" dirty="0"/>
              <a:t>modules of the </a:t>
            </a:r>
            <a:r>
              <a:rPr lang="en-US" sz="1800" i="1" dirty="0" err="1"/>
              <a:t>Omnet</a:t>
            </a:r>
            <a:r>
              <a:rPr lang="en-US" sz="1800" i="1" dirty="0"/>
              <a:t>++ </a:t>
            </a:r>
            <a:r>
              <a:rPr lang="en-US" sz="1800" dirty="0"/>
              <a:t>simulator have been configured and embedded to the </a:t>
            </a:r>
            <a:r>
              <a:rPr lang="en-US" sz="1800" i="1" dirty="0" err="1"/>
              <a:t>Lte</a:t>
            </a:r>
            <a:r>
              <a:rPr lang="en-US" sz="1800" i="1" dirty="0"/>
              <a:t>-Sim</a:t>
            </a:r>
            <a:r>
              <a:rPr lang="en-US" sz="1800" dirty="0"/>
              <a:t>.</a:t>
            </a:r>
          </a:p>
          <a:p>
            <a:pPr lvl="2"/>
            <a:r>
              <a:rPr lang="en-US" sz="1600" dirty="0"/>
              <a:t>Enabling the ability to include cloud infrastructure and SDN controllers to the simulated LTE topology.</a:t>
            </a:r>
          </a:p>
          <a:p>
            <a:r>
              <a:rPr lang="en-US" sz="2000" dirty="0"/>
              <a:t>The simulation parameters:</a:t>
            </a:r>
          </a:p>
          <a:p>
            <a:endParaRPr lang="en-US" sz="2400" dirty="0"/>
          </a:p>
          <a:p>
            <a:pPr>
              <a:spcBef>
                <a:spcPts val="400"/>
              </a:spcBef>
            </a:pPr>
            <a:endParaRPr lang="en-US" sz="2000" dirty="0"/>
          </a:p>
          <a:p>
            <a:endParaRPr lang="en-US" sz="2000" dirty="0"/>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16</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902869" y="4405132"/>
            <a:ext cx="5611530" cy="2316344"/>
          </a:xfrm>
          <a:prstGeom prst="rect">
            <a:avLst/>
          </a:prstGeom>
          <a:noFill/>
          <a:ln w="9525">
            <a:noFill/>
            <a:miter lim="800000"/>
            <a:headEnd/>
            <a:tailEnd/>
          </a:ln>
          <a:effectLst/>
        </p:spPr>
      </p:pic>
    </p:spTree>
    <p:extLst>
      <p:ext uri="{BB962C8B-B14F-4D97-AF65-F5344CB8AC3E}">
        <p14:creationId xmlns:p14="http://schemas.microsoft.com/office/powerpoint/2010/main" val="357459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Evaluation</a:t>
            </a:r>
          </a:p>
        </p:txBody>
      </p:sp>
      <p:sp>
        <p:nvSpPr>
          <p:cNvPr id="3" name="Content Placeholder 2"/>
          <p:cNvSpPr>
            <a:spLocks noGrp="1"/>
          </p:cNvSpPr>
          <p:nvPr>
            <p:ph idx="1"/>
          </p:nvPr>
        </p:nvSpPr>
        <p:spPr>
          <a:xfrm>
            <a:off x="152400" y="1676400"/>
            <a:ext cx="4419600" cy="4038600"/>
          </a:xfrm>
        </p:spPr>
        <p:txBody>
          <a:bodyPr>
            <a:noAutofit/>
          </a:bodyPr>
          <a:lstStyle/>
          <a:p>
            <a:r>
              <a:rPr lang="en-US" sz="2000" dirty="0"/>
              <a:t>Flow forwarding as well as resource scheduling in each </a:t>
            </a:r>
            <a:r>
              <a:rPr lang="en-US" sz="2000" dirty="0" err="1"/>
              <a:t>DeNB</a:t>
            </a:r>
            <a:r>
              <a:rPr lang="en-US" sz="2000" dirty="0"/>
              <a:t> and RN.</a:t>
            </a:r>
          </a:p>
          <a:p>
            <a:pPr lvl="1"/>
            <a:r>
              <a:rPr lang="en-US" sz="2000" dirty="0"/>
              <a:t>Are performed using a centralized global controller.</a:t>
            </a:r>
          </a:p>
          <a:p>
            <a:pPr lvl="2"/>
            <a:r>
              <a:rPr lang="en-US" sz="1800" dirty="0"/>
              <a:t>Placed into the SGW on the cloud.</a:t>
            </a:r>
          </a:p>
          <a:p>
            <a:pPr lvl="2"/>
            <a:endParaRPr lang="en-US" sz="1800" dirty="0"/>
          </a:p>
          <a:p>
            <a:pPr lvl="2"/>
            <a:endParaRPr lang="en-US" sz="1800" dirty="0"/>
          </a:p>
          <a:p>
            <a:pPr lvl="2"/>
            <a:endParaRPr lang="en-US" sz="1800" dirty="0"/>
          </a:p>
          <a:p>
            <a:r>
              <a:rPr lang="en-US" sz="2000" dirty="0"/>
              <a:t>The parameters considered in each scheduler:</a:t>
            </a:r>
          </a:p>
          <a:p>
            <a:endParaRPr lang="en-US" sz="2600" dirty="0"/>
          </a:p>
          <a:p>
            <a:endParaRPr lang="en-US" sz="1800" dirty="0"/>
          </a:p>
        </p:txBody>
      </p:sp>
      <p:sp>
        <p:nvSpPr>
          <p:cNvPr id="4" name="Slide Number Placeholder 3"/>
          <p:cNvSpPr>
            <a:spLocks noGrp="1"/>
          </p:cNvSpPr>
          <p:nvPr>
            <p:ph type="sldNum" sz="quarter" idx="12"/>
          </p:nvPr>
        </p:nvSpPr>
        <p:spPr/>
        <p:txBody>
          <a:bodyPr/>
          <a:lstStyle/>
          <a:p>
            <a:fld id="{A1E06C1A-CFF3-4EBF-A9B8-0AF999339A19}" type="slidenum">
              <a:rPr lang="en-US" smtClean="0"/>
              <a:pPr/>
              <a:t>17</a:t>
            </a:fld>
            <a:endParaRPr lang="en-US"/>
          </a:p>
        </p:txBody>
      </p:sp>
      <p:pic>
        <p:nvPicPr>
          <p:cNvPr id="5" name="Picture 2"/>
          <p:cNvPicPr>
            <a:picLocks noChangeAspect="1" noChangeArrowheads="1"/>
          </p:cNvPicPr>
          <p:nvPr/>
        </p:nvPicPr>
        <p:blipFill>
          <a:blip r:embed="rId2" cstate="print"/>
          <a:srcRect/>
          <a:stretch>
            <a:fillRect/>
          </a:stretch>
        </p:blipFill>
        <p:spPr bwMode="auto">
          <a:xfrm>
            <a:off x="4697245" y="1962992"/>
            <a:ext cx="4294355" cy="3925648"/>
          </a:xfrm>
          <a:prstGeom prst="rect">
            <a:avLst/>
          </a:prstGeom>
          <a:noFill/>
          <a:ln w="9525">
            <a:noFill/>
            <a:miter lim="800000"/>
            <a:headEnd/>
            <a:tailEnd/>
          </a:ln>
          <a:effectLst/>
        </p:spPr>
      </p:pic>
      <p:sp>
        <p:nvSpPr>
          <p:cNvPr id="6" name="Rounded Rectangle 5"/>
          <p:cNvSpPr/>
          <p:nvPr/>
        </p:nvSpPr>
        <p:spPr>
          <a:xfrm>
            <a:off x="6844422" y="1971915"/>
            <a:ext cx="2147178" cy="2219085"/>
          </a:xfrm>
          <a:prstGeom prst="roundRect">
            <a:avLst/>
          </a:prstGeom>
          <a:solidFill>
            <a:schemeClr val="accent3">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srcRect/>
          <a:stretch>
            <a:fillRect/>
          </a:stretch>
        </p:blipFill>
        <p:spPr bwMode="auto">
          <a:xfrm>
            <a:off x="157655" y="5134003"/>
            <a:ext cx="4414345" cy="1509275"/>
          </a:xfrm>
          <a:prstGeom prst="rect">
            <a:avLst/>
          </a:prstGeom>
          <a:noFill/>
          <a:ln w="9525">
            <a:noFill/>
            <a:miter lim="800000"/>
            <a:headEnd/>
            <a:tailEnd/>
          </a:ln>
          <a:effectLst/>
        </p:spPr>
      </p:pic>
    </p:spTree>
    <p:extLst>
      <p:ext uri="{BB962C8B-B14F-4D97-AF65-F5344CB8AC3E}">
        <p14:creationId xmlns:p14="http://schemas.microsoft.com/office/powerpoint/2010/main" val="1072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7"/>
            <a:ext cx="7886700" cy="1325563"/>
          </a:xfrm>
        </p:spPr>
        <p:txBody>
          <a:bodyPr/>
          <a:lstStyle/>
          <a:p>
            <a:r>
              <a:rPr lang="en-US" dirty="0"/>
              <a:t>VoIP and Video packet loss ratio</a:t>
            </a:r>
          </a:p>
        </p:txBody>
      </p:sp>
      <p:sp>
        <p:nvSpPr>
          <p:cNvPr id="5" name="4 - Θέση αριθμού διαφάνειας"/>
          <p:cNvSpPr>
            <a:spLocks noGrp="1"/>
          </p:cNvSpPr>
          <p:nvPr>
            <p:ph type="sldNum" sz="quarter" idx="12"/>
          </p:nvPr>
        </p:nvSpPr>
        <p:spPr/>
        <p:txBody>
          <a:bodyPr/>
          <a:lstStyle/>
          <a:p>
            <a:fld id="{A1E06C1A-CFF3-4EBF-A9B8-0AF999339A19}" type="slidenum">
              <a:rPr lang="en-US" smtClean="0"/>
              <a:pPr/>
              <a:t>18</a:t>
            </a:fld>
            <a:endParaRPr lang="en-US"/>
          </a:p>
        </p:txBody>
      </p:sp>
      <p:pic>
        <p:nvPicPr>
          <p:cNvPr id="7" name="Picture 3" descr="C:\Users\Unknown\Desktop\relay final\sdn figures\plr td\rt_plr_td.png"/>
          <p:cNvPicPr>
            <a:picLocks noChangeAspect="1" noChangeArrowheads="1"/>
          </p:cNvPicPr>
          <p:nvPr/>
        </p:nvPicPr>
        <p:blipFill>
          <a:blip r:embed="rId2" cstate="print"/>
          <a:srcRect/>
          <a:stretch>
            <a:fillRect/>
          </a:stretch>
        </p:blipFill>
        <p:spPr bwMode="auto">
          <a:xfrm>
            <a:off x="72198" y="2185639"/>
            <a:ext cx="6233124" cy="2977376"/>
          </a:xfrm>
          <a:prstGeom prst="rect">
            <a:avLst/>
          </a:prstGeom>
          <a:noFill/>
        </p:spPr>
      </p:pic>
      <p:sp>
        <p:nvSpPr>
          <p:cNvPr id="9" name="2 - Θέση περιεχομένου"/>
          <p:cNvSpPr txBox="1">
            <a:spLocks/>
          </p:cNvSpPr>
          <p:nvPr/>
        </p:nvSpPr>
        <p:spPr>
          <a:xfrm>
            <a:off x="6457950" y="3475831"/>
            <a:ext cx="2494272" cy="1004888"/>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1400" dirty="0"/>
              <a:t>FLSA-CC accomplishes lower PLR.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41518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7499" y="287069"/>
            <a:ext cx="7886700" cy="1325563"/>
          </a:xfrm>
        </p:spPr>
        <p:txBody>
          <a:bodyPr>
            <a:normAutofit/>
          </a:bodyPr>
          <a:lstStyle/>
          <a:p>
            <a:r>
              <a:rPr lang="en-US" sz="4000" dirty="0"/>
              <a:t>VoIP and Video throughput </a:t>
            </a:r>
            <a:br>
              <a:rPr lang="en-US" sz="4000" dirty="0"/>
            </a:br>
            <a:r>
              <a:rPr lang="en-US" sz="4000" dirty="0"/>
              <a:t>and fairness index</a:t>
            </a:r>
          </a:p>
        </p:txBody>
      </p:sp>
      <p:sp>
        <p:nvSpPr>
          <p:cNvPr id="5" name="4 - Θέση αριθμού διαφάνειας"/>
          <p:cNvSpPr>
            <a:spLocks noGrp="1"/>
          </p:cNvSpPr>
          <p:nvPr>
            <p:ph type="sldNum" sz="quarter" idx="12"/>
          </p:nvPr>
        </p:nvSpPr>
        <p:spPr/>
        <p:txBody>
          <a:bodyPr/>
          <a:lstStyle/>
          <a:p>
            <a:fld id="{A1E06C1A-CFF3-4EBF-A9B8-0AF999339A19}" type="slidenum">
              <a:rPr lang="en-US" smtClean="0"/>
              <a:pPr/>
              <a:t>19</a:t>
            </a:fld>
            <a:endParaRPr lang="en-US"/>
          </a:p>
        </p:txBody>
      </p:sp>
      <p:sp>
        <p:nvSpPr>
          <p:cNvPr id="6" name="2 - Θέση περιεχομένου"/>
          <p:cNvSpPr txBox="1">
            <a:spLocks/>
          </p:cNvSpPr>
          <p:nvPr/>
        </p:nvSpPr>
        <p:spPr>
          <a:xfrm>
            <a:off x="5454341" y="2144962"/>
            <a:ext cx="3633902" cy="1378822"/>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1600" dirty="0"/>
              <a:t>FLSA-CC achieves higher throughputs than the rest of the algorithms providing rates of up to 800kbps for VoIP and up to 28Mbps for video services.</a:t>
            </a:r>
          </a:p>
        </p:txBody>
      </p:sp>
      <p:pic>
        <p:nvPicPr>
          <p:cNvPr id="8" name="Picture 2" descr="C:\Users\Unknown\Desktop\relay final\sdn figures\rt_throughput.png"/>
          <p:cNvPicPr>
            <a:picLocks noGrp="1" noChangeAspect="1" noChangeArrowheads="1"/>
          </p:cNvPicPr>
          <p:nvPr>
            <p:ph idx="1"/>
          </p:nvPr>
        </p:nvPicPr>
        <p:blipFill>
          <a:blip r:embed="rId2" cstate="print"/>
          <a:srcRect/>
          <a:stretch>
            <a:fillRect/>
          </a:stretch>
        </p:blipFill>
        <p:spPr bwMode="auto">
          <a:xfrm>
            <a:off x="156117" y="1518317"/>
            <a:ext cx="5298224" cy="2677906"/>
          </a:xfrm>
          <a:prstGeom prst="rect">
            <a:avLst/>
          </a:prstGeom>
          <a:noFill/>
        </p:spPr>
      </p:pic>
      <p:pic>
        <p:nvPicPr>
          <p:cNvPr id="7" name="Picture 2" descr="C:\Users\Unknown\Desktop\relay final\sdn figures\fairness\rt_fairness.png"/>
          <p:cNvPicPr>
            <a:picLocks noChangeAspect="1" noChangeArrowheads="1"/>
          </p:cNvPicPr>
          <p:nvPr/>
        </p:nvPicPr>
        <p:blipFill>
          <a:blip r:embed="rId3" cstate="print"/>
          <a:srcRect/>
          <a:stretch>
            <a:fillRect/>
          </a:stretch>
        </p:blipFill>
        <p:spPr bwMode="auto">
          <a:xfrm>
            <a:off x="156117" y="4334599"/>
            <a:ext cx="5298224" cy="2496475"/>
          </a:xfrm>
          <a:prstGeom prst="rect">
            <a:avLst/>
          </a:prstGeom>
          <a:noFill/>
        </p:spPr>
      </p:pic>
      <p:sp>
        <p:nvSpPr>
          <p:cNvPr id="9" name="2 - Θέση περιεχομένου"/>
          <p:cNvSpPr txBox="1">
            <a:spLocks/>
          </p:cNvSpPr>
          <p:nvPr/>
        </p:nvSpPr>
        <p:spPr>
          <a:xfrm>
            <a:off x="5454341" y="5214412"/>
            <a:ext cx="3689659" cy="685800"/>
          </a:xfrm>
          <a:prstGeom prst="rect">
            <a:avLst/>
          </a:prstGeom>
        </p:spPr>
        <p:txBody>
          <a:bodyPr vert="horz" lIns="91440" tIns="45720" rIns="91440" bIns="45720" rtlCol="0">
            <a:normAutofit fontScale="92500"/>
          </a:bodyPr>
          <a:lstStyle/>
          <a:p>
            <a:pPr marL="342900" lvl="0" indent="-342900">
              <a:spcBef>
                <a:spcPct val="20000"/>
              </a:spcBef>
              <a:buFont typeface="Arial" pitchFamily="34" charset="0"/>
              <a:buChar char="•"/>
            </a:pPr>
            <a:r>
              <a:rPr lang="en-US" sz="1600" dirty="0"/>
              <a:t>FLSA-CC scheduler improves the fairness for both VoIP and video flows.</a:t>
            </a:r>
          </a:p>
        </p:txBody>
      </p:sp>
    </p:spTree>
    <p:extLst>
      <p:ext uri="{BB962C8B-B14F-4D97-AF65-F5344CB8AC3E}">
        <p14:creationId xmlns:p14="http://schemas.microsoft.com/office/powerpoint/2010/main" val="58093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Outline</a:t>
            </a:r>
            <a:endParaRPr lang="el-GR" dirty="0"/>
          </a:p>
        </p:txBody>
      </p:sp>
      <p:sp>
        <p:nvSpPr>
          <p:cNvPr id="3" name="Θέση περιεχομένου 2"/>
          <p:cNvSpPr>
            <a:spLocks noGrp="1"/>
          </p:cNvSpPr>
          <p:nvPr>
            <p:ph idx="1"/>
          </p:nvPr>
        </p:nvSpPr>
        <p:spPr/>
        <p:txBody>
          <a:bodyPr/>
          <a:lstStyle/>
          <a:p>
            <a:r>
              <a:rPr lang="en-US" dirty="0"/>
              <a:t>Introduction.</a:t>
            </a:r>
          </a:p>
          <a:p>
            <a:r>
              <a:rPr lang="en-US" dirty="0"/>
              <a:t>Background.</a:t>
            </a:r>
          </a:p>
          <a:p>
            <a:r>
              <a:rPr lang="en-US" dirty="0"/>
              <a:t>Resource Allocation - Scheduling.</a:t>
            </a:r>
          </a:p>
          <a:p>
            <a:r>
              <a:rPr lang="en-US" dirty="0"/>
              <a:t>Mobility Management.</a:t>
            </a:r>
          </a:p>
          <a:p>
            <a:r>
              <a:rPr lang="en-US" dirty="0"/>
              <a:t>A Proposed Mobility Management Approach for 5G-VCC Systems.</a:t>
            </a:r>
          </a:p>
          <a:p>
            <a:r>
              <a:rPr lang="en-US" dirty="0"/>
              <a:t>Conclusion.</a:t>
            </a:r>
            <a:endParaRPr lang="el-GR"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2</a:t>
            </a:fld>
            <a:endParaRPr lang="el-GR"/>
          </a:p>
        </p:txBody>
      </p:sp>
    </p:spTree>
    <p:extLst>
      <p:ext uri="{BB962C8B-B14F-4D97-AF65-F5344CB8AC3E}">
        <p14:creationId xmlns:p14="http://schemas.microsoft.com/office/powerpoint/2010/main" val="211517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696200" cy="1143000"/>
          </a:xfrm>
        </p:spPr>
        <p:txBody>
          <a:bodyPr>
            <a:normAutofit fontScale="90000"/>
          </a:bodyPr>
          <a:lstStyle/>
          <a:p>
            <a:r>
              <a:rPr lang="en-US" dirty="0"/>
              <a:t>Best Effort throughput </a:t>
            </a:r>
            <a:br>
              <a:rPr lang="en-US" dirty="0"/>
            </a:br>
            <a:r>
              <a:rPr lang="en-US" dirty="0"/>
              <a:t>and fairness index</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20</a:t>
            </a:fld>
            <a:endParaRPr lang="en-US"/>
          </a:p>
        </p:txBody>
      </p:sp>
      <p:pic>
        <p:nvPicPr>
          <p:cNvPr id="6" name="Picture 2" descr="C:\Users\Unknown\Desktop\relay final\sdn figures\be_results.png"/>
          <p:cNvPicPr>
            <a:picLocks noGrp="1" noChangeAspect="1" noChangeArrowheads="1"/>
          </p:cNvPicPr>
          <p:nvPr>
            <p:ph idx="1"/>
          </p:nvPr>
        </p:nvPicPr>
        <p:blipFill>
          <a:blip r:embed="rId2" cstate="print"/>
          <a:srcRect/>
          <a:stretch>
            <a:fillRect/>
          </a:stretch>
        </p:blipFill>
        <p:spPr bwMode="auto">
          <a:xfrm>
            <a:off x="180228" y="2230244"/>
            <a:ext cx="5878199" cy="2955073"/>
          </a:xfrm>
          <a:prstGeom prst="rect">
            <a:avLst/>
          </a:prstGeom>
          <a:noFill/>
        </p:spPr>
      </p:pic>
      <p:sp>
        <p:nvSpPr>
          <p:cNvPr id="5" name="2 - Θέση περιεχομένου"/>
          <p:cNvSpPr txBox="1">
            <a:spLocks/>
          </p:cNvSpPr>
          <p:nvPr/>
        </p:nvSpPr>
        <p:spPr>
          <a:xfrm>
            <a:off x="6155473" y="3389971"/>
            <a:ext cx="3066586" cy="63561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1600" dirty="0"/>
              <a:t>FLSA-CC outperforms the other two schedulers.</a:t>
            </a:r>
          </a:p>
        </p:txBody>
      </p:sp>
    </p:spTree>
    <p:extLst>
      <p:ext uri="{BB962C8B-B14F-4D97-AF65-F5344CB8AC3E}">
        <p14:creationId xmlns:p14="http://schemas.microsoft.com/office/powerpoint/2010/main" val="1101019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5060687"/>
            <a:ext cx="7886700" cy="1325563"/>
          </a:xfrm>
        </p:spPr>
        <p:txBody>
          <a:bodyPr/>
          <a:lstStyle/>
          <a:p>
            <a:r>
              <a:rPr lang="en-US" dirty="0"/>
              <a:t>Mobility Management</a:t>
            </a:r>
            <a:endParaRPr lang="el-GR"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21</a:t>
            </a:fld>
            <a:endParaRPr lang="el-GR"/>
          </a:p>
        </p:txBody>
      </p:sp>
    </p:spTree>
    <p:extLst>
      <p:ext uri="{BB962C8B-B14F-4D97-AF65-F5344CB8AC3E}">
        <p14:creationId xmlns:p14="http://schemas.microsoft.com/office/powerpoint/2010/main" val="221295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4F7E-BA4D-4525-AA22-5D1BF3FC67BE}"/>
              </a:ext>
            </a:extLst>
          </p:cNvPr>
          <p:cNvSpPr>
            <a:spLocks noGrp="1"/>
          </p:cNvSpPr>
          <p:nvPr>
            <p:ph type="title"/>
          </p:nvPr>
        </p:nvSpPr>
        <p:spPr/>
        <p:txBody>
          <a:bodyPr>
            <a:normAutofit/>
          </a:bodyPr>
          <a:lstStyle/>
          <a:p>
            <a:r>
              <a:rPr lang="en-US" sz="4000" dirty="0"/>
              <a:t>Mobility Management -Introduction</a:t>
            </a:r>
            <a:endParaRPr lang="el-GR" sz="4000" dirty="0"/>
          </a:p>
        </p:txBody>
      </p:sp>
      <p:sp>
        <p:nvSpPr>
          <p:cNvPr id="3" name="Content Placeholder 2">
            <a:extLst>
              <a:ext uri="{FF2B5EF4-FFF2-40B4-BE49-F238E27FC236}">
                <a16:creationId xmlns:a16="http://schemas.microsoft.com/office/drawing/2014/main" id="{33A9E157-8CC1-42E3-99AC-0E505A174AD9}"/>
              </a:ext>
            </a:extLst>
          </p:cNvPr>
          <p:cNvSpPr>
            <a:spLocks noGrp="1"/>
          </p:cNvSpPr>
          <p:nvPr>
            <p:ph idx="1"/>
          </p:nvPr>
        </p:nvSpPr>
        <p:spPr>
          <a:xfrm>
            <a:off x="628650" y="1496108"/>
            <a:ext cx="7886700" cy="4351338"/>
          </a:xfrm>
        </p:spPr>
        <p:txBody>
          <a:bodyPr>
            <a:noAutofit/>
          </a:bodyPr>
          <a:lstStyle/>
          <a:p>
            <a:r>
              <a:rPr lang="en-US" sz="1400" dirty="0"/>
              <a:t>5G Vehicular Cloud Computing (5G-VCC) architectures combine the operating principles of both Vehicular Networks and Cloud Computing.</a:t>
            </a:r>
          </a:p>
          <a:p>
            <a:r>
              <a:rPr lang="en-US" sz="1400" dirty="0"/>
              <a:t>Vehicular environment.</a:t>
            </a:r>
          </a:p>
          <a:p>
            <a:pPr lvl="1"/>
            <a:r>
              <a:rPr lang="en-US" sz="1200" dirty="0"/>
              <a:t>Vehicles equipped with On-Board Units (OBUs) with computational, storage and communication resources.</a:t>
            </a:r>
          </a:p>
          <a:p>
            <a:r>
              <a:rPr lang="en-US" sz="1400" dirty="0"/>
              <a:t>Vehicles communicate with each other or with Road Side Units (RSUs).</a:t>
            </a:r>
          </a:p>
          <a:p>
            <a:r>
              <a:rPr lang="en-US" sz="1400" dirty="0"/>
              <a:t>Road Side Units (RSUs):</a:t>
            </a:r>
          </a:p>
          <a:p>
            <a:pPr lvl="1"/>
            <a:r>
              <a:rPr lang="en-US" sz="1200" dirty="0"/>
              <a:t>Could provide access to a Cloud infrastructure. (a)</a:t>
            </a:r>
          </a:p>
          <a:p>
            <a:pPr lvl="1"/>
            <a:r>
              <a:rPr lang="en-US" sz="1200" dirty="0"/>
              <a:t>Could be equipped with additional computational and storage resources. (b)</a:t>
            </a:r>
          </a:p>
          <a:p>
            <a:pPr lvl="2"/>
            <a:r>
              <a:rPr lang="en-US" sz="1100" dirty="0"/>
              <a:t>Fog infrastructure.</a:t>
            </a:r>
          </a:p>
          <a:p>
            <a:pPr lvl="1"/>
            <a:r>
              <a:rPr lang="en-US" sz="1200" dirty="0"/>
              <a:t>Both Cloud and Fog infrastructures could coexist. (c)</a:t>
            </a:r>
          </a:p>
          <a:p>
            <a:pPr>
              <a:buFont typeface="Wingdings" panose="05000000000000000000" pitchFamily="2" charset="2"/>
              <a:buChar char="Ø"/>
            </a:pPr>
            <a:r>
              <a:rPr lang="en-US" sz="1400" dirty="0"/>
              <a:t>Vehicular users should always obtain connectivity to the most appropriate network access technology. </a:t>
            </a:r>
          </a:p>
          <a:p>
            <a:endParaRPr lang="en-US" sz="1600" dirty="0"/>
          </a:p>
        </p:txBody>
      </p:sp>
      <p:sp>
        <p:nvSpPr>
          <p:cNvPr id="4" name="Slide Number Placeholder 3">
            <a:extLst>
              <a:ext uri="{FF2B5EF4-FFF2-40B4-BE49-F238E27FC236}">
                <a16:creationId xmlns:a16="http://schemas.microsoft.com/office/drawing/2014/main" id="{1D251E81-84C5-444C-84C6-7F57C9022640}"/>
              </a:ext>
            </a:extLst>
          </p:cNvPr>
          <p:cNvSpPr>
            <a:spLocks noGrp="1"/>
          </p:cNvSpPr>
          <p:nvPr>
            <p:ph type="sldNum" sz="quarter" idx="12"/>
          </p:nvPr>
        </p:nvSpPr>
        <p:spPr/>
        <p:txBody>
          <a:bodyPr/>
          <a:lstStyle/>
          <a:p>
            <a:fld id="{A1E06C1A-CFF3-4EBF-A9B8-0AF999339A19}" type="slidenum">
              <a:rPr lang="en-US" smtClean="0"/>
              <a:pPr/>
              <a:t>22</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922" y="4468066"/>
            <a:ext cx="1901697" cy="21494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608" y="4468066"/>
            <a:ext cx="2133601" cy="217298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4359" y="4468065"/>
            <a:ext cx="1452434" cy="2149475"/>
          </a:xfrm>
          <a:prstGeom prst="rect">
            <a:avLst/>
          </a:prstGeom>
        </p:spPr>
      </p:pic>
      <p:sp>
        <p:nvSpPr>
          <p:cNvPr id="11" name="Content Placeholder 2">
            <a:extLst>
              <a:ext uri="{FF2B5EF4-FFF2-40B4-BE49-F238E27FC236}">
                <a16:creationId xmlns:a16="http://schemas.microsoft.com/office/drawing/2014/main" id="{33A9E157-8CC1-42E3-99AC-0E505A174AD9}"/>
              </a:ext>
            </a:extLst>
          </p:cNvPr>
          <p:cNvSpPr txBox="1">
            <a:spLocks/>
          </p:cNvSpPr>
          <p:nvPr/>
        </p:nvSpPr>
        <p:spPr>
          <a:xfrm>
            <a:off x="304800" y="6574069"/>
            <a:ext cx="8839200" cy="3365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i="1" dirty="0"/>
              <a:t>                                            (a)                                                       (b)                                                    (c)</a:t>
            </a:r>
          </a:p>
        </p:txBody>
      </p:sp>
    </p:spTree>
    <p:extLst>
      <p:ext uri="{BB962C8B-B14F-4D97-AF65-F5344CB8AC3E}">
        <p14:creationId xmlns:p14="http://schemas.microsoft.com/office/powerpoint/2010/main" val="225615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t>The Interval-Valued Pentagonal Fuzzy Numbers (IVPFN)</a:t>
            </a:r>
            <a:endParaRPr lang="el-GR" dirty="0"/>
          </a:p>
        </p:txBody>
      </p:sp>
      <p:sp>
        <p:nvSpPr>
          <p:cNvPr id="3" name="Θέση περιεχομένου 2"/>
          <p:cNvSpPr>
            <a:spLocks noGrp="1"/>
          </p:cNvSpPr>
          <p:nvPr>
            <p:ph idx="1"/>
          </p:nvPr>
        </p:nvSpPr>
        <p:spPr/>
        <p:txBody>
          <a:bodyPr>
            <a:normAutofit/>
          </a:bodyPr>
          <a:lstStyle/>
          <a:p>
            <a:r>
              <a:rPr lang="en-US" sz="1800" dirty="0"/>
              <a:t>Make a decision from indeterminate and approximate information.  </a:t>
            </a:r>
          </a:p>
          <a:p>
            <a:r>
              <a:rPr lang="en-US" sz="1800" dirty="0"/>
              <a:t>Triangular, trapezoidal or pentagonal fuzzy numbers are frequently used. </a:t>
            </a:r>
          </a:p>
          <a:p>
            <a:r>
              <a:rPr lang="en-US" sz="1800" dirty="0"/>
              <a:t>A pentagonal fuzzy number can be defined as a vector:</a:t>
            </a:r>
          </a:p>
          <a:p>
            <a:endParaRPr lang="en-US" sz="1800" dirty="0"/>
          </a:p>
          <a:p>
            <a:r>
              <a:rPr lang="en-US" sz="1800" dirty="0"/>
              <a:t>     with membership function:</a:t>
            </a:r>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23</a:t>
            </a:fld>
            <a:endParaRPr lang="el-GR"/>
          </a:p>
        </p:txBody>
      </p:sp>
      <p:pic>
        <p:nvPicPr>
          <p:cNvPr id="5" name="Picture 4">
            <a:extLst>
              <a:ext uri="{FF2B5EF4-FFF2-40B4-BE49-F238E27FC236}">
                <a16:creationId xmlns:a16="http://schemas.microsoft.com/office/drawing/2014/main" id="{72278169-AE28-42C0-B329-C3A9E83CF3B4}"/>
              </a:ext>
            </a:extLst>
          </p:cNvPr>
          <p:cNvPicPr>
            <a:picLocks noChangeAspect="1"/>
          </p:cNvPicPr>
          <p:nvPr/>
        </p:nvPicPr>
        <p:blipFill>
          <a:blip r:embed="rId2"/>
          <a:stretch>
            <a:fillRect/>
          </a:stretch>
        </p:blipFill>
        <p:spPr>
          <a:xfrm>
            <a:off x="2991492" y="2975797"/>
            <a:ext cx="3161013" cy="292686"/>
          </a:xfrm>
          <a:prstGeom prst="rect">
            <a:avLst/>
          </a:prstGeom>
        </p:spPr>
      </p:pic>
      <p:pic>
        <p:nvPicPr>
          <p:cNvPr id="6" name="Picture 5">
            <a:extLst>
              <a:ext uri="{FF2B5EF4-FFF2-40B4-BE49-F238E27FC236}">
                <a16:creationId xmlns:a16="http://schemas.microsoft.com/office/drawing/2014/main" id="{351FC8F6-8D55-405C-99D2-2DBB434F237B}"/>
              </a:ext>
            </a:extLst>
          </p:cNvPr>
          <p:cNvPicPr>
            <a:picLocks noChangeAspect="1"/>
          </p:cNvPicPr>
          <p:nvPr/>
        </p:nvPicPr>
        <p:blipFill>
          <a:blip r:embed="rId3"/>
          <a:stretch>
            <a:fillRect/>
          </a:stretch>
        </p:blipFill>
        <p:spPr>
          <a:xfrm>
            <a:off x="2399328" y="3674281"/>
            <a:ext cx="4345339" cy="1775147"/>
          </a:xfrm>
          <a:prstGeom prst="rect">
            <a:avLst/>
          </a:prstGeom>
        </p:spPr>
      </p:pic>
      <p:sp>
        <p:nvSpPr>
          <p:cNvPr id="8" name="TextBox 7">
            <a:extLst>
              <a:ext uri="{FF2B5EF4-FFF2-40B4-BE49-F238E27FC236}">
                <a16:creationId xmlns:a16="http://schemas.microsoft.com/office/drawing/2014/main" id="{C5F58AA1-AD87-4195-A2FE-07501D837FC7}"/>
              </a:ext>
            </a:extLst>
          </p:cNvPr>
          <p:cNvSpPr txBox="1"/>
          <p:nvPr/>
        </p:nvSpPr>
        <p:spPr>
          <a:xfrm>
            <a:off x="225900" y="5804992"/>
            <a:ext cx="5636691" cy="923330"/>
          </a:xfrm>
          <a:prstGeom prst="rect">
            <a:avLst/>
          </a:prstGeom>
          <a:noFill/>
          <a:ln>
            <a:solidFill>
              <a:schemeClr val="tx1"/>
            </a:solidFill>
          </a:ln>
        </p:spPr>
        <p:txBody>
          <a:bodyPr wrap="square">
            <a:spAutoFit/>
          </a:bodyPr>
          <a:lstStyle/>
          <a:p>
            <a:pPr marL="171450" indent="-171450">
              <a:buFont typeface="Wingdings" panose="05000000000000000000" pitchFamily="2" charset="2"/>
              <a:buChar char="Ø"/>
            </a:pPr>
            <a:r>
              <a:rPr lang="en-US" sz="1200" i="1" dirty="0"/>
              <a:t>We are referred to a fuzzy number using a linguistic term, representing its “name”.</a:t>
            </a:r>
          </a:p>
          <a:p>
            <a:pPr marL="628650" lvl="1" indent="-171450">
              <a:buFont typeface="Arial" panose="020B0604020202020204" pitchFamily="34" charset="0"/>
              <a:buChar char="•"/>
            </a:pPr>
            <a:r>
              <a:rPr lang="en-US" sz="1050" i="1" dirty="0"/>
              <a:t>With crisp: “The Throughput is </a:t>
            </a:r>
            <a:r>
              <a:rPr lang="en-US" sz="1050" b="1" i="1" u="sng" dirty="0"/>
              <a:t>4</a:t>
            </a:r>
            <a:r>
              <a:rPr lang="en-US" sz="1050" i="1" dirty="0"/>
              <a:t> Mbps”.</a:t>
            </a:r>
            <a:endParaRPr lang="el-GR" sz="1050" i="1" dirty="0"/>
          </a:p>
          <a:p>
            <a:pPr marL="628650" lvl="1" indent="-171450">
              <a:buFont typeface="Arial" panose="020B0604020202020204" pitchFamily="34" charset="0"/>
              <a:buChar char="•"/>
            </a:pPr>
            <a:r>
              <a:rPr lang="en-US" sz="1050" i="1" dirty="0"/>
              <a:t>With fuzzy (e.g. for VoIP): “The Throughput </a:t>
            </a:r>
            <a:r>
              <a:rPr lang="en-GB" sz="1050" i="1" dirty="0"/>
              <a:t>is </a:t>
            </a:r>
            <a:r>
              <a:rPr lang="en-GB" sz="1050" b="1" i="1" u="sng" dirty="0"/>
              <a:t>Absolutely Good</a:t>
            </a:r>
            <a:r>
              <a:rPr lang="en-US" sz="1050" i="1" dirty="0"/>
              <a:t>”.</a:t>
            </a:r>
          </a:p>
          <a:p>
            <a:pPr marL="628650" lvl="1" indent="-171450">
              <a:buFont typeface="Arial" panose="020B0604020202020204" pitchFamily="34" charset="0"/>
              <a:buChar char="•"/>
            </a:pPr>
            <a:r>
              <a:rPr lang="en-US" sz="1050" i="1" dirty="0"/>
              <a:t>With fuzzy (e.g. for High-Definition Video): “The Throughput </a:t>
            </a:r>
            <a:r>
              <a:rPr lang="en-GB" sz="1050" i="1" dirty="0"/>
              <a:t>is </a:t>
            </a:r>
            <a:r>
              <a:rPr lang="en-GB" sz="1050" b="1" i="1" u="sng" dirty="0"/>
              <a:t>Bad</a:t>
            </a:r>
            <a:r>
              <a:rPr lang="en-US" sz="1050" i="1" dirty="0"/>
              <a:t>”.</a:t>
            </a:r>
          </a:p>
          <a:p>
            <a:pPr marL="628650" lvl="1" indent="-171450">
              <a:buFont typeface="Wingdings" panose="05000000000000000000" pitchFamily="2" charset="2"/>
              <a:buChar char="Ø"/>
            </a:pPr>
            <a:endParaRPr lang="en-US" sz="1050" i="1" dirty="0"/>
          </a:p>
        </p:txBody>
      </p:sp>
    </p:spTree>
    <p:extLst>
      <p:ext uri="{BB962C8B-B14F-4D97-AF65-F5344CB8AC3E}">
        <p14:creationId xmlns:p14="http://schemas.microsoft.com/office/powerpoint/2010/main" val="40105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D99B902-2C9B-4BBC-A304-206810A7AB34}"/>
              </a:ext>
            </a:extLst>
          </p:cNvPr>
          <p:cNvSpPr>
            <a:spLocks noGrp="1"/>
          </p:cNvSpPr>
          <p:nvPr>
            <p:ph type="title"/>
          </p:nvPr>
        </p:nvSpPr>
        <p:spPr/>
        <p:txBody>
          <a:bodyPr/>
          <a:lstStyle/>
          <a:p>
            <a:r>
              <a:rPr lang="en-US" dirty="0"/>
              <a:t>The Interval-Valued Pentagonal Fuzzy Numbers (IVPFN)</a:t>
            </a:r>
            <a:endParaRPr lang="el-GR" dirty="0"/>
          </a:p>
        </p:txBody>
      </p:sp>
      <p:sp>
        <p:nvSpPr>
          <p:cNvPr id="3" name="Θέση περιεχομένου 2"/>
          <p:cNvSpPr>
            <a:spLocks noGrp="1"/>
          </p:cNvSpPr>
          <p:nvPr>
            <p:ph idx="1"/>
          </p:nvPr>
        </p:nvSpPr>
        <p:spPr/>
        <p:txBody>
          <a:bodyPr>
            <a:noAutofit/>
          </a:bodyPr>
          <a:lstStyle/>
          <a:p>
            <a:r>
              <a:rPr lang="en-US" sz="1600" dirty="0"/>
              <a:t>An Interval-Valued Fuzzy Number (IVFN) is defined as </a:t>
            </a:r>
            <a:r>
              <a:rPr lang="en-US" sz="1600" i="1" dirty="0"/>
              <a:t>A=[A</a:t>
            </a:r>
            <a:r>
              <a:rPr lang="en-US" sz="1600" i="1" baseline="30000" dirty="0"/>
              <a:t>L</a:t>
            </a:r>
            <a:r>
              <a:rPr lang="en-US" sz="1600" i="1" dirty="0"/>
              <a:t>,A</a:t>
            </a:r>
            <a:r>
              <a:rPr lang="en-US" sz="1600" i="1" baseline="30000" dirty="0"/>
              <a:t>U</a:t>
            </a:r>
            <a:r>
              <a:rPr lang="en-US" sz="1600" i="1" dirty="0"/>
              <a:t> ]</a:t>
            </a:r>
            <a:r>
              <a:rPr lang="en-US" sz="1600" dirty="0"/>
              <a:t> consisting of the lower </a:t>
            </a:r>
            <a:r>
              <a:rPr lang="en-US" sz="1600" i="1" dirty="0"/>
              <a:t>A</a:t>
            </a:r>
            <a:r>
              <a:rPr lang="en-US" sz="1600" i="1" baseline="30000" dirty="0"/>
              <a:t>L</a:t>
            </a:r>
            <a:r>
              <a:rPr lang="en-US" sz="1600" dirty="0"/>
              <a:t> and the upper </a:t>
            </a:r>
            <a:r>
              <a:rPr lang="en-US" sz="1600" i="1" dirty="0"/>
              <a:t>A</a:t>
            </a:r>
            <a:r>
              <a:rPr lang="en-US" sz="1600" i="1" baseline="30000" dirty="0"/>
              <a:t>U</a:t>
            </a:r>
            <a:r>
              <a:rPr lang="en-US" sz="1600" dirty="0"/>
              <a:t> fuzzy numbers. </a:t>
            </a:r>
          </a:p>
          <a:p>
            <a:r>
              <a:rPr lang="en-US" sz="1600" dirty="0"/>
              <a:t>IVFNs replace the crisp membership values by intervals in </a:t>
            </a:r>
            <a:r>
              <a:rPr lang="en-US" sz="1600" i="1" dirty="0"/>
              <a:t>[0,1]</a:t>
            </a:r>
            <a:r>
              <a:rPr lang="en-US" sz="1600" dirty="0"/>
              <a:t>. </a:t>
            </a:r>
          </a:p>
          <a:p>
            <a:r>
              <a:rPr lang="en-US" sz="1600" dirty="0"/>
              <a:t>The Interval-Valued Pentagonal Fuzzy Number (IVPFN) is the most general IVFN case defined as:</a:t>
            </a:r>
          </a:p>
          <a:p>
            <a:endParaRPr lang="en-US" sz="1600" dirty="0"/>
          </a:p>
          <a:p>
            <a:endParaRPr lang="en-US" sz="1600" dirty="0"/>
          </a:p>
          <a:p>
            <a:endParaRPr lang="en-US" sz="1600" dirty="0"/>
          </a:p>
          <a:p>
            <a:pPr marL="0" indent="0">
              <a:buNone/>
            </a:pPr>
            <a:r>
              <a:rPr lang="en-US" sz="1600" dirty="0"/>
              <a:t>    where:</a:t>
            </a:r>
          </a:p>
          <a:p>
            <a:pPr marL="0" indent="0">
              <a:buNone/>
            </a:pPr>
            <a:endParaRPr lang="en-US" sz="1600" dirty="0"/>
          </a:p>
          <a:p>
            <a:pPr marL="0" indent="0">
              <a:buNone/>
            </a:pPr>
            <a:endParaRPr lang="en-US" sz="3200" dirty="0"/>
          </a:p>
          <a:p>
            <a:pPr marL="0" indent="0">
              <a:buNone/>
            </a:pPr>
            <a:r>
              <a:rPr lang="en-US" sz="1600" dirty="0"/>
              <a:t>                                      ,</a:t>
            </a:r>
          </a:p>
          <a:p>
            <a:endParaRPr lang="en-US" sz="16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24</a:t>
            </a:fld>
            <a:endParaRPr lang="el-GR"/>
          </a:p>
        </p:txBody>
      </p:sp>
      <p:pic>
        <p:nvPicPr>
          <p:cNvPr id="5" name="Picture 4">
            <a:extLst>
              <a:ext uri="{FF2B5EF4-FFF2-40B4-BE49-F238E27FC236}">
                <a16:creationId xmlns:a16="http://schemas.microsoft.com/office/drawing/2014/main" id="{B375564E-54B5-496C-8477-16E5465FAF90}"/>
              </a:ext>
            </a:extLst>
          </p:cNvPr>
          <p:cNvPicPr>
            <a:picLocks noChangeAspect="1"/>
          </p:cNvPicPr>
          <p:nvPr/>
        </p:nvPicPr>
        <p:blipFill>
          <a:blip r:embed="rId2"/>
          <a:stretch>
            <a:fillRect/>
          </a:stretch>
        </p:blipFill>
        <p:spPr>
          <a:xfrm>
            <a:off x="5328664" y="5682828"/>
            <a:ext cx="3532543" cy="1012026"/>
          </a:xfrm>
          <a:prstGeom prst="rect">
            <a:avLst/>
          </a:prstGeom>
        </p:spPr>
      </p:pic>
      <p:pic>
        <p:nvPicPr>
          <p:cNvPr id="6" name="Picture 4"/>
          <p:cNvPicPr>
            <a:picLocks noChangeAspect="1"/>
          </p:cNvPicPr>
          <p:nvPr/>
        </p:nvPicPr>
        <p:blipFill>
          <a:blip r:embed="rId3"/>
          <a:stretch>
            <a:fillRect/>
          </a:stretch>
        </p:blipFill>
        <p:spPr>
          <a:xfrm>
            <a:off x="1327182" y="3276271"/>
            <a:ext cx="3239204" cy="916882"/>
          </a:xfrm>
          <a:prstGeom prst="rect">
            <a:avLst/>
          </a:prstGeom>
        </p:spPr>
      </p:pic>
      <p:pic>
        <p:nvPicPr>
          <p:cNvPr id="7" name="Picture 5"/>
          <p:cNvPicPr>
            <a:picLocks noChangeAspect="1"/>
          </p:cNvPicPr>
          <p:nvPr/>
        </p:nvPicPr>
        <p:blipFill>
          <a:blip r:embed="rId4"/>
          <a:stretch>
            <a:fillRect/>
          </a:stretch>
        </p:blipFill>
        <p:spPr>
          <a:xfrm>
            <a:off x="2218031" y="4380848"/>
            <a:ext cx="847604" cy="208641"/>
          </a:xfrm>
          <a:prstGeom prst="rect">
            <a:avLst/>
          </a:prstGeom>
        </p:spPr>
      </p:pic>
      <p:pic>
        <p:nvPicPr>
          <p:cNvPr id="9" name="Picture 6"/>
          <p:cNvPicPr>
            <a:picLocks noChangeAspect="1"/>
          </p:cNvPicPr>
          <p:nvPr/>
        </p:nvPicPr>
        <p:blipFill>
          <a:blip r:embed="rId5"/>
          <a:stretch>
            <a:fillRect/>
          </a:stretch>
        </p:blipFill>
        <p:spPr>
          <a:xfrm>
            <a:off x="913587" y="4761277"/>
            <a:ext cx="3456492" cy="252590"/>
          </a:xfrm>
          <a:prstGeom prst="rect">
            <a:avLst/>
          </a:prstGeom>
        </p:spPr>
      </p:pic>
      <p:pic>
        <p:nvPicPr>
          <p:cNvPr id="10" name="Picture 7"/>
          <p:cNvPicPr>
            <a:picLocks noChangeAspect="1"/>
          </p:cNvPicPr>
          <p:nvPr/>
        </p:nvPicPr>
        <p:blipFill>
          <a:blip r:embed="rId6"/>
          <a:stretch>
            <a:fillRect/>
          </a:stretch>
        </p:blipFill>
        <p:spPr>
          <a:xfrm>
            <a:off x="913587" y="5167495"/>
            <a:ext cx="3456492" cy="247370"/>
          </a:xfrm>
          <a:prstGeom prst="rect">
            <a:avLst/>
          </a:prstGeom>
        </p:spPr>
      </p:pic>
      <p:pic>
        <p:nvPicPr>
          <p:cNvPr id="11" name="Picture 8"/>
          <p:cNvPicPr>
            <a:picLocks noChangeAspect="1"/>
          </p:cNvPicPr>
          <p:nvPr/>
        </p:nvPicPr>
        <p:blipFill>
          <a:blip r:embed="rId7"/>
          <a:stretch>
            <a:fillRect/>
          </a:stretch>
        </p:blipFill>
        <p:spPr>
          <a:xfrm>
            <a:off x="1589744" y="5574913"/>
            <a:ext cx="790570" cy="278644"/>
          </a:xfrm>
          <a:prstGeom prst="rect">
            <a:avLst/>
          </a:prstGeom>
        </p:spPr>
      </p:pic>
      <p:pic>
        <p:nvPicPr>
          <p:cNvPr id="12" name="Picture 9"/>
          <p:cNvPicPr>
            <a:picLocks noChangeAspect="1"/>
          </p:cNvPicPr>
          <p:nvPr/>
        </p:nvPicPr>
        <p:blipFill>
          <a:blip r:embed="rId8"/>
          <a:stretch>
            <a:fillRect/>
          </a:stretch>
        </p:blipFill>
        <p:spPr>
          <a:xfrm>
            <a:off x="2591411" y="5594845"/>
            <a:ext cx="1499993" cy="278760"/>
          </a:xfrm>
          <a:prstGeom prst="rect">
            <a:avLst/>
          </a:prstGeom>
        </p:spPr>
      </p:pic>
      <p:pic>
        <p:nvPicPr>
          <p:cNvPr id="13" name="Picture 10"/>
          <p:cNvPicPr>
            <a:picLocks noChangeAspect="1"/>
          </p:cNvPicPr>
          <p:nvPr/>
        </p:nvPicPr>
        <p:blipFill>
          <a:blip r:embed="rId9"/>
          <a:stretch>
            <a:fillRect/>
          </a:stretch>
        </p:blipFill>
        <p:spPr>
          <a:xfrm>
            <a:off x="1891836" y="6007024"/>
            <a:ext cx="1499994" cy="246753"/>
          </a:xfrm>
          <a:prstGeom prst="rect">
            <a:avLst/>
          </a:prstGeom>
        </p:spPr>
      </p:pic>
      <p:pic>
        <p:nvPicPr>
          <p:cNvPr id="14" name="Picture 11"/>
          <p:cNvPicPr>
            <a:picLocks noChangeAspect="1"/>
          </p:cNvPicPr>
          <p:nvPr/>
        </p:nvPicPr>
        <p:blipFill>
          <a:blip r:embed="rId10"/>
          <a:stretch>
            <a:fillRect/>
          </a:stretch>
        </p:blipFill>
        <p:spPr>
          <a:xfrm>
            <a:off x="1329372" y="6407244"/>
            <a:ext cx="2624921" cy="277376"/>
          </a:xfrm>
          <a:prstGeom prst="rect">
            <a:avLst/>
          </a:prstGeom>
        </p:spPr>
      </p:pic>
      <p:pic>
        <p:nvPicPr>
          <p:cNvPr id="15" name="Picture 12"/>
          <p:cNvPicPr>
            <a:picLocks noChangeAspect="1"/>
          </p:cNvPicPr>
          <p:nvPr/>
        </p:nvPicPr>
        <p:blipFill>
          <a:blip r:embed="rId11"/>
          <a:stretch>
            <a:fillRect/>
          </a:stretch>
        </p:blipFill>
        <p:spPr>
          <a:xfrm>
            <a:off x="5264918" y="3315981"/>
            <a:ext cx="3416664" cy="1899826"/>
          </a:xfrm>
          <a:prstGeom prst="rect">
            <a:avLst/>
          </a:prstGeom>
          <a:effectLst>
            <a:outerShdw blurRad="63500" sx="105000" sy="105000" algn="ctr" rotWithShape="0">
              <a:prstClr val="black">
                <a:alpha val="40000"/>
              </a:prstClr>
            </a:outerShdw>
          </a:effectLst>
        </p:spPr>
      </p:pic>
    </p:spTree>
    <p:extLst>
      <p:ext uri="{BB962C8B-B14F-4D97-AF65-F5344CB8AC3E}">
        <p14:creationId xmlns:p14="http://schemas.microsoft.com/office/powerpoint/2010/main" val="20521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26484" y="357998"/>
            <a:ext cx="7886700" cy="1325563"/>
          </a:xfrm>
        </p:spPr>
        <p:txBody>
          <a:bodyPr/>
          <a:lstStyle/>
          <a:p>
            <a:r>
              <a:rPr lang="en-US" dirty="0"/>
              <a:t>Pentagonal Fuzzy Analytic Network Process (PF-ANP)</a:t>
            </a:r>
          </a:p>
        </p:txBody>
      </p:sp>
      <p:sp>
        <p:nvSpPr>
          <p:cNvPr id="3" name="2 - Θέση περιεχομένου"/>
          <p:cNvSpPr>
            <a:spLocks noGrp="1"/>
          </p:cNvSpPr>
          <p:nvPr>
            <p:ph idx="1"/>
          </p:nvPr>
        </p:nvSpPr>
        <p:spPr>
          <a:xfrm>
            <a:off x="167268" y="1825625"/>
            <a:ext cx="4965392" cy="2545653"/>
          </a:xfrm>
        </p:spPr>
        <p:txBody>
          <a:bodyPr>
            <a:noAutofit/>
          </a:bodyPr>
          <a:lstStyle/>
          <a:p>
            <a:r>
              <a:rPr lang="en-US" sz="1800" dirty="0"/>
              <a:t>The steps of the method are as follows:</a:t>
            </a:r>
          </a:p>
          <a:p>
            <a:pPr marL="800100" lvl="1" indent="-342900">
              <a:buFont typeface="+mj-lt"/>
              <a:buAutoNum type="arabicPeriod"/>
            </a:pPr>
            <a:r>
              <a:rPr lang="en-US" sz="1600" b="1" u="sng" dirty="0"/>
              <a:t>Model Construction and Problem Structuring.</a:t>
            </a:r>
          </a:p>
          <a:p>
            <a:pPr marL="800100" lvl="1" indent="-342900">
              <a:buFont typeface="+mj-lt"/>
              <a:buAutoNum type="arabicPeriod"/>
            </a:pPr>
            <a:r>
              <a:rPr lang="en-US" sz="1600" dirty="0">
                <a:solidFill>
                  <a:schemeClr val="bg1">
                    <a:lumMod val="50000"/>
                  </a:schemeClr>
                </a:solidFill>
              </a:rPr>
              <a:t>Pairwise comparison matrices and priority vectors.</a:t>
            </a:r>
          </a:p>
          <a:p>
            <a:pPr marL="800100" lvl="1" indent="-342900">
              <a:buFont typeface="+mj-lt"/>
              <a:buAutoNum type="arabicPeriod"/>
            </a:pPr>
            <a:r>
              <a:rPr lang="en-US" sz="1600" dirty="0">
                <a:solidFill>
                  <a:schemeClr val="bg1">
                    <a:lumMod val="50000"/>
                  </a:schemeClr>
                </a:solidFill>
              </a:rPr>
              <a:t>Construction of the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dirty="0">
                <a:solidFill>
                  <a:schemeClr val="bg1">
                    <a:lumMod val="50000"/>
                  </a:schemeClr>
                </a:solidFill>
              </a:rPr>
              <a:t>Construction of the Weighted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dirty="0">
                <a:solidFill>
                  <a:schemeClr val="bg1">
                    <a:lumMod val="50000"/>
                  </a:schemeClr>
                </a:solidFill>
              </a:rPr>
              <a:t>Deffuzification of the Weighted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dirty="0">
                <a:solidFill>
                  <a:schemeClr val="bg1">
                    <a:lumMod val="50000"/>
                  </a:schemeClr>
                </a:solidFill>
              </a:rPr>
              <a:t>Calculation of the Limited </a:t>
            </a:r>
            <a:r>
              <a:rPr lang="en-US" sz="1600" dirty="0" err="1">
                <a:solidFill>
                  <a:schemeClr val="bg1">
                    <a:lumMod val="50000"/>
                  </a:schemeClr>
                </a:solidFill>
              </a:rPr>
              <a:t>Supermatrix</a:t>
            </a:r>
            <a:r>
              <a:rPr lang="en-US" sz="1600" dirty="0">
                <a:solidFill>
                  <a:schemeClr val="bg1">
                    <a:lumMod val="50000"/>
                  </a:schemeClr>
                </a:solidFill>
              </a:rPr>
              <a:t>.</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25</a:t>
            </a:fld>
            <a:endParaRPr lang="en-US"/>
          </a:p>
        </p:txBody>
      </p:sp>
      <p:sp>
        <p:nvSpPr>
          <p:cNvPr id="16" name="Ορθογώνιο 15"/>
          <p:cNvSpPr/>
          <p:nvPr/>
        </p:nvSpPr>
        <p:spPr>
          <a:xfrm>
            <a:off x="5567711" y="2129212"/>
            <a:ext cx="3204339" cy="338554"/>
          </a:xfrm>
          <a:prstGeom prst="rect">
            <a:avLst/>
          </a:prstGeom>
          <a:ln>
            <a:solidFill>
              <a:schemeClr val="tx1"/>
            </a:solidFill>
          </a:ln>
        </p:spPr>
        <p:txBody>
          <a:bodyPr wrap="none">
            <a:spAutoFit/>
          </a:bodyPr>
          <a:lstStyle/>
          <a:p>
            <a:r>
              <a:rPr lang="en-US" sz="1600" i="1" dirty="0"/>
              <a:t>Organization of criteria into clusters.</a:t>
            </a:r>
          </a:p>
        </p:txBody>
      </p:sp>
      <p:sp>
        <p:nvSpPr>
          <p:cNvPr id="17" name="2 - Θέση περιεχομένου"/>
          <p:cNvSpPr txBox="1">
            <a:spLocks/>
          </p:cNvSpPr>
          <p:nvPr/>
        </p:nvSpPr>
        <p:spPr>
          <a:xfrm>
            <a:off x="167268" y="1825625"/>
            <a:ext cx="4965392" cy="2545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steps of the method are as follows:</a:t>
            </a:r>
          </a:p>
          <a:p>
            <a:pPr marL="800100" lvl="1" indent="-342900">
              <a:buFont typeface="+mj-lt"/>
              <a:buAutoNum type="arabicPeriod"/>
            </a:pPr>
            <a:r>
              <a:rPr lang="en-US" sz="1600" dirty="0">
                <a:solidFill>
                  <a:schemeClr val="bg1">
                    <a:lumMod val="50000"/>
                  </a:schemeClr>
                </a:solidFill>
              </a:rPr>
              <a:t>Model Construction and Problem Structuring.</a:t>
            </a:r>
          </a:p>
          <a:p>
            <a:pPr marL="800100" lvl="1" indent="-342900">
              <a:buFont typeface="+mj-lt"/>
              <a:buAutoNum type="arabicPeriod"/>
            </a:pPr>
            <a:r>
              <a:rPr lang="en-US" sz="1600" b="1" u="sng" dirty="0"/>
              <a:t>Pairwise comparison matrices and priority vectors.</a:t>
            </a:r>
          </a:p>
          <a:p>
            <a:pPr marL="800100" lvl="1" indent="-342900">
              <a:buFont typeface="+mj-lt"/>
              <a:buAutoNum type="arabicPeriod"/>
            </a:pPr>
            <a:r>
              <a:rPr lang="en-US" sz="1600" dirty="0">
                <a:solidFill>
                  <a:schemeClr val="bg1">
                    <a:lumMod val="50000"/>
                  </a:schemeClr>
                </a:solidFill>
              </a:rPr>
              <a:t>Construction of the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dirty="0">
                <a:solidFill>
                  <a:schemeClr val="bg1">
                    <a:lumMod val="50000"/>
                  </a:schemeClr>
                </a:solidFill>
              </a:rPr>
              <a:t>Construction of the Weighted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dirty="0">
                <a:solidFill>
                  <a:schemeClr val="bg1">
                    <a:lumMod val="50000"/>
                  </a:schemeClr>
                </a:solidFill>
              </a:rPr>
              <a:t>Deffuzification of the Weighted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dirty="0">
                <a:solidFill>
                  <a:schemeClr val="bg1">
                    <a:lumMod val="50000"/>
                  </a:schemeClr>
                </a:solidFill>
              </a:rPr>
              <a:t>Calculation of the Limited </a:t>
            </a:r>
            <a:r>
              <a:rPr lang="en-US" sz="1600" dirty="0" err="1">
                <a:solidFill>
                  <a:schemeClr val="bg1">
                    <a:lumMod val="50000"/>
                  </a:schemeClr>
                </a:solidFill>
              </a:rPr>
              <a:t>Supermatrix</a:t>
            </a:r>
            <a:r>
              <a:rPr lang="en-US" sz="1600" dirty="0">
                <a:solidFill>
                  <a:schemeClr val="bg1">
                    <a:lumMod val="50000"/>
                  </a:schemeClr>
                </a:solidFill>
              </a:rPr>
              <a:t>.</a:t>
            </a:r>
          </a:p>
        </p:txBody>
      </p:sp>
      <p:sp>
        <p:nvSpPr>
          <p:cNvPr id="19" name="Ορθογώνιο 18"/>
          <p:cNvSpPr/>
          <p:nvPr/>
        </p:nvSpPr>
        <p:spPr>
          <a:xfrm>
            <a:off x="5257445" y="2205531"/>
            <a:ext cx="3824869" cy="584775"/>
          </a:xfrm>
          <a:prstGeom prst="rect">
            <a:avLst/>
          </a:prstGeom>
          <a:ln>
            <a:solidFill>
              <a:schemeClr val="tx1"/>
            </a:solidFill>
          </a:ln>
        </p:spPr>
        <p:txBody>
          <a:bodyPr wrap="square">
            <a:spAutoFit/>
          </a:bodyPr>
          <a:lstStyle/>
          <a:p>
            <a:r>
              <a:rPr lang="en-US" sz="1600" i="1" dirty="0"/>
              <a:t>One for each cluster of criteria.</a:t>
            </a:r>
          </a:p>
          <a:p>
            <a:pPr marL="285750" indent="-285750">
              <a:buFont typeface="Arial" panose="020B0604020202020204" pitchFamily="34" charset="0"/>
              <a:buChar char="•"/>
            </a:pPr>
            <a:r>
              <a:rPr lang="en-US" sz="1600" i="1" dirty="0"/>
              <a:t>n is the number of the cluster elements. </a:t>
            </a:r>
          </a:p>
        </p:txBody>
      </p:sp>
      <p:pic>
        <p:nvPicPr>
          <p:cNvPr id="20" name="Picture 1"/>
          <p:cNvPicPr>
            <a:picLocks noChangeAspect="1"/>
          </p:cNvPicPr>
          <p:nvPr/>
        </p:nvPicPr>
        <p:blipFill>
          <a:blip r:embed="rId2"/>
          <a:stretch>
            <a:fillRect/>
          </a:stretch>
        </p:blipFill>
        <p:spPr>
          <a:xfrm>
            <a:off x="4970749" y="4214108"/>
            <a:ext cx="3930618" cy="2507368"/>
          </a:xfrm>
          <a:prstGeom prst="rect">
            <a:avLst/>
          </a:prstGeom>
        </p:spPr>
      </p:pic>
      <p:pic>
        <p:nvPicPr>
          <p:cNvPr id="21" name="Εικόνα 20"/>
          <p:cNvPicPr>
            <a:picLocks noChangeAspect="1"/>
          </p:cNvPicPr>
          <p:nvPr/>
        </p:nvPicPr>
        <p:blipFill>
          <a:blip r:embed="rId3"/>
          <a:stretch>
            <a:fillRect/>
          </a:stretch>
        </p:blipFill>
        <p:spPr>
          <a:xfrm>
            <a:off x="5567711" y="2946903"/>
            <a:ext cx="2532362" cy="978244"/>
          </a:xfrm>
          <a:prstGeom prst="rect">
            <a:avLst/>
          </a:prstGeom>
        </p:spPr>
      </p:pic>
      <p:sp>
        <p:nvSpPr>
          <p:cNvPr id="22" name="Ορθογώνιο 21"/>
          <p:cNvSpPr/>
          <p:nvPr/>
        </p:nvSpPr>
        <p:spPr>
          <a:xfrm>
            <a:off x="4953885" y="2819637"/>
            <a:ext cx="4017488" cy="1323439"/>
          </a:xfrm>
          <a:prstGeom prst="rect">
            <a:avLst/>
          </a:prstGeom>
          <a:ln>
            <a:solidFill>
              <a:schemeClr val="tx1"/>
            </a:solidFill>
          </a:ln>
        </p:spPr>
        <p:txBody>
          <a:bodyPr wrap="square">
            <a:spAutoFit/>
          </a:bodyPr>
          <a:lstStyle/>
          <a:p>
            <a:r>
              <a:rPr lang="en-US" sz="1600" i="1" dirty="0"/>
              <a:t>Each matrix segment represents the relationship between two clusters of criteria.</a:t>
            </a:r>
          </a:p>
          <a:p>
            <a:r>
              <a:rPr lang="en-US" sz="1600" i="1" dirty="0"/>
              <a:t>Assume q clusters, C</a:t>
            </a:r>
            <a:r>
              <a:rPr lang="en-US" sz="1600" i="1" baseline="-25000" dirty="0"/>
              <a:t>k</a:t>
            </a:r>
            <a:r>
              <a:rPr lang="en-US" sz="1600" i="1" dirty="0"/>
              <a:t> with k=[1,2,…,q]:</a:t>
            </a:r>
          </a:p>
          <a:p>
            <a:pPr marL="285750" indent="-285750">
              <a:buFont typeface="Arial" panose="020B0604020202020204" pitchFamily="34" charset="0"/>
              <a:buChar char="•"/>
            </a:pPr>
            <a:r>
              <a:rPr lang="en-US" sz="1600" i="1" dirty="0"/>
              <a:t>Each cluster has n</a:t>
            </a:r>
            <a:r>
              <a:rPr lang="en-US" sz="1600" i="1" baseline="-25000" dirty="0"/>
              <a:t>q</a:t>
            </a:r>
            <a:r>
              <a:rPr lang="en-US" sz="1600" i="1" dirty="0"/>
              <a:t> elements, denoted as e</a:t>
            </a:r>
            <a:r>
              <a:rPr lang="en-US" sz="1600" i="1" baseline="-25000" dirty="0"/>
              <a:t>k1</a:t>
            </a:r>
            <a:r>
              <a:rPr lang="en-US" sz="1600" i="1" dirty="0"/>
              <a:t>, e</a:t>
            </a:r>
            <a:r>
              <a:rPr lang="en-US" sz="1600" i="1" baseline="-25000" dirty="0"/>
              <a:t>k2</a:t>
            </a:r>
            <a:r>
              <a:rPr lang="en-US" sz="1600" i="1" dirty="0"/>
              <a:t>, …, e</a:t>
            </a:r>
            <a:r>
              <a:rPr lang="en-US" sz="1600" i="1" baseline="-14000" dirty="0"/>
              <a:t>kn</a:t>
            </a:r>
            <a:r>
              <a:rPr lang="en-US" sz="1600" i="1" baseline="-30000" dirty="0"/>
              <a:t>k</a:t>
            </a:r>
            <a:r>
              <a:rPr lang="en-US" sz="1600" i="1" dirty="0"/>
              <a:t>.</a:t>
            </a:r>
          </a:p>
        </p:txBody>
      </p:sp>
      <p:sp>
        <p:nvSpPr>
          <p:cNvPr id="23" name="2 - Θέση περιεχομένου"/>
          <p:cNvSpPr txBox="1">
            <a:spLocks/>
          </p:cNvSpPr>
          <p:nvPr/>
        </p:nvSpPr>
        <p:spPr>
          <a:xfrm>
            <a:off x="163551" y="1844211"/>
            <a:ext cx="4965392" cy="2545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steps of the method are as follows:</a:t>
            </a:r>
          </a:p>
          <a:p>
            <a:pPr marL="800100" lvl="1" indent="-342900">
              <a:buFont typeface="+mj-lt"/>
              <a:buAutoNum type="arabicPeriod"/>
            </a:pPr>
            <a:r>
              <a:rPr lang="en-US" sz="1600" dirty="0">
                <a:solidFill>
                  <a:schemeClr val="bg1">
                    <a:lumMod val="50000"/>
                  </a:schemeClr>
                </a:solidFill>
              </a:rPr>
              <a:t>Model Construction and Problem Structuring.</a:t>
            </a:r>
          </a:p>
          <a:p>
            <a:pPr marL="800100" lvl="1" indent="-342900">
              <a:buFont typeface="+mj-lt"/>
              <a:buAutoNum type="arabicPeriod"/>
            </a:pPr>
            <a:r>
              <a:rPr lang="en-US" sz="1600" dirty="0">
                <a:solidFill>
                  <a:schemeClr val="bg1">
                    <a:lumMod val="50000"/>
                  </a:schemeClr>
                </a:solidFill>
              </a:rPr>
              <a:t>Pairwise comparison matrices and priority vectors.</a:t>
            </a:r>
          </a:p>
          <a:p>
            <a:pPr marL="800100" lvl="1" indent="-342900">
              <a:buFont typeface="+mj-lt"/>
              <a:buAutoNum type="arabicPeriod"/>
            </a:pPr>
            <a:r>
              <a:rPr lang="en-US" sz="1600" b="1" u="sng" dirty="0"/>
              <a:t>Construction of the </a:t>
            </a:r>
            <a:r>
              <a:rPr lang="en-US" sz="1600" b="1" u="sng" dirty="0" err="1"/>
              <a:t>Supermatrix</a:t>
            </a:r>
            <a:r>
              <a:rPr lang="en-US" sz="1600" b="1" u="sng" dirty="0"/>
              <a:t>.</a:t>
            </a:r>
          </a:p>
          <a:p>
            <a:pPr marL="800100" lvl="1" indent="-342900">
              <a:buFont typeface="+mj-lt"/>
              <a:buAutoNum type="arabicPeriod"/>
            </a:pPr>
            <a:r>
              <a:rPr lang="en-US" sz="1600" dirty="0">
                <a:solidFill>
                  <a:schemeClr val="bg1">
                    <a:lumMod val="50000"/>
                  </a:schemeClr>
                </a:solidFill>
              </a:rPr>
              <a:t>Construction of the Weighted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dirty="0">
                <a:solidFill>
                  <a:schemeClr val="bg1">
                    <a:lumMod val="50000"/>
                  </a:schemeClr>
                </a:solidFill>
              </a:rPr>
              <a:t>Deffuzification of the Weighted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dirty="0">
                <a:solidFill>
                  <a:schemeClr val="bg1">
                    <a:lumMod val="50000"/>
                  </a:schemeClr>
                </a:solidFill>
              </a:rPr>
              <a:t>Calculation of the Limited </a:t>
            </a:r>
            <a:r>
              <a:rPr lang="en-US" sz="1600" dirty="0" err="1">
                <a:solidFill>
                  <a:schemeClr val="bg1">
                    <a:lumMod val="50000"/>
                  </a:schemeClr>
                </a:solidFill>
              </a:rPr>
              <a:t>Supermatrix</a:t>
            </a:r>
            <a:r>
              <a:rPr lang="en-US" sz="1600" dirty="0">
                <a:solidFill>
                  <a:schemeClr val="bg1">
                    <a:lumMod val="50000"/>
                  </a:schemeClr>
                </a:solidFill>
              </a:rPr>
              <a:t>.</a:t>
            </a:r>
          </a:p>
        </p:txBody>
      </p:sp>
      <p:pic>
        <p:nvPicPr>
          <p:cNvPr id="24" name="Εικόνα 23"/>
          <p:cNvPicPr>
            <a:picLocks noChangeAspect="1"/>
          </p:cNvPicPr>
          <p:nvPr/>
        </p:nvPicPr>
        <p:blipFill>
          <a:blip r:embed="rId4"/>
          <a:stretch>
            <a:fillRect/>
          </a:stretch>
        </p:blipFill>
        <p:spPr>
          <a:xfrm>
            <a:off x="4971743" y="4214108"/>
            <a:ext cx="3981772" cy="2451134"/>
          </a:xfrm>
          <a:prstGeom prst="rect">
            <a:avLst/>
          </a:prstGeom>
        </p:spPr>
      </p:pic>
      <p:sp>
        <p:nvSpPr>
          <p:cNvPr id="25" name="2 - Θέση περιεχομένου"/>
          <p:cNvSpPr txBox="1">
            <a:spLocks/>
          </p:cNvSpPr>
          <p:nvPr/>
        </p:nvSpPr>
        <p:spPr>
          <a:xfrm>
            <a:off x="163551" y="1833059"/>
            <a:ext cx="4965392" cy="2545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steps of the method are as follows:</a:t>
            </a:r>
          </a:p>
          <a:p>
            <a:pPr marL="800100" lvl="1" indent="-342900">
              <a:buFont typeface="+mj-lt"/>
              <a:buAutoNum type="arabicPeriod"/>
            </a:pPr>
            <a:r>
              <a:rPr lang="en-US" sz="1600" dirty="0">
                <a:solidFill>
                  <a:schemeClr val="bg1">
                    <a:lumMod val="50000"/>
                  </a:schemeClr>
                </a:solidFill>
              </a:rPr>
              <a:t>Model Construction and Problem Structuring.</a:t>
            </a:r>
          </a:p>
          <a:p>
            <a:pPr marL="800100" lvl="1" indent="-342900">
              <a:buFont typeface="+mj-lt"/>
              <a:buAutoNum type="arabicPeriod"/>
            </a:pPr>
            <a:r>
              <a:rPr lang="en-US" sz="1600" dirty="0">
                <a:solidFill>
                  <a:schemeClr val="bg1">
                    <a:lumMod val="50000"/>
                  </a:schemeClr>
                </a:solidFill>
              </a:rPr>
              <a:t>Pairwise comparison matrices and priority vectors.</a:t>
            </a:r>
          </a:p>
          <a:p>
            <a:pPr marL="800100" lvl="1" indent="-342900">
              <a:buFont typeface="+mj-lt"/>
              <a:buAutoNum type="arabicPeriod"/>
            </a:pPr>
            <a:r>
              <a:rPr lang="en-US" sz="1600" dirty="0">
                <a:solidFill>
                  <a:schemeClr val="bg1">
                    <a:lumMod val="50000"/>
                  </a:schemeClr>
                </a:solidFill>
              </a:rPr>
              <a:t>Construction of the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b="1" u="sng" dirty="0"/>
              <a:t>Construction of the Weighted </a:t>
            </a:r>
            <a:r>
              <a:rPr lang="en-US" sz="1600" b="1" u="sng" dirty="0" err="1"/>
              <a:t>Supermatrix</a:t>
            </a:r>
            <a:r>
              <a:rPr lang="en-US" sz="1600" b="1" u="sng" dirty="0"/>
              <a:t>.</a:t>
            </a:r>
          </a:p>
          <a:p>
            <a:pPr marL="800100" lvl="1" indent="-342900">
              <a:buFont typeface="+mj-lt"/>
              <a:buAutoNum type="arabicPeriod"/>
            </a:pPr>
            <a:r>
              <a:rPr lang="en-US" sz="1600" dirty="0">
                <a:solidFill>
                  <a:schemeClr val="bg1">
                    <a:lumMod val="50000"/>
                  </a:schemeClr>
                </a:solidFill>
              </a:rPr>
              <a:t>Deffuzification of the Weighted </a:t>
            </a:r>
            <a:r>
              <a:rPr lang="en-US" sz="1600" dirty="0" err="1">
                <a:solidFill>
                  <a:schemeClr val="bg1">
                    <a:lumMod val="50000"/>
                  </a:schemeClr>
                </a:solidFill>
              </a:rPr>
              <a:t>Supermatrix</a:t>
            </a:r>
            <a:r>
              <a:rPr lang="en-US" sz="1600" dirty="0">
                <a:solidFill>
                  <a:schemeClr val="bg1">
                    <a:lumMod val="50000"/>
                  </a:schemeClr>
                </a:solidFill>
              </a:rPr>
              <a:t>.</a:t>
            </a:r>
          </a:p>
          <a:p>
            <a:pPr marL="800100" lvl="1" indent="-342900">
              <a:buFont typeface="+mj-lt"/>
              <a:buAutoNum type="arabicPeriod"/>
            </a:pPr>
            <a:r>
              <a:rPr lang="en-US" sz="1600" dirty="0">
                <a:solidFill>
                  <a:schemeClr val="bg1">
                    <a:lumMod val="50000"/>
                  </a:schemeClr>
                </a:solidFill>
              </a:rPr>
              <a:t>Calculation of the Limited </a:t>
            </a:r>
            <a:r>
              <a:rPr lang="en-US" sz="1600" dirty="0" err="1">
                <a:solidFill>
                  <a:schemeClr val="bg1">
                    <a:lumMod val="50000"/>
                  </a:schemeClr>
                </a:solidFill>
              </a:rPr>
              <a:t>Supermatrix</a:t>
            </a:r>
            <a:r>
              <a:rPr lang="en-US" sz="1600" dirty="0">
                <a:solidFill>
                  <a:schemeClr val="bg1">
                    <a:lumMod val="50000"/>
                  </a:schemeClr>
                </a:solidFill>
              </a:rPr>
              <a:t>.</a:t>
            </a:r>
          </a:p>
        </p:txBody>
      </p:sp>
      <p:pic>
        <p:nvPicPr>
          <p:cNvPr id="26" name="Εικόνα 25"/>
          <p:cNvPicPr>
            <a:picLocks noChangeAspect="1"/>
          </p:cNvPicPr>
          <p:nvPr/>
        </p:nvPicPr>
        <p:blipFill>
          <a:blip r:embed="rId5"/>
          <a:stretch>
            <a:fillRect/>
          </a:stretch>
        </p:blipFill>
        <p:spPr>
          <a:xfrm>
            <a:off x="5995221" y="3230222"/>
            <a:ext cx="1503974" cy="329556"/>
          </a:xfrm>
          <a:prstGeom prst="rect">
            <a:avLst/>
          </a:prstGeom>
        </p:spPr>
      </p:pic>
      <p:sp>
        <p:nvSpPr>
          <p:cNvPr id="27" name="2 - Θέση περιεχομένου"/>
          <p:cNvSpPr txBox="1">
            <a:spLocks/>
          </p:cNvSpPr>
          <p:nvPr/>
        </p:nvSpPr>
        <p:spPr>
          <a:xfrm>
            <a:off x="163551" y="1833060"/>
            <a:ext cx="4965392" cy="2545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The steps of the method are as follows:</a:t>
            </a:r>
          </a:p>
          <a:p>
            <a:pPr marL="800100" lvl="1" indent="-342900">
              <a:buFont typeface="+mj-lt"/>
              <a:buAutoNum type="arabicPeriod"/>
            </a:pPr>
            <a:r>
              <a:rPr lang="en-US" sz="1600">
                <a:solidFill>
                  <a:schemeClr val="bg1">
                    <a:lumMod val="50000"/>
                  </a:schemeClr>
                </a:solidFill>
              </a:rPr>
              <a:t>Model Construction and Problem Structuring.</a:t>
            </a:r>
          </a:p>
          <a:p>
            <a:pPr marL="800100" lvl="1" indent="-342900">
              <a:buFont typeface="+mj-lt"/>
              <a:buAutoNum type="arabicPeriod"/>
            </a:pPr>
            <a:r>
              <a:rPr lang="en-US" sz="1600">
                <a:solidFill>
                  <a:schemeClr val="bg1">
                    <a:lumMod val="50000"/>
                  </a:schemeClr>
                </a:solidFill>
              </a:rPr>
              <a:t>Pairwise comparison matrices and priority vectors.</a:t>
            </a:r>
          </a:p>
          <a:p>
            <a:pPr marL="800100" lvl="1" indent="-342900">
              <a:buFont typeface="+mj-lt"/>
              <a:buAutoNum type="arabicPeriod"/>
            </a:pPr>
            <a:r>
              <a:rPr lang="en-US" sz="1600">
                <a:solidFill>
                  <a:schemeClr val="bg1">
                    <a:lumMod val="50000"/>
                  </a:schemeClr>
                </a:solidFill>
              </a:rPr>
              <a:t>Construction of the Supermatrix.</a:t>
            </a:r>
          </a:p>
          <a:p>
            <a:pPr marL="800100" lvl="1" indent="-342900">
              <a:buFont typeface="+mj-lt"/>
              <a:buAutoNum type="arabicPeriod"/>
            </a:pPr>
            <a:r>
              <a:rPr lang="en-US" sz="1600">
                <a:solidFill>
                  <a:schemeClr val="bg1">
                    <a:lumMod val="50000"/>
                  </a:schemeClr>
                </a:solidFill>
              </a:rPr>
              <a:t>Construction of the Weighted Supermatrix.</a:t>
            </a:r>
          </a:p>
          <a:p>
            <a:pPr marL="800100" lvl="1" indent="-342900">
              <a:buFont typeface="+mj-lt"/>
              <a:buAutoNum type="arabicPeriod"/>
            </a:pPr>
            <a:r>
              <a:rPr lang="en-US" sz="1600" b="1" u="sng"/>
              <a:t>Deffuzification of the Weighted Supermatrix.</a:t>
            </a:r>
          </a:p>
          <a:p>
            <a:pPr marL="800100" lvl="1" indent="-342900">
              <a:buFont typeface="+mj-lt"/>
              <a:buAutoNum type="arabicPeriod"/>
            </a:pPr>
            <a:r>
              <a:rPr lang="en-US" sz="1600">
                <a:solidFill>
                  <a:schemeClr val="bg1">
                    <a:lumMod val="50000"/>
                  </a:schemeClr>
                </a:solidFill>
              </a:rPr>
              <a:t>Calculation of the Limited Supermatrix.</a:t>
            </a:r>
            <a:endParaRPr lang="en-US" sz="1600" dirty="0">
              <a:solidFill>
                <a:schemeClr val="bg1">
                  <a:lumMod val="50000"/>
                </a:schemeClr>
              </a:solidFill>
            </a:endParaRPr>
          </a:p>
        </p:txBody>
      </p:sp>
      <p:pic>
        <p:nvPicPr>
          <p:cNvPr id="28" name="Εικόνα 27"/>
          <p:cNvPicPr>
            <a:picLocks noChangeAspect="1"/>
          </p:cNvPicPr>
          <p:nvPr/>
        </p:nvPicPr>
        <p:blipFill>
          <a:blip r:embed="rId6"/>
          <a:stretch>
            <a:fillRect/>
          </a:stretch>
        </p:blipFill>
        <p:spPr>
          <a:xfrm>
            <a:off x="5660223" y="3372875"/>
            <a:ext cx="2551670" cy="572164"/>
          </a:xfrm>
          <a:prstGeom prst="rect">
            <a:avLst/>
          </a:prstGeom>
        </p:spPr>
      </p:pic>
      <p:sp>
        <p:nvSpPr>
          <p:cNvPr id="29" name="2 - Θέση περιεχομένου"/>
          <p:cNvSpPr txBox="1">
            <a:spLocks/>
          </p:cNvSpPr>
          <p:nvPr/>
        </p:nvSpPr>
        <p:spPr>
          <a:xfrm>
            <a:off x="174703" y="1833059"/>
            <a:ext cx="4965392" cy="2545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steps of the method are as follows:</a:t>
            </a:r>
          </a:p>
          <a:p>
            <a:pPr marL="800100" lvl="1" indent="-342900">
              <a:buFont typeface="+mj-lt"/>
              <a:buAutoNum type="arabicPeriod"/>
            </a:pPr>
            <a:r>
              <a:rPr lang="en-US" sz="1600" dirty="0">
                <a:solidFill>
                  <a:schemeClr val="bg1">
                    <a:lumMod val="50000"/>
                  </a:schemeClr>
                </a:solidFill>
              </a:rPr>
              <a:t>Model Construction and Problem Structuring.</a:t>
            </a:r>
          </a:p>
          <a:p>
            <a:pPr marL="800100" lvl="1" indent="-342900">
              <a:buFont typeface="+mj-lt"/>
              <a:buAutoNum type="arabicPeriod"/>
            </a:pPr>
            <a:r>
              <a:rPr lang="en-US" sz="1600" dirty="0">
                <a:solidFill>
                  <a:schemeClr val="bg1">
                    <a:lumMod val="50000"/>
                  </a:schemeClr>
                </a:solidFill>
              </a:rPr>
              <a:t>Pairwise comparison matrices and priority vectors.</a:t>
            </a:r>
          </a:p>
          <a:p>
            <a:pPr marL="800100" lvl="1" indent="-342900">
              <a:buFont typeface="+mj-lt"/>
              <a:buAutoNum type="arabicPeriod"/>
            </a:pPr>
            <a:r>
              <a:rPr lang="en-US" sz="1600" dirty="0">
                <a:solidFill>
                  <a:schemeClr val="bg1">
                    <a:lumMod val="50000"/>
                  </a:schemeClr>
                </a:solidFill>
              </a:rPr>
              <a:t>Construction of the Supermatrix.</a:t>
            </a:r>
          </a:p>
          <a:p>
            <a:pPr marL="800100" lvl="1" indent="-342900">
              <a:buFont typeface="+mj-lt"/>
              <a:buAutoNum type="arabicPeriod"/>
            </a:pPr>
            <a:r>
              <a:rPr lang="en-US" sz="1600" dirty="0">
                <a:solidFill>
                  <a:schemeClr val="bg1">
                    <a:lumMod val="50000"/>
                  </a:schemeClr>
                </a:solidFill>
              </a:rPr>
              <a:t>Construction of the Weighted Supermatrix.</a:t>
            </a:r>
          </a:p>
          <a:p>
            <a:pPr marL="800100" lvl="1" indent="-342900">
              <a:buFont typeface="+mj-lt"/>
              <a:buAutoNum type="arabicPeriod"/>
            </a:pPr>
            <a:r>
              <a:rPr lang="en-US" sz="1600" dirty="0" err="1">
                <a:solidFill>
                  <a:schemeClr val="bg1">
                    <a:lumMod val="50000"/>
                  </a:schemeClr>
                </a:solidFill>
              </a:rPr>
              <a:t>Deffuzification</a:t>
            </a:r>
            <a:r>
              <a:rPr lang="en-US" sz="1600" dirty="0">
                <a:solidFill>
                  <a:schemeClr val="bg1">
                    <a:lumMod val="50000"/>
                  </a:schemeClr>
                </a:solidFill>
              </a:rPr>
              <a:t> of the Weighted Supermatrix.</a:t>
            </a:r>
          </a:p>
          <a:p>
            <a:pPr marL="800100" lvl="1" indent="-342900">
              <a:buFont typeface="+mj-lt"/>
              <a:buAutoNum type="arabicPeriod"/>
            </a:pPr>
            <a:r>
              <a:rPr lang="en-US" sz="1600" b="1" u="sng" dirty="0"/>
              <a:t>Calculation of the Limited Supermatrix.</a:t>
            </a:r>
          </a:p>
        </p:txBody>
      </p:sp>
      <p:sp>
        <p:nvSpPr>
          <p:cNvPr id="30" name="Ορθογώνιο 29"/>
          <p:cNvSpPr/>
          <p:nvPr/>
        </p:nvSpPr>
        <p:spPr>
          <a:xfrm>
            <a:off x="2438157" y="4408043"/>
            <a:ext cx="6333893" cy="1200329"/>
          </a:xfrm>
          <a:prstGeom prst="rect">
            <a:avLst/>
          </a:prstGeom>
          <a:ln>
            <a:solidFill>
              <a:schemeClr val="tx1"/>
            </a:solidFill>
          </a:ln>
        </p:spPr>
        <p:txBody>
          <a:bodyPr wrap="square">
            <a:spAutoFit/>
          </a:bodyPr>
          <a:lstStyle/>
          <a:p>
            <a:pPr marL="285750" indent="-285750">
              <a:buFont typeface="Arial" panose="020B0604020202020204" pitchFamily="34" charset="0"/>
              <a:buChar char="•"/>
            </a:pPr>
            <a:r>
              <a:rPr lang="en-US" i="1" dirty="0"/>
              <a:t>W is raised to limiting powers until all the entries converge.</a:t>
            </a:r>
          </a:p>
          <a:p>
            <a:pPr marL="285750" indent="-285750">
              <a:buFont typeface="Arial" panose="020B0604020202020204" pitchFamily="34" charset="0"/>
              <a:buChar char="•"/>
            </a:pPr>
            <a:r>
              <a:rPr lang="en-US" i="1" dirty="0"/>
              <a:t>The overall priorities are calculated. </a:t>
            </a:r>
          </a:p>
          <a:p>
            <a:pPr marL="285750" indent="-285750">
              <a:buFont typeface="Arial" panose="020B0604020202020204" pitchFamily="34" charset="0"/>
              <a:buChar char="•"/>
            </a:pPr>
            <a:r>
              <a:rPr lang="en-US" i="1" dirty="0"/>
              <a:t>All the columns of the Limit </a:t>
            </a:r>
            <a:r>
              <a:rPr lang="en-US" i="1" dirty="0" err="1"/>
              <a:t>Supermatrix</a:t>
            </a:r>
            <a:r>
              <a:rPr lang="en-US" i="1" dirty="0"/>
              <a:t>, are the same.</a:t>
            </a:r>
          </a:p>
          <a:p>
            <a:pPr marL="742950" lvl="1" indent="-285750">
              <a:buFont typeface="Arial" panose="020B0604020202020204" pitchFamily="34" charset="0"/>
              <a:buChar char="•"/>
            </a:pPr>
            <a:r>
              <a:rPr lang="en-US" i="1" dirty="0"/>
              <a:t>Their values show the estimated weight for each criterion.</a:t>
            </a:r>
          </a:p>
        </p:txBody>
      </p:sp>
    </p:spTree>
    <p:extLst>
      <p:ext uri="{BB962C8B-B14F-4D97-AF65-F5344CB8AC3E}">
        <p14:creationId xmlns:p14="http://schemas.microsoft.com/office/powerpoint/2010/main" val="23228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1"/>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4"/>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8"/>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17" grpId="0"/>
      <p:bldP spid="17" grpId="1"/>
      <p:bldP spid="19" grpId="0" animBg="1"/>
      <p:bldP spid="19" grpId="1" animBg="1"/>
      <p:bldP spid="22" grpId="0" animBg="1"/>
      <p:bldP spid="22" grpId="1" animBg="1"/>
      <p:bldP spid="23" grpId="0"/>
      <p:bldP spid="23" grpId="1"/>
      <p:bldP spid="25" grpId="0"/>
      <p:bldP spid="25" grpId="1"/>
      <p:bldP spid="27" grpId="0"/>
      <p:bldP spid="27" grpId="1"/>
      <p:bldP spid="29" grpId="0"/>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979150"/>
            <a:ext cx="7886700" cy="1325563"/>
          </a:xfrm>
        </p:spPr>
        <p:txBody>
          <a:bodyPr/>
          <a:lstStyle/>
          <a:p>
            <a:r>
              <a:rPr lang="en-US" dirty="0"/>
              <a:t>The Proposed Mobility Management Scheme</a:t>
            </a:r>
            <a:endParaRPr lang="el-GR"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26</a:t>
            </a:fld>
            <a:endParaRPr lang="el-GR"/>
          </a:p>
        </p:txBody>
      </p:sp>
    </p:spTree>
    <p:extLst>
      <p:ext uri="{BB962C8B-B14F-4D97-AF65-F5344CB8AC3E}">
        <p14:creationId xmlns:p14="http://schemas.microsoft.com/office/powerpoint/2010/main" val="244352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282" y="365126"/>
            <a:ext cx="5021196" cy="1325563"/>
          </a:xfrm>
        </p:spPr>
        <p:txBody>
          <a:bodyPr>
            <a:noAutofit/>
          </a:bodyPr>
          <a:lstStyle/>
          <a:p>
            <a:r>
              <a:rPr lang="en-US" sz="4000" dirty="0"/>
              <a:t>The Proposed Mobility Management Scheme</a:t>
            </a:r>
            <a:endParaRPr lang="el-GR" sz="4000" dirty="0"/>
          </a:p>
        </p:txBody>
      </p:sp>
      <p:sp>
        <p:nvSpPr>
          <p:cNvPr id="3" name="Θέση περιεχομένου 2"/>
          <p:cNvSpPr>
            <a:spLocks noGrp="1"/>
          </p:cNvSpPr>
          <p:nvPr>
            <p:ph idx="1"/>
          </p:nvPr>
        </p:nvSpPr>
        <p:spPr>
          <a:xfrm>
            <a:off x="332088" y="2141536"/>
            <a:ext cx="4072644" cy="4351338"/>
          </a:xfrm>
        </p:spPr>
        <p:txBody>
          <a:bodyPr>
            <a:noAutofit/>
          </a:bodyPr>
          <a:lstStyle/>
          <a:p>
            <a:r>
              <a:rPr lang="en-US" sz="1800" dirty="0"/>
              <a:t>The methods described in the previous slides are used. </a:t>
            </a:r>
          </a:p>
          <a:p>
            <a:r>
              <a:rPr lang="en-US" sz="1800" dirty="0"/>
              <a:t>The scheme is optimized for 5G network architectures. </a:t>
            </a:r>
          </a:p>
          <a:p>
            <a:pPr lvl="1"/>
            <a:r>
              <a:rPr lang="en-US" sz="1400" dirty="0"/>
              <a:t>Where both Fog and Cloud infrastructures are available. </a:t>
            </a:r>
          </a:p>
          <a:p>
            <a:r>
              <a:rPr lang="en-US" sz="1800" dirty="0"/>
              <a:t>The Mobility Management process includes:</a:t>
            </a:r>
          </a:p>
          <a:p>
            <a:pPr marL="800100" lvl="1" indent="-342900">
              <a:buFont typeface="+mj-lt"/>
              <a:buAutoNum type="arabicPeriod"/>
            </a:pPr>
            <a:r>
              <a:rPr lang="en-US" sz="1400" dirty="0"/>
              <a:t>The VHO Initiation.</a:t>
            </a:r>
          </a:p>
          <a:p>
            <a:pPr marL="800100" lvl="1" indent="-342900">
              <a:buFont typeface="+mj-lt"/>
              <a:buAutoNum type="arabicPeriod"/>
            </a:pPr>
            <a:r>
              <a:rPr lang="en-US" sz="1400" dirty="0"/>
              <a:t>The Velocity Monitoring.</a:t>
            </a:r>
          </a:p>
          <a:p>
            <a:pPr marL="800100" lvl="1" indent="-342900">
              <a:buFont typeface="+mj-lt"/>
              <a:buAutoNum type="arabicPeriod"/>
            </a:pPr>
            <a:r>
              <a:rPr lang="en-US" sz="1400" dirty="0"/>
              <a:t>The Network Selection.</a:t>
            </a:r>
          </a:p>
          <a:p>
            <a:pPr marL="800100" lvl="1" indent="-342900">
              <a:buFont typeface="+mj-lt"/>
              <a:buAutoNum type="arabicPeriod"/>
            </a:pPr>
            <a:r>
              <a:rPr lang="en-US" sz="1400" dirty="0"/>
              <a:t>The VHO Execution.</a:t>
            </a:r>
            <a:endParaRPr lang="el-GR" sz="14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27</a:t>
            </a:fld>
            <a:endParaRPr lang="el-GR"/>
          </a:p>
        </p:txBody>
      </p:sp>
      <p:pic>
        <p:nvPicPr>
          <p:cNvPr id="6" name="Picture 5">
            <a:extLst>
              <a:ext uri="{FF2B5EF4-FFF2-40B4-BE49-F238E27FC236}">
                <a16:creationId xmlns:a16="http://schemas.microsoft.com/office/drawing/2014/main" id="{DB4FA0FD-9424-465E-A835-F723B8804912}"/>
              </a:ext>
            </a:extLst>
          </p:cNvPr>
          <p:cNvPicPr>
            <a:picLocks noChangeAspect="1"/>
          </p:cNvPicPr>
          <p:nvPr/>
        </p:nvPicPr>
        <p:blipFill>
          <a:blip r:embed="rId2"/>
          <a:stretch>
            <a:fillRect/>
          </a:stretch>
        </p:blipFill>
        <p:spPr>
          <a:xfrm>
            <a:off x="5169477" y="0"/>
            <a:ext cx="3974523" cy="6858000"/>
          </a:xfrm>
          <a:prstGeom prst="rect">
            <a:avLst/>
          </a:prstGeom>
        </p:spPr>
      </p:pic>
    </p:spTree>
    <p:extLst>
      <p:ext uri="{BB962C8B-B14F-4D97-AF65-F5344CB8AC3E}">
        <p14:creationId xmlns:p14="http://schemas.microsoft.com/office/powerpoint/2010/main" val="230757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84716" y="2118633"/>
            <a:ext cx="4326676" cy="1558705"/>
          </a:xfrm>
        </p:spPr>
        <p:txBody>
          <a:bodyPr>
            <a:normAutofit/>
          </a:bodyPr>
          <a:lstStyle/>
          <a:p>
            <a:r>
              <a:rPr lang="en-US" sz="1800" dirty="0"/>
              <a:t>The MPFIS considers two inputs (</a:t>
            </a:r>
            <a:r>
              <a:rPr lang="en-US" sz="1800" i="1" dirty="0"/>
              <a:t>Input</a:t>
            </a:r>
            <a:r>
              <a:rPr lang="en-US" sz="1800" i="1" baseline="-25000" dirty="0"/>
              <a:t>1</a:t>
            </a:r>
            <a:r>
              <a:rPr lang="en-US" sz="1800" dirty="0"/>
              <a:t> and </a:t>
            </a:r>
            <a:r>
              <a:rPr lang="en-US" sz="1800" i="1" dirty="0"/>
              <a:t>Input</a:t>
            </a:r>
            <a:r>
              <a:rPr lang="en-US" sz="1800" i="1" baseline="-25000" dirty="0"/>
              <a:t>2</a:t>
            </a:r>
            <a:r>
              <a:rPr lang="en-US" sz="1800" dirty="0"/>
              <a:t>) to estimate the value of the </a:t>
            </a:r>
            <a:r>
              <a:rPr lang="en-US" sz="1800" i="1" dirty="0"/>
              <a:t>Output</a:t>
            </a:r>
            <a:r>
              <a:rPr lang="en-US" sz="1800" dirty="0"/>
              <a:t>.</a:t>
            </a:r>
          </a:p>
          <a:p>
            <a:r>
              <a:rPr lang="en-US" sz="1800" dirty="0"/>
              <a:t>The </a:t>
            </a:r>
            <a:r>
              <a:rPr lang="en-US" sz="1800" i="1" dirty="0"/>
              <a:t>MF</a:t>
            </a:r>
            <a:r>
              <a:rPr lang="en-US" sz="1800" i="1" baseline="-10000" dirty="0"/>
              <a:t>Input</a:t>
            </a:r>
            <a:r>
              <a:rPr lang="en-US" sz="1800" i="1" baseline="-25000" dirty="0"/>
              <a:t>1</a:t>
            </a:r>
            <a:r>
              <a:rPr lang="en-US" sz="1800" dirty="0"/>
              <a:t>, </a:t>
            </a:r>
            <a:r>
              <a:rPr lang="en-US" sz="1800" i="1" dirty="0"/>
              <a:t>MF</a:t>
            </a:r>
            <a:r>
              <a:rPr lang="en-US" sz="1800" i="1" baseline="-10000" dirty="0"/>
              <a:t>Input</a:t>
            </a:r>
            <a:r>
              <a:rPr lang="en-US" sz="1800" i="1" baseline="-25000" dirty="0"/>
              <a:t>2</a:t>
            </a:r>
            <a:r>
              <a:rPr lang="en-US" sz="1800" dirty="0"/>
              <a:t>, </a:t>
            </a:r>
            <a:r>
              <a:rPr lang="en-US" sz="1800" i="1" dirty="0" err="1"/>
              <a:t>MF</a:t>
            </a:r>
            <a:r>
              <a:rPr lang="en-US" sz="1800" i="1" baseline="-25000" dirty="0" err="1"/>
              <a:t>Output</a:t>
            </a:r>
            <a:r>
              <a:rPr lang="en-US" sz="1800" dirty="0"/>
              <a:t> membership functions </a:t>
            </a:r>
            <a:r>
              <a:rPr lang="en-US" sz="1800" i="1" dirty="0"/>
              <a:t>(MF) </a:t>
            </a:r>
            <a:r>
              <a:rPr lang="en-US" sz="1800" dirty="0"/>
              <a:t>are defined. </a:t>
            </a:r>
          </a:p>
          <a:p>
            <a:pPr lvl="1"/>
            <a:r>
              <a:rPr lang="en-US" sz="1400" dirty="0"/>
              <a:t>For the fuzzy representation of the </a:t>
            </a:r>
            <a:r>
              <a:rPr lang="en-US" sz="1400" i="1" dirty="0" err="1"/>
              <a:t>SINR</a:t>
            </a:r>
            <a:r>
              <a:rPr lang="en-US" sz="1400" i="1" baseline="-25000" dirty="0" err="1"/>
              <a:t>u,i</a:t>
            </a:r>
            <a:r>
              <a:rPr lang="en-US" sz="1400" dirty="0"/>
              <a:t>, </a:t>
            </a:r>
            <a:r>
              <a:rPr lang="en-US" sz="1400" i="1" dirty="0" err="1"/>
              <a:t>Q</a:t>
            </a:r>
            <a:r>
              <a:rPr lang="en-US" sz="1400" i="1" baseline="-25000" dirty="0" err="1"/>
              <a:t>u,i</a:t>
            </a:r>
            <a:r>
              <a:rPr lang="en-US" sz="1400" i="1" baseline="-25000" dirty="0"/>
              <a:t> </a:t>
            </a:r>
            <a:r>
              <a:rPr lang="en-US" sz="1400" dirty="0"/>
              <a:t>and </a:t>
            </a:r>
            <a:r>
              <a:rPr lang="en-US" sz="1400" i="1" dirty="0" err="1"/>
              <a:t>S</a:t>
            </a:r>
            <a:r>
              <a:rPr lang="en-US" sz="1400" i="1" baseline="-25000" dirty="0" err="1"/>
              <a:t>u,i</a:t>
            </a:r>
            <a:r>
              <a:rPr lang="en-US" sz="1400" dirty="0"/>
              <a:t> respectively. </a:t>
            </a:r>
          </a:p>
          <a:p>
            <a:r>
              <a:rPr lang="en-US" sz="1800" dirty="0"/>
              <a:t>Created using the Equalized Universe Method (EUM) method.</a:t>
            </a:r>
          </a:p>
          <a:p>
            <a:pPr lvl="1"/>
            <a:r>
              <a:rPr lang="en-US" sz="1600" dirty="0"/>
              <a:t>They are equally distributed inside the domain </a:t>
            </a:r>
            <a:r>
              <a:rPr lang="en-US" sz="1600" i="1" dirty="0"/>
              <a:t>[</a:t>
            </a:r>
            <a:r>
              <a:rPr lang="en-US" sz="1600" i="1" dirty="0" err="1"/>
              <a:t>Umin</a:t>
            </a:r>
            <a:r>
              <a:rPr lang="en-US" sz="1600" i="1" dirty="0"/>
              <a:t>, </a:t>
            </a:r>
            <a:r>
              <a:rPr lang="en-US" sz="1600" i="1" dirty="0" err="1"/>
              <a:t>Umax</a:t>
            </a:r>
            <a:r>
              <a:rPr lang="en-US" sz="1600" i="1" dirty="0"/>
              <a:t>] = [0, 1]</a:t>
            </a:r>
            <a:r>
              <a:rPr lang="en-US" sz="1600" dirty="0"/>
              <a:t>.</a:t>
            </a:r>
          </a:p>
          <a:p>
            <a:pPr lvl="1"/>
            <a:endParaRPr lang="en-US" sz="16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28</a:t>
            </a:fld>
            <a:endParaRPr lang="el-GR"/>
          </a:p>
        </p:txBody>
      </p:sp>
      <p:pic>
        <p:nvPicPr>
          <p:cNvPr id="6" name="Picture 11"/>
          <p:cNvPicPr>
            <a:picLocks noChangeAspect="1"/>
          </p:cNvPicPr>
          <p:nvPr/>
        </p:nvPicPr>
        <p:blipFill>
          <a:blip r:embed="rId2"/>
          <a:stretch>
            <a:fillRect/>
          </a:stretch>
        </p:blipFill>
        <p:spPr>
          <a:xfrm>
            <a:off x="4984595" y="1515698"/>
            <a:ext cx="3929029" cy="5078712"/>
          </a:xfrm>
          <a:prstGeom prst="rect">
            <a:avLst/>
          </a:prstGeom>
        </p:spPr>
      </p:pic>
      <p:sp>
        <p:nvSpPr>
          <p:cNvPr id="8" name="Τίτλος 1"/>
          <p:cNvSpPr>
            <a:spLocks noGrp="1"/>
          </p:cNvSpPr>
          <p:nvPr>
            <p:ph type="title"/>
          </p:nvPr>
        </p:nvSpPr>
        <p:spPr>
          <a:xfrm>
            <a:off x="133814" y="365126"/>
            <a:ext cx="9010185" cy="1325563"/>
          </a:xfrm>
        </p:spPr>
        <p:txBody>
          <a:bodyPr>
            <a:noAutofit/>
          </a:bodyPr>
          <a:lstStyle/>
          <a:p>
            <a:r>
              <a:rPr lang="en-US" sz="2800" dirty="0"/>
              <a:t>System Setup: Modeling the User Satisfaction Grade</a:t>
            </a:r>
            <a:br>
              <a:rPr lang="en-US" sz="2800" dirty="0"/>
            </a:br>
            <a:r>
              <a:rPr lang="en-US" sz="2800" dirty="0"/>
              <a:t>- The </a:t>
            </a:r>
            <a:r>
              <a:rPr lang="en-US" sz="2800" dirty="0" err="1"/>
              <a:t>Mamdani</a:t>
            </a:r>
            <a:r>
              <a:rPr lang="en-US" sz="2800" dirty="0"/>
              <a:t> Pentagonal Fuzzy Inference System (MPFIS)</a:t>
            </a:r>
            <a:endParaRPr lang="el-GR" sz="2800" dirty="0"/>
          </a:p>
        </p:txBody>
      </p:sp>
    </p:spTree>
    <p:extLst>
      <p:ext uri="{BB962C8B-B14F-4D97-AF65-F5344CB8AC3E}">
        <p14:creationId xmlns:p14="http://schemas.microsoft.com/office/powerpoint/2010/main" val="2476003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p:cNvSpPr>
          <p:nvPr>
            <p:ph type="title"/>
          </p:nvPr>
        </p:nvSpPr>
        <p:spPr>
          <a:xfrm>
            <a:off x="133814" y="365126"/>
            <a:ext cx="9010185" cy="1325563"/>
          </a:xfrm>
        </p:spPr>
        <p:txBody>
          <a:bodyPr>
            <a:noAutofit/>
          </a:bodyPr>
          <a:lstStyle/>
          <a:p>
            <a:r>
              <a:rPr lang="en-US" sz="2800" dirty="0"/>
              <a:t>System Setup: Modeling the User Satisfaction Grade</a:t>
            </a:r>
            <a:br>
              <a:rPr lang="en-US" sz="2800" dirty="0"/>
            </a:br>
            <a:r>
              <a:rPr lang="en-US" sz="2800" dirty="0"/>
              <a:t>- The </a:t>
            </a:r>
            <a:r>
              <a:rPr lang="en-US" sz="2800" dirty="0" err="1"/>
              <a:t>Mamdani</a:t>
            </a:r>
            <a:r>
              <a:rPr lang="en-US" sz="2800" dirty="0"/>
              <a:t> Pentagonal Fuzzy Inference System (MPFIS)</a:t>
            </a:r>
            <a:endParaRPr lang="el-GR" sz="2800" dirty="0"/>
          </a:p>
        </p:txBody>
      </p:sp>
      <p:sp>
        <p:nvSpPr>
          <p:cNvPr id="3" name="2 - Θέση περιεχομένου"/>
          <p:cNvSpPr>
            <a:spLocks noGrp="1"/>
          </p:cNvSpPr>
          <p:nvPr>
            <p:ph idx="1"/>
          </p:nvPr>
        </p:nvSpPr>
        <p:spPr>
          <a:xfrm>
            <a:off x="133814" y="1825625"/>
            <a:ext cx="4315523" cy="2411838"/>
          </a:xfrm>
        </p:spPr>
        <p:txBody>
          <a:bodyPr>
            <a:normAutofit/>
          </a:bodyPr>
          <a:lstStyle/>
          <a:p>
            <a:r>
              <a:rPr lang="en-US" sz="1800" dirty="0"/>
              <a:t>The steps of the method are as follows:</a:t>
            </a:r>
          </a:p>
          <a:p>
            <a:pPr marL="800100" lvl="1" indent="-342900">
              <a:buFont typeface="+mj-lt"/>
              <a:buAutoNum type="arabicPeriod"/>
            </a:pPr>
            <a:r>
              <a:rPr lang="en-US" sz="1600" b="1" u="sng" dirty="0"/>
              <a:t>Fuzzy rule (or knowledge) base.</a:t>
            </a:r>
          </a:p>
          <a:p>
            <a:pPr marL="800100" lvl="1" indent="-342900">
              <a:buFont typeface="+mj-lt"/>
              <a:buAutoNum type="arabicPeriod"/>
            </a:pPr>
            <a:r>
              <a:rPr lang="en-US" sz="1600" dirty="0">
                <a:solidFill>
                  <a:schemeClr val="bg1">
                    <a:lumMod val="65000"/>
                  </a:schemeClr>
                </a:solidFill>
              </a:rPr>
              <a:t>Fuzzification.</a:t>
            </a:r>
          </a:p>
          <a:p>
            <a:pPr marL="800100" lvl="1" indent="-342900">
              <a:buFont typeface="+mj-lt"/>
              <a:buAutoNum type="arabicPeriod"/>
            </a:pPr>
            <a:r>
              <a:rPr lang="en-US" sz="1600" dirty="0">
                <a:solidFill>
                  <a:schemeClr val="bg1">
                    <a:lumMod val="65000"/>
                  </a:schemeClr>
                </a:solidFill>
              </a:rPr>
              <a:t>Combining the fuzzified inputs           (Fuzzy Operations).</a:t>
            </a:r>
          </a:p>
          <a:p>
            <a:pPr marL="800100" lvl="1" indent="-342900">
              <a:buFont typeface="+mj-lt"/>
              <a:buAutoNum type="arabicPeriod"/>
            </a:pPr>
            <a:r>
              <a:rPr lang="en-US" sz="1600" dirty="0">
                <a:solidFill>
                  <a:schemeClr val="bg1">
                    <a:lumMod val="65000"/>
                  </a:schemeClr>
                </a:solidFill>
              </a:rPr>
              <a:t>Implication method.</a:t>
            </a:r>
          </a:p>
          <a:p>
            <a:pPr marL="800100" lvl="1" indent="-342900">
              <a:buFont typeface="+mj-lt"/>
              <a:buAutoNum type="arabicPeriod"/>
            </a:pPr>
            <a:r>
              <a:rPr lang="en-US" sz="1600" dirty="0">
                <a:solidFill>
                  <a:schemeClr val="bg1">
                    <a:lumMod val="65000"/>
                  </a:schemeClr>
                </a:solidFill>
              </a:rPr>
              <a:t>Aggregation method.</a:t>
            </a:r>
          </a:p>
          <a:p>
            <a:pPr marL="800100" lvl="1" indent="-342900">
              <a:buFont typeface="+mj-lt"/>
              <a:buAutoNum type="arabicPeriod"/>
            </a:pPr>
            <a:r>
              <a:rPr lang="en-US" sz="1600" dirty="0">
                <a:solidFill>
                  <a:schemeClr val="bg1">
                    <a:lumMod val="65000"/>
                  </a:schemeClr>
                </a:solidFill>
              </a:rPr>
              <a:t>Defuzzification.</a:t>
            </a:r>
          </a:p>
          <a:p>
            <a:endParaRPr lang="en-US" sz="1800" dirty="0"/>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29</a:t>
            </a:fld>
            <a:endParaRPr lang="en-US" dirty="0"/>
          </a:p>
        </p:txBody>
      </p:sp>
      <p:pic>
        <p:nvPicPr>
          <p:cNvPr id="7" name="Picture 1"/>
          <p:cNvPicPr>
            <a:picLocks noChangeAspect="1"/>
          </p:cNvPicPr>
          <p:nvPr/>
        </p:nvPicPr>
        <p:blipFill>
          <a:blip r:embed="rId2"/>
          <a:stretch>
            <a:fillRect/>
          </a:stretch>
        </p:blipFill>
        <p:spPr>
          <a:xfrm>
            <a:off x="4887311" y="1472905"/>
            <a:ext cx="4151586" cy="5324216"/>
          </a:xfrm>
          <a:prstGeom prst="rect">
            <a:avLst/>
          </a:prstGeom>
        </p:spPr>
      </p:pic>
      <p:sp>
        <p:nvSpPr>
          <p:cNvPr id="8" name="Rectangle 7"/>
          <p:cNvSpPr/>
          <p:nvPr/>
        </p:nvSpPr>
        <p:spPr>
          <a:xfrm>
            <a:off x="1135500" y="4890858"/>
            <a:ext cx="3313837" cy="584775"/>
          </a:xfrm>
          <a:prstGeom prst="rect">
            <a:avLst/>
          </a:prstGeom>
          <a:ln>
            <a:solidFill>
              <a:schemeClr val="tx1"/>
            </a:solidFill>
          </a:ln>
        </p:spPr>
        <p:txBody>
          <a:bodyPr wrap="square">
            <a:spAutoFit/>
          </a:bodyPr>
          <a:lstStyle/>
          <a:p>
            <a:r>
              <a:rPr lang="el-GR" sz="1600" b="1" dirty="0" err="1"/>
              <a:t>if</a:t>
            </a:r>
            <a:r>
              <a:rPr lang="el-GR" sz="1600" dirty="0"/>
              <a:t> </a:t>
            </a:r>
            <a:r>
              <a:rPr lang="en-US" sz="1600" dirty="0"/>
              <a:t>SINR</a:t>
            </a:r>
            <a:r>
              <a:rPr lang="el-GR" sz="1600" dirty="0"/>
              <a:t> </a:t>
            </a:r>
            <a:r>
              <a:rPr lang="el-GR" sz="1600" dirty="0" err="1"/>
              <a:t>is</a:t>
            </a:r>
            <a:r>
              <a:rPr lang="el-GR" sz="1600" dirty="0"/>
              <a:t> </a:t>
            </a:r>
            <a:r>
              <a:rPr lang="en-US" sz="1600" dirty="0"/>
              <a:t>Enough</a:t>
            </a:r>
            <a:r>
              <a:rPr lang="el-GR" sz="1600" dirty="0"/>
              <a:t> </a:t>
            </a:r>
            <a:r>
              <a:rPr lang="el-GR" sz="1600" b="1" dirty="0"/>
              <a:t>AND/OR</a:t>
            </a:r>
            <a:r>
              <a:rPr lang="el-GR" sz="1600" dirty="0"/>
              <a:t> </a:t>
            </a:r>
            <a:r>
              <a:rPr lang="en-US" sz="1600" dirty="0"/>
              <a:t>Q</a:t>
            </a:r>
            <a:r>
              <a:rPr lang="el-GR" sz="1600" dirty="0"/>
              <a:t> </a:t>
            </a:r>
            <a:r>
              <a:rPr lang="el-GR" sz="1600" dirty="0" err="1"/>
              <a:t>is</a:t>
            </a:r>
            <a:r>
              <a:rPr lang="el-GR" sz="1600" dirty="0"/>
              <a:t> </a:t>
            </a:r>
            <a:r>
              <a:rPr lang="en-US" sz="1600" dirty="0"/>
              <a:t>Good</a:t>
            </a:r>
            <a:r>
              <a:rPr lang="el-GR" sz="1600" dirty="0"/>
              <a:t> </a:t>
            </a:r>
            <a:endParaRPr lang="en-US" sz="1600" dirty="0"/>
          </a:p>
          <a:p>
            <a:r>
              <a:rPr lang="el-GR" sz="1600" b="1" dirty="0" err="1"/>
              <a:t>then</a:t>
            </a:r>
            <a:r>
              <a:rPr lang="el-GR" sz="1600" dirty="0"/>
              <a:t> </a:t>
            </a:r>
            <a:r>
              <a:rPr lang="en-US" sz="1600" dirty="0"/>
              <a:t>S</a:t>
            </a:r>
            <a:r>
              <a:rPr lang="el-GR" sz="1600" dirty="0"/>
              <a:t> </a:t>
            </a:r>
            <a:r>
              <a:rPr lang="el-GR" sz="1600" dirty="0" err="1"/>
              <a:t>is</a:t>
            </a:r>
            <a:r>
              <a:rPr lang="el-GR" sz="1600" dirty="0"/>
              <a:t> </a:t>
            </a:r>
            <a:r>
              <a:rPr lang="en-US" sz="1600" dirty="0"/>
              <a:t>More than Acceptable</a:t>
            </a:r>
            <a:endParaRPr lang="el-GR" sz="1600" dirty="0"/>
          </a:p>
        </p:txBody>
      </p:sp>
      <p:sp>
        <p:nvSpPr>
          <p:cNvPr id="10" name="2 - Θέση περιεχομένου"/>
          <p:cNvSpPr txBox="1">
            <a:spLocks/>
          </p:cNvSpPr>
          <p:nvPr/>
        </p:nvSpPr>
        <p:spPr>
          <a:xfrm>
            <a:off x="130097" y="1833059"/>
            <a:ext cx="4315523" cy="241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steps of the method are as follows:</a:t>
            </a:r>
          </a:p>
          <a:p>
            <a:pPr marL="800100" lvl="1" indent="-342900">
              <a:buFont typeface="+mj-lt"/>
              <a:buAutoNum type="arabicPeriod"/>
            </a:pPr>
            <a:r>
              <a:rPr lang="en-US" sz="1600" dirty="0">
                <a:solidFill>
                  <a:schemeClr val="bg1">
                    <a:lumMod val="65000"/>
                  </a:schemeClr>
                </a:solidFill>
              </a:rPr>
              <a:t>Fuzzy rule (or knowledge) base.</a:t>
            </a:r>
          </a:p>
          <a:p>
            <a:pPr marL="800100" lvl="1" indent="-342900">
              <a:buFont typeface="+mj-lt"/>
              <a:buAutoNum type="arabicPeriod"/>
            </a:pPr>
            <a:r>
              <a:rPr lang="en-US" sz="1600" b="1" u="sng" dirty="0"/>
              <a:t>Fuzzification.</a:t>
            </a:r>
          </a:p>
          <a:p>
            <a:pPr marL="800100" lvl="1" indent="-342900">
              <a:buFont typeface="+mj-lt"/>
              <a:buAutoNum type="arabicPeriod"/>
            </a:pPr>
            <a:r>
              <a:rPr lang="en-US" sz="1600" dirty="0">
                <a:solidFill>
                  <a:schemeClr val="bg1">
                    <a:lumMod val="65000"/>
                  </a:schemeClr>
                </a:solidFill>
              </a:rPr>
              <a:t>Combining the fuzzified inputs           (Fuzzy Operations).</a:t>
            </a:r>
          </a:p>
          <a:p>
            <a:pPr marL="800100" lvl="1" indent="-342900">
              <a:buFont typeface="+mj-lt"/>
              <a:buAutoNum type="arabicPeriod"/>
            </a:pPr>
            <a:r>
              <a:rPr lang="en-US" sz="1600" dirty="0">
                <a:solidFill>
                  <a:schemeClr val="bg1">
                    <a:lumMod val="65000"/>
                  </a:schemeClr>
                </a:solidFill>
              </a:rPr>
              <a:t>Implication method.</a:t>
            </a:r>
          </a:p>
          <a:p>
            <a:pPr marL="800100" lvl="1" indent="-342900">
              <a:buFont typeface="+mj-lt"/>
              <a:buAutoNum type="arabicPeriod"/>
            </a:pPr>
            <a:r>
              <a:rPr lang="en-US" sz="1600" dirty="0">
                <a:solidFill>
                  <a:schemeClr val="bg1">
                    <a:lumMod val="65000"/>
                  </a:schemeClr>
                </a:solidFill>
              </a:rPr>
              <a:t>Aggregation method.</a:t>
            </a:r>
          </a:p>
          <a:p>
            <a:pPr marL="800100" lvl="1" indent="-342900">
              <a:buFont typeface="+mj-lt"/>
              <a:buAutoNum type="arabicPeriod"/>
            </a:pPr>
            <a:r>
              <a:rPr lang="en-US" sz="1600" dirty="0">
                <a:solidFill>
                  <a:schemeClr val="bg1">
                    <a:lumMod val="65000"/>
                  </a:schemeClr>
                </a:solidFill>
              </a:rPr>
              <a:t>Defuzzification.</a:t>
            </a:r>
          </a:p>
          <a:p>
            <a:endParaRPr lang="en-US" sz="1800" dirty="0"/>
          </a:p>
        </p:txBody>
      </p:sp>
      <p:sp>
        <p:nvSpPr>
          <p:cNvPr id="11" name="2 - Θέση περιεχομένου"/>
          <p:cNvSpPr txBox="1">
            <a:spLocks/>
          </p:cNvSpPr>
          <p:nvPr/>
        </p:nvSpPr>
        <p:spPr>
          <a:xfrm>
            <a:off x="4092565" y="2581562"/>
            <a:ext cx="4946332" cy="1271663"/>
          </a:xfrm>
          <a:prstGeom prst="rect">
            <a:avLst/>
          </a:prstGeom>
          <a:ln>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900"/>
              </a:spcBef>
            </a:pPr>
            <a:r>
              <a:rPr lang="en-US" sz="1800" i="1"/>
              <a:t>SINR</a:t>
            </a:r>
            <a:r>
              <a:rPr lang="en-US" sz="1800" i="1" baseline="-25000"/>
              <a:t> </a:t>
            </a:r>
            <a:r>
              <a:rPr lang="en-US" sz="1800"/>
              <a:t>and </a:t>
            </a:r>
            <a:r>
              <a:rPr lang="en-US" sz="1800" i="1"/>
              <a:t>Q</a:t>
            </a:r>
            <a:r>
              <a:rPr lang="en-US" sz="1800"/>
              <a:t> are:</a:t>
            </a:r>
            <a:r>
              <a:rPr lang="en-US" sz="1800" i="1" baseline="-25000"/>
              <a:t> </a:t>
            </a:r>
          </a:p>
          <a:p>
            <a:pPr lvl="1">
              <a:spcBef>
                <a:spcPts val="900"/>
              </a:spcBef>
            </a:pPr>
            <a:r>
              <a:rPr lang="en-US" sz="1600" dirty="0"/>
              <a:t>Normalized in order to have values within the range </a:t>
            </a:r>
            <a:r>
              <a:rPr lang="en-US" sz="1600" i="1" dirty="0"/>
              <a:t>[0, 1]</a:t>
            </a:r>
            <a:r>
              <a:rPr lang="en-US" sz="1600" dirty="0"/>
              <a:t>. </a:t>
            </a:r>
          </a:p>
          <a:p>
            <a:pPr lvl="1">
              <a:spcBef>
                <a:spcPts val="900"/>
              </a:spcBef>
            </a:pPr>
            <a:r>
              <a:rPr lang="en-US" sz="1600" dirty="0"/>
              <a:t>Converted to degrees of membership indicated as </a:t>
            </a:r>
            <a:r>
              <a:rPr lang="en-US" sz="1600" i="1" dirty="0"/>
              <a:t>SINR' </a:t>
            </a:r>
            <a:r>
              <a:rPr lang="en-US" sz="1600" dirty="0"/>
              <a:t>and </a:t>
            </a:r>
            <a:r>
              <a:rPr lang="en-US" sz="1600" i="1" dirty="0"/>
              <a:t>Q'</a:t>
            </a:r>
            <a:r>
              <a:rPr lang="en-US" sz="1600" dirty="0"/>
              <a:t>.</a:t>
            </a:r>
          </a:p>
          <a:p>
            <a:pPr lvl="2">
              <a:spcBef>
                <a:spcPts val="900"/>
              </a:spcBef>
            </a:pPr>
            <a:r>
              <a:rPr lang="en-US" sz="1400" dirty="0"/>
              <a:t>By a lookup in </a:t>
            </a:r>
            <a:r>
              <a:rPr lang="en-US" sz="1400" i="1" dirty="0"/>
              <a:t>MF</a:t>
            </a:r>
            <a:r>
              <a:rPr lang="en-US" sz="1400" i="1" baseline="-25000" dirty="0"/>
              <a:t>SINR</a:t>
            </a:r>
            <a:r>
              <a:rPr lang="en-US" sz="1400" baseline="-25000" dirty="0"/>
              <a:t> </a:t>
            </a:r>
            <a:r>
              <a:rPr lang="en-US" sz="1400" dirty="0"/>
              <a:t>and </a:t>
            </a:r>
            <a:r>
              <a:rPr lang="en-US" sz="1400" i="1" dirty="0"/>
              <a:t>MF</a:t>
            </a:r>
            <a:r>
              <a:rPr lang="en-US" sz="1400" i="1" baseline="-25000" dirty="0"/>
              <a:t>Q</a:t>
            </a:r>
            <a:r>
              <a:rPr lang="en-US" sz="1400" dirty="0"/>
              <a:t> membership functions, respectively.</a:t>
            </a:r>
          </a:p>
          <a:p>
            <a:endParaRPr lang="en-US" sz="1800" dirty="0"/>
          </a:p>
          <a:p>
            <a:endParaRPr lang="en-US" sz="1800" dirty="0"/>
          </a:p>
        </p:txBody>
      </p:sp>
      <p:pic>
        <p:nvPicPr>
          <p:cNvPr id="13" name="Picture 5"/>
          <p:cNvPicPr>
            <a:picLocks noChangeAspect="1"/>
          </p:cNvPicPr>
          <p:nvPr/>
        </p:nvPicPr>
        <p:blipFill>
          <a:blip r:embed="rId3"/>
          <a:stretch>
            <a:fillRect/>
          </a:stretch>
        </p:blipFill>
        <p:spPr>
          <a:xfrm>
            <a:off x="2113194" y="4427276"/>
            <a:ext cx="5338029" cy="1944680"/>
          </a:xfrm>
          <a:prstGeom prst="rect">
            <a:avLst/>
          </a:prstGeom>
        </p:spPr>
      </p:pic>
      <p:sp>
        <p:nvSpPr>
          <p:cNvPr id="14" name="2 - Θέση περιεχομένου"/>
          <p:cNvSpPr txBox="1">
            <a:spLocks/>
          </p:cNvSpPr>
          <p:nvPr/>
        </p:nvSpPr>
        <p:spPr>
          <a:xfrm>
            <a:off x="130098" y="1833060"/>
            <a:ext cx="4315523" cy="241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steps of the method are as follows:</a:t>
            </a:r>
          </a:p>
          <a:p>
            <a:pPr marL="800100" lvl="1" indent="-342900">
              <a:buFont typeface="+mj-lt"/>
              <a:buAutoNum type="arabicPeriod"/>
            </a:pPr>
            <a:r>
              <a:rPr lang="en-US" sz="1600" dirty="0">
                <a:solidFill>
                  <a:schemeClr val="bg1">
                    <a:lumMod val="65000"/>
                  </a:schemeClr>
                </a:solidFill>
              </a:rPr>
              <a:t>Fuzzy rule (or knowledge) base.</a:t>
            </a:r>
          </a:p>
          <a:p>
            <a:pPr marL="800100" lvl="1" indent="-342900">
              <a:buFont typeface="+mj-lt"/>
              <a:buAutoNum type="arabicPeriod"/>
            </a:pPr>
            <a:r>
              <a:rPr lang="en-US" sz="1600" dirty="0">
                <a:solidFill>
                  <a:schemeClr val="bg1">
                    <a:lumMod val="65000"/>
                  </a:schemeClr>
                </a:solidFill>
              </a:rPr>
              <a:t>Fuzzification.</a:t>
            </a:r>
          </a:p>
          <a:p>
            <a:pPr marL="800100" lvl="1" indent="-342900">
              <a:buFont typeface="+mj-lt"/>
              <a:buAutoNum type="arabicPeriod"/>
            </a:pPr>
            <a:r>
              <a:rPr lang="en-US" sz="1600" b="1" u="sng" dirty="0"/>
              <a:t>Combining the fuzzified inputs           (Fuzzy Operations).</a:t>
            </a:r>
          </a:p>
          <a:p>
            <a:pPr marL="800100" lvl="1" indent="-342900">
              <a:buFont typeface="+mj-lt"/>
              <a:buAutoNum type="arabicPeriod"/>
            </a:pPr>
            <a:r>
              <a:rPr lang="en-US" sz="1600" dirty="0">
                <a:solidFill>
                  <a:schemeClr val="bg1">
                    <a:lumMod val="65000"/>
                  </a:schemeClr>
                </a:solidFill>
              </a:rPr>
              <a:t>Implication method.</a:t>
            </a:r>
          </a:p>
          <a:p>
            <a:pPr marL="800100" lvl="1" indent="-342900">
              <a:buFont typeface="+mj-lt"/>
              <a:buAutoNum type="arabicPeriod"/>
            </a:pPr>
            <a:r>
              <a:rPr lang="en-US" sz="1600" dirty="0">
                <a:solidFill>
                  <a:schemeClr val="bg1">
                    <a:lumMod val="65000"/>
                  </a:schemeClr>
                </a:solidFill>
              </a:rPr>
              <a:t>Aggregation method.</a:t>
            </a:r>
          </a:p>
          <a:p>
            <a:pPr marL="800100" lvl="1" indent="-342900">
              <a:buFont typeface="+mj-lt"/>
              <a:buAutoNum type="arabicPeriod"/>
            </a:pPr>
            <a:r>
              <a:rPr lang="en-US" sz="1600" dirty="0">
                <a:solidFill>
                  <a:schemeClr val="bg1">
                    <a:lumMod val="65000"/>
                  </a:schemeClr>
                </a:solidFill>
              </a:rPr>
              <a:t>Defuzzification.</a:t>
            </a:r>
          </a:p>
          <a:p>
            <a:endParaRPr lang="en-US" sz="1800" dirty="0"/>
          </a:p>
        </p:txBody>
      </p:sp>
      <p:pic>
        <p:nvPicPr>
          <p:cNvPr id="15" name="Picture 5"/>
          <p:cNvPicPr>
            <a:picLocks noChangeAspect="1"/>
          </p:cNvPicPr>
          <p:nvPr/>
        </p:nvPicPr>
        <p:blipFill>
          <a:blip r:embed="rId4"/>
          <a:stretch>
            <a:fillRect/>
          </a:stretch>
        </p:blipFill>
        <p:spPr>
          <a:xfrm>
            <a:off x="1013869" y="4447446"/>
            <a:ext cx="7189831" cy="1886856"/>
          </a:xfrm>
          <a:prstGeom prst="rect">
            <a:avLst/>
          </a:prstGeom>
        </p:spPr>
      </p:pic>
      <p:sp>
        <p:nvSpPr>
          <p:cNvPr id="16" name="2 - Θέση περιεχομένου"/>
          <p:cNvSpPr txBox="1">
            <a:spLocks/>
          </p:cNvSpPr>
          <p:nvPr/>
        </p:nvSpPr>
        <p:spPr>
          <a:xfrm>
            <a:off x="4311805" y="2284910"/>
            <a:ext cx="4620322" cy="191986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 </a:t>
            </a:r>
            <a:r>
              <a:rPr lang="en-US" sz="1400" i="1" dirty="0" err="1"/>
              <a:t>Z'</a:t>
            </a:r>
            <a:r>
              <a:rPr lang="en-US" sz="1400" i="1" baseline="-25000" dirty="0" err="1"/>
              <a:t>r</a:t>
            </a:r>
            <a:r>
              <a:rPr lang="en-US" sz="1400" dirty="0"/>
              <a:t> degree is calculated considering the rule's condition, indicating the strength of the r rule. </a:t>
            </a:r>
          </a:p>
          <a:p>
            <a:r>
              <a:rPr lang="en-US" sz="1400" dirty="0"/>
              <a:t>The `</a:t>
            </a:r>
            <a:r>
              <a:rPr lang="en-US" sz="1400" b="1" dirty="0"/>
              <a:t>Algebraic product</a:t>
            </a:r>
            <a:r>
              <a:rPr lang="en-US" sz="1400" dirty="0"/>
              <a:t>' is applied for the `</a:t>
            </a:r>
            <a:r>
              <a:rPr lang="en-US" sz="1400" b="1" dirty="0"/>
              <a:t>AND</a:t>
            </a:r>
            <a:r>
              <a:rPr lang="en-US" sz="1400" dirty="0"/>
              <a:t>' operator: </a:t>
            </a:r>
          </a:p>
          <a:p>
            <a:endParaRPr lang="en-US" sz="1800" dirty="0"/>
          </a:p>
          <a:p>
            <a:r>
              <a:rPr lang="en-US" sz="1400" dirty="0"/>
              <a:t>The `</a:t>
            </a:r>
            <a:r>
              <a:rPr lang="en-US" sz="1400" b="1" dirty="0"/>
              <a:t>Algebraic sum</a:t>
            </a:r>
            <a:r>
              <a:rPr lang="en-US" sz="1400" dirty="0"/>
              <a:t> ' is applied for the `</a:t>
            </a:r>
            <a:r>
              <a:rPr lang="en-US" sz="1400" b="1" dirty="0"/>
              <a:t> OR </a:t>
            </a:r>
            <a:r>
              <a:rPr lang="en-US" sz="1400" dirty="0"/>
              <a:t>' operator :</a:t>
            </a:r>
            <a:endParaRPr lang="el-GR" sz="1400" dirty="0"/>
          </a:p>
        </p:txBody>
      </p:sp>
      <p:grpSp>
        <p:nvGrpSpPr>
          <p:cNvPr id="17" name="Ομάδα 16"/>
          <p:cNvGrpSpPr/>
          <p:nvPr/>
        </p:nvGrpSpPr>
        <p:grpSpPr>
          <a:xfrm>
            <a:off x="5048097" y="3167088"/>
            <a:ext cx="3315318" cy="936605"/>
            <a:chOff x="1803092" y="4950516"/>
            <a:chExt cx="3315318" cy="936605"/>
          </a:xfrm>
        </p:grpSpPr>
        <p:pic>
          <p:nvPicPr>
            <p:cNvPr id="18" name="Picture 7"/>
            <p:cNvPicPr>
              <a:picLocks noChangeAspect="1"/>
            </p:cNvPicPr>
            <p:nvPr/>
          </p:nvPicPr>
          <p:blipFill>
            <a:blip r:embed="rId5"/>
            <a:stretch>
              <a:fillRect/>
            </a:stretch>
          </p:blipFill>
          <p:spPr>
            <a:xfrm>
              <a:off x="1803092" y="4950516"/>
              <a:ext cx="3315318" cy="231187"/>
            </a:xfrm>
            <a:prstGeom prst="rect">
              <a:avLst/>
            </a:prstGeom>
          </p:spPr>
        </p:pic>
        <p:pic>
          <p:nvPicPr>
            <p:cNvPr id="19" name="Picture 8"/>
            <p:cNvPicPr>
              <a:picLocks noChangeAspect="1"/>
            </p:cNvPicPr>
            <p:nvPr/>
          </p:nvPicPr>
          <p:blipFill>
            <a:blip r:embed="rId6"/>
            <a:stretch>
              <a:fillRect/>
            </a:stretch>
          </p:blipFill>
          <p:spPr>
            <a:xfrm>
              <a:off x="1803092" y="5676345"/>
              <a:ext cx="3315318" cy="210776"/>
            </a:xfrm>
            <a:prstGeom prst="rect">
              <a:avLst/>
            </a:prstGeom>
          </p:spPr>
        </p:pic>
      </p:grpSp>
      <p:sp>
        <p:nvSpPr>
          <p:cNvPr id="20" name="2 - Θέση περιεχομένου"/>
          <p:cNvSpPr txBox="1">
            <a:spLocks/>
          </p:cNvSpPr>
          <p:nvPr/>
        </p:nvSpPr>
        <p:spPr>
          <a:xfrm>
            <a:off x="130098" y="1833060"/>
            <a:ext cx="4315523" cy="241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steps of the method are as follows:</a:t>
            </a:r>
          </a:p>
          <a:p>
            <a:pPr marL="800100" lvl="1" indent="-342900">
              <a:buFont typeface="+mj-lt"/>
              <a:buAutoNum type="arabicPeriod"/>
            </a:pPr>
            <a:r>
              <a:rPr lang="en-US" sz="1600" dirty="0">
                <a:solidFill>
                  <a:schemeClr val="bg1">
                    <a:lumMod val="65000"/>
                  </a:schemeClr>
                </a:solidFill>
              </a:rPr>
              <a:t>Fuzzy rule (or knowledge) base.</a:t>
            </a:r>
          </a:p>
          <a:p>
            <a:pPr marL="800100" lvl="1" indent="-342900">
              <a:buFont typeface="+mj-lt"/>
              <a:buAutoNum type="arabicPeriod"/>
            </a:pPr>
            <a:r>
              <a:rPr lang="en-US" sz="1600" dirty="0">
                <a:solidFill>
                  <a:schemeClr val="bg1">
                    <a:lumMod val="65000"/>
                  </a:schemeClr>
                </a:solidFill>
              </a:rPr>
              <a:t>Fuzzification.</a:t>
            </a:r>
          </a:p>
          <a:p>
            <a:pPr marL="800100" lvl="1" indent="-342900">
              <a:buFont typeface="+mj-lt"/>
              <a:buAutoNum type="arabicPeriod"/>
            </a:pPr>
            <a:r>
              <a:rPr lang="en-US" sz="1600" dirty="0">
                <a:solidFill>
                  <a:schemeClr val="bg1">
                    <a:lumMod val="65000"/>
                  </a:schemeClr>
                </a:solidFill>
              </a:rPr>
              <a:t>Combining the fuzzified inputs           (Fuzzy Operations).</a:t>
            </a:r>
          </a:p>
          <a:p>
            <a:pPr marL="800100" lvl="1" indent="-342900">
              <a:buFont typeface="+mj-lt"/>
              <a:buAutoNum type="arabicPeriod"/>
            </a:pPr>
            <a:r>
              <a:rPr lang="en-US" sz="1600" b="1" u="sng" dirty="0"/>
              <a:t>Implication method.</a:t>
            </a:r>
          </a:p>
          <a:p>
            <a:pPr marL="800100" lvl="1" indent="-342900">
              <a:buFont typeface="+mj-lt"/>
              <a:buAutoNum type="arabicPeriod"/>
            </a:pPr>
            <a:r>
              <a:rPr lang="en-US" sz="1600" dirty="0">
                <a:solidFill>
                  <a:schemeClr val="bg1">
                    <a:lumMod val="65000"/>
                  </a:schemeClr>
                </a:solidFill>
              </a:rPr>
              <a:t>Aggregation method.</a:t>
            </a:r>
          </a:p>
          <a:p>
            <a:pPr marL="800100" lvl="1" indent="-342900">
              <a:buFont typeface="+mj-lt"/>
              <a:buAutoNum type="arabicPeriod"/>
            </a:pPr>
            <a:r>
              <a:rPr lang="en-US" sz="1600" dirty="0">
                <a:solidFill>
                  <a:schemeClr val="bg1">
                    <a:lumMod val="65000"/>
                  </a:schemeClr>
                </a:solidFill>
              </a:rPr>
              <a:t>Defuzzification.</a:t>
            </a:r>
          </a:p>
          <a:p>
            <a:endParaRPr lang="en-US" sz="1800" dirty="0"/>
          </a:p>
        </p:txBody>
      </p:sp>
      <p:sp>
        <p:nvSpPr>
          <p:cNvPr id="21" name="2 - Θέση περιεχομένου"/>
          <p:cNvSpPr txBox="1">
            <a:spLocks/>
          </p:cNvSpPr>
          <p:nvPr/>
        </p:nvSpPr>
        <p:spPr>
          <a:xfrm>
            <a:off x="4638906" y="2315550"/>
            <a:ext cx="4399991" cy="18194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t>Estimates the consequence              of the rule conclusion.</a:t>
            </a:r>
          </a:p>
          <a:p>
            <a:pPr lvl="1">
              <a:spcBef>
                <a:spcPts val="300"/>
              </a:spcBef>
            </a:pPr>
            <a:r>
              <a:rPr lang="en-US" sz="1400" dirty="0"/>
              <a:t>Considering the </a:t>
            </a:r>
            <a:r>
              <a:rPr lang="en-US" sz="1400" b="1" dirty="0"/>
              <a:t>rule strength </a:t>
            </a:r>
            <a:r>
              <a:rPr lang="en-US" sz="1400" b="1" dirty="0" err="1"/>
              <a:t>Z'</a:t>
            </a:r>
            <a:r>
              <a:rPr lang="en-US" sz="1400" b="1" baseline="-25000" dirty="0" err="1"/>
              <a:t>u,i,r</a:t>
            </a:r>
            <a:r>
              <a:rPr lang="en-US" sz="1400" dirty="0"/>
              <a:t>. </a:t>
            </a:r>
          </a:p>
          <a:p>
            <a:pPr lvl="1"/>
            <a:r>
              <a:rPr lang="en-US" sz="1400" dirty="0"/>
              <a:t>The </a:t>
            </a:r>
            <a:r>
              <a:rPr lang="en-US" sz="1400" i="1" dirty="0" err="1"/>
              <a:t>MF</a:t>
            </a:r>
            <a:r>
              <a:rPr lang="en-US" sz="1400" i="1" baseline="-10000" dirty="0" err="1"/>
              <a:t>Output</a:t>
            </a:r>
            <a:r>
              <a:rPr lang="en-US" sz="1400" i="1" baseline="-25000" dirty="0" err="1"/>
              <a:t>r</a:t>
            </a:r>
            <a:r>
              <a:rPr lang="en-US" sz="1400" dirty="0"/>
              <a:t> height is trimmed with respect to the </a:t>
            </a:r>
            <a:r>
              <a:rPr lang="en-US" sz="1400" i="1" dirty="0" err="1"/>
              <a:t>Z'</a:t>
            </a:r>
            <a:r>
              <a:rPr lang="en-US" sz="1400" i="1" baseline="-25000" dirty="0" err="1"/>
              <a:t>r</a:t>
            </a:r>
            <a:r>
              <a:rPr lang="en-US" sz="1400" dirty="0"/>
              <a:t> degree, using the Min method:</a:t>
            </a:r>
          </a:p>
          <a:p>
            <a:pPr marL="457200" lvl="1" indent="0">
              <a:buFont typeface="Arial" panose="020B0604020202020204" pitchFamily="34" charset="0"/>
              <a:buNone/>
            </a:pPr>
            <a:endParaRPr lang="en-US" sz="1400" dirty="0"/>
          </a:p>
        </p:txBody>
      </p:sp>
      <p:grpSp>
        <p:nvGrpSpPr>
          <p:cNvPr id="22" name="Ομάδα 21"/>
          <p:cNvGrpSpPr/>
          <p:nvPr/>
        </p:nvGrpSpPr>
        <p:grpSpPr>
          <a:xfrm>
            <a:off x="5273516" y="2347462"/>
            <a:ext cx="3407449" cy="1670466"/>
            <a:chOff x="1102964" y="1488823"/>
            <a:chExt cx="3407449" cy="1670466"/>
          </a:xfrm>
        </p:grpSpPr>
        <p:pic>
          <p:nvPicPr>
            <p:cNvPr id="23" name="Εικόνα 22"/>
            <p:cNvPicPr>
              <a:picLocks noChangeAspect="1"/>
            </p:cNvPicPr>
            <p:nvPr/>
          </p:nvPicPr>
          <p:blipFill>
            <a:blip r:embed="rId7"/>
            <a:stretch>
              <a:fillRect/>
            </a:stretch>
          </p:blipFill>
          <p:spPr>
            <a:xfrm>
              <a:off x="3117288" y="1488823"/>
              <a:ext cx="506857" cy="262815"/>
            </a:xfrm>
            <a:prstGeom prst="rect">
              <a:avLst/>
            </a:prstGeom>
          </p:spPr>
        </p:pic>
        <p:pic>
          <p:nvPicPr>
            <p:cNvPr id="24" name="Picture 7"/>
            <p:cNvPicPr>
              <a:picLocks noChangeAspect="1"/>
            </p:cNvPicPr>
            <p:nvPr/>
          </p:nvPicPr>
          <p:blipFill>
            <a:blip r:embed="rId8"/>
            <a:stretch>
              <a:fillRect/>
            </a:stretch>
          </p:blipFill>
          <p:spPr>
            <a:xfrm>
              <a:off x="1102964" y="2861865"/>
              <a:ext cx="3407449" cy="297424"/>
            </a:xfrm>
            <a:prstGeom prst="rect">
              <a:avLst/>
            </a:prstGeom>
          </p:spPr>
        </p:pic>
      </p:grpSp>
      <p:pic>
        <p:nvPicPr>
          <p:cNvPr id="25" name="Picture 8"/>
          <p:cNvPicPr>
            <a:picLocks noChangeAspect="1"/>
          </p:cNvPicPr>
          <p:nvPr/>
        </p:nvPicPr>
        <p:blipFill>
          <a:blip r:embed="rId9"/>
          <a:stretch>
            <a:fillRect/>
          </a:stretch>
        </p:blipFill>
        <p:spPr>
          <a:xfrm>
            <a:off x="1135500" y="4475599"/>
            <a:ext cx="6938072" cy="1754154"/>
          </a:xfrm>
          <a:prstGeom prst="rect">
            <a:avLst/>
          </a:prstGeom>
        </p:spPr>
      </p:pic>
      <p:sp>
        <p:nvSpPr>
          <p:cNvPr id="26" name="2 - Θέση περιεχομένου"/>
          <p:cNvSpPr txBox="1">
            <a:spLocks/>
          </p:cNvSpPr>
          <p:nvPr/>
        </p:nvSpPr>
        <p:spPr>
          <a:xfrm>
            <a:off x="130097" y="1833059"/>
            <a:ext cx="4315523" cy="241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steps of the method are as follows:</a:t>
            </a:r>
          </a:p>
          <a:p>
            <a:pPr marL="800100" lvl="1" indent="-342900">
              <a:buFont typeface="+mj-lt"/>
              <a:buAutoNum type="arabicPeriod"/>
            </a:pPr>
            <a:r>
              <a:rPr lang="en-US" sz="1600" dirty="0">
                <a:solidFill>
                  <a:schemeClr val="bg1">
                    <a:lumMod val="65000"/>
                  </a:schemeClr>
                </a:solidFill>
              </a:rPr>
              <a:t>Fuzzy rule (or knowledge) base.</a:t>
            </a:r>
          </a:p>
          <a:p>
            <a:pPr marL="800100" lvl="1" indent="-342900">
              <a:buFont typeface="+mj-lt"/>
              <a:buAutoNum type="arabicPeriod"/>
            </a:pPr>
            <a:r>
              <a:rPr lang="en-US" sz="1600" dirty="0">
                <a:solidFill>
                  <a:schemeClr val="bg1">
                    <a:lumMod val="65000"/>
                  </a:schemeClr>
                </a:solidFill>
              </a:rPr>
              <a:t>Fuzzification.</a:t>
            </a:r>
          </a:p>
          <a:p>
            <a:pPr marL="800100" lvl="1" indent="-342900">
              <a:buFont typeface="+mj-lt"/>
              <a:buAutoNum type="arabicPeriod"/>
            </a:pPr>
            <a:r>
              <a:rPr lang="en-US" sz="1600" dirty="0">
                <a:solidFill>
                  <a:schemeClr val="bg1">
                    <a:lumMod val="65000"/>
                  </a:schemeClr>
                </a:solidFill>
              </a:rPr>
              <a:t>Combining the fuzzified inputs           (Fuzzy Operations).</a:t>
            </a:r>
          </a:p>
          <a:p>
            <a:pPr marL="800100" lvl="1" indent="-342900">
              <a:buFont typeface="+mj-lt"/>
              <a:buAutoNum type="arabicPeriod"/>
            </a:pPr>
            <a:r>
              <a:rPr lang="en-US" sz="1600" dirty="0">
                <a:solidFill>
                  <a:schemeClr val="bg1">
                    <a:lumMod val="65000"/>
                  </a:schemeClr>
                </a:solidFill>
              </a:rPr>
              <a:t>Implication method.</a:t>
            </a:r>
          </a:p>
          <a:p>
            <a:pPr marL="800100" lvl="1" indent="-342900">
              <a:buFont typeface="+mj-lt"/>
              <a:buAutoNum type="arabicPeriod"/>
            </a:pPr>
            <a:r>
              <a:rPr lang="en-US" sz="1600" b="1" u="sng" dirty="0"/>
              <a:t>Aggregation method.</a:t>
            </a:r>
          </a:p>
          <a:p>
            <a:pPr marL="800100" lvl="1" indent="-342900">
              <a:buFont typeface="+mj-lt"/>
              <a:buAutoNum type="arabicPeriod"/>
            </a:pPr>
            <a:r>
              <a:rPr lang="en-US" sz="1600" dirty="0">
                <a:solidFill>
                  <a:schemeClr val="bg1">
                    <a:lumMod val="65000"/>
                  </a:schemeClr>
                </a:solidFill>
              </a:rPr>
              <a:t>Defuzzification.</a:t>
            </a:r>
          </a:p>
          <a:p>
            <a:endParaRPr lang="en-US" sz="1800" dirty="0"/>
          </a:p>
        </p:txBody>
      </p:sp>
      <p:sp>
        <p:nvSpPr>
          <p:cNvPr id="27" name="2 - Θέση περιεχομένου"/>
          <p:cNvSpPr txBox="1">
            <a:spLocks/>
          </p:cNvSpPr>
          <p:nvPr/>
        </p:nvSpPr>
        <p:spPr>
          <a:xfrm>
            <a:off x="4092565" y="2684014"/>
            <a:ext cx="4828408" cy="105139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It combines the R rules' consequences to calculate the </a:t>
            </a:r>
            <a:r>
              <a:rPr lang="en-US" sz="1600" dirty="0" err="1"/>
              <a:t>OutputA</a:t>
            </a:r>
            <a:r>
              <a:rPr lang="en-US" sz="1600" dirty="0"/>
              <a:t> fuzzy set, using the Max method:</a:t>
            </a:r>
            <a:endParaRPr lang="en-US" sz="1600" b="1" dirty="0"/>
          </a:p>
          <a:p>
            <a:endParaRPr lang="en-US" sz="1600" b="1" dirty="0"/>
          </a:p>
          <a:p>
            <a:pPr marL="0" indent="0">
              <a:buFont typeface="Arial" panose="020B0604020202020204" pitchFamily="34" charset="0"/>
              <a:buNone/>
            </a:pPr>
            <a:endParaRPr lang="en-US" sz="1600" b="1" dirty="0"/>
          </a:p>
          <a:p>
            <a:endParaRPr lang="en-US" sz="1600" dirty="0"/>
          </a:p>
        </p:txBody>
      </p:sp>
      <p:pic>
        <p:nvPicPr>
          <p:cNvPr id="28" name="Picture 5"/>
          <p:cNvPicPr>
            <a:picLocks noChangeAspect="1"/>
          </p:cNvPicPr>
          <p:nvPr/>
        </p:nvPicPr>
        <p:blipFill>
          <a:blip r:embed="rId10"/>
          <a:stretch>
            <a:fillRect/>
          </a:stretch>
        </p:blipFill>
        <p:spPr>
          <a:xfrm>
            <a:off x="4348273" y="3283866"/>
            <a:ext cx="4431436" cy="342949"/>
          </a:xfrm>
          <a:prstGeom prst="rect">
            <a:avLst/>
          </a:prstGeom>
        </p:spPr>
      </p:pic>
      <p:pic>
        <p:nvPicPr>
          <p:cNvPr id="29" name="Picture 7"/>
          <p:cNvPicPr>
            <a:picLocks noChangeAspect="1"/>
          </p:cNvPicPr>
          <p:nvPr/>
        </p:nvPicPr>
        <p:blipFill>
          <a:blip r:embed="rId11"/>
          <a:stretch>
            <a:fillRect/>
          </a:stretch>
        </p:blipFill>
        <p:spPr>
          <a:xfrm>
            <a:off x="1488079" y="4335256"/>
            <a:ext cx="6053189" cy="2418983"/>
          </a:xfrm>
          <a:prstGeom prst="rect">
            <a:avLst/>
          </a:prstGeom>
        </p:spPr>
      </p:pic>
      <p:sp>
        <p:nvSpPr>
          <p:cNvPr id="30" name="2 - Θέση περιεχομένου"/>
          <p:cNvSpPr txBox="1">
            <a:spLocks/>
          </p:cNvSpPr>
          <p:nvPr/>
        </p:nvSpPr>
        <p:spPr>
          <a:xfrm>
            <a:off x="130097" y="1833059"/>
            <a:ext cx="4315523" cy="241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steps of the method are as follows:</a:t>
            </a:r>
          </a:p>
          <a:p>
            <a:pPr marL="800100" lvl="1" indent="-342900">
              <a:buFont typeface="+mj-lt"/>
              <a:buAutoNum type="arabicPeriod"/>
            </a:pPr>
            <a:r>
              <a:rPr lang="en-US" sz="1600" dirty="0">
                <a:solidFill>
                  <a:schemeClr val="bg1">
                    <a:lumMod val="65000"/>
                  </a:schemeClr>
                </a:solidFill>
              </a:rPr>
              <a:t>Fuzzy rule (or knowledge) base.</a:t>
            </a:r>
          </a:p>
          <a:p>
            <a:pPr marL="800100" lvl="1" indent="-342900">
              <a:buFont typeface="+mj-lt"/>
              <a:buAutoNum type="arabicPeriod"/>
            </a:pPr>
            <a:r>
              <a:rPr lang="en-US" sz="1600" dirty="0">
                <a:solidFill>
                  <a:schemeClr val="bg1">
                    <a:lumMod val="65000"/>
                  </a:schemeClr>
                </a:solidFill>
              </a:rPr>
              <a:t>Fuzzification.</a:t>
            </a:r>
          </a:p>
          <a:p>
            <a:pPr marL="800100" lvl="1" indent="-342900">
              <a:buFont typeface="+mj-lt"/>
              <a:buAutoNum type="arabicPeriod"/>
            </a:pPr>
            <a:r>
              <a:rPr lang="en-US" sz="1600" dirty="0">
                <a:solidFill>
                  <a:schemeClr val="bg1">
                    <a:lumMod val="65000"/>
                  </a:schemeClr>
                </a:solidFill>
              </a:rPr>
              <a:t>Combining the fuzzified inputs           (Fuzzy Operations).</a:t>
            </a:r>
          </a:p>
          <a:p>
            <a:pPr marL="800100" lvl="1" indent="-342900">
              <a:buFont typeface="+mj-lt"/>
              <a:buAutoNum type="arabicPeriod"/>
            </a:pPr>
            <a:r>
              <a:rPr lang="en-US" sz="1600" dirty="0">
                <a:solidFill>
                  <a:schemeClr val="bg1">
                    <a:lumMod val="65000"/>
                  </a:schemeClr>
                </a:solidFill>
              </a:rPr>
              <a:t>Implication method.</a:t>
            </a:r>
          </a:p>
          <a:p>
            <a:pPr marL="800100" lvl="1" indent="-342900">
              <a:buFont typeface="+mj-lt"/>
              <a:buAutoNum type="arabicPeriod"/>
            </a:pPr>
            <a:r>
              <a:rPr lang="en-US" sz="1600" dirty="0">
                <a:solidFill>
                  <a:schemeClr val="bg1">
                    <a:lumMod val="65000"/>
                  </a:schemeClr>
                </a:solidFill>
              </a:rPr>
              <a:t>Aggregation method.</a:t>
            </a:r>
          </a:p>
          <a:p>
            <a:pPr marL="800100" lvl="1" indent="-342900">
              <a:buFont typeface="+mj-lt"/>
              <a:buAutoNum type="arabicPeriod"/>
            </a:pPr>
            <a:r>
              <a:rPr lang="en-US" sz="1600" b="1" u="sng" dirty="0"/>
              <a:t>Defuzzification.</a:t>
            </a:r>
          </a:p>
          <a:p>
            <a:endParaRPr lang="en-US" sz="1800" dirty="0"/>
          </a:p>
        </p:txBody>
      </p:sp>
      <p:sp>
        <p:nvSpPr>
          <p:cNvPr id="31" name="2 - Θέση περιεχομένου"/>
          <p:cNvSpPr txBox="1">
            <a:spLocks/>
          </p:cNvSpPr>
          <p:nvPr/>
        </p:nvSpPr>
        <p:spPr>
          <a:xfrm>
            <a:off x="4905270" y="2137449"/>
            <a:ext cx="3753779" cy="25629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The </a:t>
            </a:r>
            <a:r>
              <a:rPr lang="en-US" sz="1600" i="1"/>
              <a:t>Output</a:t>
            </a:r>
            <a:r>
              <a:rPr lang="en-US" sz="1600" i="1" baseline="-25000"/>
              <a:t>A</a:t>
            </a:r>
            <a:r>
              <a:rPr lang="en-US" sz="1600"/>
              <a:t> fuzzy set is transformed to the crisp value </a:t>
            </a:r>
            <a:r>
              <a:rPr lang="en-US" sz="1600" i="1"/>
              <a:t>Output</a:t>
            </a:r>
            <a:r>
              <a:rPr lang="en-US" sz="1600"/>
              <a:t>, using the</a:t>
            </a:r>
            <a:r>
              <a:rPr lang="en-US" sz="1600" i="1"/>
              <a:t> </a:t>
            </a:r>
            <a:r>
              <a:rPr lang="en-US" sz="1600"/>
              <a:t>Weighted Average method: </a:t>
            </a:r>
          </a:p>
          <a:p>
            <a:pPr lvl="1"/>
            <a:endParaRPr lang="en-US" sz="1600"/>
          </a:p>
          <a:p>
            <a:pPr lvl="1"/>
            <a:endParaRPr lang="en-US" sz="1600"/>
          </a:p>
          <a:p>
            <a:pPr marL="457200" lvl="1" indent="0">
              <a:buFont typeface="Arial" panose="020B0604020202020204" pitchFamily="34" charset="0"/>
              <a:buNone/>
            </a:pPr>
            <a:endParaRPr lang="en-US" sz="1600"/>
          </a:p>
          <a:p>
            <a:pPr marL="457200" lvl="1" indent="0">
              <a:buFont typeface="Arial" panose="020B0604020202020204" pitchFamily="34" charset="0"/>
              <a:buNone/>
            </a:pPr>
            <a:endParaRPr lang="en-US" sz="1600"/>
          </a:p>
          <a:p>
            <a:pPr lvl="1"/>
            <a:r>
              <a:rPr lang="el-GR" sz="1400" i="1"/>
              <a:t>μ</a:t>
            </a:r>
            <a:r>
              <a:rPr lang="en-US" sz="1400" i="1" baseline="-25000"/>
              <a:t>r</a:t>
            </a:r>
            <a:r>
              <a:rPr lang="en-US" sz="1400"/>
              <a:t> is the height </a:t>
            </a:r>
          </a:p>
          <a:p>
            <a:pPr lvl="1"/>
            <a:r>
              <a:rPr lang="en-US" sz="1400" i="1"/>
              <a:t>h</a:t>
            </a:r>
            <a:r>
              <a:rPr lang="en-US" sz="1400" i="1" baseline="-25000"/>
              <a:t>r</a:t>
            </a:r>
            <a:r>
              <a:rPr lang="en-US" sz="1400"/>
              <a:t> is the centroid of each rule obtained from the </a:t>
            </a:r>
            <a:r>
              <a:rPr lang="en-US" sz="1400" i="1"/>
              <a:t>Output</a:t>
            </a:r>
            <a:r>
              <a:rPr lang="en-US" sz="1400" i="1" baseline="-25000"/>
              <a:t>A</a:t>
            </a:r>
            <a:r>
              <a:rPr lang="en-US" sz="1400"/>
              <a:t>.</a:t>
            </a:r>
            <a:endParaRPr lang="en-US" sz="1400" dirty="0"/>
          </a:p>
        </p:txBody>
      </p:sp>
      <p:pic>
        <p:nvPicPr>
          <p:cNvPr id="32" name="Picture 7"/>
          <p:cNvPicPr>
            <a:picLocks noChangeAspect="1"/>
          </p:cNvPicPr>
          <p:nvPr/>
        </p:nvPicPr>
        <p:blipFill>
          <a:blip r:embed="rId12"/>
          <a:stretch>
            <a:fillRect/>
          </a:stretch>
        </p:blipFill>
        <p:spPr>
          <a:xfrm>
            <a:off x="5694873" y="3001062"/>
            <a:ext cx="2364143" cy="886554"/>
          </a:xfrm>
          <a:prstGeom prst="rect">
            <a:avLst/>
          </a:prstGeom>
        </p:spPr>
      </p:pic>
      <p:pic>
        <p:nvPicPr>
          <p:cNvPr id="33"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17799" y="4656627"/>
            <a:ext cx="4328817" cy="1602621"/>
          </a:xfrm>
          <a:prstGeom prst="rect">
            <a:avLst/>
          </a:prstGeom>
        </p:spPr>
      </p:pic>
    </p:spTree>
    <p:extLst>
      <p:ext uri="{BB962C8B-B14F-4D97-AF65-F5344CB8AC3E}">
        <p14:creationId xmlns:p14="http://schemas.microsoft.com/office/powerpoint/2010/main" val="341485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7"/>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 presetClass="exit" presetSubtype="0" fill="hold" grpId="1"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5"/>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0"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par>
                                <p:cTn id="89" presetID="10" presetClass="entr" presetSubtype="0"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29"/>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6"/>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28"/>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27"/>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childTnLst>
                                </p:cTn>
                              </p:par>
                              <p:par>
                                <p:cTn id="104" presetID="10"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par>
                                <p:cTn id="107" presetID="10" presetClass="entr" presetSubtype="0"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500"/>
                                        <p:tgtEl>
                                          <p:spTgt spid="32"/>
                                        </p:tgtEl>
                                      </p:cBhvr>
                                    </p:animEffect>
                                  </p:childTnLst>
                                </p:cTn>
                              </p:par>
                              <p:par>
                                <p:cTn id="110" presetID="10" presetClass="entr" presetSubtype="0"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0" grpId="0"/>
      <p:bldP spid="10" grpId="1"/>
      <p:bldP spid="11" grpId="0" animBg="1"/>
      <p:bldP spid="11" grpId="1" animBg="1"/>
      <p:bldP spid="14" grpId="0"/>
      <p:bldP spid="14" grpId="1"/>
      <p:bldP spid="16" grpId="0" animBg="1"/>
      <p:bldP spid="16" grpId="1" animBg="1"/>
      <p:bldP spid="20" grpId="0"/>
      <p:bldP spid="20" grpId="1"/>
      <p:bldP spid="21" grpId="0" animBg="1"/>
      <p:bldP spid="21" grpId="1" animBg="1"/>
      <p:bldP spid="26" grpId="0"/>
      <p:bldP spid="26" grpId="1"/>
      <p:bldP spid="27" grpId="0" animBg="1"/>
      <p:bldP spid="27" grpId="1" animBg="1"/>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Introduction</a:t>
            </a:r>
            <a:endParaRPr lang="el-GR" dirty="0"/>
          </a:p>
        </p:txBody>
      </p:sp>
      <p:sp>
        <p:nvSpPr>
          <p:cNvPr id="3" name="Θέση περιεχομένου 2"/>
          <p:cNvSpPr>
            <a:spLocks noGrp="1"/>
          </p:cNvSpPr>
          <p:nvPr>
            <p:ph idx="1"/>
          </p:nvPr>
        </p:nvSpPr>
        <p:spPr/>
        <p:txBody>
          <a:bodyPr>
            <a:normAutofit/>
          </a:bodyPr>
          <a:lstStyle/>
          <a:p>
            <a:r>
              <a:rPr lang="en-US" sz="2400" dirty="0"/>
              <a:t>Key enabling technologies for 5G networks.</a:t>
            </a:r>
          </a:p>
          <a:p>
            <a:pPr lvl="1"/>
            <a:r>
              <a:rPr lang="en-US" sz="2000" dirty="0"/>
              <a:t>Cloud Computing (CC).</a:t>
            </a:r>
          </a:p>
          <a:p>
            <a:pPr lvl="1"/>
            <a:r>
              <a:rPr lang="en-US" sz="2000" dirty="0"/>
              <a:t>Fog Computing (FC). </a:t>
            </a:r>
          </a:p>
          <a:p>
            <a:pPr lvl="1"/>
            <a:r>
              <a:rPr lang="en-US" sz="2000" dirty="0"/>
              <a:t>Mobile Edge Computing (MEC).</a:t>
            </a:r>
          </a:p>
          <a:p>
            <a:pPr lvl="1"/>
            <a:r>
              <a:rPr lang="en-US" sz="2000" dirty="0"/>
              <a:t>Software Defined Networking (SDN).</a:t>
            </a:r>
          </a:p>
          <a:p>
            <a:pPr lvl="1"/>
            <a:r>
              <a:rPr lang="en-US" sz="2000" dirty="0"/>
              <a:t>Ultra Dense Networking (UDN).</a:t>
            </a:r>
          </a:p>
          <a:p>
            <a:pPr lvl="2"/>
            <a:r>
              <a:rPr lang="en-US" sz="1800" dirty="0"/>
              <a:t>Multiple Femtocells.</a:t>
            </a:r>
          </a:p>
          <a:p>
            <a:pPr lvl="2"/>
            <a:r>
              <a:rPr lang="en-US" sz="1800" dirty="0"/>
              <a:t>Macrocells with Massive MIMO (MMIMO).</a:t>
            </a:r>
          </a:p>
          <a:p>
            <a:pPr>
              <a:buFont typeface="Wingdings" panose="05000000000000000000" pitchFamily="2" charset="2"/>
              <a:buChar char="Ø"/>
            </a:pPr>
            <a:r>
              <a:rPr lang="en-US" sz="2400" dirty="0"/>
              <a:t>Multiple mobile users with increased communication needs.</a:t>
            </a:r>
          </a:p>
          <a:p>
            <a:r>
              <a:rPr lang="en-US" sz="2400" dirty="0"/>
              <a:t>Requirement for optimal manipulation of:</a:t>
            </a:r>
          </a:p>
          <a:p>
            <a:pPr lvl="1">
              <a:buFont typeface="Wingdings" panose="05000000000000000000" pitchFamily="2" charset="2"/>
              <a:buChar char="ü"/>
            </a:pPr>
            <a:r>
              <a:rPr lang="en-US" sz="2000" dirty="0"/>
              <a:t>Communication resources (scheduling).</a:t>
            </a:r>
          </a:p>
          <a:p>
            <a:pPr lvl="1">
              <a:buFont typeface="Wingdings" panose="05000000000000000000" pitchFamily="2" charset="2"/>
              <a:buChar char="ü"/>
            </a:pPr>
            <a:r>
              <a:rPr lang="en-US" sz="2000" dirty="0"/>
              <a:t>Users mobility.</a:t>
            </a:r>
          </a:p>
          <a:p>
            <a:endParaRPr lang="en-US" sz="2600" dirty="0"/>
          </a:p>
          <a:p>
            <a:pPr lvl="1"/>
            <a:endParaRPr lang="el-GR" sz="20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3</a:t>
            </a:fld>
            <a:endParaRPr lang="el-GR"/>
          </a:p>
        </p:txBody>
      </p:sp>
      <p:sp>
        <p:nvSpPr>
          <p:cNvPr id="5" name="Ορθογώνιο: Στρογγύλεμα γωνιών 4"/>
          <p:cNvSpPr/>
          <p:nvPr/>
        </p:nvSpPr>
        <p:spPr>
          <a:xfrm>
            <a:off x="662103" y="5010340"/>
            <a:ext cx="5651810" cy="1271239"/>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7021783" y="6107475"/>
            <a:ext cx="1453144" cy="369332"/>
          </a:xfrm>
          <a:prstGeom prst="rect">
            <a:avLst/>
          </a:prstGeom>
          <a:noFill/>
        </p:spPr>
        <p:txBody>
          <a:bodyPr wrap="square" rtlCol="0">
            <a:spAutoFit/>
          </a:bodyPr>
          <a:lstStyle/>
          <a:p>
            <a:r>
              <a:rPr lang="en-US" b="1" i="1" dirty="0">
                <a:latin typeface="+mj-lt"/>
              </a:rPr>
              <a:t>Thesis Scope</a:t>
            </a:r>
            <a:endParaRPr lang="el-GR" b="1" i="1" dirty="0">
              <a:latin typeface="+mj-lt"/>
            </a:endParaRPr>
          </a:p>
        </p:txBody>
      </p:sp>
      <p:sp>
        <p:nvSpPr>
          <p:cNvPr id="7" name="Βέλος: Δεξιό 6"/>
          <p:cNvSpPr/>
          <p:nvPr/>
        </p:nvSpPr>
        <p:spPr>
          <a:xfrm rot="11678064">
            <a:off x="6342330" y="5862149"/>
            <a:ext cx="724830" cy="51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1529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76098" y="1806497"/>
            <a:ext cx="7886700" cy="4178437"/>
          </a:xfrm>
        </p:spPr>
        <p:txBody>
          <a:bodyPr>
            <a:normAutofit/>
          </a:bodyPr>
          <a:lstStyle/>
          <a:p>
            <a:r>
              <a:rPr lang="en-US" sz="1800" dirty="0"/>
              <a:t>The satisfaction indicators chart presents the S values obtained </a:t>
            </a:r>
            <a:r>
              <a:rPr lang="en-US" sz="1800" u="sng" dirty="0"/>
              <a:t>for each possible </a:t>
            </a:r>
            <a:r>
              <a:rPr lang="en-US" sz="1800" i="1" u="sng" dirty="0"/>
              <a:t>SINR</a:t>
            </a:r>
            <a:r>
              <a:rPr lang="en-US" sz="1800" u="sng" dirty="0"/>
              <a:t> and </a:t>
            </a:r>
            <a:r>
              <a:rPr lang="en-US" sz="1800" i="1" u="sng" dirty="0"/>
              <a:t>Q</a:t>
            </a:r>
            <a:r>
              <a:rPr lang="en-US" sz="1800" u="sng" dirty="0"/>
              <a:t> combination</a:t>
            </a:r>
            <a:r>
              <a:rPr lang="en-US" sz="1800" dirty="0"/>
              <a:t>.</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30</a:t>
            </a:fld>
            <a:endParaRPr lang="el-GR"/>
          </a:p>
        </p:txBody>
      </p:sp>
      <p:pic>
        <p:nvPicPr>
          <p:cNvPr id="6" name="Picture 5">
            <a:extLst>
              <a:ext uri="{FF2B5EF4-FFF2-40B4-BE49-F238E27FC236}">
                <a16:creationId xmlns:a16="http://schemas.microsoft.com/office/drawing/2014/main" id="{7DD692A1-02A7-401C-A176-62E4B4FD8131}"/>
              </a:ext>
            </a:extLst>
          </p:cNvPr>
          <p:cNvPicPr>
            <a:picLocks noChangeAspect="1"/>
          </p:cNvPicPr>
          <p:nvPr/>
        </p:nvPicPr>
        <p:blipFill>
          <a:blip r:embed="rId2"/>
          <a:stretch>
            <a:fillRect/>
          </a:stretch>
        </p:blipFill>
        <p:spPr>
          <a:xfrm>
            <a:off x="1738324" y="2787805"/>
            <a:ext cx="5562248" cy="2772319"/>
          </a:xfrm>
          <a:prstGeom prst="rect">
            <a:avLst/>
          </a:prstGeom>
        </p:spPr>
      </p:pic>
      <p:sp>
        <p:nvSpPr>
          <p:cNvPr id="8" name="Τίτλος 1"/>
          <p:cNvSpPr>
            <a:spLocks noGrp="1"/>
          </p:cNvSpPr>
          <p:nvPr>
            <p:ph type="title"/>
          </p:nvPr>
        </p:nvSpPr>
        <p:spPr>
          <a:xfrm>
            <a:off x="73571" y="365126"/>
            <a:ext cx="9070429" cy="1325563"/>
          </a:xfrm>
        </p:spPr>
        <p:txBody>
          <a:bodyPr>
            <a:noAutofit/>
          </a:bodyPr>
          <a:lstStyle/>
          <a:p>
            <a:r>
              <a:rPr lang="en-US" sz="2800" dirty="0"/>
              <a:t>System Setup: Modeling the User Satisfaction Grade</a:t>
            </a:r>
            <a:br>
              <a:rPr lang="en-US" sz="2800" dirty="0"/>
            </a:br>
            <a:r>
              <a:rPr lang="en-US" sz="2800" dirty="0"/>
              <a:t>- </a:t>
            </a:r>
            <a:r>
              <a:rPr lang="en-US" sz="2800" i="1" dirty="0"/>
              <a:t>The </a:t>
            </a:r>
            <a:r>
              <a:rPr lang="en-US" sz="2800" i="1" dirty="0" err="1"/>
              <a:t>Mamdani</a:t>
            </a:r>
            <a:r>
              <a:rPr lang="en-US" sz="2800" i="1" dirty="0"/>
              <a:t> Pentagonal Fuzzy Inference System (MPFIS)</a:t>
            </a:r>
            <a:endParaRPr lang="el-GR" sz="2800" i="1" dirty="0"/>
          </a:p>
        </p:txBody>
      </p:sp>
    </p:spTree>
    <p:extLst>
      <p:ext uri="{BB962C8B-B14F-4D97-AF65-F5344CB8AC3E}">
        <p14:creationId xmlns:p14="http://schemas.microsoft.com/office/powerpoint/2010/main" val="1899204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VHO Initiation</a:t>
            </a:r>
            <a:endParaRPr lang="el-GR" dirty="0"/>
          </a:p>
        </p:txBody>
      </p:sp>
      <p:sp>
        <p:nvSpPr>
          <p:cNvPr id="3" name="Θέση περιεχομένου 2"/>
          <p:cNvSpPr>
            <a:spLocks noGrp="1"/>
          </p:cNvSpPr>
          <p:nvPr>
            <p:ph idx="1"/>
          </p:nvPr>
        </p:nvSpPr>
        <p:spPr>
          <a:xfrm>
            <a:off x="107092" y="1466335"/>
            <a:ext cx="8408258" cy="4710628"/>
          </a:xfrm>
        </p:spPr>
        <p:txBody>
          <a:bodyPr>
            <a:noAutofit/>
          </a:bodyPr>
          <a:lstStyle/>
          <a:p>
            <a:r>
              <a:rPr lang="en-US" sz="1600" dirty="0"/>
              <a:t>The user's equipment continuously monitors its perceived the </a:t>
            </a:r>
            <a:r>
              <a:rPr lang="en-US" sz="1600" i="1" dirty="0"/>
              <a:t>SINR</a:t>
            </a:r>
            <a:r>
              <a:rPr lang="en-US" sz="1600" i="1" baseline="-25000" dirty="0"/>
              <a:t>u,i</a:t>
            </a:r>
            <a:r>
              <a:rPr lang="en-US" sz="1600" baseline="-25000" dirty="0"/>
              <a:t> </a:t>
            </a:r>
            <a:r>
              <a:rPr lang="en-US" sz="1600" dirty="0"/>
              <a:t>and the </a:t>
            </a:r>
            <a:r>
              <a:rPr lang="en-US" sz="1600" i="1" dirty="0"/>
              <a:t>Q</a:t>
            </a:r>
            <a:r>
              <a:rPr lang="en-US" sz="1600" i="1" baseline="-25000" dirty="0"/>
              <a:t>u,i</a:t>
            </a:r>
            <a:r>
              <a:rPr lang="en-US" sz="1600" baseline="-25000" dirty="0"/>
              <a:t> </a:t>
            </a:r>
            <a:r>
              <a:rPr lang="en-US" sz="1600" dirty="0"/>
              <a:t>values. </a:t>
            </a:r>
          </a:p>
          <a:p>
            <a:endParaRPr lang="en-US" sz="1600" dirty="0"/>
          </a:p>
          <a:p>
            <a:endParaRPr lang="en-US" sz="1600" dirty="0"/>
          </a:p>
          <a:p>
            <a:endParaRPr lang="en-US" sz="1000" dirty="0"/>
          </a:p>
          <a:p>
            <a:r>
              <a:rPr lang="en-US" sz="1600" dirty="0"/>
              <a:t>When either the </a:t>
            </a:r>
            <a:r>
              <a:rPr lang="en-US" sz="1600" i="1" dirty="0"/>
              <a:t>SINR</a:t>
            </a:r>
            <a:r>
              <a:rPr lang="en-US" sz="1600" i="1" baseline="-25000" dirty="0"/>
              <a:t>u,i </a:t>
            </a:r>
            <a:r>
              <a:rPr lang="en-US" sz="1600" dirty="0"/>
              <a:t>or the </a:t>
            </a:r>
            <a:r>
              <a:rPr lang="en-US" sz="1600" i="1" dirty="0"/>
              <a:t>Q</a:t>
            </a:r>
            <a:r>
              <a:rPr lang="en-US" sz="1600" i="1" baseline="-25000" dirty="0"/>
              <a:t>u,i</a:t>
            </a:r>
            <a:r>
              <a:rPr lang="en-US" sz="1600" baseline="-25000" dirty="0"/>
              <a:t> </a:t>
            </a:r>
            <a:r>
              <a:rPr lang="en-US" sz="1600" dirty="0"/>
              <a:t>becomes less than a predefined threshold:</a:t>
            </a:r>
          </a:p>
          <a:p>
            <a:pPr lvl="1"/>
            <a:r>
              <a:rPr lang="en-US" sz="1200" dirty="0"/>
              <a:t>The user equipment sends the obtained values to the Fog infrastructure. </a:t>
            </a:r>
          </a:p>
          <a:p>
            <a:r>
              <a:rPr lang="en-US" sz="1600" dirty="0"/>
              <a:t>The Fog determines the </a:t>
            </a:r>
            <a:r>
              <a:rPr lang="en-US" sz="1600" i="1" dirty="0" err="1"/>
              <a:t>S</a:t>
            </a:r>
            <a:r>
              <a:rPr lang="en-US" sz="1600" i="1" baseline="-25000" dirty="0" err="1"/>
              <a:t>u,i</a:t>
            </a:r>
            <a:r>
              <a:rPr lang="en-US" sz="1600" dirty="0"/>
              <a:t> satisfaction grade of user  </a:t>
            </a:r>
            <a:r>
              <a:rPr lang="en-US" sz="1600" i="1" dirty="0"/>
              <a:t>u</a:t>
            </a:r>
            <a:r>
              <a:rPr lang="en-US" sz="1600" dirty="0"/>
              <a:t> </a:t>
            </a:r>
            <a:r>
              <a:rPr lang="en-US" sz="1600" u="sng" dirty="0"/>
              <a:t>by performing a lookup</a:t>
            </a:r>
            <a:r>
              <a:rPr lang="en-US" sz="1600" dirty="0"/>
              <a:t> at the satisfaction chart:</a:t>
            </a:r>
          </a:p>
          <a:p>
            <a:pPr marL="0" indent="0">
              <a:buNone/>
            </a:pPr>
            <a:r>
              <a:rPr lang="en-US" sz="1600" dirty="0"/>
              <a:t>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a:buFont typeface="Wingdings" panose="05000000000000000000" pitchFamily="2" charset="2"/>
              <a:buChar char="Ø"/>
            </a:pPr>
            <a:r>
              <a:rPr lang="en-US" sz="1600" dirty="0"/>
              <a:t>If </a:t>
            </a:r>
            <a:r>
              <a:rPr lang="en-US" sz="1600" i="1" dirty="0" err="1"/>
              <a:t>S</a:t>
            </a:r>
            <a:r>
              <a:rPr lang="en-US" sz="1600" i="1" baseline="-25000" dirty="0" err="1"/>
              <a:t>u,i</a:t>
            </a:r>
            <a:r>
              <a:rPr lang="en-US" sz="1600" i="1" baseline="-25000" dirty="0"/>
              <a:t>  </a:t>
            </a:r>
            <a:r>
              <a:rPr lang="en-US" sz="1600" dirty="0"/>
              <a:t>is less than a predefined </a:t>
            </a:r>
            <a:r>
              <a:rPr lang="en-US" sz="1600" i="1" dirty="0"/>
              <a:t>S</a:t>
            </a:r>
            <a:r>
              <a:rPr lang="en-US" sz="1600" i="1" baseline="-25000" dirty="0"/>
              <a:t>th</a:t>
            </a:r>
            <a:r>
              <a:rPr lang="en-US" sz="1600" dirty="0"/>
              <a:t> threshold value, the network selection process is executed</a:t>
            </a:r>
          </a:p>
          <a:p>
            <a:pPr lvl="1">
              <a:buFont typeface="Wingdings" panose="05000000000000000000" pitchFamily="2" charset="2"/>
              <a:buChar char="Ø"/>
            </a:pPr>
            <a:r>
              <a:rPr lang="en-US" sz="1200" dirty="0"/>
              <a:t>Considering the Velocity Monitoring results.</a:t>
            </a:r>
            <a:endParaRPr lang="el-GR" sz="12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31</a:t>
            </a:fld>
            <a:endParaRPr lang="el-GR"/>
          </a:p>
        </p:txBody>
      </p:sp>
      <p:pic>
        <p:nvPicPr>
          <p:cNvPr id="6" name="Picture 5">
            <a:extLst>
              <a:ext uri="{FF2B5EF4-FFF2-40B4-BE49-F238E27FC236}">
                <a16:creationId xmlns:a16="http://schemas.microsoft.com/office/drawing/2014/main" id="{265C9987-2631-4035-96CB-680B8DCC4BBC}"/>
              </a:ext>
            </a:extLst>
          </p:cNvPr>
          <p:cNvPicPr>
            <a:picLocks noChangeAspect="1"/>
          </p:cNvPicPr>
          <p:nvPr/>
        </p:nvPicPr>
        <p:blipFill>
          <a:blip r:embed="rId2"/>
          <a:stretch>
            <a:fillRect/>
          </a:stretch>
        </p:blipFill>
        <p:spPr>
          <a:xfrm>
            <a:off x="2377473" y="3810626"/>
            <a:ext cx="3867496" cy="2158735"/>
          </a:xfrm>
          <a:prstGeom prst="rect">
            <a:avLst/>
          </a:prstGeom>
        </p:spPr>
      </p:pic>
      <p:pic>
        <p:nvPicPr>
          <p:cNvPr id="8" name="Picture 5"/>
          <p:cNvPicPr>
            <a:picLocks noChangeAspect="1"/>
          </p:cNvPicPr>
          <p:nvPr/>
        </p:nvPicPr>
        <p:blipFill>
          <a:blip r:embed="rId3"/>
          <a:stretch>
            <a:fillRect/>
          </a:stretch>
        </p:blipFill>
        <p:spPr>
          <a:xfrm>
            <a:off x="361017" y="1868188"/>
            <a:ext cx="2710131" cy="774323"/>
          </a:xfrm>
          <a:prstGeom prst="rect">
            <a:avLst/>
          </a:prstGeom>
          <a:effectLst>
            <a:outerShdw blurRad="63500" sx="102000" sy="102000" algn="ctr" rotWithShape="0">
              <a:prstClr val="black">
                <a:alpha val="40000"/>
              </a:prstClr>
            </a:outerShdw>
          </a:effectLst>
        </p:spPr>
      </p:pic>
      <p:sp>
        <p:nvSpPr>
          <p:cNvPr id="9" name="Ορθογώνιο 8"/>
          <p:cNvSpPr/>
          <p:nvPr/>
        </p:nvSpPr>
        <p:spPr>
          <a:xfrm>
            <a:off x="3182684" y="1809171"/>
            <a:ext cx="5374888" cy="900246"/>
          </a:xfrm>
          <a:prstGeom prst="rect">
            <a:avLst/>
          </a:prstGeom>
          <a:ln>
            <a:solidFill>
              <a:schemeClr val="tx1"/>
            </a:solidFill>
          </a:ln>
        </p:spPr>
        <p:txBody>
          <a:bodyPr wrap="square">
            <a:spAutoFit/>
          </a:bodyPr>
          <a:lstStyle/>
          <a:p>
            <a:pPr marL="285750" indent="-285750">
              <a:buFont typeface="Arial" panose="020B0604020202020204" pitchFamily="34" charset="0"/>
              <a:buChar char="•"/>
            </a:pPr>
            <a:r>
              <a:rPr lang="en-US" sz="1050" i="1" dirty="0" err="1"/>
              <a:t>th</a:t>
            </a:r>
            <a:r>
              <a:rPr lang="en-US" sz="1050" i="1" baseline="-25000" dirty="0" err="1"/>
              <a:t>u,i,k</a:t>
            </a:r>
            <a:r>
              <a:rPr lang="en-US" sz="1050" dirty="0"/>
              <a:t>,</a:t>
            </a:r>
            <a:r>
              <a:rPr lang="en-US" sz="1050" i="1" dirty="0"/>
              <a:t> </a:t>
            </a:r>
            <a:r>
              <a:rPr lang="en-US" sz="1050" i="1" dirty="0" err="1"/>
              <a:t>d</a:t>
            </a:r>
            <a:r>
              <a:rPr lang="en-US" sz="1050" i="1" baseline="-25000" dirty="0" err="1"/>
              <a:t>u,i,k</a:t>
            </a:r>
            <a:r>
              <a:rPr lang="en-US" sz="1050" dirty="0"/>
              <a:t>,</a:t>
            </a:r>
            <a:r>
              <a:rPr lang="en-US" sz="1050" i="1" dirty="0"/>
              <a:t> </a:t>
            </a:r>
            <a:r>
              <a:rPr lang="en-US" sz="1050" i="1" dirty="0" err="1"/>
              <a:t>j</a:t>
            </a:r>
            <a:r>
              <a:rPr lang="en-US" sz="1050" i="1" baseline="-25000" dirty="0" err="1"/>
              <a:t>u,i,k</a:t>
            </a:r>
            <a:r>
              <a:rPr lang="en-US" sz="1050" baseline="-25000" dirty="0"/>
              <a:t> </a:t>
            </a:r>
            <a:r>
              <a:rPr lang="en-US" sz="1050" dirty="0"/>
              <a:t>and </a:t>
            </a:r>
            <a:r>
              <a:rPr lang="en-US" sz="1050" i="1" dirty="0" err="1"/>
              <a:t>pl</a:t>
            </a:r>
            <a:r>
              <a:rPr lang="en-US" sz="1050" i="1" baseline="-25000" dirty="0" err="1"/>
              <a:t>u,i,k</a:t>
            </a:r>
            <a:r>
              <a:rPr lang="en-US" sz="1050" baseline="-25000" dirty="0"/>
              <a:t> </a:t>
            </a:r>
            <a:r>
              <a:rPr lang="en-US" sz="1050" dirty="0"/>
              <a:t>: Throughput, delay, jitter and the packet loss ratio, obtained by user </a:t>
            </a:r>
            <a:r>
              <a:rPr lang="en-US" sz="1050" i="1" dirty="0"/>
              <a:t>u</a:t>
            </a:r>
            <a:r>
              <a:rPr lang="en-US" sz="1050" dirty="0"/>
              <a:t> from current network </a:t>
            </a:r>
            <a:r>
              <a:rPr lang="en-US" sz="1050" dirty="0" err="1"/>
              <a:t>i</a:t>
            </a:r>
            <a:r>
              <a:rPr lang="en-US" sz="1050" dirty="0"/>
              <a:t> for the service</a:t>
            </a:r>
            <a:r>
              <a:rPr lang="en-US" sz="1050" i="1" dirty="0"/>
              <a:t> k</a:t>
            </a:r>
            <a:r>
              <a:rPr lang="en-US" sz="1050" dirty="0"/>
              <a:t>. </a:t>
            </a:r>
          </a:p>
          <a:p>
            <a:pPr marL="285750" indent="-285750">
              <a:buFont typeface="Arial" panose="020B0604020202020204" pitchFamily="34" charset="0"/>
              <a:buChar char="•"/>
            </a:pPr>
            <a:r>
              <a:rPr lang="en-US" sz="1050" i="1" dirty="0" err="1"/>
              <a:t>w</a:t>
            </a:r>
            <a:r>
              <a:rPr lang="en-US" sz="1050" i="1" baseline="-25000" dirty="0" err="1"/>
              <a:t>th,k</a:t>
            </a:r>
            <a:r>
              <a:rPr lang="en-US" sz="1050" dirty="0"/>
              <a:t>, </a:t>
            </a:r>
            <a:r>
              <a:rPr lang="en-US" sz="1050" i="1" dirty="0" err="1"/>
              <a:t>w</a:t>
            </a:r>
            <a:r>
              <a:rPr lang="en-US" sz="1050" i="1" baseline="-25000" dirty="0" err="1"/>
              <a:t>d,k</a:t>
            </a:r>
            <a:r>
              <a:rPr lang="en-US" sz="1050" dirty="0"/>
              <a:t>, </a:t>
            </a:r>
            <a:r>
              <a:rPr lang="en-US" sz="1050" i="1" dirty="0" err="1"/>
              <a:t>w</a:t>
            </a:r>
            <a:r>
              <a:rPr lang="en-US" sz="1050" i="1" baseline="-25000" dirty="0" err="1"/>
              <a:t>j,k</a:t>
            </a:r>
            <a:r>
              <a:rPr lang="en-US" sz="1050" dirty="0"/>
              <a:t> and </a:t>
            </a:r>
            <a:r>
              <a:rPr lang="en-US" sz="1050" i="1" dirty="0" err="1"/>
              <a:t>w</a:t>
            </a:r>
            <a:r>
              <a:rPr lang="en-US" sz="1050" i="1" baseline="-25000" dirty="0" err="1"/>
              <a:t>pl,k</a:t>
            </a:r>
            <a:r>
              <a:rPr lang="en-US" sz="1050" dirty="0"/>
              <a:t> : The weights of the parameters.</a:t>
            </a:r>
          </a:p>
          <a:p>
            <a:pPr marL="285750" indent="-285750">
              <a:buFont typeface="Arial" panose="020B0604020202020204" pitchFamily="34" charset="0"/>
              <a:buChar char="•"/>
            </a:pPr>
            <a:r>
              <a:rPr lang="en-US" sz="1050" i="1" dirty="0"/>
              <a:t>N</a:t>
            </a:r>
            <a:r>
              <a:rPr lang="en-US" sz="1050" dirty="0"/>
              <a:t> : The number of the parameters considered.</a:t>
            </a:r>
          </a:p>
          <a:p>
            <a:pPr marL="285750" indent="-285750">
              <a:buFont typeface="Arial" panose="020B0604020202020204" pitchFamily="34" charset="0"/>
              <a:buChar char="•"/>
            </a:pPr>
            <a:r>
              <a:rPr lang="en-US" sz="1050" i="1" dirty="0"/>
              <a:t>K</a:t>
            </a:r>
            <a:r>
              <a:rPr lang="en-US" sz="1050" dirty="0"/>
              <a:t> : The number of the available services.</a:t>
            </a:r>
          </a:p>
        </p:txBody>
      </p:sp>
    </p:spTree>
    <p:extLst>
      <p:ext uri="{BB962C8B-B14F-4D97-AF65-F5344CB8AC3E}">
        <p14:creationId xmlns:p14="http://schemas.microsoft.com/office/powerpoint/2010/main" val="576772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3279" y="1690689"/>
            <a:ext cx="7640595" cy="4351338"/>
          </a:xfrm>
        </p:spPr>
        <p:txBody>
          <a:bodyPr>
            <a:noAutofit/>
          </a:bodyPr>
          <a:lstStyle/>
          <a:p>
            <a:r>
              <a:rPr lang="en-US" sz="2000" dirty="0"/>
              <a:t>During the entire vehicle movement:</a:t>
            </a:r>
          </a:p>
          <a:p>
            <a:pPr lvl="1"/>
            <a:r>
              <a:rPr lang="en-US" sz="1800" dirty="0"/>
              <a:t>Its velocity is monitored by the Fog-Cloud infrastructure. </a:t>
            </a:r>
          </a:p>
          <a:p>
            <a:pPr marL="457200" lvl="1" indent="0">
              <a:buNone/>
            </a:pPr>
            <a:endParaRPr lang="en-US" sz="1800" dirty="0"/>
          </a:p>
          <a:p>
            <a:r>
              <a:rPr lang="en-US" sz="2000" dirty="0"/>
              <a:t>An enhanced version of the </a:t>
            </a:r>
            <a:r>
              <a:rPr lang="en-US" sz="2000" u="sng" dirty="0"/>
              <a:t>Mobility State Estimation (MSE)</a:t>
            </a:r>
            <a:r>
              <a:rPr lang="en-US" sz="2000" dirty="0"/>
              <a:t> model defined in 3GPP LTE Release 11 is used to estimate vehicles' velocity. </a:t>
            </a:r>
          </a:p>
          <a:p>
            <a:pPr lvl="1"/>
            <a:r>
              <a:rPr lang="en-US" sz="1800" dirty="0"/>
              <a:t>It considers the number of handovers </a:t>
            </a:r>
            <a:r>
              <a:rPr lang="en-US" sz="1800" i="1" dirty="0"/>
              <a:t>(</a:t>
            </a:r>
            <a:r>
              <a:rPr lang="en-US" sz="1800" i="1" dirty="0" err="1"/>
              <a:t>N</a:t>
            </a:r>
            <a:r>
              <a:rPr lang="en-US" sz="1800" i="1" baseline="-10000" dirty="0" err="1"/>
              <a:t>CR</a:t>
            </a:r>
            <a:r>
              <a:rPr lang="en-US" sz="1800" i="1" baseline="-25000" dirty="0" err="1"/>
              <a:t>u</a:t>
            </a:r>
            <a:r>
              <a:rPr lang="en-US" sz="1800" i="1" dirty="0"/>
              <a:t>) </a:t>
            </a:r>
            <a:r>
              <a:rPr lang="en-US" sz="1800" dirty="0"/>
              <a:t>performed by a vehicle during a sliding time window </a:t>
            </a:r>
            <a:r>
              <a:rPr lang="en-US" sz="1800" i="1" dirty="0"/>
              <a:t>(</a:t>
            </a:r>
            <a:r>
              <a:rPr lang="en-US" sz="1800" i="1" dirty="0" err="1"/>
              <a:t>T</a:t>
            </a:r>
            <a:r>
              <a:rPr lang="en-US" sz="1800" i="1" baseline="-10000" dirty="0" err="1"/>
              <a:t>CR</a:t>
            </a:r>
            <a:r>
              <a:rPr lang="en-US" sz="1800" i="1" baseline="-25000" dirty="0" err="1"/>
              <a:t>max</a:t>
            </a:r>
            <a:r>
              <a:rPr lang="en-US" sz="1800" i="1" dirty="0"/>
              <a:t>)</a:t>
            </a:r>
            <a:r>
              <a:rPr lang="en-US" sz="1800" dirty="0"/>
              <a:t>. </a:t>
            </a:r>
          </a:p>
          <a:p>
            <a:endParaRPr lang="en-US" sz="16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32</a:t>
            </a:fld>
            <a:endParaRPr lang="el-GR" dirty="0"/>
          </a:p>
        </p:txBody>
      </p:sp>
      <p:sp>
        <p:nvSpPr>
          <p:cNvPr id="12" name="Τίτλος 1">
            <a:extLst>
              <a:ext uri="{FF2B5EF4-FFF2-40B4-BE49-F238E27FC236}">
                <a16:creationId xmlns:a16="http://schemas.microsoft.com/office/drawing/2014/main" id="{377D4944-9BFE-4214-B735-ED6DD2B1FCF4}"/>
              </a:ext>
            </a:extLst>
          </p:cNvPr>
          <p:cNvSpPr>
            <a:spLocks noGrp="1"/>
          </p:cNvSpPr>
          <p:nvPr>
            <p:ph type="title"/>
          </p:nvPr>
        </p:nvSpPr>
        <p:spPr>
          <a:xfrm>
            <a:off x="131805" y="365126"/>
            <a:ext cx="8383545" cy="1325563"/>
          </a:xfrm>
        </p:spPr>
        <p:txBody>
          <a:bodyPr/>
          <a:lstStyle/>
          <a:p>
            <a:r>
              <a:rPr lang="en-US"/>
              <a:t>Velocity Monitoring</a:t>
            </a:r>
            <a:endParaRPr lang="el-GR" dirty="0"/>
          </a:p>
        </p:txBody>
      </p:sp>
    </p:spTree>
    <p:extLst>
      <p:ext uri="{BB962C8B-B14F-4D97-AF65-F5344CB8AC3E}">
        <p14:creationId xmlns:p14="http://schemas.microsoft.com/office/powerpoint/2010/main" val="802753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0293" y="1491090"/>
            <a:ext cx="8125057" cy="4351338"/>
          </a:xfrm>
        </p:spPr>
        <p:txBody>
          <a:bodyPr>
            <a:noAutofit/>
          </a:bodyPr>
          <a:lstStyle/>
          <a:p>
            <a:r>
              <a:rPr lang="en-US" sz="2000" dirty="0"/>
              <a:t>The estimated residence time                     of vehicle </a:t>
            </a:r>
            <a:r>
              <a:rPr lang="en-US" sz="2000" i="1" dirty="0"/>
              <a:t>u</a:t>
            </a:r>
            <a:r>
              <a:rPr lang="en-US" sz="2000" dirty="0"/>
              <a:t> in each available cell </a:t>
            </a:r>
            <a:r>
              <a:rPr lang="en-US" sz="2000" i="1" dirty="0" err="1"/>
              <a:t>i</a:t>
            </a:r>
            <a:r>
              <a:rPr lang="en-US" sz="2000" dirty="0"/>
              <a:t> is estimated using formula:</a:t>
            </a:r>
          </a:p>
          <a:p>
            <a:pPr lvl="1"/>
            <a:endParaRPr lang="en-US" sz="1000" dirty="0"/>
          </a:p>
          <a:p>
            <a:pPr lvl="1"/>
            <a:endParaRPr lang="en-US" sz="1000" dirty="0"/>
          </a:p>
          <a:p>
            <a:pPr lvl="1"/>
            <a:endParaRPr lang="en-US" sz="1000" dirty="0"/>
          </a:p>
          <a:p>
            <a:pPr lvl="1"/>
            <a:endParaRPr lang="en-US" sz="1000" dirty="0"/>
          </a:p>
          <a:p>
            <a:pPr lvl="1"/>
            <a:endParaRPr lang="en-US" sz="1000" dirty="0"/>
          </a:p>
          <a:p>
            <a:pPr lvl="1"/>
            <a:r>
              <a:rPr lang="en-US" sz="1800" i="1" dirty="0" err="1"/>
              <a:t>r</a:t>
            </a:r>
            <a:r>
              <a:rPr lang="en-US" sz="1800" i="1" baseline="-25000" dirty="0" err="1"/>
              <a:t>f</a:t>
            </a:r>
            <a:r>
              <a:rPr lang="en-US" sz="1800" dirty="0"/>
              <a:t> is the radius of femtocell</a:t>
            </a:r>
            <a:r>
              <a:rPr lang="en-US" sz="1800" i="1" dirty="0"/>
              <a:t> </a:t>
            </a:r>
            <a:r>
              <a:rPr lang="en-US" sz="1800" i="1" dirty="0" err="1"/>
              <a:t>i</a:t>
            </a:r>
            <a:r>
              <a:rPr lang="en-US" sz="1800" dirty="0"/>
              <a:t>.</a:t>
            </a:r>
          </a:p>
          <a:p>
            <a:pPr lvl="1"/>
            <a:r>
              <a:rPr lang="en-US" sz="1800" i="1" dirty="0"/>
              <a:t>v</a:t>
            </a:r>
            <a:r>
              <a:rPr lang="en-US" sz="1800" i="1" baseline="-25000" dirty="0"/>
              <a:t>u</a:t>
            </a:r>
            <a:r>
              <a:rPr lang="en-US" sz="1800" dirty="0"/>
              <a:t> is the velocity of the vehicle </a:t>
            </a:r>
            <a:r>
              <a:rPr lang="en-US" sz="1800" i="1" dirty="0"/>
              <a:t>u</a:t>
            </a:r>
            <a:r>
              <a:rPr lang="en-US" sz="1800" dirty="0"/>
              <a:t>.</a:t>
            </a:r>
            <a:endParaRPr lang="en-US" sz="2000" dirty="0"/>
          </a:p>
          <a:p>
            <a:r>
              <a:rPr lang="en-US" sz="2000" dirty="0"/>
              <a:t>Following, the vehicle velocity is obtained:</a:t>
            </a:r>
          </a:p>
          <a:p>
            <a:endParaRPr lang="en-US" sz="2000" dirty="0"/>
          </a:p>
          <a:p>
            <a:endParaRPr lang="en-US" sz="2000" dirty="0"/>
          </a:p>
          <a:p>
            <a:r>
              <a:rPr lang="en-US" sz="1800" dirty="0"/>
              <a:t>The vehicle is categorized into one of three velocity states, namely the </a:t>
            </a:r>
            <a:r>
              <a:rPr lang="en-US" sz="1800" b="1" dirty="0"/>
              <a:t>Normal</a:t>
            </a:r>
            <a:r>
              <a:rPr lang="en-US" sz="1800" dirty="0"/>
              <a:t>, the </a:t>
            </a:r>
            <a:r>
              <a:rPr lang="en-US" sz="1800" b="1" dirty="0"/>
              <a:t>Medium</a:t>
            </a:r>
            <a:r>
              <a:rPr lang="en-US" sz="1800" dirty="0"/>
              <a:t> and the </a:t>
            </a:r>
            <a:r>
              <a:rPr lang="en-US" sz="1800" b="1" dirty="0"/>
              <a:t>High</a:t>
            </a:r>
            <a:r>
              <a:rPr lang="en-US" sz="1800" dirty="0"/>
              <a:t>.</a:t>
            </a:r>
          </a:p>
          <a:p>
            <a:pPr lvl="1"/>
            <a:r>
              <a:rPr lang="en-US" sz="1400" dirty="0"/>
              <a:t>The more handovers the vehicle performs during the </a:t>
            </a:r>
            <a:r>
              <a:rPr lang="en-US" sz="1400" i="1" dirty="0" err="1"/>
              <a:t>T</a:t>
            </a:r>
            <a:r>
              <a:rPr lang="en-US" sz="1400" i="1" baseline="-10000" dirty="0" err="1"/>
              <a:t>CR</a:t>
            </a:r>
            <a:r>
              <a:rPr lang="en-US" sz="1400" i="1" baseline="-25000" dirty="0" err="1"/>
              <a:t>max</a:t>
            </a:r>
            <a:r>
              <a:rPr lang="en-US" sz="1400" dirty="0"/>
              <a:t> period, the faster the vehicle is moving.</a:t>
            </a:r>
            <a:endParaRPr lang="el-GR" sz="20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33</a:t>
            </a:fld>
            <a:endParaRPr lang="el-GR"/>
          </a:p>
        </p:txBody>
      </p:sp>
      <p:sp>
        <p:nvSpPr>
          <p:cNvPr id="6" name="Τίτλος 1">
            <a:extLst>
              <a:ext uri="{FF2B5EF4-FFF2-40B4-BE49-F238E27FC236}">
                <a16:creationId xmlns:a16="http://schemas.microsoft.com/office/drawing/2014/main" id="{48E7B6EC-0046-4201-85BD-40DEF83A6F30}"/>
              </a:ext>
            </a:extLst>
          </p:cNvPr>
          <p:cNvSpPr>
            <a:spLocks noGrp="1"/>
          </p:cNvSpPr>
          <p:nvPr>
            <p:ph type="title"/>
          </p:nvPr>
        </p:nvSpPr>
        <p:spPr>
          <a:xfrm>
            <a:off x="131805" y="365126"/>
            <a:ext cx="8383545" cy="1325563"/>
          </a:xfrm>
        </p:spPr>
        <p:txBody>
          <a:bodyPr/>
          <a:lstStyle/>
          <a:p>
            <a:r>
              <a:rPr lang="en-US" dirty="0"/>
              <a:t>Velocity Monitoring</a:t>
            </a:r>
            <a:endParaRPr lang="el-GR" dirty="0"/>
          </a:p>
        </p:txBody>
      </p:sp>
      <p:pic>
        <p:nvPicPr>
          <p:cNvPr id="7" name="Picture 6">
            <a:extLst>
              <a:ext uri="{FF2B5EF4-FFF2-40B4-BE49-F238E27FC236}">
                <a16:creationId xmlns:a16="http://schemas.microsoft.com/office/drawing/2014/main" id="{6DFAB2EA-73C7-4C07-84E6-FF4ABB0A6BBA}"/>
              </a:ext>
            </a:extLst>
          </p:cNvPr>
          <p:cNvPicPr>
            <a:picLocks noChangeAspect="1"/>
          </p:cNvPicPr>
          <p:nvPr/>
        </p:nvPicPr>
        <p:blipFill>
          <a:blip r:embed="rId2"/>
          <a:stretch>
            <a:fillRect/>
          </a:stretch>
        </p:blipFill>
        <p:spPr>
          <a:xfrm>
            <a:off x="3605816" y="4343539"/>
            <a:ext cx="2050876" cy="536383"/>
          </a:xfrm>
          <a:prstGeom prst="rect">
            <a:avLst/>
          </a:prstGeom>
        </p:spPr>
      </p:pic>
      <p:pic>
        <p:nvPicPr>
          <p:cNvPr id="9" name="Picture 12"/>
          <p:cNvPicPr>
            <a:picLocks noChangeAspect="1"/>
          </p:cNvPicPr>
          <p:nvPr/>
        </p:nvPicPr>
        <p:blipFill>
          <a:blip r:embed="rId3"/>
          <a:stretch>
            <a:fillRect/>
          </a:stretch>
        </p:blipFill>
        <p:spPr>
          <a:xfrm>
            <a:off x="3679887" y="2419938"/>
            <a:ext cx="1836806" cy="539246"/>
          </a:xfrm>
          <a:prstGeom prst="rect">
            <a:avLst/>
          </a:prstGeom>
        </p:spPr>
      </p:pic>
      <p:pic>
        <p:nvPicPr>
          <p:cNvPr id="10" name="Εικόνα 9"/>
          <p:cNvPicPr>
            <a:picLocks noChangeAspect="1"/>
          </p:cNvPicPr>
          <p:nvPr/>
        </p:nvPicPr>
        <p:blipFill>
          <a:blip r:embed="rId4"/>
          <a:stretch>
            <a:fillRect/>
          </a:stretch>
        </p:blipFill>
        <p:spPr>
          <a:xfrm>
            <a:off x="3889691" y="1545768"/>
            <a:ext cx="1014749" cy="332263"/>
          </a:xfrm>
          <a:prstGeom prst="rect">
            <a:avLst/>
          </a:prstGeom>
        </p:spPr>
      </p:pic>
      <p:sp>
        <p:nvSpPr>
          <p:cNvPr id="2" name="Ορθογώνιο 1"/>
          <p:cNvSpPr/>
          <p:nvPr/>
        </p:nvSpPr>
        <p:spPr>
          <a:xfrm>
            <a:off x="6301833" y="4161247"/>
            <a:ext cx="2686050" cy="646331"/>
          </a:xfrm>
          <a:prstGeom prst="rect">
            <a:avLst/>
          </a:prstGeom>
          <a:ln>
            <a:solidFill>
              <a:schemeClr val="tx1"/>
            </a:solidFill>
          </a:ln>
        </p:spPr>
        <p:txBody>
          <a:bodyPr wrap="square">
            <a:spAutoFit/>
          </a:bodyPr>
          <a:lstStyle/>
          <a:p>
            <a:r>
              <a:rPr lang="en-US" sz="1200" i="1" dirty="0"/>
              <a:t>The </a:t>
            </a:r>
            <a:r>
              <a:rPr lang="el-GR" sz="1200" i="1" dirty="0"/>
              <a:t>λ</a:t>
            </a:r>
            <a:r>
              <a:rPr lang="en-US" sz="1200" i="1" baseline="-25000" dirty="0"/>
              <a:t>u</a:t>
            </a:r>
            <a:r>
              <a:rPr lang="en-US" sz="1200" i="1" dirty="0"/>
              <a:t> parameter, obtained by the SDN controller, denotes the cell's density in the location of vehicle u.</a:t>
            </a:r>
          </a:p>
        </p:txBody>
      </p:sp>
    </p:spTree>
    <p:extLst>
      <p:ext uri="{BB962C8B-B14F-4D97-AF65-F5344CB8AC3E}">
        <p14:creationId xmlns:p14="http://schemas.microsoft.com/office/powerpoint/2010/main" val="1229871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Network selection - </a:t>
            </a:r>
            <a:br>
              <a:rPr lang="en-US" dirty="0"/>
            </a:br>
            <a:r>
              <a:rPr lang="en-US" dirty="0"/>
              <a:t>Pentagonal Fuzzy Topsis (PFT)</a:t>
            </a:r>
            <a:endParaRPr lang="el-GR" dirty="0"/>
          </a:p>
        </p:txBody>
      </p:sp>
      <p:sp>
        <p:nvSpPr>
          <p:cNvPr id="3" name="Θέση περιεχομένου 2"/>
          <p:cNvSpPr>
            <a:spLocks noGrp="1"/>
          </p:cNvSpPr>
          <p:nvPr>
            <p:ph idx="1"/>
          </p:nvPr>
        </p:nvSpPr>
        <p:spPr>
          <a:xfrm>
            <a:off x="446689" y="1891408"/>
            <a:ext cx="8250621" cy="4351338"/>
          </a:xfrm>
        </p:spPr>
        <p:txBody>
          <a:bodyPr>
            <a:noAutofit/>
          </a:bodyPr>
          <a:lstStyle/>
          <a:p>
            <a:r>
              <a:rPr lang="en-US" sz="2000" dirty="0"/>
              <a:t>If the vehicle mobility state is </a:t>
            </a:r>
            <a:r>
              <a:rPr lang="en-US" sz="2000" b="1" dirty="0"/>
              <a:t>Normal</a:t>
            </a:r>
            <a:r>
              <a:rPr lang="en-US" sz="2000" dirty="0"/>
              <a:t>.</a:t>
            </a:r>
          </a:p>
          <a:p>
            <a:pPr lvl="1"/>
            <a:r>
              <a:rPr lang="en-US" sz="1800" dirty="0"/>
              <a:t>The vehicle </a:t>
            </a:r>
            <a:r>
              <a:rPr lang="en-US" sz="1800" b="1" dirty="0"/>
              <a:t>considers all the available networks </a:t>
            </a:r>
            <a:r>
              <a:rPr lang="en-US" sz="1800" dirty="0"/>
              <a:t>as alternatives. </a:t>
            </a:r>
          </a:p>
          <a:p>
            <a:r>
              <a:rPr lang="en-US" sz="2000" dirty="0"/>
              <a:t>If vehicle mobility state is </a:t>
            </a:r>
            <a:r>
              <a:rPr lang="en-US" sz="2000" b="1" dirty="0"/>
              <a:t>Medium</a:t>
            </a:r>
            <a:r>
              <a:rPr lang="en-US" sz="2000" dirty="0"/>
              <a:t>.</a:t>
            </a:r>
          </a:p>
          <a:p>
            <a:pPr lvl="1"/>
            <a:r>
              <a:rPr lang="en-US" sz="1800" dirty="0"/>
              <a:t>The vehicle </a:t>
            </a:r>
            <a:r>
              <a:rPr lang="en-US" sz="1800" b="1" dirty="0"/>
              <a:t>skips some Femtocells </a:t>
            </a:r>
            <a:r>
              <a:rPr lang="en-US" sz="1800" dirty="0"/>
              <a:t>along its trajectory. </a:t>
            </a:r>
          </a:p>
          <a:p>
            <a:pPr lvl="1"/>
            <a:r>
              <a:rPr lang="en-US" sz="1800" dirty="0"/>
              <a:t>A femtocell </a:t>
            </a:r>
            <a:r>
              <a:rPr lang="en-US" sz="1800" i="1" dirty="0" err="1"/>
              <a:t>i</a:t>
            </a:r>
            <a:r>
              <a:rPr lang="en-US" sz="1800" dirty="0"/>
              <a:t> is considered as alternative if</a:t>
            </a:r>
            <a:endParaRPr lang="en-US" sz="1800" dirty="0">
              <a:highlight>
                <a:srgbClr val="FFFF00"/>
              </a:highlight>
            </a:endParaRPr>
          </a:p>
          <a:p>
            <a:pPr lvl="1"/>
            <a:r>
              <a:rPr lang="en-US" sz="1800" dirty="0"/>
              <a:t>               is the average residence time of vehicle </a:t>
            </a:r>
            <a:r>
              <a:rPr lang="en-US" sz="1800" i="1" dirty="0"/>
              <a:t>u</a:t>
            </a:r>
            <a:r>
              <a:rPr lang="en-US" sz="1800" dirty="0"/>
              <a:t> considering all the available femtocells in its current location. </a:t>
            </a:r>
          </a:p>
          <a:p>
            <a:r>
              <a:rPr lang="en-US" sz="2000" dirty="0"/>
              <a:t>If vehicle mobility state is </a:t>
            </a:r>
            <a:r>
              <a:rPr lang="en-US" sz="2000" b="1" dirty="0"/>
              <a:t>High</a:t>
            </a:r>
            <a:r>
              <a:rPr lang="en-US" sz="2000" dirty="0"/>
              <a:t>.</a:t>
            </a:r>
          </a:p>
          <a:p>
            <a:pPr lvl="1"/>
            <a:r>
              <a:rPr lang="en-US" sz="1800" b="1" dirty="0"/>
              <a:t>Only Macrocells</a:t>
            </a:r>
            <a:r>
              <a:rPr lang="en-US" sz="1800" dirty="0"/>
              <a:t> are considered as alternatives.</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34</a:t>
            </a:fld>
            <a:endParaRPr lang="el-GR"/>
          </a:p>
        </p:txBody>
      </p:sp>
      <p:pic>
        <p:nvPicPr>
          <p:cNvPr id="6" name="Εικόνα 5"/>
          <p:cNvPicPr>
            <a:picLocks noChangeAspect="1"/>
          </p:cNvPicPr>
          <p:nvPr/>
        </p:nvPicPr>
        <p:blipFill>
          <a:blip r:embed="rId2"/>
          <a:stretch>
            <a:fillRect/>
          </a:stretch>
        </p:blipFill>
        <p:spPr>
          <a:xfrm>
            <a:off x="5197862" y="3292102"/>
            <a:ext cx="1704381" cy="251784"/>
          </a:xfrm>
          <a:prstGeom prst="rect">
            <a:avLst/>
          </a:prstGeom>
        </p:spPr>
      </p:pic>
      <p:pic>
        <p:nvPicPr>
          <p:cNvPr id="7" name="Εικόνα 6"/>
          <p:cNvPicPr>
            <a:picLocks noChangeAspect="1"/>
          </p:cNvPicPr>
          <p:nvPr/>
        </p:nvPicPr>
        <p:blipFill>
          <a:blip r:embed="rId3"/>
          <a:stretch>
            <a:fillRect/>
          </a:stretch>
        </p:blipFill>
        <p:spPr>
          <a:xfrm>
            <a:off x="1201335" y="3591206"/>
            <a:ext cx="750385" cy="241429"/>
          </a:xfrm>
          <a:prstGeom prst="rect">
            <a:avLst/>
          </a:prstGeom>
        </p:spPr>
      </p:pic>
    </p:spTree>
    <p:extLst>
      <p:ext uri="{BB962C8B-B14F-4D97-AF65-F5344CB8AC3E}">
        <p14:creationId xmlns:p14="http://schemas.microsoft.com/office/powerpoint/2010/main" val="514861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74638"/>
            <a:ext cx="8229600" cy="1143000"/>
          </a:xfrm>
        </p:spPr>
        <p:txBody>
          <a:bodyPr>
            <a:normAutofit fontScale="90000"/>
          </a:bodyPr>
          <a:lstStyle/>
          <a:p>
            <a:r>
              <a:rPr lang="en-US" dirty="0"/>
              <a:t>Network selection - </a:t>
            </a:r>
            <a:br>
              <a:rPr lang="en-US" dirty="0"/>
            </a:br>
            <a:r>
              <a:rPr lang="en-US" dirty="0"/>
              <a:t>Pentagonal Fuzzy Topsis (PFT) </a:t>
            </a:r>
          </a:p>
        </p:txBody>
      </p:sp>
      <p:sp>
        <p:nvSpPr>
          <p:cNvPr id="3" name="2 - Θέση περιεχομένου"/>
          <p:cNvSpPr>
            <a:spLocks noGrp="1"/>
          </p:cNvSpPr>
          <p:nvPr>
            <p:ph idx="1"/>
          </p:nvPr>
        </p:nvSpPr>
        <p:spPr>
          <a:xfrm>
            <a:off x="457200" y="1580908"/>
            <a:ext cx="8229600" cy="4525963"/>
          </a:xfrm>
        </p:spPr>
        <p:txBody>
          <a:bodyPr>
            <a:noAutofit/>
          </a:bodyPr>
          <a:lstStyle/>
          <a:p>
            <a:r>
              <a:rPr lang="en-US" sz="1800" dirty="0"/>
              <a:t>PFT concept:</a:t>
            </a:r>
          </a:p>
          <a:p>
            <a:pPr lvl="1">
              <a:buFont typeface="Wingdings" panose="05000000000000000000" pitchFamily="2" charset="2"/>
              <a:buChar char="Ø"/>
            </a:pPr>
            <a:r>
              <a:rPr lang="en-US" sz="1600" i="1" dirty="0"/>
              <a:t>The best alternative should have the shortest distance from the positive ideal solution and the longer distance from the negative ideal solution.</a:t>
            </a:r>
          </a:p>
          <a:p>
            <a:r>
              <a:rPr lang="en-US" sz="1800" dirty="0"/>
              <a:t>Linguistic values of criteria attributes are represented by IVPFNs. </a:t>
            </a:r>
          </a:p>
          <a:p>
            <a:endParaRPr lang="en-US" sz="1800" dirty="0"/>
          </a:p>
          <a:p>
            <a:pPr marL="342900" lvl="1" indent="-342900">
              <a:buFont typeface="Wingdings" panose="05000000000000000000" pitchFamily="2" charset="2"/>
              <a:buChar char="ü"/>
            </a:pPr>
            <a:r>
              <a:rPr lang="en-US" sz="1800" dirty="0"/>
              <a:t>The set of possible alternatives:</a:t>
            </a:r>
          </a:p>
          <a:p>
            <a:pPr lvl="1"/>
            <a:r>
              <a:rPr lang="en-US" sz="1800" i="1" dirty="0"/>
              <a:t>A </a:t>
            </a:r>
            <a:r>
              <a:rPr lang="en-US" sz="1800" dirty="0"/>
              <a:t>= {</a:t>
            </a:r>
            <a:r>
              <a:rPr lang="en-US" sz="1800" i="1" dirty="0"/>
              <a:t>AL</a:t>
            </a:r>
            <a:r>
              <a:rPr lang="en-US" sz="1800" i="1" baseline="-25000" dirty="0"/>
              <a:t>1</a:t>
            </a:r>
            <a:r>
              <a:rPr lang="en-US" sz="1800" i="1" dirty="0"/>
              <a:t>, AL</a:t>
            </a:r>
            <a:r>
              <a:rPr lang="en-US" sz="1800" i="1" baseline="-25000" dirty="0"/>
              <a:t>2</a:t>
            </a:r>
            <a:r>
              <a:rPr lang="en-US" sz="1800" i="1" dirty="0"/>
              <a:t>,…, </a:t>
            </a:r>
            <a:r>
              <a:rPr lang="en-US" sz="1800" i="1" dirty="0" err="1"/>
              <a:t>AL</a:t>
            </a:r>
            <a:r>
              <a:rPr lang="en-US" sz="1800" i="1" baseline="-25000" dirty="0" err="1"/>
              <a:t>n</a:t>
            </a:r>
            <a:r>
              <a:rPr lang="en-US" sz="1800" i="1" dirty="0"/>
              <a:t>}</a:t>
            </a:r>
            <a:endParaRPr lang="en-US" sz="1800" dirty="0"/>
          </a:p>
          <a:p>
            <a:pPr marL="342900" lvl="1" indent="-342900">
              <a:buFont typeface="Wingdings" panose="05000000000000000000" pitchFamily="2" charset="2"/>
              <a:buChar char="ü"/>
            </a:pPr>
            <a:r>
              <a:rPr lang="en-US" sz="1800" dirty="0"/>
              <a:t>The set of criteria:</a:t>
            </a:r>
          </a:p>
          <a:p>
            <a:pPr lvl="1"/>
            <a:r>
              <a:rPr lang="en-US" sz="1800" i="1" dirty="0"/>
              <a:t>C </a:t>
            </a:r>
            <a:r>
              <a:rPr lang="en-US" sz="1800" dirty="0"/>
              <a:t>= {</a:t>
            </a:r>
            <a:r>
              <a:rPr lang="en-US" sz="1800" i="1" dirty="0"/>
              <a:t>CR</a:t>
            </a:r>
            <a:r>
              <a:rPr lang="en-US" sz="1800" i="1" baseline="-25000" dirty="0"/>
              <a:t>1</a:t>
            </a:r>
            <a:r>
              <a:rPr lang="en-US" sz="1800" i="1" dirty="0"/>
              <a:t>, CR</a:t>
            </a:r>
            <a:r>
              <a:rPr lang="en-US" sz="1800" i="1" baseline="-25000" dirty="0"/>
              <a:t>2</a:t>
            </a:r>
            <a:r>
              <a:rPr lang="en-US" sz="1800" i="1" dirty="0"/>
              <a:t>,…, </a:t>
            </a:r>
            <a:r>
              <a:rPr lang="en-US" sz="1800" i="1" dirty="0" err="1"/>
              <a:t>CR</a:t>
            </a:r>
            <a:r>
              <a:rPr lang="en-US" sz="1800" i="1" baseline="-25000" dirty="0" err="1"/>
              <a:t>n</a:t>
            </a:r>
            <a:r>
              <a:rPr lang="en-US" sz="1800" dirty="0"/>
              <a:t>}</a:t>
            </a:r>
          </a:p>
          <a:p>
            <a:pPr marL="342900" lvl="1" indent="-342900">
              <a:buFont typeface="Wingdings" panose="05000000000000000000" pitchFamily="2" charset="2"/>
              <a:buChar char="ü"/>
            </a:pPr>
            <a:r>
              <a:rPr lang="en-US" sz="1800" dirty="0"/>
              <a:t>The weights of each criterion:</a:t>
            </a:r>
          </a:p>
          <a:p>
            <a:pPr lvl="1"/>
            <a:r>
              <a:rPr lang="en-US" sz="1800" i="1" dirty="0"/>
              <a:t>w</a:t>
            </a:r>
            <a:r>
              <a:rPr lang="en-US" sz="1800" i="1" baseline="-25000" dirty="0"/>
              <a:t>1</a:t>
            </a:r>
            <a:r>
              <a:rPr lang="en-US" sz="1800" i="1" dirty="0"/>
              <a:t>, w</a:t>
            </a:r>
            <a:r>
              <a:rPr lang="en-US" sz="1800" i="1" baseline="-25000" dirty="0"/>
              <a:t>2</a:t>
            </a:r>
            <a:r>
              <a:rPr lang="en-US" sz="1800" i="1" dirty="0"/>
              <a:t>, …, w</a:t>
            </a:r>
            <a:r>
              <a:rPr lang="en-US" sz="1800" i="1" baseline="-25000" dirty="0"/>
              <a:t>m</a:t>
            </a:r>
          </a:p>
          <a:p>
            <a:pPr>
              <a:buFont typeface="Wingdings" panose="05000000000000000000" pitchFamily="2" charset="2"/>
              <a:buChar char="ü"/>
            </a:pPr>
            <a:r>
              <a:rPr lang="en-US" sz="1800" dirty="0"/>
              <a:t>   The decision matrix:</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35</a:t>
            </a:fld>
            <a:endParaRPr lang="en-US"/>
          </a:p>
        </p:txBody>
      </p:sp>
      <p:pic>
        <p:nvPicPr>
          <p:cNvPr id="5" name="Picture 4">
            <a:extLst>
              <a:ext uri="{FF2B5EF4-FFF2-40B4-BE49-F238E27FC236}">
                <a16:creationId xmlns:a16="http://schemas.microsoft.com/office/drawing/2014/main" id="{05D73BFC-D762-468A-91D8-5830366F8575}"/>
              </a:ext>
            </a:extLst>
          </p:cNvPr>
          <p:cNvPicPr>
            <a:picLocks noChangeAspect="1"/>
          </p:cNvPicPr>
          <p:nvPr/>
        </p:nvPicPr>
        <p:blipFill>
          <a:blip r:embed="rId2"/>
          <a:stretch>
            <a:fillRect/>
          </a:stretch>
        </p:blipFill>
        <p:spPr>
          <a:xfrm>
            <a:off x="2882863" y="5101466"/>
            <a:ext cx="2504598" cy="1171268"/>
          </a:xfrm>
          <a:prstGeom prst="rect">
            <a:avLst/>
          </a:prstGeom>
        </p:spPr>
      </p:pic>
      <p:pic>
        <p:nvPicPr>
          <p:cNvPr id="7" name="Picture 6">
            <a:extLst>
              <a:ext uri="{FF2B5EF4-FFF2-40B4-BE49-F238E27FC236}">
                <a16:creationId xmlns:a16="http://schemas.microsoft.com/office/drawing/2014/main" id="{DEEAF7B8-AA36-4245-9780-C1CDD33FE295}"/>
              </a:ext>
            </a:extLst>
          </p:cNvPr>
          <p:cNvPicPr>
            <a:picLocks noChangeAspect="1"/>
          </p:cNvPicPr>
          <p:nvPr/>
        </p:nvPicPr>
        <p:blipFill>
          <a:blip r:embed="rId3"/>
          <a:stretch>
            <a:fillRect/>
          </a:stretch>
        </p:blipFill>
        <p:spPr>
          <a:xfrm>
            <a:off x="5303379" y="6272734"/>
            <a:ext cx="3706867" cy="485852"/>
          </a:xfrm>
          <a:prstGeom prst="rect">
            <a:avLst/>
          </a:prstGeom>
        </p:spPr>
      </p:pic>
    </p:spTree>
    <p:extLst>
      <p:ext uri="{BB962C8B-B14F-4D97-AF65-F5344CB8AC3E}">
        <p14:creationId xmlns:p14="http://schemas.microsoft.com/office/powerpoint/2010/main" val="1069629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74638"/>
            <a:ext cx="8229600" cy="1143000"/>
          </a:xfrm>
        </p:spPr>
        <p:txBody>
          <a:bodyPr>
            <a:normAutofit fontScale="90000"/>
          </a:bodyPr>
          <a:lstStyle/>
          <a:p>
            <a:r>
              <a:rPr lang="en-US" dirty="0"/>
              <a:t>Network selection - </a:t>
            </a:r>
            <a:br>
              <a:rPr lang="en-US" dirty="0"/>
            </a:br>
            <a:r>
              <a:rPr lang="en-US" dirty="0"/>
              <a:t>Pentagonal Fuzzy Topsis (PFT) </a:t>
            </a:r>
          </a:p>
        </p:txBody>
      </p:sp>
      <p:sp>
        <p:nvSpPr>
          <p:cNvPr id="3" name="2 - Θέση περιεχομένου"/>
          <p:cNvSpPr>
            <a:spLocks noGrp="1"/>
          </p:cNvSpPr>
          <p:nvPr>
            <p:ph idx="1"/>
          </p:nvPr>
        </p:nvSpPr>
        <p:spPr>
          <a:xfrm>
            <a:off x="21600" y="1676400"/>
            <a:ext cx="4992414" cy="4525963"/>
          </a:xfrm>
        </p:spPr>
        <p:txBody>
          <a:bodyPr>
            <a:normAutofit/>
          </a:bodyPr>
          <a:lstStyle/>
          <a:p>
            <a:r>
              <a:rPr lang="en-US" sz="2400" dirty="0"/>
              <a:t>The steps of the method are as follows:</a:t>
            </a:r>
          </a:p>
          <a:p>
            <a:pPr marL="914400" lvl="1" indent="-457200">
              <a:spcBef>
                <a:spcPts val="800"/>
              </a:spcBef>
              <a:buFont typeface="+mj-lt"/>
              <a:buAutoNum type="arabicPeriod"/>
            </a:pPr>
            <a:r>
              <a:rPr lang="en-US" sz="2000" b="1" u="sng" dirty="0"/>
              <a:t>Construction of the decision matrix.</a:t>
            </a:r>
          </a:p>
          <a:p>
            <a:pPr marL="914400" lvl="1" indent="-457200">
              <a:spcBef>
                <a:spcPts val="800"/>
              </a:spcBef>
              <a:buFont typeface="+mj-lt"/>
              <a:buAutoNum type="arabicPeriod"/>
            </a:pPr>
            <a:r>
              <a:rPr lang="en-US" sz="2000" dirty="0">
                <a:solidFill>
                  <a:schemeClr val="bg1">
                    <a:lumMod val="50000"/>
                  </a:schemeClr>
                </a:solidFill>
              </a:rPr>
              <a:t>Normalization of the decision matrix.</a:t>
            </a:r>
          </a:p>
          <a:p>
            <a:pPr marL="914400" lvl="1" indent="-457200">
              <a:spcBef>
                <a:spcPts val="800"/>
              </a:spcBef>
              <a:buFont typeface="+mj-lt"/>
              <a:buAutoNum type="arabicPeriod"/>
            </a:pPr>
            <a:r>
              <a:rPr lang="en-US" sz="2000" dirty="0">
                <a:solidFill>
                  <a:schemeClr val="bg1">
                    <a:lumMod val="50000"/>
                  </a:schemeClr>
                </a:solidFill>
              </a:rPr>
              <a:t>Construction of the weighted normalized decision matrix.</a:t>
            </a:r>
          </a:p>
          <a:p>
            <a:pPr marL="914400" lvl="1" indent="-457200">
              <a:spcBef>
                <a:spcPts val="800"/>
              </a:spcBef>
              <a:buFont typeface="+mj-lt"/>
              <a:buAutoNum type="arabicPeriod"/>
            </a:pPr>
            <a:r>
              <a:rPr lang="en-US" sz="2000" dirty="0">
                <a:solidFill>
                  <a:schemeClr val="bg1">
                    <a:lumMod val="50000"/>
                  </a:schemeClr>
                </a:solidFill>
              </a:rPr>
              <a:t>Determination of the positive and negative ideal solution.</a:t>
            </a:r>
          </a:p>
          <a:p>
            <a:pPr marL="914400" lvl="1" indent="-457200">
              <a:spcBef>
                <a:spcPts val="800"/>
              </a:spcBef>
              <a:buFont typeface="+mj-lt"/>
              <a:buAutoNum type="arabicPeriod"/>
            </a:pPr>
            <a:r>
              <a:rPr lang="en-US" sz="2000" dirty="0">
                <a:solidFill>
                  <a:schemeClr val="bg1">
                    <a:lumMod val="50000"/>
                  </a:schemeClr>
                </a:solidFill>
              </a:rPr>
              <a:t>Measurement of the distance of each alternative from the ideal solutions.</a:t>
            </a:r>
          </a:p>
          <a:p>
            <a:pPr marL="914400" lvl="1" indent="-457200">
              <a:spcBef>
                <a:spcPts val="800"/>
              </a:spcBef>
              <a:buFont typeface="+mj-lt"/>
              <a:buAutoNum type="arabicPeriod"/>
            </a:pPr>
            <a:r>
              <a:rPr lang="en-US" sz="2000" dirty="0">
                <a:solidFill>
                  <a:schemeClr val="bg1">
                    <a:lumMod val="50000"/>
                  </a:schemeClr>
                </a:solidFill>
              </a:rPr>
              <a:t>Calculation of the relative closeness of each alternative.</a:t>
            </a:r>
          </a:p>
          <a:p>
            <a:pPr marL="914400" lvl="1" indent="-457200">
              <a:spcBef>
                <a:spcPts val="800"/>
              </a:spcBef>
              <a:buFont typeface="+mj-lt"/>
              <a:buAutoNum type="arabicPeriod"/>
            </a:pPr>
            <a:r>
              <a:rPr lang="en-US" sz="2000" dirty="0">
                <a:solidFill>
                  <a:schemeClr val="bg1">
                    <a:lumMod val="50000"/>
                  </a:schemeClr>
                </a:solidFill>
              </a:rPr>
              <a:t>Alternatives ranking.</a:t>
            </a:r>
          </a:p>
          <a:p>
            <a:pPr lvl="1"/>
            <a:endParaRPr lang="en-US" sz="2000" dirty="0"/>
          </a:p>
          <a:p>
            <a:pPr lvl="1"/>
            <a:endParaRPr lang="el-GR" sz="2000" dirty="0"/>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36</a:t>
            </a:fld>
            <a:endParaRPr lang="en-US"/>
          </a:p>
        </p:txBody>
      </p:sp>
      <p:grpSp>
        <p:nvGrpSpPr>
          <p:cNvPr id="8" name="Ομάδα 7"/>
          <p:cNvGrpSpPr/>
          <p:nvPr/>
        </p:nvGrpSpPr>
        <p:grpSpPr>
          <a:xfrm>
            <a:off x="5717628" y="2070098"/>
            <a:ext cx="3320611" cy="2482608"/>
            <a:chOff x="5717628" y="2070098"/>
            <a:chExt cx="3320611" cy="2482608"/>
          </a:xfrm>
        </p:grpSpPr>
        <p:pic>
          <p:nvPicPr>
            <p:cNvPr id="5" name="Picture 4"/>
            <p:cNvPicPr>
              <a:picLocks noChangeAspect="1"/>
            </p:cNvPicPr>
            <p:nvPr/>
          </p:nvPicPr>
          <p:blipFill>
            <a:blip r:embed="rId2"/>
            <a:stretch>
              <a:fillRect/>
            </a:stretch>
          </p:blipFill>
          <p:spPr>
            <a:xfrm>
              <a:off x="5717628" y="2070098"/>
              <a:ext cx="2076702" cy="971164"/>
            </a:xfrm>
            <a:prstGeom prst="rect">
              <a:avLst/>
            </a:prstGeom>
          </p:spPr>
        </p:pic>
        <p:pic>
          <p:nvPicPr>
            <p:cNvPr id="6" name="Picture 6"/>
            <p:cNvPicPr>
              <a:picLocks noChangeAspect="1"/>
            </p:cNvPicPr>
            <p:nvPr/>
          </p:nvPicPr>
          <p:blipFill>
            <a:blip r:embed="rId3"/>
            <a:stretch>
              <a:fillRect/>
            </a:stretch>
          </p:blipFill>
          <p:spPr>
            <a:xfrm>
              <a:off x="6043448" y="3301200"/>
              <a:ext cx="2994791" cy="392522"/>
            </a:xfrm>
            <a:prstGeom prst="rect">
              <a:avLst/>
            </a:prstGeom>
          </p:spPr>
        </p:pic>
        <p:pic>
          <p:nvPicPr>
            <p:cNvPr id="7" name="Εικόνα 6"/>
            <p:cNvPicPr>
              <a:picLocks noChangeAspect="1"/>
            </p:cNvPicPr>
            <p:nvPr/>
          </p:nvPicPr>
          <p:blipFill>
            <a:blip r:embed="rId4"/>
            <a:stretch>
              <a:fillRect/>
            </a:stretch>
          </p:blipFill>
          <p:spPr>
            <a:xfrm>
              <a:off x="7924142" y="3939381"/>
              <a:ext cx="1114097" cy="504276"/>
            </a:xfrm>
            <a:prstGeom prst="rect">
              <a:avLst/>
            </a:prstGeom>
          </p:spPr>
        </p:pic>
        <p:sp>
          <p:nvSpPr>
            <p:cNvPr id="9" name="TextBox 8"/>
            <p:cNvSpPr txBox="1"/>
            <p:nvPr/>
          </p:nvSpPr>
          <p:spPr>
            <a:xfrm>
              <a:off x="5948854" y="4029486"/>
              <a:ext cx="2764221" cy="523220"/>
            </a:xfrm>
            <a:prstGeom prst="rect">
              <a:avLst/>
            </a:prstGeom>
            <a:noFill/>
          </p:spPr>
          <p:txBody>
            <a:bodyPr wrap="square" rtlCol="0">
              <a:spAutoFit/>
            </a:bodyPr>
            <a:lstStyle/>
            <a:p>
              <a:r>
                <a:rPr lang="en-US" sz="1400" i="1" dirty="0"/>
                <a:t>if Q decision makers exist:</a:t>
              </a:r>
            </a:p>
            <a:p>
              <a:endParaRPr lang="el-GR" sz="1400" i="1" dirty="0"/>
            </a:p>
          </p:txBody>
        </p:sp>
      </p:grpSp>
      <p:sp>
        <p:nvSpPr>
          <p:cNvPr id="11" name="2 - Θέση περιεχομένου"/>
          <p:cNvSpPr txBox="1">
            <a:spLocks/>
          </p:cNvSpPr>
          <p:nvPr/>
        </p:nvSpPr>
        <p:spPr>
          <a:xfrm>
            <a:off x="21598" y="1709853"/>
            <a:ext cx="4993200" cy="45259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steps of the method are as follows:</a:t>
            </a:r>
          </a:p>
          <a:p>
            <a:pPr marL="914400" lvl="1" indent="-457200">
              <a:spcBef>
                <a:spcPts val="800"/>
              </a:spcBef>
              <a:buFont typeface="+mj-lt"/>
              <a:buAutoNum type="arabicPeriod"/>
            </a:pPr>
            <a:r>
              <a:rPr lang="en-US" sz="2000" dirty="0">
                <a:solidFill>
                  <a:schemeClr val="bg1">
                    <a:lumMod val="50000"/>
                  </a:schemeClr>
                </a:solidFill>
              </a:rPr>
              <a:t>Construction of the decision matrix.</a:t>
            </a:r>
          </a:p>
          <a:p>
            <a:pPr marL="914400" lvl="1" indent="-457200">
              <a:spcBef>
                <a:spcPts val="800"/>
              </a:spcBef>
              <a:buFont typeface="+mj-lt"/>
              <a:buAutoNum type="arabicPeriod"/>
            </a:pPr>
            <a:r>
              <a:rPr lang="en-US" sz="2000" b="1" u="sng" dirty="0"/>
              <a:t>Normalization of the decision matrix.</a:t>
            </a:r>
          </a:p>
          <a:p>
            <a:pPr marL="914400" lvl="1" indent="-457200">
              <a:spcBef>
                <a:spcPts val="800"/>
              </a:spcBef>
              <a:buFont typeface="+mj-lt"/>
              <a:buAutoNum type="arabicPeriod"/>
            </a:pPr>
            <a:r>
              <a:rPr lang="en-US" sz="2000" dirty="0">
                <a:solidFill>
                  <a:schemeClr val="bg1">
                    <a:lumMod val="50000"/>
                  </a:schemeClr>
                </a:solidFill>
              </a:rPr>
              <a:t>Construction of the weighted normalized decision matrix.</a:t>
            </a:r>
          </a:p>
          <a:p>
            <a:pPr marL="914400" lvl="1" indent="-457200">
              <a:spcBef>
                <a:spcPts val="800"/>
              </a:spcBef>
              <a:buFont typeface="+mj-lt"/>
              <a:buAutoNum type="arabicPeriod"/>
            </a:pPr>
            <a:r>
              <a:rPr lang="en-US" sz="2000" dirty="0">
                <a:solidFill>
                  <a:schemeClr val="bg1">
                    <a:lumMod val="50000"/>
                  </a:schemeClr>
                </a:solidFill>
              </a:rPr>
              <a:t>Determination of the positive and negative ideal solution.</a:t>
            </a:r>
          </a:p>
          <a:p>
            <a:pPr marL="914400" lvl="1" indent="-457200">
              <a:spcBef>
                <a:spcPts val="800"/>
              </a:spcBef>
              <a:buFont typeface="+mj-lt"/>
              <a:buAutoNum type="arabicPeriod"/>
            </a:pPr>
            <a:r>
              <a:rPr lang="en-US" sz="2000" dirty="0">
                <a:solidFill>
                  <a:schemeClr val="bg1">
                    <a:lumMod val="50000"/>
                  </a:schemeClr>
                </a:solidFill>
              </a:rPr>
              <a:t>Measurement of the distance of each alternative from the ideal solutions.</a:t>
            </a:r>
          </a:p>
          <a:p>
            <a:pPr marL="914400" lvl="1" indent="-457200">
              <a:spcBef>
                <a:spcPts val="800"/>
              </a:spcBef>
              <a:buFont typeface="+mj-lt"/>
              <a:buAutoNum type="arabicPeriod"/>
            </a:pPr>
            <a:r>
              <a:rPr lang="en-US" sz="2000" dirty="0">
                <a:solidFill>
                  <a:schemeClr val="bg1">
                    <a:lumMod val="50000"/>
                  </a:schemeClr>
                </a:solidFill>
              </a:rPr>
              <a:t>Calculation of the relative closeness of each alternative.</a:t>
            </a:r>
          </a:p>
          <a:p>
            <a:pPr marL="914400" lvl="1" indent="-457200">
              <a:spcBef>
                <a:spcPts val="800"/>
              </a:spcBef>
              <a:buFont typeface="+mj-lt"/>
              <a:buAutoNum type="arabicPeriod"/>
            </a:pPr>
            <a:r>
              <a:rPr lang="en-US" sz="2000" dirty="0">
                <a:solidFill>
                  <a:schemeClr val="bg1">
                    <a:lumMod val="50000"/>
                  </a:schemeClr>
                </a:solidFill>
              </a:rPr>
              <a:t>Alternatives ranking.</a:t>
            </a:r>
          </a:p>
          <a:p>
            <a:pPr lvl="1"/>
            <a:endParaRPr lang="en-US" sz="2000" dirty="0"/>
          </a:p>
          <a:p>
            <a:pPr lvl="1"/>
            <a:endParaRPr lang="el-GR" sz="2000" dirty="0"/>
          </a:p>
        </p:txBody>
      </p:sp>
      <p:grpSp>
        <p:nvGrpSpPr>
          <p:cNvPr id="12" name="Ομάδα 11"/>
          <p:cNvGrpSpPr/>
          <p:nvPr/>
        </p:nvGrpSpPr>
        <p:grpSpPr>
          <a:xfrm>
            <a:off x="5459329" y="2654391"/>
            <a:ext cx="3684671" cy="3203292"/>
            <a:chOff x="5459329" y="2654391"/>
            <a:chExt cx="3684671" cy="3203292"/>
          </a:xfrm>
        </p:grpSpPr>
        <p:pic>
          <p:nvPicPr>
            <p:cNvPr id="13" name="Εικόνα 12"/>
            <p:cNvPicPr>
              <a:picLocks noChangeAspect="1"/>
            </p:cNvPicPr>
            <p:nvPr/>
          </p:nvPicPr>
          <p:blipFill>
            <a:blip r:embed="rId5"/>
            <a:stretch>
              <a:fillRect/>
            </a:stretch>
          </p:blipFill>
          <p:spPr>
            <a:xfrm>
              <a:off x="5459329" y="2654391"/>
              <a:ext cx="3684671" cy="2569980"/>
            </a:xfrm>
            <a:prstGeom prst="rect">
              <a:avLst/>
            </a:prstGeom>
          </p:spPr>
        </p:pic>
        <p:pic>
          <p:nvPicPr>
            <p:cNvPr id="14" name="Εικόνα 13"/>
            <p:cNvPicPr>
              <a:picLocks noChangeAspect="1"/>
            </p:cNvPicPr>
            <p:nvPr/>
          </p:nvPicPr>
          <p:blipFill>
            <a:blip r:embed="rId6"/>
            <a:stretch>
              <a:fillRect/>
            </a:stretch>
          </p:blipFill>
          <p:spPr>
            <a:xfrm>
              <a:off x="5459329" y="5388190"/>
              <a:ext cx="2732690" cy="469493"/>
            </a:xfrm>
            <a:prstGeom prst="rect">
              <a:avLst/>
            </a:prstGeom>
          </p:spPr>
        </p:pic>
      </p:grpSp>
      <p:sp>
        <p:nvSpPr>
          <p:cNvPr id="16" name="2 - Θέση περιεχομένου"/>
          <p:cNvSpPr txBox="1">
            <a:spLocks/>
          </p:cNvSpPr>
          <p:nvPr/>
        </p:nvSpPr>
        <p:spPr>
          <a:xfrm>
            <a:off x="21284" y="1676400"/>
            <a:ext cx="49932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steps of the method are as follows:</a:t>
            </a:r>
          </a:p>
          <a:p>
            <a:pPr marL="914400" lvl="1" indent="-457200">
              <a:spcBef>
                <a:spcPts val="800"/>
              </a:spcBef>
              <a:buFont typeface="+mj-lt"/>
              <a:buAutoNum type="arabicPeriod"/>
            </a:pPr>
            <a:r>
              <a:rPr lang="en-US" sz="2000" dirty="0">
                <a:solidFill>
                  <a:schemeClr val="bg1">
                    <a:lumMod val="50000"/>
                  </a:schemeClr>
                </a:solidFill>
              </a:rPr>
              <a:t>Construction of the decision matrix.</a:t>
            </a:r>
          </a:p>
          <a:p>
            <a:pPr marL="914400" lvl="1" indent="-457200">
              <a:spcBef>
                <a:spcPts val="800"/>
              </a:spcBef>
              <a:buFont typeface="+mj-lt"/>
              <a:buAutoNum type="arabicPeriod"/>
            </a:pPr>
            <a:r>
              <a:rPr lang="en-US" sz="2000" dirty="0">
                <a:solidFill>
                  <a:schemeClr val="bg1">
                    <a:lumMod val="50000"/>
                  </a:schemeClr>
                </a:solidFill>
              </a:rPr>
              <a:t>Normalization of the decision matrix.</a:t>
            </a:r>
          </a:p>
          <a:p>
            <a:pPr marL="914400" lvl="1" indent="-457200">
              <a:spcBef>
                <a:spcPts val="800"/>
              </a:spcBef>
              <a:buFont typeface="+mj-lt"/>
              <a:buAutoNum type="arabicPeriod"/>
            </a:pPr>
            <a:r>
              <a:rPr lang="en-US" sz="2000" b="1" u="sng" dirty="0"/>
              <a:t>Construction of the weighted normalized decision matrix.</a:t>
            </a:r>
          </a:p>
          <a:p>
            <a:pPr marL="914400" lvl="1" indent="-457200">
              <a:spcBef>
                <a:spcPts val="800"/>
              </a:spcBef>
              <a:buFont typeface="+mj-lt"/>
              <a:buAutoNum type="arabicPeriod"/>
            </a:pPr>
            <a:r>
              <a:rPr lang="en-US" sz="2000" dirty="0">
                <a:solidFill>
                  <a:schemeClr val="bg1">
                    <a:lumMod val="50000"/>
                  </a:schemeClr>
                </a:solidFill>
              </a:rPr>
              <a:t>Determination of the positive and negative ideal solution.</a:t>
            </a:r>
          </a:p>
          <a:p>
            <a:pPr marL="914400" lvl="1" indent="-457200">
              <a:spcBef>
                <a:spcPts val="800"/>
              </a:spcBef>
              <a:buFont typeface="+mj-lt"/>
              <a:buAutoNum type="arabicPeriod"/>
            </a:pPr>
            <a:r>
              <a:rPr lang="en-US" sz="2000" dirty="0">
                <a:solidFill>
                  <a:schemeClr val="bg1">
                    <a:lumMod val="50000"/>
                  </a:schemeClr>
                </a:solidFill>
              </a:rPr>
              <a:t>Measurement of the distance of each alternative from the ideal solutions.</a:t>
            </a:r>
          </a:p>
          <a:p>
            <a:pPr marL="914400" lvl="1" indent="-457200">
              <a:spcBef>
                <a:spcPts val="800"/>
              </a:spcBef>
              <a:buFont typeface="+mj-lt"/>
              <a:buAutoNum type="arabicPeriod"/>
            </a:pPr>
            <a:r>
              <a:rPr lang="en-US" sz="2000" dirty="0">
                <a:solidFill>
                  <a:schemeClr val="bg1">
                    <a:lumMod val="50000"/>
                  </a:schemeClr>
                </a:solidFill>
              </a:rPr>
              <a:t>Calculation of the relative closeness of each alternative.</a:t>
            </a:r>
          </a:p>
          <a:p>
            <a:pPr marL="914400" lvl="1" indent="-457200">
              <a:spcBef>
                <a:spcPts val="800"/>
              </a:spcBef>
              <a:buFont typeface="+mj-lt"/>
              <a:buAutoNum type="arabicPeriod"/>
            </a:pPr>
            <a:r>
              <a:rPr lang="en-US" sz="2000" dirty="0">
                <a:solidFill>
                  <a:schemeClr val="bg1">
                    <a:lumMod val="50000"/>
                  </a:schemeClr>
                </a:solidFill>
              </a:rPr>
              <a:t>Alternatives ranking.</a:t>
            </a:r>
          </a:p>
          <a:p>
            <a:pPr lvl="1"/>
            <a:endParaRPr lang="en-US" sz="2000" dirty="0"/>
          </a:p>
          <a:p>
            <a:pPr lvl="1"/>
            <a:endParaRPr lang="el-GR" sz="2000" dirty="0"/>
          </a:p>
        </p:txBody>
      </p:sp>
      <p:pic>
        <p:nvPicPr>
          <p:cNvPr id="17" name="Εικόνα 16"/>
          <p:cNvPicPr>
            <a:picLocks noChangeAspect="1"/>
          </p:cNvPicPr>
          <p:nvPr/>
        </p:nvPicPr>
        <p:blipFill>
          <a:blip r:embed="rId7"/>
          <a:stretch>
            <a:fillRect/>
          </a:stretch>
        </p:blipFill>
        <p:spPr>
          <a:xfrm>
            <a:off x="4805282" y="3237184"/>
            <a:ext cx="4338718" cy="527765"/>
          </a:xfrm>
          <a:prstGeom prst="rect">
            <a:avLst/>
          </a:prstGeom>
        </p:spPr>
      </p:pic>
      <p:sp>
        <p:nvSpPr>
          <p:cNvPr id="18" name="2 - Θέση περιεχομένου"/>
          <p:cNvSpPr txBox="1">
            <a:spLocks/>
          </p:cNvSpPr>
          <p:nvPr/>
        </p:nvSpPr>
        <p:spPr>
          <a:xfrm>
            <a:off x="21600" y="1676400"/>
            <a:ext cx="49932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steps of the method are as follows:</a:t>
            </a:r>
          </a:p>
          <a:p>
            <a:pPr marL="914400" lvl="1" indent="-457200">
              <a:spcBef>
                <a:spcPts val="800"/>
              </a:spcBef>
              <a:buFont typeface="+mj-lt"/>
              <a:buAutoNum type="arabicPeriod"/>
            </a:pPr>
            <a:r>
              <a:rPr lang="en-US" sz="2000" dirty="0">
                <a:solidFill>
                  <a:schemeClr val="bg1">
                    <a:lumMod val="50000"/>
                  </a:schemeClr>
                </a:solidFill>
              </a:rPr>
              <a:t>Construction of the decision matrix.</a:t>
            </a:r>
          </a:p>
          <a:p>
            <a:pPr marL="914400" lvl="1" indent="-457200">
              <a:spcBef>
                <a:spcPts val="800"/>
              </a:spcBef>
              <a:buFont typeface="+mj-lt"/>
              <a:buAutoNum type="arabicPeriod"/>
            </a:pPr>
            <a:r>
              <a:rPr lang="en-US" sz="2000" dirty="0">
                <a:solidFill>
                  <a:schemeClr val="bg1">
                    <a:lumMod val="50000"/>
                  </a:schemeClr>
                </a:solidFill>
              </a:rPr>
              <a:t>Normalization of the decision matrix.</a:t>
            </a:r>
          </a:p>
          <a:p>
            <a:pPr marL="914400" lvl="1" indent="-457200">
              <a:spcBef>
                <a:spcPts val="800"/>
              </a:spcBef>
              <a:buFont typeface="+mj-lt"/>
              <a:buAutoNum type="arabicPeriod"/>
            </a:pPr>
            <a:r>
              <a:rPr lang="en-US" sz="2000" dirty="0">
                <a:solidFill>
                  <a:schemeClr val="bg1">
                    <a:lumMod val="50000"/>
                  </a:schemeClr>
                </a:solidFill>
              </a:rPr>
              <a:t>Construction of the weighted normalized decision matrix.</a:t>
            </a:r>
          </a:p>
          <a:p>
            <a:pPr marL="914400" lvl="1" indent="-457200">
              <a:spcBef>
                <a:spcPts val="800"/>
              </a:spcBef>
              <a:buFont typeface="+mj-lt"/>
              <a:buAutoNum type="arabicPeriod"/>
            </a:pPr>
            <a:r>
              <a:rPr lang="en-US" sz="2000" b="1" u="sng" dirty="0"/>
              <a:t>Determination of the positive and negative ideal solution.</a:t>
            </a:r>
          </a:p>
          <a:p>
            <a:pPr marL="914400" lvl="1" indent="-457200">
              <a:spcBef>
                <a:spcPts val="800"/>
              </a:spcBef>
              <a:buFont typeface="+mj-lt"/>
              <a:buAutoNum type="arabicPeriod"/>
            </a:pPr>
            <a:r>
              <a:rPr lang="en-US" sz="2000" dirty="0">
                <a:solidFill>
                  <a:schemeClr val="bg1">
                    <a:lumMod val="50000"/>
                  </a:schemeClr>
                </a:solidFill>
              </a:rPr>
              <a:t>Measurement of the distance of each alternative from the ideal solutions.</a:t>
            </a:r>
          </a:p>
          <a:p>
            <a:pPr marL="914400" lvl="1" indent="-457200">
              <a:spcBef>
                <a:spcPts val="800"/>
              </a:spcBef>
              <a:buFont typeface="+mj-lt"/>
              <a:buAutoNum type="arabicPeriod"/>
            </a:pPr>
            <a:r>
              <a:rPr lang="en-US" sz="2000" dirty="0">
                <a:solidFill>
                  <a:schemeClr val="bg1">
                    <a:lumMod val="50000"/>
                  </a:schemeClr>
                </a:solidFill>
              </a:rPr>
              <a:t>Calculation of the relative closeness of each alternative.</a:t>
            </a:r>
          </a:p>
          <a:p>
            <a:pPr marL="914400" lvl="1" indent="-457200">
              <a:spcBef>
                <a:spcPts val="800"/>
              </a:spcBef>
              <a:buFont typeface="+mj-lt"/>
              <a:buAutoNum type="arabicPeriod"/>
            </a:pPr>
            <a:r>
              <a:rPr lang="en-US" sz="2000" dirty="0">
                <a:solidFill>
                  <a:schemeClr val="bg1">
                    <a:lumMod val="50000"/>
                  </a:schemeClr>
                </a:solidFill>
              </a:rPr>
              <a:t>Alternatives ranking.</a:t>
            </a:r>
          </a:p>
          <a:p>
            <a:pPr lvl="1"/>
            <a:endParaRPr lang="en-US" sz="2000" dirty="0"/>
          </a:p>
          <a:p>
            <a:pPr lvl="1"/>
            <a:endParaRPr lang="el-GR" sz="2000" dirty="0"/>
          </a:p>
        </p:txBody>
      </p:sp>
      <p:pic>
        <p:nvPicPr>
          <p:cNvPr id="19" name="Εικόνα 18"/>
          <p:cNvPicPr>
            <a:picLocks noChangeAspect="1"/>
          </p:cNvPicPr>
          <p:nvPr/>
        </p:nvPicPr>
        <p:blipFill>
          <a:blip r:embed="rId8"/>
          <a:stretch>
            <a:fillRect/>
          </a:stretch>
        </p:blipFill>
        <p:spPr>
          <a:xfrm>
            <a:off x="5239642" y="2167018"/>
            <a:ext cx="3803390" cy="3844900"/>
          </a:xfrm>
          <a:prstGeom prst="rect">
            <a:avLst/>
          </a:prstGeom>
        </p:spPr>
      </p:pic>
      <p:sp>
        <p:nvSpPr>
          <p:cNvPr id="21" name="2 - Θέση περιεχομένου"/>
          <p:cNvSpPr txBox="1">
            <a:spLocks/>
          </p:cNvSpPr>
          <p:nvPr/>
        </p:nvSpPr>
        <p:spPr>
          <a:xfrm>
            <a:off x="29033" y="1717287"/>
            <a:ext cx="4993200" cy="45259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The steps of the method are as follows:</a:t>
            </a:r>
          </a:p>
          <a:p>
            <a:pPr marL="914400" lvl="1" indent="-457200">
              <a:spcBef>
                <a:spcPts val="800"/>
              </a:spcBef>
              <a:buFont typeface="+mj-lt"/>
              <a:buAutoNum type="arabicPeriod"/>
            </a:pPr>
            <a:r>
              <a:rPr lang="en-US" sz="2000">
                <a:solidFill>
                  <a:schemeClr val="bg1">
                    <a:lumMod val="50000"/>
                  </a:schemeClr>
                </a:solidFill>
              </a:rPr>
              <a:t>Construction of the decision matrix.</a:t>
            </a:r>
          </a:p>
          <a:p>
            <a:pPr marL="914400" lvl="1" indent="-457200">
              <a:spcBef>
                <a:spcPts val="800"/>
              </a:spcBef>
              <a:buFont typeface="+mj-lt"/>
              <a:buAutoNum type="arabicPeriod"/>
            </a:pPr>
            <a:r>
              <a:rPr lang="en-US" sz="2000">
                <a:solidFill>
                  <a:schemeClr val="bg1">
                    <a:lumMod val="50000"/>
                  </a:schemeClr>
                </a:solidFill>
              </a:rPr>
              <a:t>Normalization of the decision matrix.</a:t>
            </a:r>
          </a:p>
          <a:p>
            <a:pPr marL="914400" lvl="1" indent="-457200">
              <a:spcBef>
                <a:spcPts val="800"/>
              </a:spcBef>
              <a:buFont typeface="+mj-lt"/>
              <a:buAutoNum type="arabicPeriod"/>
            </a:pPr>
            <a:r>
              <a:rPr lang="en-US" sz="2000">
                <a:solidFill>
                  <a:schemeClr val="bg1">
                    <a:lumMod val="50000"/>
                  </a:schemeClr>
                </a:solidFill>
              </a:rPr>
              <a:t>Construction of the weighted normalized decision matrix.</a:t>
            </a:r>
          </a:p>
          <a:p>
            <a:pPr marL="914400" lvl="1" indent="-457200">
              <a:spcBef>
                <a:spcPts val="800"/>
              </a:spcBef>
              <a:buFont typeface="+mj-lt"/>
              <a:buAutoNum type="arabicPeriod"/>
            </a:pPr>
            <a:r>
              <a:rPr lang="en-US" sz="2000">
                <a:solidFill>
                  <a:schemeClr val="bg1">
                    <a:lumMod val="50000"/>
                  </a:schemeClr>
                </a:solidFill>
              </a:rPr>
              <a:t>Determination of the positive and negative ideal solution.</a:t>
            </a:r>
          </a:p>
          <a:p>
            <a:pPr marL="914400" lvl="1" indent="-457200">
              <a:spcBef>
                <a:spcPts val="800"/>
              </a:spcBef>
              <a:buFont typeface="+mj-lt"/>
              <a:buAutoNum type="arabicPeriod"/>
            </a:pPr>
            <a:r>
              <a:rPr lang="en-US" sz="2000" b="1" u="sng"/>
              <a:t>Measurement of the distance of each alternative from the ideal solutions.</a:t>
            </a:r>
          </a:p>
          <a:p>
            <a:pPr marL="914400" lvl="1" indent="-457200">
              <a:spcBef>
                <a:spcPts val="800"/>
              </a:spcBef>
              <a:buFont typeface="+mj-lt"/>
              <a:buAutoNum type="arabicPeriod"/>
            </a:pPr>
            <a:r>
              <a:rPr lang="en-US" sz="2000">
                <a:solidFill>
                  <a:schemeClr val="bg1">
                    <a:lumMod val="50000"/>
                  </a:schemeClr>
                </a:solidFill>
              </a:rPr>
              <a:t>Calculation of the relative closeness of each alternative.</a:t>
            </a:r>
          </a:p>
          <a:p>
            <a:pPr marL="914400" lvl="1" indent="-457200">
              <a:spcBef>
                <a:spcPts val="800"/>
              </a:spcBef>
              <a:buFont typeface="+mj-lt"/>
              <a:buAutoNum type="arabicPeriod"/>
            </a:pPr>
            <a:r>
              <a:rPr lang="en-US" sz="2000">
                <a:solidFill>
                  <a:schemeClr val="bg1">
                    <a:lumMod val="50000"/>
                  </a:schemeClr>
                </a:solidFill>
              </a:rPr>
              <a:t>Alternatives ranking.</a:t>
            </a:r>
          </a:p>
          <a:p>
            <a:pPr lvl="1"/>
            <a:endParaRPr lang="en-US" sz="2000"/>
          </a:p>
          <a:p>
            <a:pPr lvl="1"/>
            <a:endParaRPr lang="el-GR" sz="2000" dirty="0"/>
          </a:p>
        </p:txBody>
      </p:sp>
      <p:pic>
        <p:nvPicPr>
          <p:cNvPr id="22" name="Εικόνα 21"/>
          <p:cNvPicPr>
            <a:picLocks noChangeAspect="1"/>
          </p:cNvPicPr>
          <p:nvPr/>
        </p:nvPicPr>
        <p:blipFill>
          <a:blip r:embed="rId9"/>
          <a:stretch>
            <a:fillRect/>
          </a:stretch>
        </p:blipFill>
        <p:spPr>
          <a:xfrm>
            <a:off x="5244662" y="2506734"/>
            <a:ext cx="3779980" cy="3695629"/>
          </a:xfrm>
          <a:prstGeom prst="rect">
            <a:avLst/>
          </a:prstGeom>
        </p:spPr>
      </p:pic>
      <p:sp>
        <p:nvSpPr>
          <p:cNvPr id="23" name="2 - Θέση περιεχομένου"/>
          <p:cNvSpPr txBox="1">
            <a:spLocks/>
          </p:cNvSpPr>
          <p:nvPr/>
        </p:nvSpPr>
        <p:spPr>
          <a:xfrm>
            <a:off x="36469" y="1680118"/>
            <a:ext cx="49932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steps of the method are as follows:</a:t>
            </a:r>
          </a:p>
          <a:p>
            <a:pPr marL="914400" lvl="1" indent="-457200">
              <a:spcBef>
                <a:spcPts val="800"/>
              </a:spcBef>
              <a:buFont typeface="+mj-lt"/>
              <a:buAutoNum type="arabicPeriod"/>
            </a:pPr>
            <a:r>
              <a:rPr lang="en-US" sz="2000" dirty="0">
                <a:solidFill>
                  <a:schemeClr val="bg1">
                    <a:lumMod val="50000"/>
                  </a:schemeClr>
                </a:solidFill>
              </a:rPr>
              <a:t>Construction of the decision matrix.</a:t>
            </a:r>
          </a:p>
          <a:p>
            <a:pPr marL="914400" lvl="1" indent="-457200">
              <a:spcBef>
                <a:spcPts val="800"/>
              </a:spcBef>
              <a:buFont typeface="+mj-lt"/>
              <a:buAutoNum type="arabicPeriod"/>
            </a:pPr>
            <a:r>
              <a:rPr lang="en-US" sz="2000" dirty="0">
                <a:solidFill>
                  <a:schemeClr val="bg1">
                    <a:lumMod val="50000"/>
                  </a:schemeClr>
                </a:solidFill>
              </a:rPr>
              <a:t>Normalization of the decision matrix.</a:t>
            </a:r>
          </a:p>
          <a:p>
            <a:pPr marL="914400" lvl="1" indent="-457200">
              <a:spcBef>
                <a:spcPts val="800"/>
              </a:spcBef>
              <a:buFont typeface="+mj-lt"/>
              <a:buAutoNum type="arabicPeriod"/>
            </a:pPr>
            <a:r>
              <a:rPr lang="en-US" sz="2000" dirty="0">
                <a:solidFill>
                  <a:schemeClr val="bg1">
                    <a:lumMod val="50000"/>
                  </a:schemeClr>
                </a:solidFill>
              </a:rPr>
              <a:t>Construction of the weighted normalized decision matrix.</a:t>
            </a:r>
          </a:p>
          <a:p>
            <a:pPr marL="914400" lvl="1" indent="-457200">
              <a:spcBef>
                <a:spcPts val="800"/>
              </a:spcBef>
              <a:buFont typeface="+mj-lt"/>
              <a:buAutoNum type="arabicPeriod"/>
            </a:pPr>
            <a:r>
              <a:rPr lang="en-US" sz="2000" dirty="0">
                <a:solidFill>
                  <a:schemeClr val="bg1">
                    <a:lumMod val="50000"/>
                  </a:schemeClr>
                </a:solidFill>
              </a:rPr>
              <a:t>Determination of the positive and negative ideal solution.</a:t>
            </a:r>
          </a:p>
          <a:p>
            <a:pPr marL="914400" lvl="1" indent="-457200">
              <a:spcBef>
                <a:spcPts val="800"/>
              </a:spcBef>
              <a:buFont typeface="+mj-lt"/>
              <a:buAutoNum type="arabicPeriod"/>
            </a:pPr>
            <a:r>
              <a:rPr lang="en-US" sz="2000" dirty="0">
                <a:solidFill>
                  <a:schemeClr val="bg1">
                    <a:lumMod val="50000"/>
                  </a:schemeClr>
                </a:solidFill>
              </a:rPr>
              <a:t>Measurement of the distance of each alternative from the ideal solutions.</a:t>
            </a:r>
          </a:p>
          <a:p>
            <a:pPr marL="914400" lvl="1" indent="-457200">
              <a:spcBef>
                <a:spcPts val="800"/>
              </a:spcBef>
              <a:buFont typeface="+mj-lt"/>
              <a:buAutoNum type="arabicPeriod"/>
            </a:pPr>
            <a:r>
              <a:rPr lang="en-US" sz="2000" b="1" u="sng" dirty="0"/>
              <a:t>Calculation of the relative closeness of each alternative.</a:t>
            </a:r>
          </a:p>
          <a:p>
            <a:pPr marL="914400" lvl="1" indent="-457200">
              <a:spcBef>
                <a:spcPts val="800"/>
              </a:spcBef>
              <a:buFont typeface="+mj-lt"/>
              <a:buAutoNum type="arabicPeriod"/>
            </a:pPr>
            <a:r>
              <a:rPr lang="en-US" sz="2000" dirty="0">
                <a:solidFill>
                  <a:schemeClr val="bg1">
                    <a:lumMod val="50000"/>
                  </a:schemeClr>
                </a:solidFill>
              </a:rPr>
              <a:t>Alternatives ranking.</a:t>
            </a:r>
          </a:p>
          <a:p>
            <a:pPr lvl="1"/>
            <a:endParaRPr lang="en-US" sz="2000" dirty="0"/>
          </a:p>
          <a:p>
            <a:pPr lvl="1"/>
            <a:endParaRPr lang="el-GR" sz="2000" dirty="0"/>
          </a:p>
        </p:txBody>
      </p:sp>
      <p:pic>
        <p:nvPicPr>
          <p:cNvPr id="24" name="Εικόνα 23"/>
          <p:cNvPicPr>
            <a:picLocks noChangeAspect="1"/>
          </p:cNvPicPr>
          <p:nvPr/>
        </p:nvPicPr>
        <p:blipFill>
          <a:blip r:embed="rId10"/>
          <a:stretch>
            <a:fillRect/>
          </a:stretch>
        </p:blipFill>
        <p:spPr>
          <a:xfrm>
            <a:off x="6352846" y="4352688"/>
            <a:ext cx="1490515" cy="1849675"/>
          </a:xfrm>
          <a:prstGeom prst="rect">
            <a:avLst/>
          </a:prstGeom>
        </p:spPr>
      </p:pic>
      <p:sp>
        <p:nvSpPr>
          <p:cNvPr id="25" name="2 - Θέση περιεχομένου"/>
          <p:cNvSpPr txBox="1">
            <a:spLocks/>
          </p:cNvSpPr>
          <p:nvPr/>
        </p:nvSpPr>
        <p:spPr>
          <a:xfrm>
            <a:off x="21601" y="1687551"/>
            <a:ext cx="49932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steps of the method are as follows:</a:t>
            </a:r>
          </a:p>
          <a:p>
            <a:pPr marL="914400" lvl="1" indent="-457200">
              <a:spcBef>
                <a:spcPts val="800"/>
              </a:spcBef>
              <a:buFont typeface="+mj-lt"/>
              <a:buAutoNum type="arabicPeriod"/>
            </a:pPr>
            <a:r>
              <a:rPr lang="en-US" sz="2000" dirty="0">
                <a:solidFill>
                  <a:schemeClr val="bg1">
                    <a:lumMod val="50000"/>
                  </a:schemeClr>
                </a:solidFill>
              </a:rPr>
              <a:t>Construction of the decision matrix.</a:t>
            </a:r>
          </a:p>
          <a:p>
            <a:pPr marL="914400" lvl="1" indent="-457200">
              <a:spcBef>
                <a:spcPts val="800"/>
              </a:spcBef>
              <a:buFont typeface="+mj-lt"/>
              <a:buAutoNum type="arabicPeriod"/>
            </a:pPr>
            <a:r>
              <a:rPr lang="en-US" sz="2000" dirty="0">
                <a:solidFill>
                  <a:schemeClr val="bg1">
                    <a:lumMod val="50000"/>
                  </a:schemeClr>
                </a:solidFill>
              </a:rPr>
              <a:t>Normalization of the decision matrix.</a:t>
            </a:r>
          </a:p>
          <a:p>
            <a:pPr marL="914400" lvl="1" indent="-457200">
              <a:spcBef>
                <a:spcPts val="800"/>
              </a:spcBef>
              <a:buFont typeface="+mj-lt"/>
              <a:buAutoNum type="arabicPeriod"/>
            </a:pPr>
            <a:r>
              <a:rPr lang="en-US" sz="2000" dirty="0">
                <a:solidFill>
                  <a:schemeClr val="bg1">
                    <a:lumMod val="50000"/>
                  </a:schemeClr>
                </a:solidFill>
              </a:rPr>
              <a:t>Construction of the weighted normalized decision matrix.</a:t>
            </a:r>
          </a:p>
          <a:p>
            <a:pPr marL="914400" lvl="1" indent="-457200">
              <a:spcBef>
                <a:spcPts val="800"/>
              </a:spcBef>
              <a:buFont typeface="+mj-lt"/>
              <a:buAutoNum type="arabicPeriod"/>
            </a:pPr>
            <a:r>
              <a:rPr lang="en-US" sz="2000" dirty="0">
                <a:solidFill>
                  <a:schemeClr val="bg1">
                    <a:lumMod val="50000"/>
                  </a:schemeClr>
                </a:solidFill>
              </a:rPr>
              <a:t>Determination of the positive and negative ideal solution.</a:t>
            </a:r>
          </a:p>
          <a:p>
            <a:pPr marL="914400" lvl="1" indent="-457200">
              <a:spcBef>
                <a:spcPts val="800"/>
              </a:spcBef>
              <a:buFont typeface="+mj-lt"/>
              <a:buAutoNum type="arabicPeriod"/>
            </a:pPr>
            <a:r>
              <a:rPr lang="en-US" sz="2000" dirty="0">
                <a:solidFill>
                  <a:schemeClr val="bg1">
                    <a:lumMod val="50000"/>
                  </a:schemeClr>
                </a:solidFill>
              </a:rPr>
              <a:t>Measurement of the distance of each alternative from the ideal solutions.</a:t>
            </a:r>
          </a:p>
          <a:p>
            <a:pPr marL="914400" lvl="1" indent="-457200">
              <a:spcBef>
                <a:spcPts val="800"/>
              </a:spcBef>
              <a:buFont typeface="+mj-lt"/>
              <a:buAutoNum type="arabicPeriod"/>
            </a:pPr>
            <a:r>
              <a:rPr lang="en-US" sz="2000" dirty="0">
                <a:solidFill>
                  <a:schemeClr val="bg1">
                    <a:lumMod val="50000"/>
                  </a:schemeClr>
                </a:solidFill>
              </a:rPr>
              <a:t>Calculation of the relative closeness of each alternative.</a:t>
            </a:r>
          </a:p>
          <a:p>
            <a:pPr marL="914400" lvl="1" indent="-457200">
              <a:spcBef>
                <a:spcPts val="800"/>
              </a:spcBef>
              <a:buFont typeface="+mj-lt"/>
              <a:buAutoNum type="arabicPeriod"/>
            </a:pPr>
            <a:r>
              <a:rPr lang="en-US" sz="2000" b="1" u="sng" dirty="0"/>
              <a:t>Alternatives ranking.</a:t>
            </a:r>
          </a:p>
          <a:p>
            <a:pPr lvl="1"/>
            <a:endParaRPr lang="en-US" sz="2000" dirty="0"/>
          </a:p>
          <a:p>
            <a:pPr lvl="1"/>
            <a:endParaRPr lang="el-GR" sz="2000" dirty="0"/>
          </a:p>
        </p:txBody>
      </p:sp>
      <p:grpSp>
        <p:nvGrpSpPr>
          <p:cNvPr id="26" name="Ομάδα 25"/>
          <p:cNvGrpSpPr/>
          <p:nvPr/>
        </p:nvGrpSpPr>
        <p:grpSpPr>
          <a:xfrm>
            <a:off x="5014800" y="5896004"/>
            <a:ext cx="2888980" cy="369332"/>
            <a:chOff x="5014800" y="5896004"/>
            <a:chExt cx="2888980" cy="369332"/>
          </a:xfrm>
        </p:grpSpPr>
        <p:pic>
          <p:nvPicPr>
            <p:cNvPr id="27" name="Εικόνα 26"/>
            <p:cNvPicPr>
              <a:picLocks noChangeAspect="1"/>
            </p:cNvPicPr>
            <p:nvPr/>
          </p:nvPicPr>
          <p:blipFill>
            <a:blip r:embed="rId11"/>
            <a:stretch>
              <a:fillRect/>
            </a:stretch>
          </p:blipFill>
          <p:spPr>
            <a:xfrm>
              <a:off x="5303020" y="5958977"/>
              <a:ext cx="2600760" cy="243386"/>
            </a:xfrm>
            <a:prstGeom prst="rect">
              <a:avLst/>
            </a:prstGeom>
          </p:spPr>
        </p:pic>
        <p:sp>
          <p:nvSpPr>
            <p:cNvPr id="28" name="TextBox 27"/>
            <p:cNvSpPr txBox="1"/>
            <p:nvPr/>
          </p:nvSpPr>
          <p:spPr>
            <a:xfrm>
              <a:off x="5014800" y="5896004"/>
              <a:ext cx="606697" cy="369332"/>
            </a:xfrm>
            <a:prstGeom prst="rect">
              <a:avLst/>
            </a:prstGeom>
            <a:noFill/>
          </p:spPr>
          <p:txBody>
            <a:bodyPr wrap="square" rtlCol="0">
              <a:spAutoFit/>
            </a:bodyPr>
            <a:lstStyle/>
            <a:p>
              <a:r>
                <a:rPr lang="en-US" dirty="0"/>
                <a:t>…</a:t>
              </a:r>
              <a:endParaRPr lang="el-GR" dirty="0"/>
            </a:p>
          </p:txBody>
        </p:sp>
      </p:grpSp>
    </p:spTree>
    <p:extLst>
      <p:ext uri="{BB962C8B-B14F-4D97-AF65-F5344CB8AC3E}">
        <p14:creationId xmlns:p14="http://schemas.microsoft.com/office/powerpoint/2010/main" val="139252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24"/>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23"/>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par>
                                <p:cTn id="80" presetID="10"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1" grpId="1"/>
      <p:bldP spid="16" grpId="0"/>
      <p:bldP spid="16" grpId="1"/>
      <p:bldP spid="18" grpId="0"/>
      <p:bldP spid="18" grpId="1"/>
      <p:bldP spid="21" grpId="0"/>
      <p:bldP spid="21" grpId="1"/>
      <p:bldP spid="23" grpId="0"/>
      <p:bldP spid="23" grpId="1"/>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B5ABE7-43FC-46BA-88C7-7E2994FD1FE2}"/>
              </a:ext>
            </a:extLst>
          </p:cNvPr>
          <p:cNvPicPr>
            <a:picLocks noChangeAspect="1"/>
          </p:cNvPicPr>
          <p:nvPr/>
        </p:nvPicPr>
        <p:blipFill>
          <a:blip r:embed="rId2"/>
          <a:stretch>
            <a:fillRect/>
          </a:stretch>
        </p:blipFill>
        <p:spPr>
          <a:xfrm>
            <a:off x="1606379" y="3462453"/>
            <a:ext cx="5577017" cy="3310852"/>
          </a:xfrm>
          <a:prstGeom prst="rect">
            <a:avLst/>
          </a:prstGeom>
        </p:spPr>
      </p:pic>
      <p:sp>
        <p:nvSpPr>
          <p:cNvPr id="2" name="Τίτλος 1"/>
          <p:cNvSpPr>
            <a:spLocks noGrp="1"/>
          </p:cNvSpPr>
          <p:nvPr>
            <p:ph type="title"/>
          </p:nvPr>
        </p:nvSpPr>
        <p:spPr/>
        <p:txBody>
          <a:bodyPr/>
          <a:lstStyle/>
          <a:p>
            <a:r>
              <a:rPr lang="en-US" dirty="0"/>
              <a:t>Simulation Setup</a:t>
            </a:r>
            <a:endParaRPr lang="el-GR" dirty="0"/>
          </a:p>
        </p:txBody>
      </p:sp>
      <p:sp>
        <p:nvSpPr>
          <p:cNvPr id="3" name="Θέση περιεχομένου 2"/>
          <p:cNvSpPr>
            <a:spLocks noGrp="1"/>
          </p:cNvSpPr>
          <p:nvPr>
            <p:ph idx="1"/>
          </p:nvPr>
        </p:nvSpPr>
        <p:spPr>
          <a:xfrm>
            <a:off x="628650" y="1477858"/>
            <a:ext cx="7886700" cy="1726659"/>
          </a:xfrm>
        </p:spPr>
        <p:txBody>
          <a:bodyPr>
            <a:noAutofit/>
          </a:bodyPr>
          <a:lstStyle/>
          <a:p>
            <a:r>
              <a:rPr lang="en-US" sz="1600" dirty="0"/>
              <a:t>A Software Defined Vehicular Cloud topology is simulated. </a:t>
            </a:r>
          </a:p>
          <a:p>
            <a:r>
              <a:rPr lang="en-US" sz="1600" dirty="0"/>
              <a:t>Mobility trace indicating the map of the city of Piraeus along with road traffic data.</a:t>
            </a:r>
          </a:p>
          <a:p>
            <a:pPr lvl="1"/>
            <a:r>
              <a:rPr lang="en-US" sz="1400" dirty="0"/>
              <a:t>Created using the Open Street Map (OSM) software. </a:t>
            </a:r>
          </a:p>
          <a:p>
            <a:r>
              <a:rPr lang="en-US" sz="1600" dirty="0"/>
              <a:t>Then, the mobility trace has been used as input in the Simulator of Urban Mobility (SUMO) simulator.</a:t>
            </a:r>
          </a:p>
          <a:p>
            <a:pPr lvl="1"/>
            <a:r>
              <a:rPr lang="en-US" sz="1400" dirty="0"/>
              <a:t>Production of a realistic mobility pattern for the simulated vehicles including 39807 vehicles in total, moving inside the Piraeus city in a 24 hours period. </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37</a:t>
            </a:fld>
            <a:endParaRPr lang="el-GR"/>
          </a:p>
        </p:txBody>
      </p:sp>
    </p:spTree>
    <p:extLst>
      <p:ext uri="{BB962C8B-B14F-4D97-AF65-F5344CB8AC3E}">
        <p14:creationId xmlns:p14="http://schemas.microsoft.com/office/powerpoint/2010/main" val="4166428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Simulation Setup</a:t>
            </a:r>
            <a:endParaRPr lang="el-GR"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38</a:t>
            </a:fld>
            <a:endParaRPr lang="el-GR"/>
          </a:p>
        </p:txBody>
      </p:sp>
      <p:pic>
        <p:nvPicPr>
          <p:cNvPr id="6" name="Picture 5">
            <a:extLst>
              <a:ext uri="{FF2B5EF4-FFF2-40B4-BE49-F238E27FC236}">
                <a16:creationId xmlns:a16="http://schemas.microsoft.com/office/drawing/2014/main" id="{EB4EC149-AA34-4889-ACF7-7AB03963F393}"/>
              </a:ext>
            </a:extLst>
          </p:cNvPr>
          <p:cNvPicPr>
            <a:picLocks noChangeAspect="1"/>
          </p:cNvPicPr>
          <p:nvPr/>
        </p:nvPicPr>
        <p:blipFill>
          <a:blip r:embed="rId2"/>
          <a:stretch>
            <a:fillRect/>
          </a:stretch>
        </p:blipFill>
        <p:spPr>
          <a:xfrm>
            <a:off x="1606379" y="3473604"/>
            <a:ext cx="5577017" cy="3310852"/>
          </a:xfrm>
          <a:prstGeom prst="rect">
            <a:avLst/>
          </a:prstGeom>
        </p:spPr>
      </p:pic>
      <p:sp>
        <p:nvSpPr>
          <p:cNvPr id="3" name="Θέση περιεχομένου 2"/>
          <p:cNvSpPr>
            <a:spLocks noGrp="1"/>
          </p:cNvSpPr>
          <p:nvPr>
            <p:ph idx="1"/>
          </p:nvPr>
        </p:nvSpPr>
        <p:spPr>
          <a:xfrm>
            <a:off x="376667" y="1473943"/>
            <a:ext cx="8651720" cy="1325563"/>
          </a:xfrm>
        </p:spPr>
        <p:txBody>
          <a:bodyPr>
            <a:noAutofit/>
          </a:bodyPr>
          <a:lstStyle/>
          <a:p>
            <a:r>
              <a:rPr lang="en-US" sz="1800" dirty="0"/>
              <a:t>The network topology is being built upon the map, using the Network Simulator 3 (NS3). </a:t>
            </a:r>
          </a:p>
          <a:p>
            <a:pPr lvl="1"/>
            <a:r>
              <a:rPr lang="en-US" sz="1600" dirty="0"/>
              <a:t>It includes a Fog infrastructure and a Cloud infrastructure.</a:t>
            </a:r>
          </a:p>
          <a:p>
            <a:r>
              <a:rPr lang="en-US" sz="1600" dirty="0"/>
              <a:t>The Fog infrastructure consists of 18 LTE Macrocell e-Node </a:t>
            </a:r>
            <a:r>
              <a:rPr lang="en-US" sz="1600" dirty="0" err="1"/>
              <a:t>Bs</a:t>
            </a:r>
            <a:r>
              <a:rPr lang="en-US" sz="1600" dirty="0"/>
              <a:t> (</a:t>
            </a:r>
            <a:r>
              <a:rPr lang="en-US" sz="1600" dirty="0" err="1"/>
              <a:t>eNBs</a:t>
            </a:r>
            <a:r>
              <a:rPr lang="en-US" sz="1600" dirty="0"/>
              <a:t>), 39 LTE Femtocell </a:t>
            </a:r>
            <a:r>
              <a:rPr lang="en-US" sz="1600" dirty="0" err="1"/>
              <a:t>eNBs</a:t>
            </a:r>
            <a:r>
              <a:rPr lang="en-US" sz="1600" dirty="0"/>
              <a:t>, 16 WiMAX Macrocell Base Stations (BSs), 26 WiMAX Femtocell BSs and 22 802.11p WAVE RSUs.</a:t>
            </a:r>
          </a:p>
          <a:p>
            <a:pPr lvl="1"/>
            <a:r>
              <a:rPr lang="en-US" sz="1400" dirty="0"/>
              <a:t>Equipped with additional computational and storage resources. </a:t>
            </a:r>
          </a:p>
          <a:p>
            <a:r>
              <a:rPr lang="en-US" sz="1600" dirty="0"/>
              <a:t>The access networks have been located on the map.</a:t>
            </a:r>
          </a:p>
          <a:p>
            <a:pPr lvl="1"/>
            <a:r>
              <a:rPr lang="en-US" sz="1200" dirty="0"/>
              <a:t>According to the Hellenic Telecommunications and Post Commission (EETT) data about BSs’ positions in the city of Piraeus.</a:t>
            </a:r>
          </a:p>
        </p:txBody>
      </p:sp>
    </p:spTree>
    <p:extLst>
      <p:ext uri="{BB962C8B-B14F-4D97-AF65-F5344CB8AC3E}">
        <p14:creationId xmlns:p14="http://schemas.microsoft.com/office/powerpoint/2010/main" val="2764439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Simulation Setup</a:t>
            </a:r>
            <a:endParaRPr lang="el-GR" dirty="0"/>
          </a:p>
        </p:txBody>
      </p:sp>
      <p:sp>
        <p:nvSpPr>
          <p:cNvPr id="3" name="Θέση περιεχομένου 2"/>
          <p:cNvSpPr>
            <a:spLocks noGrp="1"/>
          </p:cNvSpPr>
          <p:nvPr>
            <p:ph idx="1"/>
          </p:nvPr>
        </p:nvSpPr>
        <p:spPr>
          <a:xfrm>
            <a:off x="628650" y="1552000"/>
            <a:ext cx="3943350" cy="1325563"/>
          </a:xfrm>
        </p:spPr>
        <p:txBody>
          <a:bodyPr>
            <a:noAutofit/>
          </a:bodyPr>
          <a:lstStyle/>
          <a:p>
            <a:r>
              <a:rPr lang="en-US" sz="1200" dirty="0"/>
              <a:t>The positions and the spectrum of the </a:t>
            </a:r>
            <a:r>
              <a:rPr lang="en-US" sz="1200" b="1" dirty="0"/>
              <a:t>LTE </a:t>
            </a:r>
            <a:r>
              <a:rPr lang="en-US" sz="1200" b="1" dirty="0" err="1"/>
              <a:t>eNBs</a:t>
            </a:r>
            <a:r>
              <a:rPr lang="en-US" sz="1200" b="1" dirty="0"/>
              <a:t> (Macrocells and Femtocells)</a:t>
            </a:r>
            <a:r>
              <a:rPr lang="en-US" sz="1200" dirty="0"/>
              <a:t>:</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39</a:t>
            </a:fld>
            <a:endParaRPr lang="el-GR"/>
          </a:p>
        </p:txBody>
      </p:sp>
      <p:pic>
        <p:nvPicPr>
          <p:cNvPr id="6" name="Picture 5">
            <a:extLst>
              <a:ext uri="{FF2B5EF4-FFF2-40B4-BE49-F238E27FC236}">
                <a16:creationId xmlns:a16="http://schemas.microsoft.com/office/drawing/2014/main" id="{EB4EC149-AA34-4889-ACF7-7AB03963F393}"/>
              </a:ext>
            </a:extLst>
          </p:cNvPr>
          <p:cNvPicPr>
            <a:picLocks noChangeAspect="1"/>
          </p:cNvPicPr>
          <p:nvPr/>
        </p:nvPicPr>
        <p:blipFill>
          <a:blip r:embed="rId2"/>
          <a:stretch>
            <a:fillRect/>
          </a:stretch>
        </p:blipFill>
        <p:spPr>
          <a:xfrm>
            <a:off x="140043" y="2601567"/>
            <a:ext cx="4713330" cy="2798115"/>
          </a:xfrm>
          <a:prstGeom prst="rect">
            <a:avLst/>
          </a:prstGeom>
        </p:spPr>
      </p:pic>
      <p:pic>
        <p:nvPicPr>
          <p:cNvPr id="5" name="Picture 4">
            <a:extLst>
              <a:ext uri="{FF2B5EF4-FFF2-40B4-BE49-F238E27FC236}">
                <a16:creationId xmlns:a16="http://schemas.microsoft.com/office/drawing/2014/main" id="{1F07CC5F-E31F-4FA7-8775-58453CB3F717}"/>
              </a:ext>
            </a:extLst>
          </p:cNvPr>
          <p:cNvPicPr>
            <a:picLocks noChangeAspect="1"/>
          </p:cNvPicPr>
          <p:nvPr/>
        </p:nvPicPr>
        <p:blipFill>
          <a:blip r:embed="rId3"/>
          <a:stretch>
            <a:fillRect/>
          </a:stretch>
        </p:blipFill>
        <p:spPr>
          <a:xfrm>
            <a:off x="4869917" y="721062"/>
            <a:ext cx="4274083" cy="6136938"/>
          </a:xfrm>
          <a:prstGeom prst="rect">
            <a:avLst/>
          </a:prstGeom>
        </p:spPr>
      </p:pic>
      <p:sp>
        <p:nvSpPr>
          <p:cNvPr id="7" name="Θέση περιεχομένου 2"/>
          <p:cNvSpPr txBox="1">
            <a:spLocks/>
          </p:cNvSpPr>
          <p:nvPr/>
        </p:nvSpPr>
        <p:spPr>
          <a:xfrm>
            <a:off x="625771" y="1551998"/>
            <a:ext cx="3943350"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The positions and the spectrum of the </a:t>
            </a:r>
            <a:r>
              <a:rPr lang="en-US" sz="1200" b="1" dirty="0"/>
              <a:t>WiMAX BSs (Macrocells and Femtocells)</a:t>
            </a:r>
            <a:r>
              <a:rPr lang="en-US" sz="1200" dirty="0"/>
              <a:t>:</a:t>
            </a:r>
          </a:p>
        </p:txBody>
      </p:sp>
      <p:pic>
        <p:nvPicPr>
          <p:cNvPr id="8" name="Picture 6"/>
          <p:cNvPicPr>
            <a:picLocks noChangeAspect="1"/>
          </p:cNvPicPr>
          <p:nvPr/>
        </p:nvPicPr>
        <p:blipFill>
          <a:blip r:embed="rId4"/>
          <a:stretch>
            <a:fillRect/>
          </a:stretch>
        </p:blipFill>
        <p:spPr>
          <a:xfrm>
            <a:off x="5062151" y="1552000"/>
            <a:ext cx="3943349" cy="4480018"/>
          </a:xfrm>
          <a:prstGeom prst="rect">
            <a:avLst/>
          </a:prstGeom>
        </p:spPr>
      </p:pic>
      <p:sp>
        <p:nvSpPr>
          <p:cNvPr id="9" name="Θέση περιεχομένου 2"/>
          <p:cNvSpPr txBox="1">
            <a:spLocks/>
          </p:cNvSpPr>
          <p:nvPr/>
        </p:nvSpPr>
        <p:spPr>
          <a:xfrm>
            <a:off x="625771" y="1552000"/>
            <a:ext cx="3943350"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The positions and the spectrum of the </a:t>
            </a:r>
            <a:r>
              <a:rPr lang="en-US" sz="1200" b="1"/>
              <a:t>WAVE RSUs</a:t>
            </a:r>
            <a:r>
              <a:rPr lang="en-US" sz="1200"/>
              <a:t>:</a:t>
            </a:r>
            <a:endParaRPr lang="en-US" sz="1200" dirty="0"/>
          </a:p>
        </p:txBody>
      </p:sp>
      <p:pic>
        <p:nvPicPr>
          <p:cNvPr id="10" name="Picture 8"/>
          <p:cNvPicPr>
            <a:picLocks noChangeAspect="1"/>
          </p:cNvPicPr>
          <p:nvPr/>
        </p:nvPicPr>
        <p:blipFill>
          <a:blip r:embed="rId5"/>
          <a:stretch>
            <a:fillRect/>
          </a:stretch>
        </p:blipFill>
        <p:spPr>
          <a:xfrm>
            <a:off x="5057772" y="1656917"/>
            <a:ext cx="3957381" cy="2441292"/>
          </a:xfrm>
          <a:prstGeom prst="rect">
            <a:avLst/>
          </a:prstGeom>
        </p:spPr>
      </p:pic>
    </p:spTree>
    <p:extLst>
      <p:ext uri="{BB962C8B-B14F-4D97-AF65-F5344CB8AC3E}">
        <p14:creationId xmlns:p14="http://schemas.microsoft.com/office/powerpoint/2010/main" val="2368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986538"/>
            <a:ext cx="7886700" cy="1325563"/>
          </a:xfrm>
        </p:spPr>
        <p:txBody>
          <a:bodyPr/>
          <a:lstStyle/>
          <a:p>
            <a:r>
              <a:rPr lang="en-US" dirty="0"/>
              <a:t>Resources Manipulation - Scheduling</a:t>
            </a:r>
            <a:endParaRPr lang="el-GR"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4</a:t>
            </a:fld>
            <a:endParaRPr lang="el-GR"/>
          </a:p>
        </p:txBody>
      </p:sp>
    </p:spTree>
    <p:extLst>
      <p:ext uri="{BB962C8B-B14F-4D97-AF65-F5344CB8AC3E}">
        <p14:creationId xmlns:p14="http://schemas.microsoft.com/office/powerpoint/2010/main" val="264875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4EC149-AA34-4889-ACF7-7AB03963F393}"/>
              </a:ext>
            </a:extLst>
          </p:cNvPr>
          <p:cNvPicPr>
            <a:picLocks noChangeAspect="1"/>
          </p:cNvPicPr>
          <p:nvPr/>
        </p:nvPicPr>
        <p:blipFill>
          <a:blip r:embed="rId2"/>
          <a:stretch>
            <a:fillRect/>
          </a:stretch>
        </p:blipFill>
        <p:spPr>
          <a:xfrm>
            <a:off x="776313" y="2214781"/>
            <a:ext cx="7591373" cy="4506695"/>
          </a:xfrm>
          <a:prstGeom prst="rect">
            <a:avLst/>
          </a:prstGeom>
        </p:spPr>
      </p:pic>
      <p:sp>
        <p:nvSpPr>
          <p:cNvPr id="2" name="Τίτλος 1"/>
          <p:cNvSpPr>
            <a:spLocks noGrp="1"/>
          </p:cNvSpPr>
          <p:nvPr>
            <p:ph type="title"/>
          </p:nvPr>
        </p:nvSpPr>
        <p:spPr/>
        <p:txBody>
          <a:bodyPr/>
          <a:lstStyle/>
          <a:p>
            <a:r>
              <a:rPr lang="en-US" dirty="0"/>
              <a:t>Simulation Setup</a:t>
            </a:r>
            <a:endParaRPr lang="el-GR" dirty="0"/>
          </a:p>
        </p:txBody>
      </p:sp>
      <p:sp>
        <p:nvSpPr>
          <p:cNvPr id="3" name="Θέση περιεχομένου 2"/>
          <p:cNvSpPr>
            <a:spLocks noGrp="1"/>
          </p:cNvSpPr>
          <p:nvPr>
            <p:ph idx="1"/>
          </p:nvPr>
        </p:nvSpPr>
        <p:spPr>
          <a:xfrm>
            <a:off x="628650" y="1552000"/>
            <a:ext cx="7886700" cy="1325563"/>
          </a:xfrm>
        </p:spPr>
        <p:txBody>
          <a:bodyPr>
            <a:noAutofit/>
          </a:bodyPr>
          <a:lstStyle/>
          <a:p>
            <a:r>
              <a:rPr lang="en-US" sz="1800" dirty="0"/>
              <a:t>The SDN controller has global view of the entire network environment. </a:t>
            </a:r>
          </a:p>
          <a:p>
            <a:pPr lvl="1"/>
            <a:r>
              <a:rPr lang="en-US" sz="1600" dirty="0"/>
              <a:t>It provides centralized control of the entire system.</a:t>
            </a:r>
            <a:endParaRPr lang="el-GR" sz="16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40</a:t>
            </a:fld>
            <a:endParaRPr lang="el-GR"/>
          </a:p>
        </p:txBody>
      </p:sp>
    </p:spTree>
    <p:extLst>
      <p:ext uri="{BB962C8B-B14F-4D97-AF65-F5344CB8AC3E}">
        <p14:creationId xmlns:p14="http://schemas.microsoft.com/office/powerpoint/2010/main" val="627925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a:t>Simulation Setup - Services and SLAs</a:t>
            </a:r>
            <a:endParaRPr lang="el-GR" sz="3600" dirty="0"/>
          </a:p>
        </p:txBody>
      </p:sp>
      <p:sp>
        <p:nvSpPr>
          <p:cNvPr id="3" name="Θέση περιεχομένου 2"/>
          <p:cNvSpPr>
            <a:spLocks noGrp="1"/>
          </p:cNvSpPr>
          <p:nvPr>
            <p:ph idx="1"/>
          </p:nvPr>
        </p:nvSpPr>
        <p:spPr>
          <a:xfrm>
            <a:off x="472534" y="1758719"/>
            <a:ext cx="8325779" cy="4351338"/>
          </a:xfrm>
        </p:spPr>
        <p:txBody>
          <a:bodyPr>
            <a:noAutofit/>
          </a:bodyPr>
          <a:lstStyle/>
          <a:p>
            <a:r>
              <a:rPr lang="en-US" sz="2000" dirty="0"/>
              <a:t>Each access network supports at least one of the offered Cloud services:</a:t>
            </a:r>
          </a:p>
          <a:p>
            <a:pPr lvl="1"/>
            <a:r>
              <a:rPr lang="en-US" sz="1600" dirty="0"/>
              <a:t>Navigation Assistance (NAV).</a:t>
            </a:r>
          </a:p>
          <a:p>
            <a:pPr lvl="1"/>
            <a:r>
              <a:rPr lang="en-US" sz="1600" dirty="0"/>
              <a:t>Voice over IP (VoIP).</a:t>
            </a:r>
          </a:p>
          <a:p>
            <a:pPr lvl="1"/>
            <a:r>
              <a:rPr lang="en-US" sz="1600" dirty="0"/>
              <a:t>Conversational Video (CV). </a:t>
            </a:r>
          </a:p>
          <a:p>
            <a:pPr lvl="1"/>
            <a:r>
              <a:rPr lang="en-US" sz="1600" dirty="0"/>
              <a:t>Buffered Streaming (BS)</a:t>
            </a:r>
          </a:p>
          <a:p>
            <a:pPr lvl="1"/>
            <a:r>
              <a:rPr lang="en-US" sz="1600" dirty="0"/>
              <a:t>Web Browsing (WB).</a:t>
            </a:r>
          </a:p>
          <a:p>
            <a:r>
              <a:rPr lang="en-US" sz="2000" dirty="0"/>
              <a:t>Four Service Level Agreements (SLAs).</a:t>
            </a:r>
          </a:p>
          <a:p>
            <a:pPr lvl="1"/>
            <a:r>
              <a:rPr lang="en-US" sz="1600" dirty="0"/>
              <a:t>SLA1 has the higher service priority and SLA 4 has the lower service priority. </a:t>
            </a:r>
          </a:p>
          <a:p>
            <a:pPr lvl="1"/>
            <a:r>
              <a:rPr lang="en-US" sz="1600" dirty="0"/>
              <a:t>SLA1 supports all service types and provides the best values for QoS as well as policy decision criteria. </a:t>
            </a:r>
          </a:p>
          <a:p>
            <a:pPr lvl="1"/>
            <a:r>
              <a:rPr lang="en-US" sz="1600" dirty="0"/>
              <a:t>SLA2 supports less service types, by not providing support for the VoIP and NAV services.</a:t>
            </a:r>
          </a:p>
          <a:p>
            <a:pPr lvl="2"/>
            <a:r>
              <a:rPr lang="en-US" sz="1400" dirty="0"/>
              <a:t>It provides slightly worse decision criteria values than those offered by the SLA1.</a:t>
            </a:r>
            <a:endParaRPr lang="en-US" sz="1600" dirty="0"/>
          </a:p>
          <a:p>
            <a:pPr lvl="1"/>
            <a:r>
              <a:rPr lang="en-US" sz="1600" dirty="0"/>
              <a:t>SLA4 supports only the WB service while it provides acceptable decision criteria values.</a:t>
            </a:r>
          </a:p>
          <a:p>
            <a:pPr lvl="1"/>
            <a:r>
              <a:rPr lang="en-US" sz="1600" dirty="0"/>
              <a:t>SLA3 supports only the BS and the WB services and satisfactory QoS characteristics and policies.</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41</a:t>
            </a:fld>
            <a:endParaRPr lang="el-GR"/>
          </a:p>
        </p:txBody>
      </p:sp>
    </p:spTree>
    <p:extLst>
      <p:ext uri="{BB962C8B-B14F-4D97-AF65-F5344CB8AC3E}">
        <p14:creationId xmlns:p14="http://schemas.microsoft.com/office/powerpoint/2010/main" val="3212452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t>Simulation Setup </a:t>
            </a:r>
            <a:br>
              <a:rPr lang="en-US"/>
            </a:br>
            <a:r>
              <a:rPr lang="en-US"/>
              <a:t>- Network Specifications</a:t>
            </a:r>
            <a:endParaRPr lang="el-GR" dirty="0"/>
          </a:p>
        </p:txBody>
      </p:sp>
      <p:sp>
        <p:nvSpPr>
          <p:cNvPr id="3" name="Θέση περιεχομένου 2"/>
          <p:cNvSpPr>
            <a:spLocks noGrp="1"/>
          </p:cNvSpPr>
          <p:nvPr>
            <p:ph idx="1"/>
          </p:nvPr>
        </p:nvSpPr>
        <p:spPr/>
        <p:txBody>
          <a:bodyPr>
            <a:normAutofit/>
          </a:bodyPr>
          <a:lstStyle/>
          <a:p>
            <a:r>
              <a:rPr lang="en-US" sz="2000"/>
              <a:t>Network specifications are expressed using linguistic terms.</a:t>
            </a:r>
          </a:p>
          <a:p>
            <a:endParaRPr lang="en-US" sz="2000"/>
          </a:p>
          <a:p>
            <a:endParaRPr lang="en-US" sz="2000"/>
          </a:p>
          <a:p>
            <a:endParaRPr lang="en-US" sz="2000"/>
          </a:p>
          <a:p>
            <a:endParaRPr lang="en-US" sz="2000"/>
          </a:p>
          <a:p>
            <a:endParaRPr lang="en-US" sz="2000"/>
          </a:p>
          <a:p>
            <a:endParaRPr lang="en-US" sz="2000"/>
          </a:p>
          <a:p>
            <a:endParaRPr lang="en-US" sz="2000"/>
          </a:p>
          <a:p>
            <a:endParaRPr lang="en-US" sz="20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42</a:t>
            </a:fld>
            <a:endParaRPr lang="el-GR"/>
          </a:p>
        </p:txBody>
      </p:sp>
      <p:pic>
        <p:nvPicPr>
          <p:cNvPr id="6" name="Picture 5">
            <a:extLst>
              <a:ext uri="{FF2B5EF4-FFF2-40B4-BE49-F238E27FC236}">
                <a16:creationId xmlns:a16="http://schemas.microsoft.com/office/drawing/2014/main" id="{DA206F78-514F-4D37-B2EC-EC746F3E0A77}"/>
              </a:ext>
            </a:extLst>
          </p:cNvPr>
          <p:cNvPicPr>
            <a:picLocks noChangeAspect="1"/>
          </p:cNvPicPr>
          <p:nvPr/>
        </p:nvPicPr>
        <p:blipFill>
          <a:blip r:embed="rId2"/>
          <a:stretch>
            <a:fillRect/>
          </a:stretch>
        </p:blipFill>
        <p:spPr>
          <a:xfrm>
            <a:off x="2176520" y="2545873"/>
            <a:ext cx="4790959" cy="2304907"/>
          </a:xfrm>
          <a:prstGeom prst="rect">
            <a:avLst/>
          </a:prstGeom>
        </p:spPr>
      </p:pic>
    </p:spTree>
    <p:extLst>
      <p:ext uri="{BB962C8B-B14F-4D97-AF65-F5344CB8AC3E}">
        <p14:creationId xmlns:p14="http://schemas.microsoft.com/office/powerpoint/2010/main" val="2086435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 y="100379"/>
            <a:ext cx="8823960" cy="1325563"/>
          </a:xfrm>
        </p:spPr>
        <p:txBody>
          <a:bodyPr>
            <a:normAutofit/>
          </a:bodyPr>
          <a:lstStyle/>
          <a:p>
            <a:r>
              <a:rPr lang="en-US" sz="3200" dirty="0"/>
              <a:t>Simulation Setup </a:t>
            </a:r>
            <a:br>
              <a:rPr lang="en-US" sz="3200" dirty="0"/>
            </a:br>
            <a:r>
              <a:rPr lang="en-US" sz="3200" dirty="0"/>
              <a:t>- Network Specifications per SLA</a:t>
            </a:r>
            <a:endParaRPr lang="el-GR" sz="32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43</a:t>
            </a:fld>
            <a:endParaRPr lang="el-GR"/>
          </a:p>
        </p:txBody>
      </p:sp>
      <p:pic>
        <p:nvPicPr>
          <p:cNvPr id="7" name="Picture 6">
            <a:extLst>
              <a:ext uri="{FF2B5EF4-FFF2-40B4-BE49-F238E27FC236}">
                <a16:creationId xmlns:a16="http://schemas.microsoft.com/office/drawing/2014/main" id="{F339B5A9-3F61-4882-8B45-20E76A4560C2}"/>
              </a:ext>
            </a:extLst>
          </p:cNvPr>
          <p:cNvPicPr>
            <a:picLocks noChangeAspect="1"/>
          </p:cNvPicPr>
          <p:nvPr/>
        </p:nvPicPr>
        <p:blipFill>
          <a:blip r:embed="rId2"/>
          <a:stretch>
            <a:fillRect/>
          </a:stretch>
        </p:blipFill>
        <p:spPr>
          <a:xfrm rot="5400000">
            <a:off x="1775015" y="-17077"/>
            <a:ext cx="5593971" cy="8081194"/>
          </a:xfrm>
          <a:prstGeom prst="rect">
            <a:avLst/>
          </a:prstGeom>
        </p:spPr>
      </p:pic>
      <p:pic>
        <p:nvPicPr>
          <p:cNvPr id="5" name="Picture 2"/>
          <p:cNvPicPr>
            <a:picLocks noChangeAspect="1"/>
          </p:cNvPicPr>
          <p:nvPr/>
        </p:nvPicPr>
        <p:blipFill>
          <a:blip r:embed="rId3"/>
          <a:stretch>
            <a:fillRect/>
          </a:stretch>
        </p:blipFill>
        <p:spPr>
          <a:xfrm rot="5400000">
            <a:off x="1772565" y="18825"/>
            <a:ext cx="5650586" cy="7999098"/>
          </a:xfrm>
          <a:prstGeom prst="rect">
            <a:avLst/>
          </a:prstGeom>
        </p:spPr>
      </p:pic>
      <p:pic>
        <p:nvPicPr>
          <p:cNvPr id="6" name="Picture 2"/>
          <p:cNvPicPr>
            <a:picLocks noChangeAspect="1"/>
          </p:cNvPicPr>
          <p:nvPr/>
        </p:nvPicPr>
        <p:blipFill>
          <a:blip r:embed="rId4"/>
          <a:stretch>
            <a:fillRect/>
          </a:stretch>
        </p:blipFill>
        <p:spPr>
          <a:xfrm rot="5400000">
            <a:off x="1980209" y="-492044"/>
            <a:ext cx="5212108" cy="8898206"/>
          </a:xfrm>
          <a:prstGeom prst="rect">
            <a:avLst/>
          </a:prstGeom>
        </p:spPr>
      </p:pic>
      <p:pic>
        <p:nvPicPr>
          <p:cNvPr id="8" name="Picture 2"/>
          <p:cNvPicPr>
            <a:picLocks noChangeAspect="1"/>
          </p:cNvPicPr>
          <p:nvPr/>
        </p:nvPicPr>
        <p:blipFill>
          <a:blip r:embed="rId5"/>
          <a:stretch>
            <a:fillRect/>
          </a:stretch>
        </p:blipFill>
        <p:spPr>
          <a:xfrm rot="5400000">
            <a:off x="1739327" y="-477186"/>
            <a:ext cx="5711065" cy="8930642"/>
          </a:xfrm>
          <a:prstGeom prst="rect">
            <a:avLst/>
          </a:prstGeom>
        </p:spPr>
      </p:pic>
    </p:spTree>
    <p:extLst>
      <p:ext uri="{BB962C8B-B14F-4D97-AF65-F5344CB8AC3E}">
        <p14:creationId xmlns:p14="http://schemas.microsoft.com/office/powerpoint/2010/main" val="87443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xit" presetSubtype="0" fill="hold"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 presetClass="exit" presetSubtype="0" fill="hold"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Study of a Simulation Snapshot</a:t>
            </a:r>
            <a:endParaRPr lang="el-GR" dirty="0"/>
          </a:p>
        </p:txBody>
      </p:sp>
      <p:sp>
        <p:nvSpPr>
          <p:cNvPr id="3" name="Θέση περιεχομένου 2"/>
          <p:cNvSpPr>
            <a:spLocks noGrp="1"/>
          </p:cNvSpPr>
          <p:nvPr>
            <p:ph idx="1"/>
          </p:nvPr>
        </p:nvSpPr>
        <p:spPr>
          <a:xfrm>
            <a:off x="628650" y="1825625"/>
            <a:ext cx="7886700" cy="4351338"/>
          </a:xfrm>
        </p:spPr>
        <p:txBody>
          <a:bodyPr>
            <a:normAutofit/>
          </a:bodyPr>
          <a:lstStyle/>
          <a:p>
            <a:r>
              <a:rPr lang="en-US" sz="2000" dirty="0"/>
              <a:t>A snapshot of the simulation at time equal to 3600 seconds is evaluated. </a:t>
            </a:r>
          </a:p>
          <a:p>
            <a:r>
              <a:rPr lang="en-US" sz="2000" dirty="0"/>
              <a:t>The case where 10 of the vehicles are monitored is studied.</a:t>
            </a:r>
          </a:p>
          <a:p>
            <a:r>
              <a:rPr lang="en-US" sz="2000" dirty="0"/>
              <a:t>The available networks in the location of each vehicle:</a:t>
            </a:r>
            <a:endParaRPr lang="el-GR" sz="20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44</a:t>
            </a:fld>
            <a:endParaRPr lang="el-GR"/>
          </a:p>
        </p:txBody>
      </p:sp>
      <p:pic>
        <p:nvPicPr>
          <p:cNvPr id="5" name="Picture 4"/>
          <p:cNvPicPr>
            <a:picLocks noChangeAspect="1"/>
          </p:cNvPicPr>
          <p:nvPr/>
        </p:nvPicPr>
        <p:blipFill>
          <a:blip r:embed="rId2"/>
          <a:stretch>
            <a:fillRect/>
          </a:stretch>
        </p:blipFill>
        <p:spPr>
          <a:xfrm>
            <a:off x="1723361" y="3046161"/>
            <a:ext cx="5697277" cy="3595688"/>
          </a:xfrm>
          <a:prstGeom prst="rect">
            <a:avLst/>
          </a:prstGeom>
        </p:spPr>
      </p:pic>
    </p:spTree>
    <p:extLst>
      <p:ext uri="{BB962C8B-B14F-4D97-AF65-F5344CB8AC3E}">
        <p14:creationId xmlns:p14="http://schemas.microsoft.com/office/powerpoint/2010/main" val="248167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Study of a Simulation Snapshot</a:t>
            </a:r>
            <a:br>
              <a:rPr lang="en-US" dirty="0"/>
            </a:br>
            <a:r>
              <a:rPr lang="en-US" dirty="0"/>
              <a:t>-VHO initiation</a:t>
            </a:r>
            <a:endParaRPr lang="el-GR" dirty="0"/>
          </a:p>
        </p:txBody>
      </p:sp>
      <p:sp>
        <p:nvSpPr>
          <p:cNvPr id="3" name="Θέση περιεχομένου 2"/>
          <p:cNvSpPr>
            <a:spLocks noGrp="1"/>
          </p:cNvSpPr>
          <p:nvPr>
            <p:ph idx="1"/>
          </p:nvPr>
        </p:nvSpPr>
        <p:spPr>
          <a:xfrm>
            <a:off x="628650" y="1690689"/>
            <a:ext cx="7886700" cy="4351338"/>
          </a:xfrm>
        </p:spPr>
        <p:txBody>
          <a:bodyPr>
            <a:noAutofit/>
          </a:bodyPr>
          <a:lstStyle/>
          <a:p>
            <a:r>
              <a:rPr lang="en-US" sz="1800" dirty="0"/>
              <a:t>The services weights used for the </a:t>
            </a:r>
            <a:r>
              <a:rPr lang="en-US" sz="1800" i="1" dirty="0" err="1"/>
              <a:t>Q</a:t>
            </a:r>
            <a:r>
              <a:rPr lang="en-US" sz="1800" i="1" baseline="-25000" dirty="0" err="1"/>
              <a:t>u,i</a:t>
            </a:r>
            <a:r>
              <a:rPr lang="en-US" sz="1800" dirty="0"/>
              <a:t> estimation are calculated using the PF-ANP method:</a:t>
            </a:r>
          </a:p>
          <a:p>
            <a:endParaRPr lang="en-US" sz="1800" dirty="0"/>
          </a:p>
          <a:p>
            <a:endParaRPr lang="en-US" sz="1800" dirty="0"/>
          </a:p>
          <a:p>
            <a:endParaRPr lang="en-US" sz="1800" dirty="0"/>
          </a:p>
          <a:p>
            <a:endParaRPr lang="en-US" sz="1800" dirty="0"/>
          </a:p>
          <a:p>
            <a:pPr marL="0" indent="0">
              <a:buNone/>
            </a:pPr>
            <a:endParaRPr lang="en-US" sz="1800" dirty="0"/>
          </a:p>
          <a:p>
            <a:r>
              <a:rPr lang="en-US" sz="1800" dirty="0"/>
              <a:t>The </a:t>
            </a:r>
            <a:r>
              <a:rPr lang="en-US" sz="1800" i="1" dirty="0" err="1"/>
              <a:t>S</a:t>
            </a:r>
            <a:r>
              <a:rPr lang="en-US" sz="1800" i="1" baseline="-25000" dirty="0" err="1"/>
              <a:t>th,SLA</a:t>
            </a:r>
            <a:r>
              <a:rPr lang="en-US" sz="1800" i="1" dirty="0"/>
              <a:t> </a:t>
            </a:r>
            <a:r>
              <a:rPr lang="en-US" sz="1800" dirty="0"/>
              <a:t>thresholds are estimated considering:</a:t>
            </a:r>
          </a:p>
          <a:p>
            <a:pPr lvl="1">
              <a:buFont typeface="Wingdings" panose="05000000000000000000" pitchFamily="2" charset="2"/>
              <a:buChar char="Ø"/>
            </a:pPr>
            <a:r>
              <a:rPr lang="en-US" sz="1800" dirty="0"/>
              <a:t>The minimum acceptable </a:t>
            </a:r>
            <a:r>
              <a:rPr lang="en-US" sz="1800" i="1" dirty="0"/>
              <a:t>Q</a:t>
            </a:r>
            <a:r>
              <a:rPr lang="en-US" sz="1800" i="1" baseline="-25000" dirty="0"/>
              <a:t>SLA</a:t>
            </a:r>
            <a:r>
              <a:rPr lang="en-US" sz="1800" dirty="0"/>
              <a:t> and </a:t>
            </a:r>
            <a:r>
              <a:rPr lang="en-US" sz="1800" i="1" dirty="0"/>
              <a:t>SINR</a:t>
            </a:r>
            <a:r>
              <a:rPr lang="en-US" sz="1800" i="1" baseline="-25000" dirty="0"/>
              <a:t>SLA</a:t>
            </a:r>
            <a:r>
              <a:rPr lang="en-US" sz="1800" dirty="0"/>
              <a:t> values per SLA.</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45</a:t>
            </a:fld>
            <a:endParaRPr lang="el-GR"/>
          </a:p>
        </p:txBody>
      </p:sp>
      <p:pic>
        <p:nvPicPr>
          <p:cNvPr id="5" name="Picture 4">
            <a:extLst>
              <a:ext uri="{FF2B5EF4-FFF2-40B4-BE49-F238E27FC236}">
                <a16:creationId xmlns:a16="http://schemas.microsoft.com/office/drawing/2014/main" id="{A7B27A8E-8934-4E61-A0B2-5FB10298A456}"/>
              </a:ext>
            </a:extLst>
          </p:cNvPr>
          <p:cNvPicPr>
            <a:picLocks noChangeAspect="1"/>
          </p:cNvPicPr>
          <p:nvPr/>
        </p:nvPicPr>
        <p:blipFill>
          <a:blip r:embed="rId2"/>
          <a:stretch>
            <a:fillRect/>
          </a:stretch>
        </p:blipFill>
        <p:spPr>
          <a:xfrm>
            <a:off x="1992047" y="2392488"/>
            <a:ext cx="5159905" cy="1652290"/>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2183628" y="4886821"/>
            <a:ext cx="4776742" cy="874912"/>
          </a:xfrm>
          <a:prstGeom prst="rect">
            <a:avLst/>
          </a:prstGeom>
        </p:spPr>
      </p:pic>
    </p:spTree>
    <p:extLst>
      <p:ext uri="{BB962C8B-B14F-4D97-AF65-F5344CB8AC3E}">
        <p14:creationId xmlns:p14="http://schemas.microsoft.com/office/powerpoint/2010/main" val="2721941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Study of a Simulation Snapshot</a:t>
            </a:r>
            <a:br>
              <a:rPr lang="en-US" dirty="0"/>
            </a:br>
            <a:r>
              <a:rPr lang="en-US" dirty="0"/>
              <a:t>-VHO initiation</a:t>
            </a:r>
            <a:endParaRPr lang="el-GR" dirty="0"/>
          </a:p>
        </p:txBody>
      </p:sp>
      <p:sp>
        <p:nvSpPr>
          <p:cNvPr id="3" name="Θέση περιεχομένου 2"/>
          <p:cNvSpPr>
            <a:spLocks noGrp="1"/>
          </p:cNvSpPr>
          <p:nvPr>
            <p:ph idx="1"/>
          </p:nvPr>
        </p:nvSpPr>
        <p:spPr>
          <a:xfrm>
            <a:off x="628650" y="1945513"/>
            <a:ext cx="7886700" cy="4351338"/>
          </a:xfrm>
        </p:spPr>
        <p:txBody>
          <a:bodyPr>
            <a:normAutofit/>
          </a:bodyPr>
          <a:lstStyle/>
          <a:p>
            <a:r>
              <a:rPr lang="en-US" sz="2000" dirty="0"/>
              <a:t>The VHO initiation results for each vehicle: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As it can be observed, vehicle 8 will remain to its current network </a:t>
            </a:r>
            <a:r>
              <a:rPr lang="en-US" sz="2000" i="1" dirty="0" err="1"/>
              <a:t>i</a:t>
            </a:r>
            <a:r>
              <a:rPr lang="en-US" sz="2000" dirty="0"/>
              <a:t>, while the rest vehicles will proceed to handover.</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46</a:t>
            </a:fld>
            <a:endParaRPr lang="el-GR"/>
          </a:p>
        </p:txBody>
      </p:sp>
      <p:pic>
        <p:nvPicPr>
          <p:cNvPr id="5" name="Picture 4">
            <a:extLst>
              <a:ext uri="{FF2B5EF4-FFF2-40B4-BE49-F238E27FC236}">
                <a16:creationId xmlns:a16="http://schemas.microsoft.com/office/drawing/2014/main" id="{54BF1246-8A59-4EAC-A61C-39373231FDF2}"/>
              </a:ext>
            </a:extLst>
          </p:cNvPr>
          <p:cNvPicPr>
            <a:picLocks noChangeAspect="1"/>
          </p:cNvPicPr>
          <p:nvPr/>
        </p:nvPicPr>
        <p:blipFill>
          <a:blip r:embed="rId2"/>
          <a:stretch>
            <a:fillRect/>
          </a:stretch>
        </p:blipFill>
        <p:spPr>
          <a:xfrm>
            <a:off x="2318883" y="2317755"/>
            <a:ext cx="4695420" cy="2658437"/>
          </a:xfrm>
          <a:prstGeom prst="rect">
            <a:avLst/>
          </a:prstGeom>
        </p:spPr>
      </p:pic>
    </p:spTree>
    <p:extLst>
      <p:ext uri="{BB962C8B-B14F-4D97-AF65-F5344CB8AC3E}">
        <p14:creationId xmlns:p14="http://schemas.microsoft.com/office/powerpoint/2010/main" val="1006464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Study of a Simulation Snapshot</a:t>
            </a:r>
            <a:br>
              <a:rPr lang="en-US" dirty="0"/>
            </a:br>
            <a:r>
              <a:rPr lang="en-US" dirty="0"/>
              <a:t>- Velocity monitoring</a:t>
            </a:r>
            <a:endParaRPr lang="el-GR" dirty="0"/>
          </a:p>
        </p:txBody>
      </p:sp>
      <p:sp>
        <p:nvSpPr>
          <p:cNvPr id="3" name="Θέση περιεχομένου 2"/>
          <p:cNvSpPr>
            <a:spLocks noGrp="1"/>
          </p:cNvSpPr>
          <p:nvPr>
            <p:ph idx="1"/>
          </p:nvPr>
        </p:nvSpPr>
        <p:spPr/>
        <p:txBody>
          <a:bodyPr>
            <a:normAutofit/>
          </a:bodyPr>
          <a:lstStyle/>
          <a:p>
            <a:r>
              <a:rPr lang="en-US" sz="1800" dirty="0"/>
              <a:t>For each one of the monitored vehicles, the following table presents its SLA, the services used, its geographical position and its estimated velocity.</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47</a:t>
            </a:fld>
            <a:endParaRPr lang="el-GR"/>
          </a:p>
        </p:txBody>
      </p:sp>
      <p:pic>
        <p:nvPicPr>
          <p:cNvPr id="6" name="Picture 5"/>
          <p:cNvPicPr>
            <a:picLocks noChangeAspect="1"/>
          </p:cNvPicPr>
          <p:nvPr/>
        </p:nvPicPr>
        <p:blipFill>
          <a:blip r:embed="rId2"/>
          <a:stretch>
            <a:fillRect/>
          </a:stretch>
        </p:blipFill>
        <p:spPr>
          <a:xfrm>
            <a:off x="16475" y="4067503"/>
            <a:ext cx="4651042" cy="2761137"/>
          </a:xfrm>
          <a:prstGeom prst="rect">
            <a:avLst/>
          </a:prstGeom>
        </p:spPr>
      </p:pic>
      <p:pic>
        <p:nvPicPr>
          <p:cNvPr id="5" name="Picture 4">
            <a:extLst>
              <a:ext uri="{FF2B5EF4-FFF2-40B4-BE49-F238E27FC236}">
                <a16:creationId xmlns:a16="http://schemas.microsoft.com/office/drawing/2014/main" id="{2FA26913-0DB7-49F9-859B-12397074F0AC}"/>
              </a:ext>
            </a:extLst>
          </p:cNvPr>
          <p:cNvPicPr>
            <a:picLocks noChangeAspect="1"/>
          </p:cNvPicPr>
          <p:nvPr/>
        </p:nvPicPr>
        <p:blipFill>
          <a:blip r:embed="rId3"/>
          <a:stretch>
            <a:fillRect/>
          </a:stretch>
        </p:blipFill>
        <p:spPr>
          <a:xfrm>
            <a:off x="2232760" y="2520810"/>
            <a:ext cx="4692469" cy="1703813"/>
          </a:xfrm>
          <a:prstGeom prst="rect">
            <a:avLst/>
          </a:prstGeom>
        </p:spPr>
      </p:pic>
    </p:spTree>
    <p:extLst>
      <p:ext uri="{BB962C8B-B14F-4D97-AF65-F5344CB8AC3E}">
        <p14:creationId xmlns:p14="http://schemas.microsoft.com/office/powerpoint/2010/main" val="1480959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234" y="365126"/>
            <a:ext cx="7886700" cy="1325563"/>
          </a:xfrm>
        </p:spPr>
        <p:txBody>
          <a:bodyPr>
            <a:normAutofit/>
          </a:bodyPr>
          <a:lstStyle/>
          <a:p>
            <a:r>
              <a:rPr lang="en-US" sz="4000" dirty="0"/>
              <a:t>Study of a Simulation Snapshot</a:t>
            </a:r>
            <a:br>
              <a:rPr lang="en-US" sz="4000" dirty="0"/>
            </a:br>
            <a:r>
              <a:rPr lang="en-US" sz="4000" dirty="0"/>
              <a:t>- Network selection</a:t>
            </a:r>
            <a:endParaRPr lang="el-GR" sz="4000" dirty="0"/>
          </a:p>
        </p:txBody>
      </p:sp>
      <p:sp>
        <p:nvSpPr>
          <p:cNvPr id="3" name="Θέση περιεχομένου 2"/>
          <p:cNvSpPr>
            <a:spLocks noGrp="1"/>
          </p:cNvSpPr>
          <p:nvPr>
            <p:ph idx="1"/>
          </p:nvPr>
        </p:nvSpPr>
        <p:spPr>
          <a:xfrm>
            <a:off x="182880" y="1825625"/>
            <a:ext cx="4366818" cy="4351338"/>
          </a:xfrm>
        </p:spPr>
        <p:txBody>
          <a:bodyPr>
            <a:normAutofit fontScale="55000" lnSpcReduction="20000"/>
          </a:bodyPr>
          <a:lstStyle/>
          <a:p>
            <a:r>
              <a:rPr lang="en-US" dirty="0"/>
              <a:t>The PF-ANP method is applied in order to estimate the weights of network selection criteria per service type and SLA. </a:t>
            </a:r>
          </a:p>
          <a:p>
            <a:r>
              <a:rPr lang="en-US" dirty="0"/>
              <a:t>Criteria are classified into two clusters: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Network selection is performed using PFT.</a:t>
            </a:r>
          </a:p>
          <a:p>
            <a:pPr lvl="1"/>
            <a:r>
              <a:rPr lang="en-US" dirty="0"/>
              <a:t>Considering the PF-ANP criteria weights.</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48</a:t>
            </a:fld>
            <a:endParaRPr lang="el-GR"/>
          </a:p>
        </p:txBody>
      </p:sp>
      <p:pic>
        <p:nvPicPr>
          <p:cNvPr id="5" name="Picture 4">
            <a:extLst>
              <a:ext uri="{FF2B5EF4-FFF2-40B4-BE49-F238E27FC236}">
                <a16:creationId xmlns:a16="http://schemas.microsoft.com/office/drawing/2014/main" id="{1B3F6A51-BFE9-4471-A656-A1DA5827A5B3}"/>
              </a:ext>
            </a:extLst>
          </p:cNvPr>
          <p:cNvPicPr>
            <a:picLocks noChangeAspect="1"/>
          </p:cNvPicPr>
          <p:nvPr/>
        </p:nvPicPr>
        <p:blipFill>
          <a:blip r:embed="rId2"/>
          <a:stretch>
            <a:fillRect/>
          </a:stretch>
        </p:blipFill>
        <p:spPr>
          <a:xfrm>
            <a:off x="1325945" y="2910957"/>
            <a:ext cx="2753958" cy="2017945"/>
          </a:xfrm>
          <a:prstGeom prst="rect">
            <a:avLst/>
          </a:prstGeom>
        </p:spPr>
      </p:pic>
      <p:pic>
        <p:nvPicPr>
          <p:cNvPr id="8" name="Picture 4"/>
          <p:cNvPicPr>
            <a:picLocks noChangeAspect="1"/>
          </p:cNvPicPr>
          <p:nvPr/>
        </p:nvPicPr>
        <p:blipFill>
          <a:blip r:embed="rId3"/>
          <a:stretch>
            <a:fillRect/>
          </a:stretch>
        </p:blipFill>
        <p:spPr>
          <a:xfrm>
            <a:off x="4973715" y="1378461"/>
            <a:ext cx="4147983" cy="1331027"/>
          </a:xfrm>
          <a:prstGeom prst="rect">
            <a:avLst/>
          </a:prstGeom>
          <a:ln>
            <a:solidFill>
              <a:schemeClr val="tx1"/>
            </a:solidFill>
          </a:ln>
        </p:spPr>
      </p:pic>
      <p:pic>
        <p:nvPicPr>
          <p:cNvPr id="9" name="Picture 5"/>
          <p:cNvPicPr>
            <a:picLocks noChangeAspect="1"/>
          </p:cNvPicPr>
          <p:nvPr/>
        </p:nvPicPr>
        <p:blipFill>
          <a:blip r:embed="rId4"/>
          <a:stretch>
            <a:fillRect/>
          </a:stretch>
        </p:blipFill>
        <p:spPr>
          <a:xfrm>
            <a:off x="4973716" y="2722885"/>
            <a:ext cx="4147982" cy="1305954"/>
          </a:xfrm>
          <a:prstGeom prst="rect">
            <a:avLst/>
          </a:prstGeom>
          <a:ln>
            <a:solidFill>
              <a:schemeClr val="tx1"/>
            </a:solidFill>
          </a:ln>
        </p:spPr>
      </p:pic>
      <p:pic>
        <p:nvPicPr>
          <p:cNvPr id="10" name="Picture 6"/>
          <p:cNvPicPr>
            <a:picLocks noChangeAspect="1"/>
          </p:cNvPicPr>
          <p:nvPr/>
        </p:nvPicPr>
        <p:blipFill>
          <a:blip r:embed="rId5"/>
          <a:stretch>
            <a:fillRect/>
          </a:stretch>
        </p:blipFill>
        <p:spPr>
          <a:xfrm>
            <a:off x="4973716" y="4037670"/>
            <a:ext cx="4147982" cy="1358718"/>
          </a:xfrm>
          <a:prstGeom prst="rect">
            <a:avLst/>
          </a:prstGeom>
          <a:ln>
            <a:solidFill>
              <a:schemeClr val="tx1"/>
            </a:solidFill>
          </a:ln>
        </p:spPr>
      </p:pic>
      <p:pic>
        <p:nvPicPr>
          <p:cNvPr id="11" name="Picture 7"/>
          <p:cNvPicPr>
            <a:picLocks noChangeAspect="1"/>
          </p:cNvPicPr>
          <p:nvPr/>
        </p:nvPicPr>
        <p:blipFill>
          <a:blip r:embed="rId6"/>
          <a:stretch>
            <a:fillRect/>
          </a:stretch>
        </p:blipFill>
        <p:spPr>
          <a:xfrm>
            <a:off x="4973714" y="5400047"/>
            <a:ext cx="4147984" cy="1420461"/>
          </a:xfrm>
          <a:prstGeom prst="rect">
            <a:avLst/>
          </a:prstGeom>
          <a:ln>
            <a:solidFill>
              <a:schemeClr val="tx1"/>
            </a:solidFill>
          </a:ln>
        </p:spPr>
      </p:pic>
    </p:spTree>
    <p:extLst>
      <p:ext uri="{BB962C8B-B14F-4D97-AF65-F5344CB8AC3E}">
        <p14:creationId xmlns:p14="http://schemas.microsoft.com/office/powerpoint/2010/main" val="3321320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Study of a Simulation Snapshot</a:t>
            </a:r>
            <a:br>
              <a:rPr lang="en-US" dirty="0"/>
            </a:br>
            <a:r>
              <a:rPr lang="en-US" dirty="0"/>
              <a:t>- Results</a:t>
            </a:r>
            <a:endParaRPr lang="el-GR" dirty="0"/>
          </a:p>
        </p:txBody>
      </p:sp>
      <p:sp>
        <p:nvSpPr>
          <p:cNvPr id="3" name="Θέση περιεχομένου 2"/>
          <p:cNvSpPr>
            <a:spLocks noGrp="1"/>
          </p:cNvSpPr>
          <p:nvPr>
            <p:ph idx="1"/>
          </p:nvPr>
        </p:nvSpPr>
        <p:spPr>
          <a:xfrm>
            <a:off x="628650" y="1996965"/>
            <a:ext cx="7886700" cy="4179997"/>
          </a:xfrm>
        </p:spPr>
        <p:txBody>
          <a:bodyPr>
            <a:normAutofit fontScale="70000" lnSpcReduction="20000"/>
          </a:bodyPr>
          <a:lstStyle/>
          <a:p>
            <a:r>
              <a:rPr lang="en-US" dirty="0"/>
              <a:t>The proposed scheme is compared with:</a:t>
            </a:r>
          </a:p>
          <a:p>
            <a:pPr lvl="1">
              <a:spcBef>
                <a:spcPts val="1200"/>
              </a:spcBef>
            </a:pPr>
            <a:r>
              <a:rPr lang="en-US" dirty="0"/>
              <a:t>The Velocity Aware Handover (VAH) </a:t>
            </a:r>
            <a:r>
              <a:rPr lang="en-US" i="1" dirty="0"/>
              <a:t>[arshad2017]</a:t>
            </a:r>
            <a:r>
              <a:rPr lang="en-US" dirty="0"/>
              <a:t>.</a:t>
            </a:r>
          </a:p>
          <a:p>
            <a:pPr lvl="1">
              <a:spcBef>
                <a:spcPts val="1200"/>
              </a:spcBef>
            </a:pPr>
            <a:r>
              <a:rPr lang="en-US" dirty="0"/>
              <a:t>The Fuzzy AHP TOPSIS (FAT) </a:t>
            </a:r>
            <a:r>
              <a:rPr lang="en-US" i="1" dirty="0"/>
              <a:t>[goyal2017]</a:t>
            </a:r>
            <a:r>
              <a:rPr lang="en-US" dirty="0"/>
              <a:t>. </a:t>
            </a:r>
          </a:p>
          <a:p>
            <a:pPr lvl="1">
              <a:spcBef>
                <a:spcPts val="1200"/>
              </a:spcBef>
            </a:pPr>
            <a:r>
              <a:rPr lang="en-US" dirty="0"/>
              <a:t>The Fuzzy AHP SAW (FAS) </a:t>
            </a:r>
            <a:r>
              <a:rPr lang="en-US" i="1" dirty="0"/>
              <a:t>[goyal2017]</a:t>
            </a:r>
            <a:r>
              <a:rPr lang="en-US" dirty="0"/>
              <a:t>. </a:t>
            </a:r>
          </a:p>
          <a:p>
            <a:pPr lvl="1">
              <a:spcBef>
                <a:spcPts val="1200"/>
              </a:spcBef>
            </a:pPr>
            <a:r>
              <a:rPr lang="en-US" dirty="0"/>
              <a:t>The Fuzzy AHP MEW (FAM) </a:t>
            </a:r>
            <a:r>
              <a:rPr lang="en-US" i="1" dirty="0"/>
              <a:t>[goyal2017]</a:t>
            </a:r>
            <a:r>
              <a:rPr lang="en-US" dirty="0"/>
              <a:t>.</a:t>
            </a:r>
          </a:p>
          <a:p>
            <a:pPr lvl="1">
              <a:spcBef>
                <a:spcPts val="1200"/>
              </a:spcBef>
            </a:pPr>
            <a:r>
              <a:rPr lang="en-US" dirty="0"/>
              <a:t>The Fuzzy AHP ELECTRE (FAE) </a:t>
            </a:r>
            <a:r>
              <a:rPr lang="en-US" i="1" dirty="0"/>
              <a:t>[charilas2009]</a:t>
            </a:r>
            <a:r>
              <a:rPr lang="en-US" dirty="0"/>
              <a:t>.</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49</a:t>
            </a:fld>
            <a:endParaRPr lang="el-GR"/>
          </a:p>
        </p:txBody>
      </p:sp>
      <p:sp>
        <p:nvSpPr>
          <p:cNvPr id="5" name="Ορθογώνιο 4"/>
          <p:cNvSpPr/>
          <p:nvPr/>
        </p:nvSpPr>
        <p:spPr>
          <a:xfrm>
            <a:off x="115613" y="5465115"/>
            <a:ext cx="7877505" cy="1277273"/>
          </a:xfrm>
          <a:prstGeom prst="rect">
            <a:avLst/>
          </a:prstGeom>
          <a:ln>
            <a:solidFill>
              <a:schemeClr val="tx1"/>
            </a:solidFill>
          </a:ln>
        </p:spPr>
        <p:txBody>
          <a:bodyPr wrap="square">
            <a:spAutoFit/>
          </a:bodyPr>
          <a:lstStyle/>
          <a:p>
            <a:r>
              <a:rPr lang="en-US" sz="1100" b="1" dirty="0"/>
              <a:t>[arshad2017]</a:t>
            </a:r>
            <a:r>
              <a:rPr lang="el-GR" sz="1100" b="1" dirty="0"/>
              <a:t> </a:t>
            </a:r>
            <a:r>
              <a:rPr lang="en-US" sz="1100" dirty="0"/>
              <a:t>R. Arshad, H. </a:t>
            </a:r>
            <a:r>
              <a:rPr lang="en-US" sz="1100" dirty="0" err="1"/>
              <a:t>ElSawy</a:t>
            </a:r>
            <a:r>
              <a:rPr lang="en-US" sz="1100" dirty="0"/>
              <a:t>, S. </a:t>
            </a:r>
            <a:r>
              <a:rPr lang="en-US" sz="1100" dirty="0" err="1"/>
              <a:t>Sorour</a:t>
            </a:r>
            <a:r>
              <a:rPr lang="en-US" sz="1100" dirty="0"/>
              <a:t>, T. Y. Al-Na </a:t>
            </a:r>
            <a:r>
              <a:rPr lang="en-US" sz="1100" dirty="0" err="1"/>
              <a:t>ouri</a:t>
            </a:r>
            <a:r>
              <a:rPr lang="en-US" sz="1100" dirty="0"/>
              <a:t>, M.-S. </a:t>
            </a:r>
            <a:r>
              <a:rPr lang="en-US" sz="1100" dirty="0" err="1"/>
              <a:t>Alouini</a:t>
            </a:r>
            <a:r>
              <a:rPr lang="en-US" sz="1100" dirty="0"/>
              <a:t>, “Velocity-aware handover management in two-tier cellular Networks”, IEEE Transactions on Wireless Communications, vol. 16, pp. 1851-1867, 2017.</a:t>
            </a:r>
          </a:p>
          <a:p>
            <a:r>
              <a:rPr lang="en-US" sz="1100" b="1" dirty="0"/>
              <a:t>[goyal2017] </a:t>
            </a:r>
            <a:r>
              <a:rPr lang="en-US" sz="1100" dirty="0"/>
              <a:t>R. K. Goyal, S. Kaushal, A. K. </a:t>
            </a:r>
            <a:r>
              <a:rPr lang="en-US" sz="1100" dirty="0" err="1"/>
              <a:t>Sangaiah</a:t>
            </a:r>
            <a:r>
              <a:rPr lang="en-US" sz="1100" dirty="0"/>
              <a:t>, “The utility based non-linear fuzzy </a:t>
            </a:r>
            <a:r>
              <a:rPr lang="en-US" sz="1100" dirty="0" err="1"/>
              <a:t>ahp</a:t>
            </a:r>
            <a:r>
              <a:rPr lang="en-US" sz="1100" dirty="0"/>
              <a:t> optimization model for network selection in heterogeneous wireless networks”, Applied Soft Computing, Elsevier, vol.67, pp. 800-811, 2017.</a:t>
            </a:r>
          </a:p>
          <a:p>
            <a:r>
              <a:rPr lang="en-US" sz="1100" b="1" dirty="0"/>
              <a:t>[charilas2009] </a:t>
            </a:r>
            <a:r>
              <a:rPr lang="en-US" sz="1100" dirty="0"/>
              <a:t>D. E. </a:t>
            </a:r>
            <a:r>
              <a:rPr lang="en-US" sz="1100" dirty="0" err="1"/>
              <a:t>Charilas</a:t>
            </a:r>
            <a:r>
              <a:rPr lang="en-US" sz="1100" dirty="0"/>
              <a:t>, O. I. </a:t>
            </a:r>
            <a:r>
              <a:rPr lang="en-US" sz="1100" dirty="0" err="1"/>
              <a:t>Markaki</a:t>
            </a:r>
            <a:r>
              <a:rPr lang="en-US" sz="1100" dirty="0"/>
              <a:t>, J. </a:t>
            </a:r>
            <a:r>
              <a:rPr lang="en-US" sz="1100" dirty="0" err="1"/>
              <a:t>Psarras</a:t>
            </a:r>
            <a:r>
              <a:rPr lang="en-US" sz="1100" dirty="0"/>
              <a:t>, P. Constantinou, “Application</a:t>
            </a:r>
          </a:p>
          <a:p>
            <a:r>
              <a:rPr lang="en-US" sz="1100" dirty="0"/>
              <a:t>of fuzzy </a:t>
            </a:r>
            <a:r>
              <a:rPr lang="en-US" sz="1100" dirty="0" err="1"/>
              <a:t>ahp</a:t>
            </a:r>
            <a:r>
              <a:rPr lang="en-US" sz="1100" dirty="0"/>
              <a:t> and </a:t>
            </a:r>
            <a:r>
              <a:rPr lang="en-US" sz="1100" dirty="0" err="1"/>
              <a:t>electre</a:t>
            </a:r>
            <a:r>
              <a:rPr lang="en-US" sz="1100" dirty="0"/>
              <a:t> to network selection”, Mobile Lightweight Wireless Systems, Springer, pp. 63-73, 2009.</a:t>
            </a:r>
            <a:endParaRPr lang="el-GR" sz="1100" dirty="0"/>
          </a:p>
          <a:p>
            <a:endParaRPr lang="el-GR" sz="1100" dirty="0"/>
          </a:p>
        </p:txBody>
      </p:sp>
    </p:spTree>
    <p:extLst>
      <p:ext uri="{BB962C8B-B14F-4D97-AF65-F5344CB8AC3E}">
        <p14:creationId xmlns:p14="http://schemas.microsoft.com/office/powerpoint/2010/main" val="270885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74638"/>
            <a:ext cx="8229600" cy="1143000"/>
          </a:xfrm>
        </p:spPr>
        <p:txBody>
          <a:bodyPr/>
          <a:lstStyle/>
          <a:p>
            <a:r>
              <a:rPr lang="en-US" dirty="0"/>
              <a:t>Scheduling Strategies for LTE-A Pro</a:t>
            </a:r>
          </a:p>
        </p:txBody>
      </p:sp>
      <p:sp>
        <p:nvSpPr>
          <p:cNvPr id="3" name="2 - Θέση περιεχομένου"/>
          <p:cNvSpPr>
            <a:spLocks noGrp="1"/>
          </p:cNvSpPr>
          <p:nvPr>
            <p:ph idx="1"/>
          </p:nvPr>
        </p:nvSpPr>
        <p:spPr>
          <a:xfrm>
            <a:off x="228600" y="1807778"/>
            <a:ext cx="4267200" cy="3907221"/>
          </a:xfrm>
        </p:spPr>
        <p:txBody>
          <a:bodyPr>
            <a:normAutofit lnSpcReduction="10000"/>
          </a:bodyPr>
          <a:lstStyle/>
          <a:p>
            <a:r>
              <a:rPr lang="en-US" sz="2000" dirty="0"/>
              <a:t>In LTE info is transmitted in 10ms frames. </a:t>
            </a:r>
          </a:p>
          <a:p>
            <a:r>
              <a:rPr lang="en-US" sz="2000" dirty="0"/>
              <a:t>Each frame is spit into 10 sub-frames of 1ms TTI.</a:t>
            </a:r>
          </a:p>
          <a:p>
            <a:r>
              <a:rPr lang="en-US" sz="2000" dirty="0"/>
              <a:t>Each TTI consists of resource blocks (RBs) - the minimum allocation unit.</a:t>
            </a:r>
          </a:p>
          <a:p>
            <a:r>
              <a:rPr lang="en-US" sz="2000" dirty="0"/>
              <a:t>A scheduler assigns an RB to the user with the biggest metric.</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5</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4579460" y="2316679"/>
            <a:ext cx="4316579" cy="2662238"/>
          </a:xfrm>
          <a:prstGeom prst="rect">
            <a:avLst/>
          </a:prstGeom>
          <a:noFill/>
          <a:ln w="9525">
            <a:noFill/>
            <a:miter lim="800000"/>
            <a:headEnd/>
            <a:tailEn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8883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t>Study of a Simulation Snapshot</a:t>
            </a:r>
            <a:br>
              <a:rPr lang="en-US"/>
            </a:br>
            <a:r>
              <a:rPr lang="en-US"/>
              <a:t>- Results</a:t>
            </a:r>
            <a:endParaRPr lang="el-GR" dirty="0"/>
          </a:p>
        </p:txBody>
      </p:sp>
      <p:sp>
        <p:nvSpPr>
          <p:cNvPr id="3" name="Θέση περιεχομένου 2"/>
          <p:cNvSpPr>
            <a:spLocks noGrp="1"/>
          </p:cNvSpPr>
          <p:nvPr>
            <p:ph idx="1"/>
          </p:nvPr>
        </p:nvSpPr>
        <p:spPr/>
        <p:txBody>
          <a:bodyPr>
            <a:normAutofit/>
          </a:bodyPr>
          <a:lstStyle/>
          <a:p>
            <a:r>
              <a:rPr lang="en-US" sz="2000" dirty="0"/>
              <a:t>The suggested algorithm outperforms the existing schemes since it selects as target networks for vehicles the ones with the best ranks. </a:t>
            </a:r>
          </a:p>
          <a:p>
            <a:r>
              <a:rPr lang="en-US" sz="2000" dirty="0"/>
              <a:t>Also, in special cases where the velocity of vehicles is high (e.g. for vehicle 7):</a:t>
            </a:r>
          </a:p>
          <a:p>
            <a:pPr lvl="1">
              <a:buFont typeface="Wingdings" panose="05000000000000000000" pitchFamily="2" charset="2"/>
              <a:buChar char="ü"/>
            </a:pPr>
            <a:r>
              <a:rPr lang="en-US" sz="1800" dirty="0"/>
              <a:t>The proposed scheme avoids the handovers to femtocell networks.</a:t>
            </a:r>
            <a:endParaRPr lang="el-GR" sz="18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50</a:t>
            </a:fld>
            <a:endParaRPr lang="el-GR"/>
          </a:p>
        </p:txBody>
      </p:sp>
      <p:pic>
        <p:nvPicPr>
          <p:cNvPr id="5" name="Picture 4">
            <a:extLst>
              <a:ext uri="{FF2B5EF4-FFF2-40B4-BE49-F238E27FC236}">
                <a16:creationId xmlns:a16="http://schemas.microsoft.com/office/drawing/2014/main" id="{F315E4BE-3EAC-4D90-96E1-FB2C7520CFDE}"/>
              </a:ext>
            </a:extLst>
          </p:cNvPr>
          <p:cNvPicPr>
            <a:picLocks noChangeAspect="1"/>
          </p:cNvPicPr>
          <p:nvPr/>
        </p:nvPicPr>
        <p:blipFill>
          <a:blip r:embed="rId2"/>
          <a:stretch>
            <a:fillRect/>
          </a:stretch>
        </p:blipFill>
        <p:spPr>
          <a:xfrm>
            <a:off x="1243428" y="3820195"/>
            <a:ext cx="6657143" cy="2257143"/>
          </a:xfrm>
          <a:prstGeom prst="rect">
            <a:avLst/>
          </a:prstGeom>
          <a:ln>
            <a:solidFill>
              <a:schemeClr val="tx1"/>
            </a:solidFill>
          </a:ln>
        </p:spPr>
      </p:pic>
    </p:spTree>
    <p:extLst>
      <p:ext uri="{BB962C8B-B14F-4D97-AF65-F5344CB8AC3E}">
        <p14:creationId xmlns:p14="http://schemas.microsoft.com/office/powerpoint/2010/main" val="2791315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Study of a Simulation Snapshot</a:t>
            </a:r>
            <a:br>
              <a:rPr lang="en-US" dirty="0"/>
            </a:br>
            <a:r>
              <a:rPr lang="en-US" dirty="0"/>
              <a:t>- Results</a:t>
            </a:r>
            <a:endParaRPr lang="el-GR" dirty="0"/>
          </a:p>
        </p:txBody>
      </p:sp>
      <p:sp>
        <p:nvSpPr>
          <p:cNvPr id="3" name="Θέση περιεχομένου 2"/>
          <p:cNvSpPr>
            <a:spLocks noGrp="1"/>
          </p:cNvSpPr>
          <p:nvPr>
            <p:ph idx="1"/>
          </p:nvPr>
        </p:nvSpPr>
        <p:spPr>
          <a:xfrm>
            <a:off x="628650" y="1720850"/>
            <a:ext cx="7886700" cy="4351338"/>
          </a:xfrm>
        </p:spPr>
        <p:txBody>
          <a:bodyPr>
            <a:normAutofit/>
          </a:bodyPr>
          <a:lstStyle/>
          <a:p>
            <a:r>
              <a:rPr lang="en-US" sz="2400" dirty="0"/>
              <a:t>The user's satisfaction grade after the execution of each VHO scheme.</a:t>
            </a:r>
          </a:p>
          <a:p>
            <a:endParaRPr lang="en-US" sz="2400" dirty="0"/>
          </a:p>
          <a:p>
            <a:endParaRPr lang="en-US" sz="2400" dirty="0"/>
          </a:p>
          <a:p>
            <a:endParaRPr lang="en-US" sz="2400" dirty="0"/>
          </a:p>
          <a:p>
            <a:endParaRPr lang="en-US" sz="2400" dirty="0"/>
          </a:p>
          <a:p>
            <a:endParaRPr lang="en-US" sz="2400" dirty="0"/>
          </a:p>
          <a:p>
            <a:endParaRPr lang="en-US" sz="2400" dirty="0"/>
          </a:p>
          <a:p>
            <a:pPr lvl="1">
              <a:buFont typeface="Wingdings" panose="05000000000000000000" pitchFamily="2" charset="2"/>
              <a:buChar char="ü"/>
            </a:pPr>
            <a:r>
              <a:rPr lang="en-US" sz="2000" dirty="0"/>
              <a:t>The proposed approach achieves higher satisfaction grades than the existing schemes.</a:t>
            </a:r>
            <a:endParaRPr lang="el-GR" sz="20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51</a:t>
            </a:fld>
            <a:endParaRPr lang="el-GR"/>
          </a:p>
        </p:txBody>
      </p:sp>
      <p:pic>
        <p:nvPicPr>
          <p:cNvPr id="5" name="Picture 4">
            <a:extLst>
              <a:ext uri="{FF2B5EF4-FFF2-40B4-BE49-F238E27FC236}">
                <a16:creationId xmlns:a16="http://schemas.microsoft.com/office/drawing/2014/main" id="{C21DA91A-55DA-4DB0-BD64-41A5DAA01161}"/>
              </a:ext>
            </a:extLst>
          </p:cNvPr>
          <p:cNvPicPr>
            <a:picLocks noChangeAspect="1"/>
          </p:cNvPicPr>
          <p:nvPr/>
        </p:nvPicPr>
        <p:blipFill>
          <a:blip r:embed="rId2"/>
          <a:stretch>
            <a:fillRect/>
          </a:stretch>
        </p:blipFill>
        <p:spPr>
          <a:xfrm>
            <a:off x="1224381" y="2551447"/>
            <a:ext cx="6695238" cy="2266667"/>
          </a:xfrm>
          <a:prstGeom prst="rect">
            <a:avLst/>
          </a:prstGeom>
          <a:ln>
            <a:solidFill>
              <a:schemeClr val="tx1"/>
            </a:solidFill>
          </a:ln>
        </p:spPr>
      </p:pic>
    </p:spTree>
    <p:extLst>
      <p:ext uri="{BB962C8B-B14F-4D97-AF65-F5344CB8AC3E}">
        <p14:creationId xmlns:p14="http://schemas.microsoft.com/office/powerpoint/2010/main" val="3908444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t>24 Hours Simulation Results</a:t>
            </a:r>
            <a:endParaRPr lang="el-GR" dirty="0"/>
          </a:p>
        </p:txBody>
      </p:sp>
      <p:sp>
        <p:nvSpPr>
          <p:cNvPr id="3" name="Θέση περιεχομένου 2"/>
          <p:cNvSpPr>
            <a:spLocks noGrp="1"/>
          </p:cNvSpPr>
          <p:nvPr>
            <p:ph idx="1"/>
          </p:nvPr>
        </p:nvSpPr>
        <p:spPr/>
        <p:txBody>
          <a:bodyPr>
            <a:noAutofit/>
          </a:bodyPr>
          <a:lstStyle/>
          <a:p>
            <a:r>
              <a:rPr lang="en-US" sz="1800" dirty="0"/>
              <a:t>The average PFT rankings of each VHO scheme, where the entire 39807 vehicles are considered:</a:t>
            </a:r>
          </a:p>
          <a:p>
            <a:endParaRPr lang="en-US" sz="1800" dirty="0"/>
          </a:p>
          <a:p>
            <a:endParaRPr lang="en-US" sz="1800" dirty="0"/>
          </a:p>
          <a:p>
            <a:endParaRPr lang="en-US" sz="1800" dirty="0"/>
          </a:p>
          <a:p>
            <a:endParaRPr lang="en-US" sz="1800" dirty="0"/>
          </a:p>
          <a:p>
            <a:endParaRPr lang="en-US" sz="1800" dirty="0"/>
          </a:p>
          <a:p>
            <a:endParaRPr lang="en-US" sz="1800" dirty="0"/>
          </a:p>
          <a:p>
            <a:pPr>
              <a:buFont typeface="Wingdings" panose="05000000000000000000" pitchFamily="2" charset="2"/>
              <a:buChar char="ü"/>
            </a:pPr>
            <a:r>
              <a:rPr lang="en-US" sz="1800" i="1" dirty="0"/>
              <a:t>The proposed scheme accomplishes higher ranking than the other schemes. </a:t>
            </a:r>
          </a:p>
          <a:p>
            <a:r>
              <a:rPr lang="en-US" sz="1800" i="1" dirty="0"/>
              <a:t>The VAH scheme accomplishes the lower ranking.</a:t>
            </a:r>
          </a:p>
          <a:p>
            <a:pPr lvl="1"/>
            <a:r>
              <a:rPr lang="en-US" sz="1600" i="1" dirty="0"/>
              <a:t>It does not consider either QoS related parameters, or operator policy related parameters. </a:t>
            </a:r>
          </a:p>
          <a:p>
            <a:r>
              <a:rPr lang="en-US" sz="1800" i="1" dirty="0"/>
              <a:t>The rest schemes accomplish intermediate results.</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52</a:t>
            </a:fld>
            <a:endParaRPr lang="el-GR"/>
          </a:p>
        </p:txBody>
      </p:sp>
      <p:pic>
        <p:nvPicPr>
          <p:cNvPr id="8" name="Picture 7">
            <a:extLst>
              <a:ext uri="{FF2B5EF4-FFF2-40B4-BE49-F238E27FC236}">
                <a16:creationId xmlns:a16="http://schemas.microsoft.com/office/drawing/2014/main" id="{D7625801-BB8C-436A-829D-E3B39144184F}"/>
              </a:ext>
            </a:extLst>
          </p:cNvPr>
          <p:cNvPicPr>
            <a:picLocks noChangeAspect="1"/>
          </p:cNvPicPr>
          <p:nvPr/>
        </p:nvPicPr>
        <p:blipFill>
          <a:blip r:embed="rId2"/>
          <a:stretch>
            <a:fillRect/>
          </a:stretch>
        </p:blipFill>
        <p:spPr>
          <a:xfrm>
            <a:off x="1533731" y="2459398"/>
            <a:ext cx="6076537" cy="2083885"/>
          </a:xfrm>
          <a:prstGeom prst="rect">
            <a:avLst/>
          </a:prstGeom>
          <a:ln>
            <a:solidFill>
              <a:schemeClr val="tx1"/>
            </a:solidFill>
          </a:ln>
        </p:spPr>
      </p:pic>
    </p:spTree>
    <p:extLst>
      <p:ext uri="{BB962C8B-B14F-4D97-AF65-F5344CB8AC3E}">
        <p14:creationId xmlns:p14="http://schemas.microsoft.com/office/powerpoint/2010/main" val="2157848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t>24 Hours Simulation Results</a:t>
            </a:r>
            <a:endParaRPr lang="el-GR" dirty="0"/>
          </a:p>
        </p:txBody>
      </p:sp>
      <p:sp>
        <p:nvSpPr>
          <p:cNvPr id="3" name="Θέση περιεχομένου 2"/>
          <p:cNvSpPr>
            <a:spLocks noGrp="1"/>
          </p:cNvSpPr>
          <p:nvPr>
            <p:ph idx="1"/>
          </p:nvPr>
        </p:nvSpPr>
        <p:spPr>
          <a:xfrm>
            <a:off x="628650" y="1613756"/>
            <a:ext cx="7886700" cy="4351338"/>
          </a:xfrm>
        </p:spPr>
        <p:txBody>
          <a:bodyPr>
            <a:normAutofit/>
          </a:bodyPr>
          <a:lstStyle/>
          <a:p>
            <a:endParaRPr lang="en-US" sz="1600" dirty="0"/>
          </a:p>
          <a:p>
            <a:endParaRPr lang="en-US" sz="1600" dirty="0"/>
          </a:p>
          <a:p>
            <a:endParaRPr lang="en-US" sz="1600" dirty="0"/>
          </a:p>
          <a:p>
            <a:pPr marL="0" indent="0">
              <a:buNone/>
            </a:pPr>
            <a:endParaRPr lang="en-US" sz="1600" dirty="0"/>
          </a:p>
          <a:p>
            <a:endParaRPr lang="en-US" sz="1600" dirty="0"/>
          </a:p>
          <a:p>
            <a:endParaRPr lang="en-US" sz="2400" dirty="0"/>
          </a:p>
          <a:p>
            <a:pPr lvl="2">
              <a:buFont typeface="Wingdings" panose="05000000000000000000" pitchFamily="2" charset="2"/>
              <a:buChar char="ü"/>
            </a:pPr>
            <a:r>
              <a:rPr lang="en-US" sz="1200" i="1" dirty="0"/>
              <a:t>The proposed approach accomplishes the highest average values, compared to the rest VHO schemes.</a:t>
            </a:r>
          </a:p>
          <a:p>
            <a:pPr lvl="2">
              <a:buFont typeface="Wingdings" panose="05000000000000000000" pitchFamily="2" charset="2"/>
              <a:buChar char="ü"/>
            </a:pPr>
            <a:endParaRPr lang="en-US" sz="1200" i="1" dirty="0"/>
          </a:p>
          <a:p>
            <a:pPr lvl="2">
              <a:buFont typeface="Wingdings" panose="05000000000000000000" pitchFamily="2" charset="2"/>
              <a:buChar char="ü"/>
            </a:pPr>
            <a:endParaRPr lang="en-US" sz="1200" i="1" dirty="0"/>
          </a:p>
          <a:p>
            <a:pPr lvl="2">
              <a:buFont typeface="Wingdings" panose="05000000000000000000" pitchFamily="2" charset="2"/>
              <a:buChar char="ü"/>
            </a:pPr>
            <a:endParaRPr lang="en-US" sz="1200" i="1" dirty="0"/>
          </a:p>
          <a:p>
            <a:pPr lvl="2">
              <a:buFont typeface="Wingdings" panose="05000000000000000000" pitchFamily="2" charset="2"/>
              <a:buChar char="ü"/>
            </a:pPr>
            <a:endParaRPr lang="en-US" sz="1200" i="1" dirty="0"/>
          </a:p>
          <a:p>
            <a:pPr lvl="2">
              <a:buFont typeface="Wingdings" panose="05000000000000000000" pitchFamily="2" charset="2"/>
              <a:buChar char="ü"/>
            </a:pPr>
            <a:endParaRPr lang="en-US" sz="1200" i="1" dirty="0"/>
          </a:p>
          <a:p>
            <a:pPr lvl="2">
              <a:buFont typeface="Wingdings" panose="05000000000000000000" pitchFamily="2" charset="2"/>
              <a:buChar char="ü"/>
            </a:pPr>
            <a:endParaRPr lang="en-US" sz="1200" i="1" dirty="0"/>
          </a:p>
          <a:p>
            <a:pPr lvl="2">
              <a:buFont typeface="Wingdings" panose="05000000000000000000" pitchFamily="2" charset="2"/>
              <a:buChar char="ü"/>
            </a:pPr>
            <a:endParaRPr lang="en-US" sz="1200" i="1" dirty="0"/>
          </a:p>
          <a:p>
            <a:pPr lvl="2">
              <a:buFont typeface="Wingdings" panose="05000000000000000000" pitchFamily="2" charset="2"/>
              <a:buChar char="ü"/>
            </a:pPr>
            <a:endParaRPr lang="en-US" sz="1200" i="1" dirty="0"/>
          </a:p>
          <a:p>
            <a:pPr lvl="2">
              <a:buFont typeface="Wingdings" panose="05000000000000000000" pitchFamily="2" charset="2"/>
              <a:buChar char="ü"/>
            </a:pPr>
            <a:endParaRPr lang="en-US" sz="1200" i="1" dirty="0"/>
          </a:p>
          <a:p>
            <a:pPr marL="914400" lvl="2" indent="0">
              <a:buNone/>
            </a:pPr>
            <a:endParaRPr lang="en-US" sz="1200" i="1" dirty="0"/>
          </a:p>
          <a:p>
            <a:pPr lvl="2">
              <a:buFont typeface="Wingdings" panose="05000000000000000000" pitchFamily="2" charset="2"/>
              <a:buChar char="ü"/>
            </a:pPr>
            <a:r>
              <a:rPr lang="en-US" sz="1200" dirty="0"/>
              <a:t>Less VHOs imply less network signaling overhead in both user and operator sides. </a:t>
            </a:r>
          </a:p>
          <a:p>
            <a:pPr lvl="2">
              <a:buFont typeface="Wingdings" panose="05000000000000000000" pitchFamily="2" charset="2"/>
              <a:buChar char="ü"/>
            </a:pPr>
            <a:endParaRPr lang="en-US" sz="1200" i="1"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53</a:t>
            </a:fld>
            <a:endParaRPr lang="el-GR"/>
          </a:p>
        </p:txBody>
      </p:sp>
      <p:pic>
        <p:nvPicPr>
          <p:cNvPr id="8" name="Picture 7">
            <a:extLst>
              <a:ext uri="{FF2B5EF4-FFF2-40B4-BE49-F238E27FC236}">
                <a16:creationId xmlns:a16="http://schemas.microsoft.com/office/drawing/2014/main" id="{7F697AF2-6D91-40CA-896F-3D5A6193E8ED}"/>
              </a:ext>
            </a:extLst>
          </p:cNvPr>
          <p:cNvPicPr>
            <a:picLocks noChangeAspect="1"/>
          </p:cNvPicPr>
          <p:nvPr/>
        </p:nvPicPr>
        <p:blipFill>
          <a:blip r:embed="rId2"/>
          <a:stretch>
            <a:fillRect/>
          </a:stretch>
        </p:blipFill>
        <p:spPr>
          <a:xfrm>
            <a:off x="1584234" y="1646237"/>
            <a:ext cx="6150242" cy="2085580"/>
          </a:xfrm>
          <a:prstGeom prst="rect">
            <a:avLst/>
          </a:prstGeom>
          <a:ln>
            <a:solidFill>
              <a:schemeClr val="tx1"/>
            </a:solidFill>
          </a:ln>
        </p:spPr>
      </p:pic>
      <p:pic>
        <p:nvPicPr>
          <p:cNvPr id="6" name="Picture 7"/>
          <p:cNvPicPr>
            <a:picLocks noChangeAspect="1"/>
          </p:cNvPicPr>
          <p:nvPr/>
        </p:nvPicPr>
        <p:blipFill>
          <a:blip r:embed="rId3"/>
          <a:stretch>
            <a:fillRect/>
          </a:stretch>
        </p:blipFill>
        <p:spPr>
          <a:xfrm>
            <a:off x="1584234" y="4095078"/>
            <a:ext cx="6150242" cy="2100083"/>
          </a:xfrm>
          <a:prstGeom prst="rect">
            <a:avLst/>
          </a:prstGeom>
          <a:ln>
            <a:solidFill>
              <a:schemeClr val="tx1"/>
            </a:solidFill>
          </a:ln>
        </p:spPr>
      </p:pic>
    </p:spTree>
    <p:extLst>
      <p:ext uri="{BB962C8B-B14F-4D97-AF65-F5344CB8AC3E}">
        <p14:creationId xmlns:p14="http://schemas.microsoft.com/office/powerpoint/2010/main" val="3343521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9502" y="365126"/>
            <a:ext cx="8035848" cy="1325563"/>
          </a:xfrm>
        </p:spPr>
        <p:txBody>
          <a:bodyPr>
            <a:normAutofit/>
          </a:bodyPr>
          <a:lstStyle/>
          <a:p>
            <a:r>
              <a:rPr lang="en-US" sz="4000" dirty="0"/>
              <a:t>Conclusions - Resource Manipulation</a:t>
            </a:r>
          </a:p>
        </p:txBody>
      </p:sp>
      <p:sp>
        <p:nvSpPr>
          <p:cNvPr id="3" name="2 - Θέση περιεχομένου"/>
          <p:cNvSpPr>
            <a:spLocks noGrp="1"/>
          </p:cNvSpPr>
          <p:nvPr>
            <p:ph idx="1"/>
          </p:nvPr>
        </p:nvSpPr>
        <p:spPr/>
        <p:txBody>
          <a:bodyPr>
            <a:noAutofit/>
          </a:bodyPr>
          <a:lstStyle/>
          <a:p>
            <a:r>
              <a:rPr lang="en-US" sz="2000" dirty="0"/>
              <a:t>Resource Manipulation.</a:t>
            </a:r>
          </a:p>
          <a:p>
            <a:pPr lvl="1"/>
            <a:r>
              <a:rPr lang="en-US" sz="1800" dirty="0"/>
              <a:t>FLSA-CC cross carrier downlink scheduler.</a:t>
            </a:r>
          </a:p>
          <a:p>
            <a:pPr lvl="1"/>
            <a:r>
              <a:rPr lang="en-US" sz="1800" dirty="0"/>
              <a:t>Performance evaluation against other scheduling algorithms.</a:t>
            </a:r>
          </a:p>
          <a:p>
            <a:pPr lvl="2"/>
            <a:r>
              <a:rPr lang="en-US" sz="1400" dirty="0"/>
              <a:t>In a cloud assisted SDN architecture.</a:t>
            </a:r>
          </a:p>
          <a:p>
            <a:pPr lvl="2"/>
            <a:r>
              <a:rPr lang="en-US" sz="1400" dirty="0"/>
              <a:t>LTE-A network with relay nodes.</a:t>
            </a:r>
          </a:p>
          <a:p>
            <a:pPr lvl="1">
              <a:buFont typeface="Wingdings" panose="05000000000000000000" pitchFamily="2" charset="2"/>
              <a:buChar char="ü"/>
            </a:pPr>
            <a:r>
              <a:rPr lang="en-US" sz="1800" dirty="0"/>
              <a:t>FLSA-CC achieves better performance in terms of PLR, attainable throughput and fairness.</a:t>
            </a:r>
          </a:p>
          <a:p>
            <a:r>
              <a:rPr lang="en-US" sz="2000" dirty="0"/>
              <a:t>Mobility Management.</a:t>
            </a:r>
          </a:p>
          <a:p>
            <a:pPr lvl="1"/>
            <a:r>
              <a:rPr lang="en-US" sz="1800" dirty="0"/>
              <a:t>The proposed scheme outperforms existing VHO management algorithms in terms of:</a:t>
            </a:r>
          </a:p>
          <a:p>
            <a:pPr lvl="2">
              <a:buFont typeface="Wingdings" panose="05000000000000000000" pitchFamily="2" charset="2"/>
              <a:buChar char="ü"/>
            </a:pPr>
            <a:r>
              <a:rPr lang="en-US" sz="1600" dirty="0"/>
              <a:t>The ranks of the selected networks. </a:t>
            </a:r>
          </a:p>
          <a:p>
            <a:pPr lvl="2">
              <a:buFont typeface="Wingdings" panose="05000000000000000000" pitchFamily="2" charset="2"/>
              <a:buChar char="ü"/>
            </a:pPr>
            <a:r>
              <a:rPr lang="en-US" sz="1600" dirty="0"/>
              <a:t>The user satisfaction grade.</a:t>
            </a:r>
          </a:p>
          <a:p>
            <a:pPr lvl="2">
              <a:buFont typeface="Wingdings" panose="05000000000000000000" pitchFamily="2" charset="2"/>
              <a:buChar char="ü"/>
            </a:pPr>
            <a:r>
              <a:rPr lang="en-US" sz="1600" dirty="0"/>
              <a:t>The HOs count.</a:t>
            </a:r>
          </a:p>
          <a:p>
            <a:r>
              <a:rPr lang="en-US" sz="2400" dirty="0"/>
              <a:t>Future Work?</a:t>
            </a:r>
          </a:p>
          <a:p>
            <a:pPr lvl="1">
              <a:buFont typeface="Wingdings" panose="05000000000000000000" pitchFamily="2" charset="2"/>
              <a:buChar char="ü"/>
            </a:pPr>
            <a:r>
              <a:rPr lang="en-US" sz="2000" dirty="0"/>
              <a:t>VHO Execution.</a:t>
            </a:r>
            <a:endParaRPr lang="el-GR" sz="2000" dirty="0"/>
          </a:p>
          <a:p>
            <a:endParaRPr lang="en-US" sz="2000" dirty="0"/>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54</a:t>
            </a:fld>
            <a:endParaRPr lang="en-US"/>
          </a:p>
        </p:txBody>
      </p:sp>
    </p:spTree>
    <p:extLst>
      <p:ext uri="{BB962C8B-B14F-4D97-AF65-F5344CB8AC3E}">
        <p14:creationId xmlns:p14="http://schemas.microsoft.com/office/powerpoint/2010/main" val="803047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dirty="0"/>
              <a:t>Publications</a:t>
            </a:r>
            <a:endParaRPr lang="el-GR" sz="4000" dirty="0"/>
          </a:p>
        </p:txBody>
      </p:sp>
      <p:sp>
        <p:nvSpPr>
          <p:cNvPr id="3" name="Θέση περιεχομένου 2"/>
          <p:cNvSpPr>
            <a:spLocks noGrp="1"/>
          </p:cNvSpPr>
          <p:nvPr>
            <p:ph idx="1"/>
          </p:nvPr>
        </p:nvSpPr>
        <p:spPr>
          <a:xfrm>
            <a:off x="628650" y="1690689"/>
            <a:ext cx="7886700" cy="4351338"/>
          </a:xfrm>
        </p:spPr>
        <p:txBody>
          <a:bodyPr>
            <a:noAutofit/>
          </a:bodyPr>
          <a:lstStyle/>
          <a:p>
            <a:r>
              <a:rPr lang="en-US" sz="1100" b="1" i="1" dirty="0"/>
              <a:t>Journals</a:t>
            </a:r>
          </a:p>
          <a:p>
            <a:pPr>
              <a:buFont typeface="+mj-lt"/>
              <a:buAutoNum type="arabicPeriod"/>
            </a:pPr>
            <a:r>
              <a:rPr lang="en-US" sz="1100" dirty="0"/>
              <a:t>Emmanouil Skondras, Angelos Michalas, Dimitrios D. Vergados, “Mobility Management on 5G Vehicular Cloud Computing Systems”, Vehicular Communications Journal, Elsevier, vol. 16, pp. 15-44, April 2019</a:t>
            </a:r>
          </a:p>
          <a:p>
            <a:pPr>
              <a:buFont typeface="+mj-lt"/>
              <a:buAutoNum type="arabicPeriod"/>
            </a:pPr>
            <a:r>
              <a:rPr lang="pt-BR" sz="1100" dirty="0"/>
              <a:t>Emmanouil Skondras, Aggeliki Sgora, Angelos Michalas, Dimitrios D. Vergados, “An </a:t>
            </a:r>
            <a:r>
              <a:rPr lang="en-US" sz="1100" dirty="0"/>
              <a:t>analytic network process and trapezoidal interval-valued fuzzy technique for order preference by similarity to ideal solution network access selection method”, International Journal of Communication Systems (IJCS), Wiley, September 2014</a:t>
            </a:r>
          </a:p>
          <a:p>
            <a:pPr>
              <a:buFont typeface="+mj-lt"/>
              <a:buAutoNum type="arabicPeriod"/>
            </a:pPr>
            <a:r>
              <a:rPr lang="en-US" sz="1100" dirty="0"/>
              <a:t>Emmanouil Skondras, Konstantina </a:t>
            </a:r>
            <a:r>
              <a:rPr lang="en-US" sz="1100" dirty="0" err="1"/>
              <a:t>Siountri</a:t>
            </a:r>
            <a:r>
              <a:rPr lang="en-US" sz="1100" dirty="0"/>
              <a:t>, Angelos Michalas, Dimitrios D. Vergados, “Personalized Real-Time Virtual Tours in Places with Cultural Interest”, International Journal of Computational Methods in Heritage Science (IJCMHS), IGI Global, vol. 3, issue 1, January 2019</a:t>
            </a:r>
          </a:p>
          <a:p>
            <a:r>
              <a:rPr lang="en-US" sz="1100" b="1" i="1" dirty="0"/>
              <a:t>Book Chapters</a:t>
            </a:r>
          </a:p>
          <a:p>
            <a:pPr>
              <a:buFont typeface="+mj-lt"/>
              <a:buAutoNum type="arabicPeriod"/>
            </a:pPr>
            <a:r>
              <a:rPr lang="en-US" sz="1100" dirty="0"/>
              <a:t>Emmanouil Skondras, Angelos Michalas, Malamati Louta, George </a:t>
            </a:r>
            <a:r>
              <a:rPr lang="en-US" sz="1100" dirty="0" err="1"/>
              <a:t>Kouzas</a:t>
            </a:r>
            <a:r>
              <a:rPr lang="en-US" sz="1100" dirty="0"/>
              <a:t>, “Personalized Multimedia Web Services in Peer to Peer Networks Using MPEG-7 and MPEG-21 Standards”, Studies in Computational Intelligence – Semantic Hyper/Multimedia Adaptation, Volume 418/2013 (book chapter), pp. 361-383, Springer-Verlag Berlin Heidelberg, </a:t>
            </a:r>
            <a:r>
              <a:rPr lang="el-GR" sz="1100" dirty="0"/>
              <a:t>2013</a:t>
            </a:r>
            <a:endParaRPr lang="en-US" sz="1100" dirty="0"/>
          </a:p>
          <a:p>
            <a:r>
              <a:rPr lang="en-US" sz="1100" b="1" i="1" dirty="0"/>
              <a:t>Conferences</a:t>
            </a:r>
          </a:p>
          <a:p>
            <a:pPr>
              <a:buFont typeface="+mj-lt"/>
              <a:buAutoNum type="arabicPeriod"/>
            </a:pPr>
            <a:r>
              <a:rPr lang="en-US" sz="1100" dirty="0"/>
              <a:t>Emmanouil Skondras, Eirini </a:t>
            </a:r>
            <a:r>
              <a:rPr lang="en-US" sz="1100" dirty="0" err="1"/>
              <a:t>Zoumi</a:t>
            </a:r>
            <a:r>
              <a:rPr lang="en-US" sz="1100" dirty="0"/>
              <a:t>, Angelos Michalas, Dimitrios D. Vergados, “A Network Selection Algorithm for supporting Drone Services in 5G Network Architectures”, Wireless Telecommunications Symposium (WTS), New York, USA, April 9-12, 2019</a:t>
            </a:r>
          </a:p>
          <a:p>
            <a:pPr>
              <a:buFont typeface="+mj-lt"/>
              <a:buAutoNum type="arabicPeriod"/>
            </a:pPr>
            <a:r>
              <a:rPr lang="en-US" sz="1100" dirty="0"/>
              <a:t>Emmanouil Skondras, Angelos Michalas, Dimitrios D. Vergados, “A Survey on Medium Access Control Schemes for 5G Vehicular Cloud Computing Systems”, Global Information Infrastructure and Networking Symposium (GIIS), Thessaloniki, Greece, October </a:t>
            </a:r>
            <a:r>
              <a:rPr lang="el-GR" sz="1100" dirty="0"/>
              <a:t>23-25, 2018</a:t>
            </a:r>
            <a:endParaRPr lang="en-US" sz="1100" dirty="0"/>
          </a:p>
          <a:p>
            <a:pPr>
              <a:buFont typeface="+mj-lt"/>
              <a:buAutoNum type="arabicPeriod"/>
            </a:pPr>
            <a:r>
              <a:rPr lang="en-US" sz="1100" dirty="0"/>
              <a:t>Emmanouil Skondras, Angelos Michalas, Nikolaos Tsolis, Dimitrios D. Vergados, “A Network Selection Scheme with Adaptive Criteria Weights for 5G Vehicular Systems”, International Conference on Information, Intelligence, Systems and Applications (IISA), Zakynthos, Greece, July 23-25, 2018</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55</a:t>
            </a:fld>
            <a:endParaRPr lang="el-GR" dirty="0"/>
          </a:p>
        </p:txBody>
      </p:sp>
    </p:spTree>
    <p:extLst>
      <p:ext uri="{BB962C8B-B14F-4D97-AF65-F5344CB8AC3E}">
        <p14:creationId xmlns:p14="http://schemas.microsoft.com/office/powerpoint/2010/main" val="2040642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dirty="0"/>
              <a:t>Publications</a:t>
            </a:r>
            <a:endParaRPr lang="el-GR" sz="4000" dirty="0"/>
          </a:p>
        </p:txBody>
      </p:sp>
      <p:sp>
        <p:nvSpPr>
          <p:cNvPr id="3" name="Θέση περιεχομένου 2"/>
          <p:cNvSpPr>
            <a:spLocks noGrp="1"/>
          </p:cNvSpPr>
          <p:nvPr>
            <p:ph idx="1"/>
          </p:nvPr>
        </p:nvSpPr>
        <p:spPr>
          <a:xfrm>
            <a:off x="628650" y="1690689"/>
            <a:ext cx="7886700" cy="4351338"/>
          </a:xfrm>
        </p:spPr>
        <p:txBody>
          <a:bodyPr>
            <a:noAutofit/>
          </a:bodyPr>
          <a:lstStyle/>
          <a:p>
            <a:r>
              <a:rPr lang="en-US" sz="1100" b="1" i="1" dirty="0"/>
              <a:t>Conferences (cont.)</a:t>
            </a:r>
          </a:p>
          <a:p>
            <a:pPr>
              <a:spcBef>
                <a:spcPts val="600"/>
              </a:spcBef>
              <a:buFont typeface="+mj-lt"/>
              <a:buAutoNum type="arabicPeriod" startAt="4"/>
            </a:pPr>
            <a:r>
              <a:rPr lang="en-US" sz="1100" dirty="0"/>
              <a:t>Emmanouil Skondras, Angelos Michalas, Nikolaos Tsolis, Dimitrios D. Vergados, “A VHO Scheme for supporting Healthcare Services in 5G Vehicular Cloud Computing Systems”, Wireless Telecommunications Symposium (WTS), Phoenix, Arizona, USA, April 18-20, 2018</a:t>
            </a:r>
          </a:p>
          <a:p>
            <a:pPr>
              <a:spcBef>
                <a:spcPts val="600"/>
              </a:spcBef>
              <a:buFont typeface="+mj-lt"/>
              <a:buAutoNum type="arabicPeriod" startAt="4"/>
            </a:pPr>
            <a:r>
              <a:rPr lang="en-US" sz="1100" dirty="0"/>
              <a:t>Emmanouil Skondras, Angelos Michalas, Nikolaos Tsolis, Aggeliki Sgora, Dimitrios D. Vergados, “A Network Selection Scheme for Healthcare Vehicular Cloud Computing Systems”, International Conference on Information, Intelligence, Systems and Applications (IISA), Larnaka, Cyprus, August 28-30, 2017</a:t>
            </a:r>
          </a:p>
          <a:p>
            <a:pPr>
              <a:spcBef>
                <a:spcPts val="600"/>
              </a:spcBef>
              <a:buFont typeface="+mj-lt"/>
              <a:buAutoNum type="arabicPeriod" startAt="4"/>
            </a:pPr>
            <a:r>
              <a:rPr lang="en-US" sz="1100" dirty="0"/>
              <a:t>Emmanouil Skondras, Angelos Michalas, Aggeliki Sgora, Dimitrios D. Vergados, “A Vertical Handover management scheme for VANET Cloud Computing systems”, IEEE Symposium on Computers and Communications (ISCC), Heraklion, Crete, Greece, July </a:t>
            </a:r>
            <a:r>
              <a:rPr lang="el-GR" sz="1100" dirty="0"/>
              <a:t>3-6, 2017</a:t>
            </a:r>
          </a:p>
          <a:p>
            <a:pPr>
              <a:spcBef>
                <a:spcPts val="600"/>
              </a:spcBef>
              <a:buFont typeface="+mj-lt"/>
              <a:buAutoNum type="arabicPeriod" startAt="4"/>
            </a:pPr>
            <a:r>
              <a:rPr lang="en-US" sz="1100" dirty="0"/>
              <a:t>Emmanouil Skondras, Angelos Michalas, Aggeliki Sgora, Dimitrios D. Vergados, “QoS aware scheduling in LTE-A networks with SDN control”, International Conference on Information, Intelligence, Systems and Applications (IISA), Chalkidiki, Greece, July </a:t>
            </a:r>
            <a:r>
              <a:rPr lang="el-GR" sz="1100" dirty="0"/>
              <a:t>13-15, 2016</a:t>
            </a:r>
          </a:p>
          <a:p>
            <a:pPr>
              <a:spcBef>
                <a:spcPts val="600"/>
              </a:spcBef>
              <a:buFont typeface="+mj-lt"/>
              <a:buAutoNum type="arabicPeriod" startAt="4"/>
            </a:pPr>
            <a:r>
              <a:rPr lang="en-US" sz="1100" dirty="0"/>
              <a:t>Emmanouil Skondras, Angelos Michalas, Aggeliki Sgora, Dimitrios D. Vergados, “A downlink scheduler supporting real time services in LTE cellular networks”, International Conference on Information, Intelligence, Systems and Applications (IISA), Ionian University, Corfu, Greece, July 6-8, 2015</a:t>
            </a:r>
          </a:p>
          <a:p>
            <a:pPr>
              <a:spcBef>
                <a:spcPts val="600"/>
              </a:spcBef>
              <a:buFont typeface="+mj-lt"/>
              <a:buAutoNum type="arabicPeriod" startAt="4"/>
            </a:pPr>
            <a:r>
              <a:rPr lang="en-US" sz="1100" dirty="0"/>
              <a:t>Emmanouil Skondras, Angelos Michalas, Aggeliki Sgora, Dimitrios D. Vergados, “A QoS Aware Three Level Scheduler for the LTE Downlink”, Wireless Telecommunications Symposium (WTS), Poster Paper, New York, USA, April 15-17, 2015</a:t>
            </a:r>
          </a:p>
          <a:p>
            <a:pPr>
              <a:spcBef>
                <a:spcPts val="600"/>
              </a:spcBef>
              <a:buFont typeface="+mj-lt"/>
              <a:buAutoNum type="arabicPeriod" startAt="4"/>
            </a:pPr>
            <a:r>
              <a:rPr lang="en-US" sz="1100" dirty="0"/>
              <a:t>Konstantina </a:t>
            </a:r>
            <a:r>
              <a:rPr lang="en-US" sz="1100" dirty="0" err="1"/>
              <a:t>Siountri</a:t>
            </a:r>
            <a:r>
              <a:rPr lang="en-US" sz="1100" dirty="0"/>
              <a:t>, Emmanouil Skondras, </a:t>
            </a:r>
            <a:r>
              <a:rPr lang="en-US" sz="1100" dirty="0" err="1"/>
              <a:t>Theodoros</a:t>
            </a:r>
            <a:r>
              <a:rPr lang="en-US" sz="1100" dirty="0"/>
              <a:t> </a:t>
            </a:r>
            <a:r>
              <a:rPr lang="en-US" sz="1100" dirty="0" err="1"/>
              <a:t>Mavroeidakos</a:t>
            </a:r>
            <a:r>
              <a:rPr lang="en-US" sz="1100" dirty="0"/>
              <a:t>, Dimitrios D. Vergados, “The Convergence of Blockchain, Internet of Things (</a:t>
            </a:r>
            <a:r>
              <a:rPr lang="en-US" sz="1100" dirty="0" err="1"/>
              <a:t>IoT</a:t>
            </a:r>
            <a:r>
              <a:rPr lang="en-US" sz="1100" dirty="0"/>
              <a:t>) and Building Information Modeling (BIM): The smart museum case”, Wireless Telecommunications Symposium (WTS), New York, USA, April 9-12, 2019</a:t>
            </a:r>
          </a:p>
          <a:p>
            <a:pPr>
              <a:spcBef>
                <a:spcPts val="600"/>
              </a:spcBef>
              <a:buFont typeface="+mj-lt"/>
              <a:buAutoNum type="arabicPeriod" startAt="4"/>
            </a:pPr>
            <a:r>
              <a:rPr lang="en-US" sz="1100" dirty="0"/>
              <a:t>Konstantina </a:t>
            </a:r>
            <a:r>
              <a:rPr lang="en-US" sz="1100" dirty="0" err="1"/>
              <a:t>Siountri</a:t>
            </a:r>
            <a:r>
              <a:rPr lang="en-US" sz="1100" dirty="0"/>
              <a:t>, Emmanouil Skondras, Dimitrios D. Vergados, Christos-Nikolaos Anagnostopoulos, “The Revival of Back-Filled Monuments through Augmented Reality </a:t>
            </a:r>
            <a:r>
              <a:rPr lang="pt-BR" sz="1100" dirty="0"/>
              <a:t>(AR)”, Visual Heritage Congress, Vienna, Austria, November 12-15, 2018 </a:t>
            </a:r>
          </a:p>
          <a:p>
            <a:pPr>
              <a:spcBef>
                <a:spcPts val="600"/>
              </a:spcBef>
              <a:buFont typeface="+mj-lt"/>
              <a:buAutoNum type="arabicPeriod" startAt="4"/>
            </a:pPr>
            <a:r>
              <a:rPr lang="en-US" sz="1100" dirty="0"/>
              <a:t>Konstantina </a:t>
            </a:r>
            <a:r>
              <a:rPr lang="en-US" sz="1100" dirty="0" err="1"/>
              <a:t>Siountri</a:t>
            </a:r>
            <a:r>
              <a:rPr lang="en-US" sz="1100" dirty="0"/>
              <a:t>, Emmanouil Skondras, Dimitrios D. Vergados, “A Delivery Model for Cultural Heritage Services in Smart Cities Environments”, Euro-Mediterranean </a:t>
            </a:r>
            <a:r>
              <a:rPr lang="da-DK" sz="1100" dirty="0"/>
              <a:t>Conference (EUROMED), Springer, pp.279-288, Nicosia, Cyprus, October 29-November </a:t>
            </a:r>
            <a:r>
              <a:rPr lang="el-GR" sz="1100" dirty="0"/>
              <a:t>3, 2018</a:t>
            </a:r>
          </a:p>
          <a:p>
            <a:pPr>
              <a:spcBef>
                <a:spcPts val="600"/>
              </a:spcBef>
              <a:buFont typeface="+mj-lt"/>
              <a:buAutoNum type="arabicPeriod" startAt="4"/>
            </a:pPr>
            <a:r>
              <a:rPr lang="en-US" sz="1100" dirty="0"/>
              <a:t>Emmanouil Skondras, Konstantina </a:t>
            </a:r>
            <a:r>
              <a:rPr lang="en-US" sz="1100" dirty="0" err="1"/>
              <a:t>Siountri</a:t>
            </a:r>
            <a:r>
              <a:rPr lang="en-US" sz="1100" dirty="0"/>
              <a:t>, Angelos Michalas, Dimitrios D. Vergados, “A Route Selection Scheme for supporting Virtual Tours in Sites with Cultural Interest using Drones”, International Conference on Information, Intelligence, Systems and Applications (IISA), Zakynthos, Greece, July 23-25, 2018</a:t>
            </a:r>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56</a:t>
            </a:fld>
            <a:endParaRPr lang="el-GR" dirty="0"/>
          </a:p>
        </p:txBody>
      </p:sp>
    </p:spTree>
    <p:extLst>
      <p:ext uri="{BB962C8B-B14F-4D97-AF65-F5344CB8AC3E}">
        <p14:creationId xmlns:p14="http://schemas.microsoft.com/office/powerpoint/2010/main" val="3010945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57</a:t>
            </a:fld>
            <a:endParaRPr lang="en-US"/>
          </a:p>
        </p:txBody>
      </p:sp>
      <p:sp>
        <p:nvSpPr>
          <p:cNvPr id="3" name="Ορθογώνιο 2"/>
          <p:cNvSpPr/>
          <p:nvPr/>
        </p:nvSpPr>
        <p:spPr>
          <a:xfrm>
            <a:off x="179835" y="2514600"/>
            <a:ext cx="8784329" cy="1754326"/>
          </a:xfrm>
          <a:prstGeom prst="rect">
            <a:avLst/>
          </a:prstGeom>
          <a:noFill/>
        </p:spPr>
        <p:txBody>
          <a:bodyPr wrap="none" lIns="91440" tIns="45720" rIns="91440" bIns="45720">
            <a:prstTxWarp prst="textDeflateInflate">
              <a:avLst/>
            </a:prstTxWarp>
            <a:spAutoFit/>
          </a:bodyPr>
          <a:lstStyle/>
          <a:p>
            <a:pPr algn="ctr">
              <a:buNone/>
            </a:pPr>
            <a:r>
              <a:rPr lang="en-US" sz="54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 for your attention </a:t>
            </a:r>
          </a:p>
          <a:p>
            <a:pPr algn="ctr">
              <a:buNone/>
            </a:pPr>
            <a:r>
              <a:rPr lang="en-US" sz="54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Questions ?</a:t>
            </a:r>
            <a:endParaRPr lang="el-GR"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84615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The Middle &amp; Lower Levels</a:t>
            </a:r>
          </a:p>
        </p:txBody>
      </p:sp>
      <p:sp>
        <p:nvSpPr>
          <p:cNvPr id="3" name="2 - Θέση περιεχομένου"/>
          <p:cNvSpPr>
            <a:spLocks noGrp="1"/>
          </p:cNvSpPr>
          <p:nvPr>
            <p:ph idx="1"/>
          </p:nvPr>
        </p:nvSpPr>
        <p:spPr>
          <a:xfrm>
            <a:off x="181233" y="2012952"/>
            <a:ext cx="4464908" cy="4343399"/>
          </a:xfrm>
        </p:spPr>
        <p:txBody>
          <a:bodyPr>
            <a:noAutofit/>
          </a:bodyPr>
          <a:lstStyle/>
          <a:p>
            <a:r>
              <a:rPr lang="en-US" sz="1800" dirty="0"/>
              <a:t>The middle level uses a CC version of </a:t>
            </a:r>
            <a:r>
              <a:rPr lang="en-US" sz="1800" b="1" dirty="0"/>
              <a:t>MLWDF</a:t>
            </a:r>
            <a:r>
              <a:rPr lang="en-US" sz="1800" dirty="0"/>
              <a:t> in each TTI. </a:t>
            </a:r>
          </a:p>
          <a:p>
            <a:pPr lvl="1"/>
            <a:r>
              <a:rPr lang="en-US" sz="1600" dirty="0"/>
              <a:t>Realizes improved resource distribution among the real time flows.</a:t>
            </a:r>
          </a:p>
          <a:p>
            <a:pPr lvl="2"/>
            <a:r>
              <a:rPr lang="en-US" sz="1800" dirty="0"/>
              <a:t>In comparison with the FLS scheduler which at the second level uses the non-</a:t>
            </a:r>
            <a:r>
              <a:rPr lang="en-US" sz="1800" dirty="0" err="1"/>
              <a:t>QoS</a:t>
            </a:r>
            <a:r>
              <a:rPr lang="en-US" sz="1800" dirty="0"/>
              <a:t> aware PF.</a:t>
            </a:r>
          </a:p>
          <a:p>
            <a:r>
              <a:rPr lang="en-US" sz="1800" dirty="0"/>
              <a:t>The lower level uses a CC version of the </a:t>
            </a:r>
            <a:r>
              <a:rPr lang="en-US" sz="1800" b="1" dirty="0"/>
              <a:t>PF</a:t>
            </a:r>
            <a:r>
              <a:rPr lang="en-US" sz="1800" dirty="0"/>
              <a:t>.</a:t>
            </a:r>
          </a:p>
          <a:p>
            <a:pPr lvl="1"/>
            <a:r>
              <a:rPr lang="en-US" sz="1600" dirty="0"/>
              <a:t>Allocates the remaining RBs of each TTI to real time and best effort flows. </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58</a:t>
            </a:fld>
            <a:endParaRPr lang="en-US"/>
          </a:p>
        </p:txBody>
      </p:sp>
      <p:pic>
        <p:nvPicPr>
          <p:cNvPr id="5" name="Picture 2">
            <a:extLst>
              <a:ext uri="{FF2B5EF4-FFF2-40B4-BE49-F238E27FC236}">
                <a16:creationId xmlns:a16="http://schemas.microsoft.com/office/drawing/2014/main" id="{D7ECBF17-86A9-467C-ADF9-61D80FA24588}"/>
              </a:ext>
            </a:extLst>
          </p:cNvPr>
          <p:cNvPicPr>
            <a:picLocks noChangeAspect="1" noChangeArrowheads="1"/>
          </p:cNvPicPr>
          <p:nvPr/>
        </p:nvPicPr>
        <p:blipFill>
          <a:blip r:embed="rId2" cstate="print"/>
          <a:srcRect/>
          <a:stretch>
            <a:fillRect/>
          </a:stretch>
        </p:blipFill>
        <p:spPr bwMode="auto">
          <a:xfrm>
            <a:off x="4926217" y="2040581"/>
            <a:ext cx="4166234" cy="3006017"/>
          </a:xfrm>
          <a:prstGeom prst="rect">
            <a:avLst/>
          </a:prstGeom>
          <a:noFill/>
          <a:ln w="9525">
            <a:noFill/>
            <a:miter lim="800000"/>
            <a:headEnd/>
            <a:tailEnd/>
          </a:ln>
          <a:effectLst/>
        </p:spPr>
      </p:pic>
      <p:sp>
        <p:nvSpPr>
          <p:cNvPr id="6" name="Rectangle: Rounded Corners 5">
            <a:extLst>
              <a:ext uri="{FF2B5EF4-FFF2-40B4-BE49-F238E27FC236}">
                <a16:creationId xmlns:a16="http://schemas.microsoft.com/office/drawing/2014/main" id="{3450466A-E472-4425-B9D1-579EC4BA1CE0}"/>
              </a:ext>
            </a:extLst>
          </p:cNvPr>
          <p:cNvSpPr/>
          <p:nvPr/>
        </p:nvSpPr>
        <p:spPr>
          <a:xfrm>
            <a:off x="4835611" y="3273843"/>
            <a:ext cx="3679739" cy="1874805"/>
          </a:xfrm>
          <a:prstGeom prst="roundRect">
            <a:avLst/>
          </a:prstGeom>
          <a:solidFill>
            <a:schemeClr val="accent6">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61469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The Upper Level</a:t>
            </a:r>
          </a:p>
        </p:txBody>
      </p:sp>
      <p:sp>
        <p:nvSpPr>
          <p:cNvPr id="3" name="2 - Θέση περιεχομένου"/>
          <p:cNvSpPr>
            <a:spLocks noGrp="1"/>
          </p:cNvSpPr>
          <p:nvPr>
            <p:ph idx="1"/>
          </p:nvPr>
        </p:nvSpPr>
        <p:spPr>
          <a:xfrm>
            <a:off x="51549" y="1634099"/>
            <a:ext cx="4874668" cy="4351338"/>
          </a:xfrm>
        </p:spPr>
        <p:txBody>
          <a:bodyPr>
            <a:noAutofit/>
          </a:bodyPr>
          <a:lstStyle/>
          <a:p>
            <a:r>
              <a:rPr lang="en-US" sz="2000" dirty="0"/>
              <a:t>Uses the formula of FLS.</a:t>
            </a:r>
          </a:p>
          <a:p>
            <a:pPr lvl="1"/>
            <a:r>
              <a:rPr lang="en-US" sz="1800" dirty="0"/>
              <a:t>To estimate the quota </a:t>
            </a:r>
            <a:r>
              <a:rPr lang="en-US" sz="1800" i="1" dirty="0" err="1"/>
              <a:t>u</a:t>
            </a:r>
            <a:r>
              <a:rPr lang="en-US" sz="1800" i="1" baseline="-25000" dirty="0" err="1"/>
              <a:t>i</a:t>
            </a:r>
            <a:r>
              <a:rPr lang="en-US" sz="1800" i="1" dirty="0"/>
              <a:t>(x)</a:t>
            </a:r>
            <a:r>
              <a:rPr lang="en-US" sz="1800" dirty="0"/>
              <a:t> of data that the </a:t>
            </a:r>
            <a:r>
              <a:rPr lang="en-US" sz="1800" i="1" dirty="0"/>
              <a:t>i</a:t>
            </a:r>
            <a:r>
              <a:rPr lang="en-US" sz="1800" i="1" baseline="30000" dirty="0"/>
              <a:t>th</a:t>
            </a:r>
            <a:r>
              <a:rPr lang="en-US" sz="1800" dirty="0"/>
              <a:t> real time flow should transmit in each </a:t>
            </a:r>
            <a:r>
              <a:rPr lang="en-US" sz="1800" i="1" dirty="0" err="1"/>
              <a:t>x</a:t>
            </a:r>
            <a:r>
              <a:rPr lang="en-US" sz="1800" i="1" baseline="30000" dirty="0" err="1"/>
              <a:t>th</a:t>
            </a:r>
            <a:r>
              <a:rPr lang="en-US" sz="1800" dirty="0"/>
              <a:t> TTI, to succeed its QoS constraints. </a:t>
            </a:r>
          </a:p>
          <a:p>
            <a:pPr lvl="1"/>
            <a:endParaRPr lang="en-US" sz="1800" dirty="0"/>
          </a:p>
          <a:p>
            <a:pPr lvl="1"/>
            <a:endParaRPr lang="en-US" sz="1800" dirty="0"/>
          </a:p>
          <a:p>
            <a:pPr lvl="1"/>
            <a:endParaRPr lang="en-US" sz="1800" dirty="0"/>
          </a:p>
          <a:p>
            <a:pPr lvl="1"/>
            <a:endParaRPr lang="en-US" sz="1800" dirty="0"/>
          </a:p>
          <a:p>
            <a:pPr lvl="2"/>
            <a:r>
              <a:rPr lang="en-US" sz="1600" dirty="0"/>
              <a:t>The FLSA-CC estimates the coefficient value c</a:t>
            </a:r>
            <a:r>
              <a:rPr lang="en-US" sz="1600" baseline="-25000" dirty="0"/>
              <a:t>i</a:t>
            </a:r>
            <a:r>
              <a:rPr lang="en-US" sz="1600" dirty="0"/>
              <a:t>(n) using formula:</a:t>
            </a:r>
          </a:p>
          <a:p>
            <a:pPr lvl="2"/>
            <a:endParaRPr lang="en-US" sz="1800" dirty="0"/>
          </a:p>
          <a:p>
            <a:pPr lvl="2"/>
            <a:endParaRPr lang="en-US" sz="1600" dirty="0"/>
          </a:p>
          <a:p>
            <a:pPr marL="914400" lvl="2" indent="0">
              <a:buNone/>
            </a:pPr>
            <a:r>
              <a:rPr lang="en-US" sz="1600" dirty="0"/>
              <a:t>    where N is the number of aggregated component carriers.</a:t>
            </a:r>
          </a:p>
          <a:p>
            <a:r>
              <a:rPr lang="en-US" sz="2000" i="1" dirty="0" err="1"/>
              <a:t>u</a:t>
            </a:r>
            <a:r>
              <a:rPr lang="en-US" sz="2000" i="1" baseline="-25000" dirty="0" err="1"/>
              <a:t>i</a:t>
            </a:r>
            <a:r>
              <a:rPr lang="en-US" sz="2000" i="1" dirty="0"/>
              <a:t>(x) </a:t>
            </a:r>
            <a:r>
              <a:rPr lang="en-US" sz="2000" dirty="0"/>
              <a:t>quota is estimated in each</a:t>
            </a:r>
            <a:r>
              <a:rPr lang="en-US" sz="2000" i="1" dirty="0"/>
              <a:t> </a:t>
            </a:r>
            <a:r>
              <a:rPr lang="en-US" sz="2000" i="1" dirty="0" err="1"/>
              <a:t>x</a:t>
            </a:r>
            <a:r>
              <a:rPr lang="en-US" sz="2000" i="1" baseline="30000" dirty="0" err="1"/>
              <a:t>th</a:t>
            </a:r>
            <a:r>
              <a:rPr lang="en-US" sz="2000" baseline="30000" dirty="0"/>
              <a:t> </a:t>
            </a:r>
            <a:r>
              <a:rPr lang="en-US" sz="2000" dirty="0"/>
              <a:t>TTI of a frame.</a:t>
            </a:r>
            <a:endParaRPr lang="en-US" sz="1800" dirty="0"/>
          </a:p>
          <a:p>
            <a:pPr lvl="1"/>
            <a:endParaRPr lang="en-US" sz="1800" dirty="0"/>
          </a:p>
        </p:txBody>
      </p:sp>
      <p:sp>
        <p:nvSpPr>
          <p:cNvPr id="7" name="6 - Θέση αριθμού διαφάνειας"/>
          <p:cNvSpPr>
            <a:spLocks noGrp="1"/>
          </p:cNvSpPr>
          <p:nvPr>
            <p:ph type="sldNum" sz="quarter" idx="12"/>
          </p:nvPr>
        </p:nvSpPr>
        <p:spPr/>
        <p:txBody>
          <a:bodyPr/>
          <a:lstStyle/>
          <a:p>
            <a:fld id="{A1E06C1A-CFF3-4EBF-A9B8-0AF999339A19}" type="slidenum">
              <a:rPr lang="en-US" smtClean="0"/>
              <a:pPr/>
              <a:t>59</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041" y="4632613"/>
            <a:ext cx="2491664" cy="44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7AB0A065-9E0F-4BF2-863F-979DFC41EC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041" y="2879420"/>
            <a:ext cx="3089189" cy="70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314697CB-D35C-48BB-8EF7-ECE080013A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041" y="3713165"/>
            <a:ext cx="1184510" cy="22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501B9B05-FFCA-4964-AD26-E0C4A664C9AE}"/>
              </a:ext>
            </a:extLst>
          </p:cNvPr>
          <p:cNvPicPr>
            <a:picLocks noChangeAspect="1" noChangeArrowheads="1"/>
          </p:cNvPicPr>
          <p:nvPr/>
        </p:nvPicPr>
        <p:blipFill>
          <a:blip r:embed="rId5" cstate="print"/>
          <a:srcRect/>
          <a:stretch>
            <a:fillRect/>
          </a:stretch>
        </p:blipFill>
        <p:spPr bwMode="auto">
          <a:xfrm>
            <a:off x="4926217" y="2040581"/>
            <a:ext cx="4166234" cy="3006017"/>
          </a:xfrm>
          <a:prstGeom prst="rect">
            <a:avLst/>
          </a:prstGeom>
          <a:noFill/>
          <a:ln w="9525">
            <a:noFill/>
            <a:miter lim="800000"/>
            <a:headEnd/>
            <a:tailEnd/>
          </a:ln>
          <a:effectLst/>
        </p:spPr>
      </p:pic>
      <p:sp>
        <p:nvSpPr>
          <p:cNvPr id="10" name="Rectangle: Rounded Corners 9">
            <a:extLst>
              <a:ext uri="{FF2B5EF4-FFF2-40B4-BE49-F238E27FC236}">
                <a16:creationId xmlns:a16="http://schemas.microsoft.com/office/drawing/2014/main" id="{7BA5AA54-8BE2-45F6-8521-C9906BC68CE1}"/>
              </a:ext>
            </a:extLst>
          </p:cNvPr>
          <p:cNvSpPr/>
          <p:nvPr/>
        </p:nvSpPr>
        <p:spPr>
          <a:xfrm>
            <a:off x="4835611" y="2623053"/>
            <a:ext cx="3679739" cy="609600"/>
          </a:xfrm>
          <a:prstGeom prst="roundRect">
            <a:avLst/>
          </a:prstGeom>
          <a:solidFill>
            <a:schemeClr val="accent6">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1701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74638"/>
            <a:ext cx="8229600" cy="1143000"/>
          </a:xfrm>
        </p:spPr>
        <p:txBody>
          <a:bodyPr/>
          <a:lstStyle/>
          <a:p>
            <a:r>
              <a:rPr lang="en-US" dirty="0"/>
              <a:t>Scheduling Strategies for LTE-A Pro</a:t>
            </a:r>
          </a:p>
        </p:txBody>
      </p:sp>
      <p:sp>
        <p:nvSpPr>
          <p:cNvPr id="3" name="2 - Θέση περιεχομένου"/>
          <p:cNvSpPr>
            <a:spLocks noGrp="1"/>
          </p:cNvSpPr>
          <p:nvPr>
            <p:ph idx="1"/>
          </p:nvPr>
        </p:nvSpPr>
        <p:spPr/>
        <p:txBody>
          <a:bodyPr>
            <a:normAutofit/>
          </a:bodyPr>
          <a:lstStyle/>
          <a:p>
            <a:r>
              <a:rPr lang="en-US" sz="2400" dirty="0"/>
              <a:t>Several downlink packet schedulers have been proposed in the current literature. </a:t>
            </a:r>
          </a:p>
          <a:p>
            <a:r>
              <a:rPr lang="en-US" sz="2400" dirty="0"/>
              <a:t>Resource Blocks (RBs) are allocated to users.</a:t>
            </a:r>
          </a:p>
          <a:p>
            <a:pPr lvl="1"/>
            <a:r>
              <a:rPr lang="en-US" sz="2000" dirty="0"/>
              <a:t>The minimum allocation unit.</a:t>
            </a:r>
          </a:p>
          <a:p>
            <a:r>
              <a:rPr lang="en-US" sz="2400" dirty="0"/>
              <a:t>They can be classified into two groups: </a:t>
            </a:r>
          </a:p>
          <a:p>
            <a:pPr lvl="1"/>
            <a:r>
              <a:rPr lang="en-US" sz="2000" dirty="0"/>
              <a:t>Non-QoS aware. </a:t>
            </a:r>
          </a:p>
          <a:p>
            <a:pPr lvl="2"/>
            <a:r>
              <a:rPr lang="en-US" sz="1600" dirty="0"/>
              <a:t>Does not take into account parameters that affect the service quality.</a:t>
            </a:r>
          </a:p>
          <a:p>
            <a:pPr lvl="1"/>
            <a:r>
              <a:rPr lang="en-US" sz="2000" dirty="0"/>
              <a:t>QoS aware.</a:t>
            </a:r>
          </a:p>
          <a:p>
            <a:pPr lvl="2"/>
            <a:r>
              <a:rPr lang="en-US" sz="1600" dirty="0"/>
              <a:t>Considers the specific constraints of each service.</a:t>
            </a:r>
          </a:p>
        </p:txBody>
      </p:sp>
      <p:sp>
        <p:nvSpPr>
          <p:cNvPr id="4" name="3 - Θέση αριθμού διαφάνειας"/>
          <p:cNvSpPr>
            <a:spLocks noGrp="1"/>
          </p:cNvSpPr>
          <p:nvPr>
            <p:ph type="sldNum" sz="quarter" idx="12"/>
          </p:nvPr>
        </p:nvSpPr>
        <p:spPr/>
        <p:txBody>
          <a:bodyPr/>
          <a:lstStyle/>
          <a:p>
            <a:fld id="{A1E06C1A-CFF3-4EBF-A9B8-0AF999339A19}" type="slidenum">
              <a:rPr lang="en-US" smtClean="0"/>
              <a:pPr/>
              <a:t>6</a:t>
            </a:fld>
            <a:endParaRPr lang="en-US"/>
          </a:p>
        </p:txBody>
      </p:sp>
    </p:spTree>
    <p:extLst>
      <p:ext uri="{BB962C8B-B14F-4D97-AF65-F5344CB8AC3E}">
        <p14:creationId xmlns:p14="http://schemas.microsoft.com/office/powerpoint/2010/main" val="2123496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7"/>
            <a:ext cx="7886700" cy="1325563"/>
          </a:xfrm>
        </p:spPr>
        <p:txBody>
          <a:bodyPr/>
          <a:lstStyle/>
          <a:p>
            <a:r>
              <a:rPr lang="en-US" dirty="0"/>
              <a:t>VoIP and Video packet loss ratio</a:t>
            </a:r>
          </a:p>
        </p:txBody>
      </p:sp>
      <p:sp>
        <p:nvSpPr>
          <p:cNvPr id="5" name="4 - Θέση αριθμού διαφάνειας"/>
          <p:cNvSpPr>
            <a:spLocks noGrp="1"/>
          </p:cNvSpPr>
          <p:nvPr>
            <p:ph type="sldNum" sz="quarter" idx="12"/>
          </p:nvPr>
        </p:nvSpPr>
        <p:spPr/>
        <p:txBody>
          <a:bodyPr/>
          <a:lstStyle/>
          <a:p>
            <a:fld id="{A1E06C1A-CFF3-4EBF-A9B8-0AF999339A19}" type="slidenum">
              <a:rPr lang="en-US" smtClean="0"/>
              <a:pPr/>
              <a:t>60</a:t>
            </a:fld>
            <a:endParaRPr lang="en-US"/>
          </a:p>
        </p:txBody>
      </p:sp>
      <p:sp>
        <p:nvSpPr>
          <p:cNvPr id="6" name="2 - Θέση περιεχομένου"/>
          <p:cNvSpPr txBox="1">
            <a:spLocks/>
          </p:cNvSpPr>
          <p:nvPr/>
        </p:nvSpPr>
        <p:spPr>
          <a:xfrm>
            <a:off x="6067889" y="4810475"/>
            <a:ext cx="2837521" cy="180649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1400" dirty="0"/>
              <a:t>Considered target delays: 100ms for VoIP and 150ms for video flows, as determined by the LTE QoS class specifications.</a:t>
            </a:r>
          </a:p>
          <a:p>
            <a:pPr marL="342900" lvl="0" indent="-342900">
              <a:buFont typeface="Arial" pitchFamily="34" charset="0"/>
              <a:buChar char="•"/>
            </a:pPr>
            <a:r>
              <a:rPr lang="en-US" sz="1400" dirty="0"/>
              <a:t>FLSA-CC results in a lower PLR than the rest of the algorithms.</a:t>
            </a:r>
          </a:p>
        </p:txBody>
      </p:sp>
      <p:pic>
        <p:nvPicPr>
          <p:cNvPr id="8" name="Picture 2" descr="C:\Users\Unknown\Desktop\relay final\sdn figures\rt_plr.png"/>
          <p:cNvPicPr>
            <a:picLocks noGrp="1" noChangeAspect="1" noChangeArrowheads="1"/>
          </p:cNvPicPr>
          <p:nvPr>
            <p:ph idx="1"/>
          </p:nvPr>
        </p:nvPicPr>
        <p:blipFill>
          <a:blip r:embed="rId2" cstate="print"/>
          <a:srcRect/>
          <a:stretch>
            <a:fillRect/>
          </a:stretch>
        </p:blipFill>
        <p:spPr bwMode="auto">
          <a:xfrm>
            <a:off x="486938" y="4148252"/>
            <a:ext cx="5322428" cy="2690140"/>
          </a:xfrm>
          <a:prstGeom prst="rect">
            <a:avLst/>
          </a:prstGeom>
          <a:noFill/>
        </p:spPr>
      </p:pic>
      <p:pic>
        <p:nvPicPr>
          <p:cNvPr id="7" name="Picture 3" descr="C:\Users\Unknown\Desktop\relay final\sdn figures\plr td\rt_plr_td.png"/>
          <p:cNvPicPr>
            <a:picLocks noChangeAspect="1" noChangeArrowheads="1"/>
          </p:cNvPicPr>
          <p:nvPr/>
        </p:nvPicPr>
        <p:blipFill>
          <a:blip r:embed="rId3" cstate="print"/>
          <a:srcRect/>
          <a:stretch>
            <a:fillRect/>
          </a:stretch>
        </p:blipFill>
        <p:spPr bwMode="auto">
          <a:xfrm>
            <a:off x="414321" y="1358097"/>
            <a:ext cx="5467661" cy="2611737"/>
          </a:xfrm>
          <a:prstGeom prst="rect">
            <a:avLst/>
          </a:prstGeom>
          <a:noFill/>
        </p:spPr>
      </p:pic>
      <p:sp>
        <p:nvSpPr>
          <p:cNvPr id="9" name="2 - Θέση περιεχομένου"/>
          <p:cNvSpPr txBox="1">
            <a:spLocks/>
          </p:cNvSpPr>
          <p:nvPr/>
        </p:nvSpPr>
        <p:spPr>
          <a:xfrm>
            <a:off x="6067889" y="2014383"/>
            <a:ext cx="2931145" cy="1004888"/>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1400" dirty="0"/>
              <a:t>The impact of the target delay parameter for the case of having 100 users per RN.</a:t>
            </a:r>
          </a:p>
          <a:p>
            <a:pPr marL="342900" lvl="0" indent="-342900">
              <a:spcBef>
                <a:spcPct val="20000"/>
              </a:spcBef>
              <a:buFont typeface="Arial" pitchFamily="34" charset="0"/>
              <a:buChar char="•"/>
            </a:pPr>
            <a:r>
              <a:rPr lang="en-US" sz="1400" dirty="0"/>
              <a:t>FLSA-CC accomplishes lower PLR independent of the target delay parameter.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841645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Jain Fairness Index</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1558487" y="2218640"/>
            <a:ext cx="5928163" cy="3327030"/>
          </a:xfrm>
          <a:prstGeom prst="rect">
            <a:avLst/>
          </a:prstGeom>
        </p:spPr>
      </p:pic>
      <p:sp>
        <p:nvSpPr>
          <p:cNvPr id="4" name="Θέση αριθμού διαφάνειας 3"/>
          <p:cNvSpPr>
            <a:spLocks noGrp="1"/>
          </p:cNvSpPr>
          <p:nvPr>
            <p:ph type="sldNum" sz="quarter" idx="12"/>
          </p:nvPr>
        </p:nvSpPr>
        <p:spPr/>
        <p:txBody>
          <a:bodyPr/>
          <a:lstStyle/>
          <a:p>
            <a:fld id="{9813A772-6691-4BF0-9EAC-3AEAC349F8B8}" type="slidenum">
              <a:rPr lang="el-GR" smtClean="0"/>
              <a:t>61</a:t>
            </a:fld>
            <a:endParaRPr lang="el-GR"/>
          </a:p>
        </p:txBody>
      </p:sp>
    </p:spTree>
    <p:extLst>
      <p:ext uri="{BB962C8B-B14F-4D97-AF65-F5344CB8AC3E}">
        <p14:creationId xmlns:p14="http://schemas.microsoft.com/office/powerpoint/2010/main" val="3658623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n-US" sz="2000" dirty="0"/>
              <a:t>Vehicular users should always obtain connectivity to the most appropriate network access technology. </a:t>
            </a:r>
          </a:p>
          <a:p>
            <a:pPr lvl="1"/>
            <a:r>
              <a:rPr lang="en-US" sz="1600" dirty="0"/>
              <a:t>According to the requirements of their services, as well as the operators' policies.</a:t>
            </a:r>
          </a:p>
          <a:p>
            <a:r>
              <a:rPr lang="en-US" sz="2000" dirty="0"/>
              <a:t>Mobility Management as a Service (</a:t>
            </a:r>
            <a:r>
              <a:rPr lang="en-US" sz="2000" dirty="0" err="1"/>
              <a:t>MMaaS</a:t>
            </a:r>
            <a:r>
              <a:rPr lang="en-US" sz="2000" dirty="0"/>
              <a:t>).</a:t>
            </a:r>
          </a:p>
          <a:p>
            <a:pPr lvl="1"/>
            <a:r>
              <a:rPr lang="en-US" sz="1800" dirty="0"/>
              <a:t>It could be applied to accomplish mobility management operations by the Cloud infrastructure. </a:t>
            </a:r>
          </a:p>
          <a:p>
            <a:pPr lvl="1"/>
            <a:r>
              <a:rPr lang="en-US" sz="1800" dirty="0"/>
              <a:t>It allows the creation of a Mobility Instance (MI) for each vehicular user. </a:t>
            </a:r>
          </a:p>
          <a:p>
            <a:pPr lvl="2"/>
            <a:r>
              <a:rPr lang="en-US" sz="1600" dirty="0"/>
              <a:t>Which could be considered as a service that manipulates user mobility. </a:t>
            </a:r>
          </a:p>
          <a:p>
            <a:pPr lvl="1">
              <a:buFont typeface="Wingdings" panose="05000000000000000000" pitchFamily="2" charset="2"/>
              <a:buChar char="ü"/>
            </a:pPr>
            <a:r>
              <a:rPr lang="en-US" sz="1800" dirty="0"/>
              <a:t>In this way, the user equipment resources will have decreased workload and consume reduced energy.</a:t>
            </a:r>
            <a:endParaRPr lang="el-GR" sz="18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62</a:t>
            </a:fld>
            <a:endParaRPr lang="el-GR"/>
          </a:p>
        </p:txBody>
      </p:sp>
      <p:sp>
        <p:nvSpPr>
          <p:cNvPr id="8" name="Title 1"/>
          <p:cNvSpPr>
            <a:spLocks noGrp="1"/>
          </p:cNvSpPr>
          <p:nvPr>
            <p:ph type="title"/>
          </p:nvPr>
        </p:nvSpPr>
        <p:spPr>
          <a:xfrm>
            <a:off x="628650" y="365126"/>
            <a:ext cx="7886700" cy="1325563"/>
          </a:xfrm>
        </p:spPr>
        <p:txBody>
          <a:bodyPr>
            <a:normAutofit/>
          </a:bodyPr>
          <a:lstStyle/>
          <a:p>
            <a:r>
              <a:rPr lang="en-US" sz="4000" dirty="0"/>
              <a:t>Mobility Management -Introduction</a:t>
            </a:r>
            <a:endParaRPr lang="el-GR" sz="4000" dirty="0"/>
          </a:p>
        </p:txBody>
      </p:sp>
    </p:spTree>
    <p:extLst>
      <p:ext uri="{BB962C8B-B14F-4D97-AF65-F5344CB8AC3E}">
        <p14:creationId xmlns:p14="http://schemas.microsoft.com/office/powerpoint/2010/main" val="3313219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40D28F-1CE1-4FBB-9B6E-1CF386016784}"/>
              </a:ext>
            </a:extLst>
          </p:cNvPr>
          <p:cNvPicPr>
            <a:picLocks noChangeAspect="1"/>
          </p:cNvPicPr>
          <p:nvPr/>
        </p:nvPicPr>
        <p:blipFill>
          <a:blip r:embed="rId2"/>
          <a:stretch>
            <a:fillRect/>
          </a:stretch>
        </p:blipFill>
        <p:spPr>
          <a:xfrm>
            <a:off x="1384248" y="4775007"/>
            <a:ext cx="1746130" cy="241283"/>
          </a:xfrm>
          <a:prstGeom prst="rect">
            <a:avLst/>
          </a:prstGeom>
        </p:spPr>
      </p:pic>
      <p:sp>
        <p:nvSpPr>
          <p:cNvPr id="3" name="Θέση περιεχομένου 2"/>
          <p:cNvSpPr>
            <a:spLocks noGrp="1"/>
          </p:cNvSpPr>
          <p:nvPr>
            <p:ph idx="1"/>
          </p:nvPr>
        </p:nvSpPr>
        <p:spPr/>
        <p:txBody>
          <a:bodyPr>
            <a:noAutofit/>
          </a:bodyPr>
          <a:lstStyle/>
          <a:p>
            <a:r>
              <a:rPr lang="en-US" sz="1800" dirty="0"/>
              <a:t>The Equalized Universe Method (EUM) creates IVFNs with their centroids equally spaced along a predefined domain of values. </a:t>
            </a:r>
          </a:p>
          <a:p>
            <a:r>
              <a:rPr lang="en-US" sz="1800" dirty="0"/>
              <a:t>Specifically, the values of the </a:t>
            </a:r>
            <a:r>
              <a:rPr lang="en-US" sz="1800" i="1" dirty="0"/>
              <a:t>i</a:t>
            </a:r>
            <a:r>
              <a:rPr lang="en-US" sz="1800" i="1" baseline="30000" dirty="0"/>
              <a:t>th</a:t>
            </a:r>
            <a:r>
              <a:rPr lang="en-US" sz="1800" dirty="0"/>
              <a:t> IVPFN are calculated as follows:</a:t>
            </a:r>
          </a:p>
          <a:p>
            <a:endParaRPr lang="en-US" sz="1800" dirty="0"/>
          </a:p>
          <a:p>
            <a:endParaRPr lang="en-US" sz="1800" dirty="0"/>
          </a:p>
          <a:p>
            <a:endParaRPr lang="en-US" sz="1800" dirty="0"/>
          </a:p>
          <a:p>
            <a:pPr marL="0" indent="0">
              <a:buNone/>
            </a:pPr>
            <a:endParaRPr lang="en-US" sz="1800" dirty="0"/>
          </a:p>
          <a:p>
            <a:pPr lvl="1"/>
            <a:r>
              <a:rPr lang="en-US" sz="1400" i="1" dirty="0"/>
              <a:t>U</a:t>
            </a:r>
            <a:r>
              <a:rPr lang="en-US" sz="1400" i="1" baseline="-25000" dirty="0"/>
              <a:t>min</a:t>
            </a:r>
            <a:r>
              <a:rPr lang="en-US" sz="1400" dirty="0"/>
              <a:t> and </a:t>
            </a:r>
            <a:r>
              <a:rPr lang="en-US" sz="1400" i="1" dirty="0"/>
              <a:t>U</a:t>
            </a:r>
            <a:r>
              <a:rPr lang="en-US" sz="1400" i="1" baseline="-25000" dirty="0"/>
              <a:t>max</a:t>
            </a:r>
            <a:r>
              <a:rPr lang="en-US" sz="1400" baseline="-25000" dirty="0"/>
              <a:t> </a:t>
            </a:r>
            <a:r>
              <a:rPr lang="en-US" sz="1400" dirty="0"/>
              <a:t>are the minimum and maximum value of the domain.</a:t>
            </a:r>
          </a:p>
          <a:p>
            <a:pPr lvl="1"/>
            <a:r>
              <a:rPr lang="en-US" sz="1400" i="1" dirty="0"/>
              <a:t>c </a:t>
            </a:r>
            <a:r>
              <a:rPr lang="en-US" sz="1400" dirty="0"/>
              <a:t>represents the number of the IVPFNs created. </a:t>
            </a:r>
          </a:p>
          <a:p>
            <a:pPr lvl="1"/>
            <a:r>
              <a:rPr lang="en-US" sz="1400" dirty="0"/>
              <a:t>                            and          are defined by the user.</a:t>
            </a:r>
          </a:p>
        </p:txBody>
      </p:sp>
      <p:sp>
        <p:nvSpPr>
          <p:cNvPr id="2" name="Τίτλος 1"/>
          <p:cNvSpPr>
            <a:spLocks noGrp="1"/>
          </p:cNvSpPr>
          <p:nvPr>
            <p:ph type="title"/>
          </p:nvPr>
        </p:nvSpPr>
        <p:spPr/>
        <p:txBody>
          <a:bodyPr/>
          <a:lstStyle/>
          <a:p>
            <a:r>
              <a:rPr lang="en-US"/>
              <a:t>The Equalized Universe Method (EUM)</a:t>
            </a:r>
            <a:endParaRPr lang="el-GR"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63</a:t>
            </a:fld>
            <a:endParaRPr lang="el-GR"/>
          </a:p>
        </p:txBody>
      </p:sp>
      <p:pic>
        <p:nvPicPr>
          <p:cNvPr id="8" name="Picture 7">
            <a:extLst>
              <a:ext uri="{FF2B5EF4-FFF2-40B4-BE49-F238E27FC236}">
                <a16:creationId xmlns:a16="http://schemas.microsoft.com/office/drawing/2014/main" id="{299AE92F-B829-4216-A279-1EB99100B5D6}"/>
              </a:ext>
            </a:extLst>
          </p:cNvPr>
          <p:cNvPicPr>
            <a:picLocks noChangeAspect="1"/>
          </p:cNvPicPr>
          <p:nvPr/>
        </p:nvPicPr>
        <p:blipFill>
          <a:blip r:embed="rId3"/>
          <a:stretch>
            <a:fillRect/>
          </a:stretch>
        </p:blipFill>
        <p:spPr>
          <a:xfrm>
            <a:off x="2103755" y="2954017"/>
            <a:ext cx="4263827" cy="1169015"/>
          </a:xfrm>
          <a:prstGeom prst="rect">
            <a:avLst/>
          </a:prstGeom>
        </p:spPr>
      </p:pic>
    </p:spTree>
    <p:extLst>
      <p:ext uri="{BB962C8B-B14F-4D97-AF65-F5344CB8AC3E}">
        <p14:creationId xmlns:p14="http://schemas.microsoft.com/office/powerpoint/2010/main" val="11740977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73067"/>
            <a:ext cx="8744607" cy="1325563"/>
          </a:xfrm>
        </p:spPr>
        <p:txBody>
          <a:bodyPr>
            <a:normAutofit/>
          </a:bodyPr>
          <a:lstStyle/>
          <a:p>
            <a:r>
              <a:rPr lang="en-US" sz="3200" dirty="0"/>
              <a:t>System Setup: Definition of the linguistic terms and the corresponding IVPFNs</a:t>
            </a:r>
            <a:endParaRPr lang="el-GR" sz="3200" dirty="0"/>
          </a:p>
        </p:txBody>
      </p:sp>
      <p:sp>
        <p:nvSpPr>
          <p:cNvPr id="3" name="Θέση περιεχομένου 2"/>
          <p:cNvSpPr>
            <a:spLocks noGrp="1"/>
          </p:cNvSpPr>
          <p:nvPr>
            <p:ph idx="1"/>
          </p:nvPr>
        </p:nvSpPr>
        <p:spPr>
          <a:xfrm>
            <a:off x="-1" y="1226535"/>
            <a:ext cx="5402318" cy="1558705"/>
          </a:xfrm>
        </p:spPr>
        <p:txBody>
          <a:bodyPr>
            <a:normAutofit/>
          </a:bodyPr>
          <a:lstStyle/>
          <a:p>
            <a:r>
              <a:rPr lang="en-US" sz="1800" dirty="0"/>
              <a:t>For the fuzzy representation of the </a:t>
            </a:r>
            <a:r>
              <a:rPr lang="en-US" sz="1800" i="1" dirty="0" err="1"/>
              <a:t>SINR</a:t>
            </a:r>
            <a:r>
              <a:rPr lang="en-US" sz="1800" i="1" baseline="-25000" dirty="0" err="1"/>
              <a:t>u,i</a:t>
            </a:r>
            <a:r>
              <a:rPr lang="en-US" sz="1800" dirty="0"/>
              <a:t>, </a:t>
            </a:r>
            <a:r>
              <a:rPr lang="en-US" sz="1800" i="1" dirty="0" err="1"/>
              <a:t>Q</a:t>
            </a:r>
            <a:r>
              <a:rPr lang="en-US" sz="1800" i="1" baseline="-25000" dirty="0" err="1"/>
              <a:t>u,i</a:t>
            </a:r>
            <a:r>
              <a:rPr lang="en-US" sz="1800" i="1" baseline="-25000" dirty="0"/>
              <a:t> </a:t>
            </a:r>
            <a:r>
              <a:rPr lang="en-US" sz="1800" dirty="0"/>
              <a:t>and </a:t>
            </a:r>
            <a:r>
              <a:rPr lang="en-US" sz="1800" i="1" dirty="0" err="1"/>
              <a:t>S</a:t>
            </a:r>
            <a:r>
              <a:rPr lang="en-US" sz="1800" i="1" baseline="-25000" dirty="0" err="1"/>
              <a:t>u,i</a:t>
            </a:r>
            <a:r>
              <a:rPr lang="en-US" sz="1800" dirty="0"/>
              <a:t> respectively. </a:t>
            </a:r>
          </a:p>
          <a:p>
            <a:r>
              <a:rPr lang="en-US" sz="1800" dirty="0"/>
              <a:t>Created using the Equalized Universe Method (EUM) method.</a:t>
            </a:r>
          </a:p>
          <a:p>
            <a:pPr lvl="1"/>
            <a:r>
              <a:rPr lang="en-US" sz="1600" dirty="0"/>
              <a:t>They are equally distributed inside the domain </a:t>
            </a:r>
            <a:r>
              <a:rPr lang="en-US" sz="1600" i="1" dirty="0"/>
              <a:t>[</a:t>
            </a:r>
            <a:r>
              <a:rPr lang="en-US" sz="1600" i="1" dirty="0" err="1"/>
              <a:t>Umin</a:t>
            </a:r>
            <a:r>
              <a:rPr lang="en-US" sz="1600" i="1" dirty="0"/>
              <a:t>, </a:t>
            </a:r>
            <a:r>
              <a:rPr lang="en-US" sz="1600" i="1" dirty="0" err="1"/>
              <a:t>Umax</a:t>
            </a:r>
            <a:r>
              <a:rPr lang="en-US" sz="1600" i="1" dirty="0"/>
              <a:t>] = [0, 1]</a:t>
            </a:r>
            <a:r>
              <a:rPr lang="en-US" sz="1600" dirty="0"/>
              <a:t>.</a:t>
            </a:r>
          </a:p>
          <a:p>
            <a:pPr lvl="1"/>
            <a:endParaRPr lang="en-US" sz="16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64</a:t>
            </a:fld>
            <a:endParaRPr lang="el-GR"/>
          </a:p>
        </p:txBody>
      </p:sp>
      <p:pic>
        <p:nvPicPr>
          <p:cNvPr id="5" name="Picture 12"/>
          <p:cNvPicPr>
            <a:picLocks noChangeAspect="1"/>
          </p:cNvPicPr>
          <p:nvPr/>
        </p:nvPicPr>
        <p:blipFill>
          <a:blip r:embed="rId2"/>
          <a:stretch>
            <a:fillRect/>
          </a:stretch>
        </p:blipFill>
        <p:spPr>
          <a:xfrm>
            <a:off x="5480077" y="825500"/>
            <a:ext cx="3506268" cy="6020195"/>
          </a:xfrm>
          <a:prstGeom prst="rect">
            <a:avLst/>
          </a:prstGeom>
        </p:spPr>
      </p:pic>
      <p:pic>
        <p:nvPicPr>
          <p:cNvPr id="6" name="Picture 11"/>
          <p:cNvPicPr>
            <a:picLocks noChangeAspect="1"/>
          </p:cNvPicPr>
          <p:nvPr/>
        </p:nvPicPr>
        <p:blipFill>
          <a:blip r:embed="rId3"/>
          <a:stretch>
            <a:fillRect/>
          </a:stretch>
        </p:blipFill>
        <p:spPr>
          <a:xfrm>
            <a:off x="1483112" y="3087104"/>
            <a:ext cx="2907748" cy="3758591"/>
          </a:xfrm>
          <a:prstGeom prst="rect">
            <a:avLst/>
          </a:prstGeom>
        </p:spPr>
      </p:pic>
    </p:spTree>
    <p:extLst>
      <p:ext uri="{BB962C8B-B14F-4D97-AF65-F5344CB8AC3E}">
        <p14:creationId xmlns:p14="http://schemas.microsoft.com/office/powerpoint/2010/main" val="2093702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2052" y="1924479"/>
            <a:ext cx="4796198" cy="4351338"/>
          </a:xfrm>
        </p:spPr>
        <p:txBody>
          <a:bodyPr>
            <a:normAutofit fontScale="92500" lnSpcReduction="20000"/>
          </a:bodyPr>
          <a:lstStyle/>
          <a:p>
            <a:pPr>
              <a:spcBef>
                <a:spcPts val="1200"/>
              </a:spcBef>
            </a:pPr>
            <a:r>
              <a:rPr lang="en-US" sz="1900" b="1" dirty="0"/>
              <a:t>VHO Initiation </a:t>
            </a:r>
            <a:r>
              <a:rPr lang="en-US" sz="1900" dirty="0"/>
              <a:t>is executed in the Fog.</a:t>
            </a:r>
          </a:p>
          <a:p>
            <a:pPr>
              <a:lnSpc>
                <a:spcPct val="120000"/>
              </a:lnSpc>
              <a:spcBef>
                <a:spcPts val="1200"/>
              </a:spcBef>
            </a:pPr>
            <a:r>
              <a:rPr lang="en-US" sz="1900" dirty="0"/>
              <a:t>Both the Fog and the Cloud cooperate to accomplish the </a:t>
            </a:r>
            <a:r>
              <a:rPr lang="en-US" sz="1900" b="1" dirty="0"/>
              <a:t>Velocity Monitoring </a:t>
            </a:r>
            <a:r>
              <a:rPr lang="en-US" sz="1900" dirty="0"/>
              <a:t>process. </a:t>
            </a:r>
          </a:p>
          <a:p>
            <a:pPr>
              <a:spcBef>
                <a:spcPts val="1200"/>
              </a:spcBef>
            </a:pPr>
            <a:r>
              <a:rPr lang="en-US" sz="1900" b="1" dirty="0"/>
              <a:t>Network Selection </a:t>
            </a:r>
            <a:r>
              <a:rPr lang="en-US" sz="1900" dirty="0"/>
              <a:t>is executed in the Cloud. </a:t>
            </a:r>
          </a:p>
          <a:p>
            <a:pPr lvl="1">
              <a:lnSpc>
                <a:spcPct val="120000"/>
              </a:lnSpc>
              <a:spcBef>
                <a:spcPts val="1200"/>
              </a:spcBef>
            </a:pPr>
            <a:r>
              <a:rPr lang="en-US" sz="1500" dirty="0"/>
              <a:t>The vehicle is informed through the Fog, to make a handover to the selected network.</a:t>
            </a:r>
            <a:endParaRPr lang="el-GR" sz="15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65</a:t>
            </a:fld>
            <a:endParaRPr lang="el-GR"/>
          </a:p>
        </p:txBody>
      </p:sp>
      <p:pic>
        <p:nvPicPr>
          <p:cNvPr id="5" name="Picture 4">
            <a:extLst>
              <a:ext uri="{FF2B5EF4-FFF2-40B4-BE49-F238E27FC236}">
                <a16:creationId xmlns:a16="http://schemas.microsoft.com/office/drawing/2014/main" id="{FA0868B2-F360-4B4F-9923-1032E6104A65}"/>
              </a:ext>
            </a:extLst>
          </p:cNvPr>
          <p:cNvPicPr>
            <a:picLocks noChangeAspect="1"/>
          </p:cNvPicPr>
          <p:nvPr/>
        </p:nvPicPr>
        <p:blipFill>
          <a:blip r:embed="rId2"/>
          <a:stretch>
            <a:fillRect/>
          </a:stretch>
        </p:blipFill>
        <p:spPr>
          <a:xfrm>
            <a:off x="5169477" y="0"/>
            <a:ext cx="3974523" cy="6858000"/>
          </a:xfrm>
          <a:prstGeom prst="rect">
            <a:avLst/>
          </a:prstGeom>
        </p:spPr>
      </p:pic>
      <p:sp>
        <p:nvSpPr>
          <p:cNvPr id="6" name="Τίτλος 1">
            <a:extLst>
              <a:ext uri="{FF2B5EF4-FFF2-40B4-BE49-F238E27FC236}">
                <a16:creationId xmlns:a16="http://schemas.microsoft.com/office/drawing/2014/main" id="{DD6EC097-6B4F-4333-835B-352E30AFD316}"/>
              </a:ext>
            </a:extLst>
          </p:cNvPr>
          <p:cNvSpPr>
            <a:spLocks noGrp="1"/>
          </p:cNvSpPr>
          <p:nvPr>
            <p:ph type="title"/>
          </p:nvPr>
        </p:nvSpPr>
        <p:spPr>
          <a:xfrm>
            <a:off x="148282" y="365126"/>
            <a:ext cx="5021196" cy="1325563"/>
          </a:xfrm>
        </p:spPr>
        <p:txBody>
          <a:bodyPr>
            <a:noAutofit/>
          </a:bodyPr>
          <a:lstStyle/>
          <a:p>
            <a:r>
              <a:rPr lang="en-US" sz="4000" dirty="0"/>
              <a:t>The Proposed Mobility Management Scheme</a:t>
            </a:r>
            <a:endParaRPr lang="el-GR" sz="4000" dirty="0"/>
          </a:p>
        </p:txBody>
      </p:sp>
    </p:spTree>
    <p:extLst>
      <p:ext uri="{BB962C8B-B14F-4D97-AF65-F5344CB8AC3E}">
        <p14:creationId xmlns:p14="http://schemas.microsoft.com/office/powerpoint/2010/main" val="4166888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1805" y="1688992"/>
            <a:ext cx="8780967" cy="4351338"/>
          </a:xfrm>
        </p:spPr>
        <p:txBody>
          <a:bodyPr>
            <a:noAutofit/>
          </a:bodyPr>
          <a:lstStyle/>
          <a:p>
            <a:r>
              <a:rPr lang="en-US" sz="1800" dirty="0"/>
              <a:t>During the entire vehicle movement:</a:t>
            </a:r>
          </a:p>
          <a:p>
            <a:pPr lvl="1"/>
            <a:r>
              <a:rPr lang="en-US" sz="1600" dirty="0"/>
              <a:t>Its velocity is monitored by the Fog-Cloud infrastructure. </a:t>
            </a:r>
          </a:p>
          <a:p>
            <a:r>
              <a:rPr lang="en-US" sz="1800" dirty="0"/>
              <a:t>An enhanced version of the Mobility State Estimation (MSE) model defined in 3GPP LTE Release 11 is used to estimate vehicles' velocity. </a:t>
            </a:r>
          </a:p>
          <a:p>
            <a:pPr lvl="1"/>
            <a:r>
              <a:rPr lang="en-US" sz="1600" dirty="0"/>
              <a:t>It considers the number of handovers or reselections </a:t>
            </a:r>
            <a:r>
              <a:rPr lang="en-US" sz="1600" i="1" dirty="0"/>
              <a:t>(N</a:t>
            </a:r>
            <a:r>
              <a:rPr lang="en-US" sz="1600" i="1" baseline="-10000" dirty="0"/>
              <a:t>CR</a:t>
            </a:r>
            <a:r>
              <a:rPr lang="en-US" sz="1600" i="1" baseline="-25000" dirty="0"/>
              <a:t>u</a:t>
            </a:r>
            <a:r>
              <a:rPr lang="en-US" sz="1600" i="1" dirty="0"/>
              <a:t>) </a:t>
            </a:r>
            <a:r>
              <a:rPr lang="en-US" sz="1600" dirty="0"/>
              <a:t>performed by a vehicle during a sliding time window </a:t>
            </a:r>
            <a:r>
              <a:rPr lang="en-US" sz="1600" i="1" dirty="0"/>
              <a:t>(T</a:t>
            </a:r>
            <a:r>
              <a:rPr lang="en-US" sz="1600" i="1" baseline="-10000" dirty="0"/>
              <a:t>CR</a:t>
            </a:r>
            <a:r>
              <a:rPr lang="en-US" sz="1600" i="1" baseline="-25000" dirty="0"/>
              <a:t>max</a:t>
            </a:r>
            <a:r>
              <a:rPr lang="en-US" sz="1600" i="1" dirty="0"/>
              <a:t>)</a:t>
            </a:r>
            <a:r>
              <a:rPr lang="en-US" sz="1600" dirty="0"/>
              <a:t>. </a:t>
            </a:r>
          </a:p>
          <a:p>
            <a:r>
              <a:rPr lang="en-US" sz="1800" dirty="0"/>
              <a:t>The vehicle is categorized into one of three velocity states, namely the </a:t>
            </a:r>
            <a:r>
              <a:rPr lang="en-US" sz="1800" b="1" dirty="0"/>
              <a:t>Normal</a:t>
            </a:r>
            <a:r>
              <a:rPr lang="en-US" sz="1800" dirty="0"/>
              <a:t>, the </a:t>
            </a:r>
            <a:r>
              <a:rPr lang="en-US" sz="1800" b="1" dirty="0"/>
              <a:t>Medium</a:t>
            </a:r>
            <a:r>
              <a:rPr lang="en-US" sz="1800" dirty="0"/>
              <a:t> and the </a:t>
            </a:r>
            <a:r>
              <a:rPr lang="en-US" sz="1800" b="1" dirty="0"/>
              <a:t>High</a:t>
            </a:r>
            <a:r>
              <a:rPr lang="en-US" sz="1800" dirty="0"/>
              <a:t>.</a:t>
            </a:r>
          </a:p>
          <a:p>
            <a:pPr lvl="1"/>
            <a:r>
              <a:rPr lang="en-US" sz="1600" dirty="0"/>
              <a:t>Considering the </a:t>
            </a:r>
            <a:r>
              <a:rPr lang="en-US" sz="1600" i="1" dirty="0"/>
              <a:t>N</a:t>
            </a:r>
            <a:r>
              <a:rPr lang="en-US" sz="1600" i="1" baseline="-10000" dirty="0"/>
              <a:t>CR</a:t>
            </a:r>
            <a:r>
              <a:rPr lang="en-US" sz="1600" i="1" baseline="-25000" dirty="0"/>
              <a:t>Medium</a:t>
            </a:r>
            <a:r>
              <a:rPr lang="en-US" sz="1600" dirty="0"/>
              <a:t> and </a:t>
            </a:r>
            <a:r>
              <a:rPr lang="en-US" sz="1600" i="1" dirty="0"/>
              <a:t>N</a:t>
            </a:r>
            <a:r>
              <a:rPr lang="en-US" sz="1600" i="1" baseline="-10000" dirty="0"/>
              <a:t>CR</a:t>
            </a:r>
            <a:r>
              <a:rPr lang="en-US" sz="1600" i="1" baseline="-25000" dirty="0"/>
              <a:t>High</a:t>
            </a:r>
            <a:r>
              <a:rPr lang="en-US" sz="1600" dirty="0"/>
              <a:t> thresholds with </a:t>
            </a:r>
            <a:r>
              <a:rPr lang="en-US" sz="1600" i="1" dirty="0"/>
              <a:t>N</a:t>
            </a:r>
            <a:r>
              <a:rPr lang="en-US" sz="1600" i="1" baseline="-10000" dirty="0"/>
              <a:t>CR</a:t>
            </a:r>
            <a:r>
              <a:rPr lang="en-US" sz="1600" i="1" baseline="-25000" dirty="0"/>
              <a:t>Medium</a:t>
            </a:r>
            <a:r>
              <a:rPr lang="en-US" sz="1600" dirty="0"/>
              <a:t> &lt; </a:t>
            </a:r>
            <a:r>
              <a:rPr lang="en-US" sz="1600" i="1" dirty="0"/>
              <a:t>N</a:t>
            </a:r>
            <a:r>
              <a:rPr lang="en-US" sz="1600" i="1" baseline="-10000" dirty="0"/>
              <a:t>CR</a:t>
            </a:r>
            <a:r>
              <a:rPr lang="en-US" sz="1600" i="1" baseline="-25000" dirty="0"/>
              <a:t>High</a:t>
            </a:r>
            <a:r>
              <a:rPr lang="en-US" sz="1600" dirty="0"/>
              <a:t>. </a:t>
            </a:r>
          </a:p>
          <a:p>
            <a:r>
              <a:rPr lang="en-US" sz="1800" dirty="0"/>
              <a:t>The more handovers the vehicle performs during the </a:t>
            </a:r>
            <a:r>
              <a:rPr lang="en-US" sz="1800" i="1" dirty="0"/>
              <a:t>T</a:t>
            </a:r>
            <a:r>
              <a:rPr lang="en-US" sz="1800" i="1" baseline="-10000" dirty="0"/>
              <a:t>CR</a:t>
            </a:r>
            <a:r>
              <a:rPr lang="en-US" sz="1800" i="1" baseline="-25000" dirty="0"/>
              <a:t>max</a:t>
            </a:r>
            <a:r>
              <a:rPr lang="en-US" sz="1800" dirty="0"/>
              <a:t> period, the faster the vehicle is moving. </a:t>
            </a:r>
          </a:p>
          <a:p>
            <a:r>
              <a:rPr lang="en-US" sz="1800" dirty="0"/>
              <a:t>According to LTE specifications:</a:t>
            </a:r>
          </a:p>
          <a:p>
            <a:pPr lvl="1"/>
            <a:r>
              <a:rPr lang="en-US" sz="1600" dirty="0"/>
              <a:t>In heterogeneous network environments including both Macrocells and Femtocells:</a:t>
            </a:r>
          </a:p>
          <a:p>
            <a:pPr lvl="2"/>
            <a:r>
              <a:rPr lang="en-US" sz="1400" dirty="0"/>
              <a:t>The default </a:t>
            </a:r>
            <a:r>
              <a:rPr lang="en-US" sz="1400" i="1" dirty="0"/>
              <a:t>T</a:t>
            </a:r>
            <a:r>
              <a:rPr lang="en-US" sz="1400" i="1" baseline="-10000" dirty="0"/>
              <a:t>CR</a:t>
            </a:r>
            <a:r>
              <a:rPr lang="en-US" sz="1400" i="1" baseline="-25000" dirty="0"/>
              <a:t>max</a:t>
            </a:r>
            <a:r>
              <a:rPr lang="en-US" sz="1400" dirty="0"/>
              <a:t> value is 120 seconds. </a:t>
            </a:r>
          </a:p>
          <a:p>
            <a:pPr lvl="2"/>
            <a:r>
              <a:rPr lang="en-US" sz="1400" dirty="0"/>
              <a:t>The default </a:t>
            </a:r>
            <a:r>
              <a:rPr lang="en-US" sz="1400" i="1" dirty="0"/>
              <a:t>N</a:t>
            </a:r>
            <a:r>
              <a:rPr lang="en-US" sz="1400" i="1" baseline="-10000" dirty="0"/>
              <a:t>CR</a:t>
            </a:r>
            <a:r>
              <a:rPr lang="en-US" sz="1400" i="1" baseline="-25000" dirty="0"/>
              <a:t>Medium</a:t>
            </a:r>
            <a:r>
              <a:rPr lang="en-US" sz="1400" dirty="0"/>
              <a:t> and </a:t>
            </a:r>
            <a:r>
              <a:rPr lang="en-US" sz="1400" i="1" dirty="0"/>
              <a:t>N</a:t>
            </a:r>
            <a:r>
              <a:rPr lang="en-US" sz="1400" i="1" baseline="-10000" dirty="0"/>
              <a:t>CR</a:t>
            </a:r>
            <a:r>
              <a:rPr lang="en-US" sz="1400" i="1" baseline="-25000" dirty="0"/>
              <a:t>High</a:t>
            </a:r>
            <a:r>
              <a:rPr lang="en-US" sz="1400" dirty="0"/>
              <a:t> values are equal to 10 and 16 handovers, respectively. </a:t>
            </a:r>
          </a:p>
          <a:p>
            <a:endParaRPr lang="el-GR" sz="14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66</a:t>
            </a:fld>
            <a:endParaRPr lang="el-GR" dirty="0"/>
          </a:p>
        </p:txBody>
      </p:sp>
      <p:sp>
        <p:nvSpPr>
          <p:cNvPr id="12" name="Τίτλος 1">
            <a:extLst>
              <a:ext uri="{FF2B5EF4-FFF2-40B4-BE49-F238E27FC236}">
                <a16:creationId xmlns:a16="http://schemas.microsoft.com/office/drawing/2014/main" id="{377D4944-9BFE-4214-B735-ED6DD2B1FCF4}"/>
              </a:ext>
            </a:extLst>
          </p:cNvPr>
          <p:cNvSpPr>
            <a:spLocks noGrp="1"/>
          </p:cNvSpPr>
          <p:nvPr>
            <p:ph type="title"/>
          </p:nvPr>
        </p:nvSpPr>
        <p:spPr>
          <a:xfrm>
            <a:off x="131805" y="365126"/>
            <a:ext cx="8383545" cy="1325563"/>
          </a:xfrm>
        </p:spPr>
        <p:txBody>
          <a:bodyPr/>
          <a:lstStyle/>
          <a:p>
            <a:r>
              <a:rPr lang="en-US" dirty="0"/>
              <a:t>Velocity Monitoring</a:t>
            </a:r>
            <a:endParaRPr lang="el-GR" dirty="0"/>
          </a:p>
        </p:txBody>
      </p:sp>
    </p:spTree>
    <p:extLst>
      <p:ext uri="{BB962C8B-B14F-4D97-AF65-F5344CB8AC3E}">
        <p14:creationId xmlns:p14="http://schemas.microsoft.com/office/powerpoint/2010/main" val="1696328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Simulation Setup </a:t>
            </a:r>
            <a:br>
              <a:rPr lang="en-US" dirty="0"/>
            </a:br>
            <a:r>
              <a:rPr lang="en-US" dirty="0"/>
              <a:t>- Network Specifications</a:t>
            </a:r>
            <a:endParaRPr lang="el-GR" dirty="0"/>
          </a:p>
        </p:txBody>
      </p:sp>
      <p:sp>
        <p:nvSpPr>
          <p:cNvPr id="3" name="Θέση περιεχομένου 2"/>
          <p:cNvSpPr>
            <a:spLocks noGrp="1"/>
          </p:cNvSpPr>
          <p:nvPr>
            <p:ph idx="1"/>
          </p:nvPr>
        </p:nvSpPr>
        <p:spPr>
          <a:xfrm>
            <a:off x="628650" y="1702055"/>
            <a:ext cx="7886700" cy="4351338"/>
          </a:xfrm>
        </p:spPr>
        <p:txBody>
          <a:bodyPr>
            <a:normAutofit fontScale="92500" lnSpcReduction="10000"/>
          </a:bodyPr>
          <a:lstStyle/>
          <a:p>
            <a:r>
              <a:rPr lang="en-US" sz="1800" dirty="0"/>
              <a:t>Network specifications are expressed using linguistic terms.</a:t>
            </a:r>
          </a:p>
          <a:p>
            <a:endParaRPr lang="en-US" sz="1800" dirty="0"/>
          </a:p>
          <a:p>
            <a:endParaRPr lang="en-US" sz="1800" dirty="0"/>
          </a:p>
          <a:p>
            <a:endParaRPr lang="en-US" sz="1800" dirty="0"/>
          </a:p>
          <a:p>
            <a:endParaRPr lang="en-US" sz="1800" dirty="0"/>
          </a:p>
          <a:p>
            <a:endParaRPr lang="en-US" sz="1800" dirty="0"/>
          </a:p>
          <a:p>
            <a:endParaRPr lang="en-US" sz="800" dirty="0"/>
          </a:p>
          <a:p>
            <a:endParaRPr lang="en-US" sz="600" dirty="0"/>
          </a:p>
          <a:p>
            <a:r>
              <a:rPr lang="en-US" sz="1800" dirty="0"/>
              <a:t>Crisp values of network QoS characteristics are converted into linguistic terms.</a:t>
            </a:r>
          </a:p>
          <a:p>
            <a:pPr lvl="1"/>
            <a:r>
              <a:rPr lang="en-US" sz="1600" dirty="0"/>
              <a:t>Which correspond to specific ranges of values per service type. </a:t>
            </a:r>
          </a:p>
          <a:p>
            <a:pPr lvl="1"/>
            <a:r>
              <a:rPr lang="en-US" sz="1600" dirty="0"/>
              <a:t>Indicatively, the following table illustrates the mapping between ranges of network QoS characteristics values and the respective linguistic terms for the VoIP service. </a:t>
            </a:r>
          </a:p>
          <a:p>
            <a:endParaRPr lang="en-US" sz="18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67</a:t>
            </a:fld>
            <a:endParaRPr lang="el-GR"/>
          </a:p>
        </p:txBody>
      </p:sp>
      <p:pic>
        <p:nvPicPr>
          <p:cNvPr id="5" name="Picture 4">
            <a:extLst>
              <a:ext uri="{FF2B5EF4-FFF2-40B4-BE49-F238E27FC236}">
                <a16:creationId xmlns:a16="http://schemas.microsoft.com/office/drawing/2014/main" id="{927009E9-FA98-480B-9809-08FF45BB54EB}"/>
              </a:ext>
            </a:extLst>
          </p:cNvPr>
          <p:cNvPicPr>
            <a:picLocks noChangeAspect="1"/>
          </p:cNvPicPr>
          <p:nvPr/>
        </p:nvPicPr>
        <p:blipFill>
          <a:blip r:embed="rId2"/>
          <a:stretch>
            <a:fillRect/>
          </a:stretch>
        </p:blipFill>
        <p:spPr>
          <a:xfrm>
            <a:off x="2111268" y="5074297"/>
            <a:ext cx="4921464" cy="1563470"/>
          </a:xfrm>
          <a:prstGeom prst="rect">
            <a:avLst/>
          </a:prstGeom>
        </p:spPr>
      </p:pic>
      <p:pic>
        <p:nvPicPr>
          <p:cNvPr id="6" name="Picture 5">
            <a:extLst>
              <a:ext uri="{FF2B5EF4-FFF2-40B4-BE49-F238E27FC236}">
                <a16:creationId xmlns:a16="http://schemas.microsoft.com/office/drawing/2014/main" id="{DA206F78-514F-4D37-B2EC-EC746F3E0A77}"/>
              </a:ext>
            </a:extLst>
          </p:cNvPr>
          <p:cNvPicPr>
            <a:picLocks noChangeAspect="1"/>
          </p:cNvPicPr>
          <p:nvPr/>
        </p:nvPicPr>
        <p:blipFill>
          <a:blip r:embed="rId3"/>
          <a:stretch>
            <a:fillRect/>
          </a:stretch>
        </p:blipFill>
        <p:spPr>
          <a:xfrm>
            <a:off x="2561967" y="2066371"/>
            <a:ext cx="4020066" cy="1934034"/>
          </a:xfrm>
          <a:prstGeom prst="rect">
            <a:avLst/>
          </a:prstGeom>
        </p:spPr>
      </p:pic>
    </p:spTree>
    <p:extLst>
      <p:ext uri="{BB962C8B-B14F-4D97-AF65-F5344CB8AC3E}">
        <p14:creationId xmlns:p14="http://schemas.microsoft.com/office/powerpoint/2010/main" val="3161118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dirty="0"/>
              <a:t>Computational Complexity of the Proposed Approach</a:t>
            </a:r>
            <a:endParaRPr lang="el-GR" sz="4000" dirty="0"/>
          </a:p>
        </p:txBody>
      </p:sp>
      <p:sp>
        <p:nvSpPr>
          <p:cNvPr id="3" name="Θέση περιεχομένου 2"/>
          <p:cNvSpPr>
            <a:spLocks noGrp="1"/>
          </p:cNvSpPr>
          <p:nvPr>
            <p:ph idx="1"/>
          </p:nvPr>
        </p:nvSpPr>
        <p:spPr/>
        <p:txBody>
          <a:bodyPr>
            <a:noAutofit/>
          </a:bodyPr>
          <a:lstStyle/>
          <a:p>
            <a:r>
              <a:rPr lang="en-US" sz="2000" dirty="0"/>
              <a:t>The VHO initiation subprocess requires constant time to complete its tasks resulting in </a:t>
            </a:r>
            <a:r>
              <a:rPr lang="en-US" sz="2000" i="1" dirty="0"/>
              <a:t>O(1).</a:t>
            </a:r>
          </a:p>
          <a:p>
            <a:pPr lvl="1"/>
            <a:r>
              <a:rPr lang="en-US" sz="1600" dirty="0"/>
              <a:t>By performing simple checks against predefined thresholds. </a:t>
            </a:r>
          </a:p>
          <a:p>
            <a:r>
              <a:rPr lang="en-US" sz="2000" dirty="0"/>
              <a:t>The network selection phase introduces a </a:t>
            </a:r>
            <a:r>
              <a:rPr lang="en-US" sz="2000" i="1" dirty="0"/>
              <a:t>O(n</a:t>
            </a:r>
            <a:r>
              <a:rPr lang="en-US" sz="2000" i="1" baseline="30000" dirty="0"/>
              <a:t>2</a:t>
            </a:r>
            <a:r>
              <a:rPr lang="en-US" sz="2000" i="1" dirty="0"/>
              <a:t>)</a:t>
            </a:r>
            <a:r>
              <a:rPr lang="en-US" sz="2000" dirty="0"/>
              <a:t> complexity.</a:t>
            </a:r>
          </a:p>
          <a:p>
            <a:pPr lvl="1"/>
            <a:r>
              <a:rPr lang="en-US" sz="1600" dirty="0"/>
              <a:t>Due to the weighting and normalization of </a:t>
            </a:r>
            <a:r>
              <a:rPr lang="en-US" sz="1600" i="1" dirty="0"/>
              <a:t>n x m </a:t>
            </a:r>
            <a:r>
              <a:rPr lang="en-US" sz="1600" dirty="0"/>
              <a:t>decision matrices. </a:t>
            </a:r>
          </a:p>
          <a:p>
            <a:r>
              <a:rPr lang="en-US" sz="2000" dirty="0"/>
              <a:t>Similar complexities are introduced by other handover algorithms proposed in the research literature. </a:t>
            </a:r>
          </a:p>
          <a:p>
            <a:pPr>
              <a:buFont typeface="Wingdings" panose="05000000000000000000" pitchFamily="2" charset="2"/>
              <a:buChar char="ü"/>
            </a:pPr>
            <a:r>
              <a:rPr lang="en-US" sz="2000" dirty="0"/>
              <a:t>The novelty in our approach is that most of the computational complexity is performed at the Cloud/Fog infrastructure.</a:t>
            </a:r>
            <a:endParaRPr lang="el-GR" sz="20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pPr/>
              <a:t>68</a:t>
            </a:fld>
            <a:endParaRPr lang="el-GR"/>
          </a:p>
        </p:txBody>
      </p:sp>
    </p:spTree>
    <p:extLst>
      <p:ext uri="{BB962C8B-B14F-4D97-AF65-F5344CB8AC3E}">
        <p14:creationId xmlns:p14="http://schemas.microsoft.com/office/powerpoint/2010/main" val="6743936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PF-ANP Example</a:t>
            </a:r>
            <a:br>
              <a:rPr lang="en-US" dirty="0"/>
            </a:br>
            <a:r>
              <a:rPr lang="en-US" dirty="0"/>
              <a:t>- Network selection</a:t>
            </a:r>
            <a:endParaRPr lang="el-GR" dirty="0"/>
          </a:p>
        </p:txBody>
      </p:sp>
      <p:sp>
        <p:nvSpPr>
          <p:cNvPr id="3" name="Θέση περιεχομένου 2"/>
          <p:cNvSpPr>
            <a:spLocks noGrp="1"/>
          </p:cNvSpPr>
          <p:nvPr>
            <p:ph idx="1"/>
          </p:nvPr>
        </p:nvSpPr>
        <p:spPr/>
        <p:txBody>
          <a:bodyPr>
            <a:normAutofit fontScale="55000" lnSpcReduction="20000"/>
          </a:bodyPr>
          <a:lstStyle/>
          <a:p>
            <a:r>
              <a:rPr lang="en-US" dirty="0"/>
              <a:t>Then, these pairwise comparison decision matrices are used to evaluate the priority vectors of criteria and form the </a:t>
            </a:r>
            <a:r>
              <a:rPr lang="en-US" dirty="0" err="1"/>
              <a:t>supermatrix</a:t>
            </a:r>
            <a:r>
              <a:rPr lang="en-US" dirty="0"/>
              <a:t> per service type and SLA</a:t>
            </a:r>
          </a:p>
          <a:p>
            <a:r>
              <a:rPr lang="en-US" dirty="0"/>
              <a:t>Subsequently, the weighted </a:t>
            </a:r>
            <a:r>
              <a:rPr lang="en-US" dirty="0" err="1"/>
              <a:t>supermatrices</a:t>
            </a:r>
            <a:r>
              <a:rPr lang="en-US" dirty="0"/>
              <a:t> and finally the limited </a:t>
            </a:r>
            <a:r>
              <a:rPr lang="en-US" dirty="0" err="1"/>
              <a:t>supermatrices</a:t>
            </a:r>
            <a:r>
              <a:rPr lang="en-US" dirty="0"/>
              <a:t> are obtained. </a:t>
            </a:r>
          </a:p>
          <a:p>
            <a:r>
              <a:rPr lang="en-US" dirty="0"/>
              <a:t>Indicatively, for the SLA1 NAV service, the </a:t>
            </a:r>
            <a:r>
              <a:rPr lang="en-US" b="1" dirty="0"/>
              <a:t>initial</a:t>
            </a:r>
            <a:r>
              <a:rPr lang="en-US" dirty="0"/>
              <a:t> </a:t>
            </a:r>
            <a:r>
              <a:rPr lang="en-US" dirty="0" err="1"/>
              <a:t>supermatrix</a:t>
            </a:r>
            <a:r>
              <a:rPr lang="en-US" dirty="0"/>
              <a:t>:</a:t>
            </a:r>
            <a:endParaRPr lang="el-GR"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69</a:t>
            </a:fld>
            <a:endParaRPr lang="el-GR"/>
          </a:p>
        </p:txBody>
      </p:sp>
      <p:pic>
        <p:nvPicPr>
          <p:cNvPr id="7" name="Picture 6">
            <a:extLst>
              <a:ext uri="{FF2B5EF4-FFF2-40B4-BE49-F238E27FC236}">
                <a16:creationId xmlns:a16="http://schemas.microsoft.com/office/drawing/2014/main" id="{97CC22F7-A30E-45DD-A74B-A1FADE5D23C9}"/>
              </a:ext>
            </a:extLst>
          </p:cNvPr>
          <p:cNvPicPr>
            <a:picLocks noChangeAspect="1"/>
          </p:cNvPicPr>
          <p:nvPr/>
        </p:nvPicPr>
        <p:blipFill>
          <a:blip r:embed="rId2"/>
          <a:stretch>
            <a:fillRect/>
          </a:stretch>
        </p:blipFill>
        <p:spPr>
          <a:xfrm>
            <a:off x="0" y="2911475"/>
            <a:ext cx="9144000" cy="3111500"/>
          </a:xfrm>
          <a:prstGeom prst="rect">
            <a:avLst/>
          </a:prstGeom>
        </p:spPr>
      </p:pic>
    </p:spTree>
    <p:extLst>
      <p:ext uri="{BB962C8B-B14F-4D97-AF65-F5344CB8AC3E}">
        <p14:creationId xmlns:p14="http://schemas.microsoft.com/office/powerpoint/2010/main" val="3772304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Non-QoS aware schedulers</a:t>
            </a:r>
          </a:p>
        </p:txBody>
      </p:sp>
      <p:sp>
        <p:nvSpPr>
          <p:cNvPr id="3" name="2 - Θέση περιεχομένου"/>
          <p:cNvSpPr>
            <a:spLocks noGrp="1"/>
          </p:cNvSpPr>
          <p:nvPr>
            <p:ph idx="1"/>
          </p:nvPr>
        </p:nvSpPr>
        <p:spPr>
          <a:xfrm>
            <a:off x="457200" y="1581666"/>
            <a:ext cx="8686800" cy="4525963"/>
          </a:xfrm>
        </p:spPr>
        <p:txBody>
          <a:bodyPr>
            <a:normAutofit/>
          </a:bodyPr>
          <a:lstStyle/>
          <a:p>
            <a:pPr>
              <a:spcBef>
                <a:spcPts val="4200"/>
              </a:spcBef>
            </a:pPr>
            <a:r>
              <a:rPr lang="en-US" sz="2000" dirty="0"/>
              <a:t>Maximum Throughput (MT)</a:t>
            </a:r>
          </a:p>
          <a:p>
            <a:pPr>
              <a:spcBef>
                <a:spcPts val="4800"/>
              </a:spcBef>
            </a:pPr>
            <a:r>
              <a:rPr lang="en-US" sz="2000" dirty="0"/>
              <a:t>Proportional Fair (PF)</a:t>
            </a:r>
          </a:p>
          <a:p>
            <a:pPr>
              <a:spcBef>
                <a:spcPts val="4800"/>
              </a:spcBef>
            </a:pPr>
            <a:r>
              <a:rPr lang="en-US" sz="2000" dirty="0"/>
              <a:t>Throughput to Average (TTA)</a:t>
            </a:r>
          </a:p>
          <a:p>
            <a:pPr>
              <a:spcBef>
                <a:spcPts val="4800"/>
              </a:spcBef>
            </a:pPr>
            <a:r>
              <a:rPr lang="en-US" sz="2000" dirty="0"/>
              <a:t>Blind Equal Throughput (BET)</a:t>
            </a:r>
          </a:p>
        </p:txBody>
      </p:sp>
      <p:pic>
        <p:nvPicPr>
          <p:cNvPr id="14338" name="Picture 2"/>
          <p:cNvPicPr>
            <a:picLocks noChangeAspect="1" noChangeArrowheads="1"/>
          </p:cNvPicPr>
          <p:nvPr/>
        </p:nvPicPr>
        <p:blipFill>
          <a:blip r:embed="rId3" cstate="print"/>
          <a:srcRect/>
          <a:stretch>
            <a:fillRect/>
          </a:stretch>
        </p:blipFill>
        <p:spPr bwMode="auto">
          <a:xfrm>
            <a:off x="5295900" y="1537665"/>
            <a:ext cx="1361378" cy="355142"/>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cstate="print"/>
          <a:srcRect/>
          <a:stretch>
            <a:fillRect/>
          </a:stretch>
        </p:blipFill>
        <p:spPr bwMode="auto">
          <a:xfrm>
            <a:off x="5295901" y="2204343"/>
            <a:ext cx="1882666" cy="659331"/>
          </a:xfrm>
          <a:prstGeom prst="rect">
            <a:avLst/>
          </a:prstGeom>
          <a:noFill/>
          <a:ln w="9525">
            <a:noFill/>
            <a:miter lim="800000"/>
            <a:headEnd/>
            <a:tailEnd/>
          </a:ln>
          <a:effectLst/>
        </p:spPr>
      </p:pic>
      <p:pic>
        <p:nvPicPr>
          <p:cNvPr id="14340" name="Picture 4"/>
          <p:cNvPicPr>
            <a:picLocks noChangeAspect="1" noChangeArrowheads="1"/>
          </p:cNvPicPr>
          <p:nvPr/>
        </p:nvPicPr>
        <p:blipFill>
          <a:blip r:embed="rId5" cstate="print"/>
          <a:srcRect/>
          <a:stretch>
            <a:fillRect/>
          </a:stretch>
        </p:blipFill>
        <p:spPr bwMode="auto">
          <a:xfrm>
            <a:off x="5321300" y="3216275"/>
            <a:ext cx="1581399" cy="655502"/>
          </a:xfrm>
          <a:prstGeom prst="rect">
            <a:avLst/>
          </a:prstGeom>
          <a:noFill/>
          <a:ln w="9525">
            <a:noFill/>
            <a:miter lim="800000"/>
            <a:headEnd/>
            <a:tailEnd/>
          </a:ln>
          <a:effectLst/>
        </p:spPr>
      </p:pic>
      <p:pic>
        <p:nvPicPr>
          <p:cNvPr id="14341" name="Picture 5"/>
          <p:cNvPicPr>
            <a:picLocks noChangeAspect="1" noChangeArrowheads="1"/>
          </p:cNvPicPr>
          <p:nvPr/>
        </p:nvPicPr>
        <p:blipFill>
          <a:blip r:embed="rId6" cstate="print"/>
          <a:srcRect/>
          <a:stretch>
            <a:fillRect/>
          </a:stretch>
        </p:blipFill>
        <p:spPr bwMode="auto">
          <a:xfrm>
            <a:off x="5295900" y="4224378"/>
            <a:ext cx="2119661" cy="654115"/>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8" name="2 - Θέση περιεχομένου"/>
              <p:cNvSpPr txBox="1">
                <a:spLocks/>
              </p:cNvSpPr>
              <p:nvPr/>
            </p:nvSpPr>
            <p:spPr>
              <a:xfrm>
                <a:off x="1104900" y="5417500"/>
                <a:ext cx="6705600" cy="1158874"/>
              </a:xfrm>
              <a:prstGeom prst="rect">
                <a:avLst/>
              </a:prstGeom>
              <a:ln>
                <a:solidFill>
                  <a:schemeClr val="tx1"/>
                </a:solidFill>
              </a:ln>
            </p:spPr>
            <p:txBody>
              <a:bodyPr vert="horz" lIns="91440" tIns="45720" rIns="91440" bIns="45720" rtlCol="0">
                <a:normAutofit lnSpcReduction="10000"/>
              </a:bodyPr>
              <a:lstStyle/>
              <a:p>
                <a:pPr marL="342900" lvl="0" indent="-342900">
                  <a:spcBef>
                    <a:spcPct val="20000"/>
                  </a:spcBef>
                  <a:buFont typeface="Wingdings" pitchFamily="2" charset="2"/>
                  <a:buChar char="ü"/>
                </a:pPr>
                <a:r>
                  <a:rPr kumimoji="0" lang="en-US" sz="2000" b="0" i="0" u="none" strike="noStrike" kern="1200" cap="none" spc="0" normalizeH="0" baseline="0" noProof="0" dirty="0">
                    <a:ln>
                      <a:noFill/>
                    </a:ln>
                    <a:solidFill>
                      <a:schemeClr val="tx1"/>
                    </a:solidFill>
                    <a:effectLst/>
                    <a:uLnTx/>
                    <a:uFillTx/>
                    <a:latin typeface="+mn-lt"/>
                    <a:ea typeface="+mn-ea"/>
                    <a:cs typeface="+mn-cs"/>
                  </a:rPr>
                  <a:t>d</a:t>
                </a:r>
                <a:r>
                  <a:rPr lang="en-US" sz="2000" baseline="30000" dirty="0" err="1"/>
                  <a:t>i</a:t>
                </a:r>
                <a:r>
                  <a:rPr kumimoji="0" lang="en-US" sz="2000" b="0" i="0" u="none" strike="noStrike" kern="1200" cap="none" spc="0" normalizeH="0" baseline="-25000" noProof="0" dirty="0">
                    <a:ln>
                      <a:noFill/>
                    </a:ln>
                    <a:solidFill>
                      <a:schemeClr val="tx1"/>
                    </a:solidFill>
                    <a:effectLst/>
                    <a:uLnTx/>
                    <a:uFillTx/>
                    <a:latin typeface="+mn-lt"/>
                    <a:ea typeface="+mn-ea"/>
                    <a:cs typeface="+mn-cs"/>
                  </a:rPr>
                  <a:t>k</a:t>
                </a:r>
                <a:r>
                  <a:rPr kumimoji="0" lang="en-US" sz="2000" b="0" i="0" u="none" strike="noStrike" kern="1200" cap="none" spc="0" normalizeH="0" baseline="0" noProof="0" dirty="0">
                    <a:ln>
                      <a:noFill/>
                    </a:ln>
                    <a:solidFill>
                      <a:schemeClr val="tx1"/>
                    </a:solidFill>
                    <a:effectLst/>
                    <a:uLnTx/>
                    <a:uFillTx/>
                    <a:latin typeface="+mn-lt"/>
                    <a:ea typeface="+mn-ea"/>
                    <a:cs typeface="+mn-cs"/>
                  </a:rPr>
                  <a:t>(t): Available throughput in the </a:t>
                </a:r>
                <a:r>
                  <a:rPr kumimoji="0" lang="en-US" sz="2000" b="0" i="1" u="none" strike="noStrike" kern="1200" cap="none" spc="0" normalizeH="0" baseline="0" noProof="0" dirty="0">
                    <a:ln>
                      <a:noFill/>
                    </a:ln>
                    <a:solidFill>
                      <a:schemeClr val="tx1"/>
                    </a:solidFill>
                    <a:effectLst/>
                    <a:uLnTx/>
                    <a:uFillTx/>
                    <a:latin typeface="+mn-lt"/>
                    <a:ea typeface="+mn-ea"/>
                    <a:cs typeface="+mn-cs"/>
                  </a:rPr>
                  <a:t>k</a:t>
                </a:r>
                <a:r>
                  <a:rPr kumimoji="0" lang="en-US" sz="2000" b="0" i="1" u="none" strike="noStrike" kern="1200" cap="none" spc="0" normalizeH="0" baseline="30000" noProof="0" dirty="0">
                    <a:ln>
                      <a:noFill/>
                    </a:ln>
                    <a:solidFill>
                      <a:schemeClr val="tx1"/>
                    </a:solidFill>
                    <a:effectLst/>
                    <a:uLnTx/>
                    <a:uFillTx/>
                    <a:latin typeface="+mn-lt"/>
                    <a:ea typeface="+mn-ea"/>
                    <a:cs typeface="+mn-cs"/>
                  </a:rPr>
                  <a:t>th</a:t>
                </a:r>
                <a:r>
                  <a:rPr kumimoji="0" lang="en-US" sz="2000" b="0" i="0" u="none" strike="noStrike" kern="1200" cap="none" spc="0" normalizeH="0" baseline="0" noProof="0" dirty="0">
                    <a:ln>
                      <a:noFill/>
                    </a:ln>
                    <a:solidFill>
                      <a:schemeClr val="tx1"/>
                    </a:solidFill>
                    <a:effectLst/>
                    <a:uLnTx/>
                    <a:uFillTx/>
                    <a:latin typeface="+mn-lt"/>
                    <a:ea typeface="+mn-ea"/>
                    <a:cs typeface="+mn-cs"/>
                  </a:rPr>
                  <a:t> RB of the  </a:t>
                </a:r>
                <a:r>
                  <a:rPr kumimoji="0" lang="en-US" sz="2000" b="0" i="1" u="none" strike="noStrike" kern="1200" cap="none" spc="0" normalizeH="0" baseline="0" noProof="0" dirty="0">
                    <a:ln>
                      <a:noFill/>
                    </a:ln>
                    <a:solidFill>
                      <a:schemeClr val="tx1"/>
                    </a:solidFill>
                    <a:effectLst/>
                    <a:uLnTx/>
                    <a:uFillTx/>
                    <a:latin typeface="+mn-lt"/>
                    <a:ea typeface="+mn-ea"/>
                    <a:cs typeface="+mn-cs"/>
                  </a:rPr>
                  <a:t>i</a:t>
                </a:r>
                <a:r>
                  <a:rPr kumimoji="0" lang="en-US" sz="2000" b="0" i="1" u="none" strike="noStrike" kern="1200" cap="none" spc="0" normalizeH="0" baseline="30000" noProof="0" dirty="0">
                    <a:ln>
                      <a:noFill/>
                    </a:ln>
                    <a:solidFill>
                      <a:schemeClr val="tx1"/>
                    </a:solidFill>
                    <a:effectLst/>
                    <a:uLnTx/>
                    <a:uFillTx/>
                    <a:latin typeface="+mn-lt"/>
                    <a:ea typeface="+mn-ea"/>
                    <a:cs typeface="+mn-cs"/>
                  </a:rPr>
                  <a:t>th</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user.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14:m>
                  <m:oMath xmlns:m="http://schemas.openxmlformats.org/officeDocument/2006/math">
                    <m:bar>
                      <m:barPr>
                        <m:pos m:val="top"/>
                        <m:ctrlPr>
                          <a:rPr lang="en-US" sz="2000" i="1" smtClean="0">
                            <a:latin typeface="Cambria Math" panose="02040503050406030204" pitchFamily="18" charset="0"/>
                          </a:rPr>
                        </m:ctrlPr>
                      </m:barPr>
                      <m:e>
                        <m:r>
                          <a:rPr lang="en-US" sz="2000" b="0" i="1" smtClean="0">
                            <a:latin typeface="Cambria Math"/>
                          </a:rPr>
                          <m:t>𝑅</m:t>
                        </m:r>
                      </m:e>
                    </m:bar>
                  </m:oMath>
                </a14:m>
                <a:r>
                  <a:rPr kumimoji="0" lang="en-US" sz="2000" b="0" i="0" u="none" strike="noStrike" kern="1200" cap="none" spc="0" normalizeH="0" baseline="30000" noProof="0" dirty="0" err="1">
                    <a:ln>
                      <a:noFill/>
                    </a:ln>
                    <a:solidFill>
                      <a:schemeClr val="tx1"/>
                    </a:solidFill>
                    <a:effectLst/>
                    <a:uLnTx/>
                    <a:uFillTx/>
                    <a:latin typeface="+mn-lt"/>
                    <a:ea typeface="+mn-ea"/>
                    <a:cs typeface="+mn-cs"/>
                  </a:rPr>
                  <a:t>i</a:t>
                </a:r>
                <a:r>
                  <a:rPr kumimoji="0" lang="en-US" sz="2000" b="0" i="0" u="none" strike="noStrike" kern="1200" cap="none" spc="0" normalizeH="0" baseline="0" noProof="0" dirty="0">
                    <a:ln>
                      <a:noFill/>
                    </a:ln>
                    <a:solidFill>
                      <a:schemeClr val="tx1"/>
                    </a:solidFill>
                    <a:effectLst/>
                    <a:uLnTx/>
                    <a:uFillTx/>
                    <a:latin typeface="+mn-lt"/>
                    <a:ea typeface="+mn-ea"/>
                    <a:cs typeface="+mn-cs"/>
                  </a:rPr>
                  <a:t>(t-1): Past average throughput.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d</a:t>
                </a:r>
                <a:r>
                  <a:rPr kumimoji="0" lang="en-US" sz="2000" b="0" i="0" u="none" strike="noStrike" kern="1200" cap="none" spc="0" normalizeH="0" baseline="30000" noProof="0" dirty="0">
                    <a:ln>
                      <a:noFill/>
                    </a:ln>
                    <a:solidFill>
                      <a:schemeClr val="tx1"/>
                    </a:solidFill>
                    <a:effectLst/>
                    <a:uLnTx/>
                    <a:uFillTx/>
                    <a:latin typeface="+mn-lt"/>
                    <a:ea typeface="+mn-ea"/>
                    <a:cs typeface="+mn-cs"/>
                  </a:rPr>
                  <a:t>i</a:t>
                </a:r>
                <a:r>
                  <a:rPr kumimoji="0" lang="en-US" sz="2000" b="0" i="0" u="none" strike="noStrike" kern="1200" cap="none" spc="0" normalizeH="0" baseline="0" noProof="0" dirty="0">
                    <a:ln>
                      <a:noFill/>
                    </a:ln>
                    <a:solidFill>
                      <a:schemeClr val="tx1"/>
                    </a:solidFill>
                    <a:effectLst/>
                    <a:uLnTx/>
                    <a:uFillTx/>
                    <a:latin typeface="+mn-lt"/>
                    <a:ea typeface="+mn-ea"/>
                    <a:cs typeface="+mn-cs"/>
                  </a:rPr>
                  <a:t>(t): Available throughput in the</a:t>
                </a:r>
                <a:r>
                  <a:rPr kumimoji="0" lang="en-US" sz="2000" b="0" i="1" u="none" strike="noStrike" kern="1200" cap="none" spc="0" normalizeH="0" baseline="0" noProof="0" dirty="0">
                    <a:ln>
                      <a:noFill/>
                    </a:ln>
                    <a:solidFill>
                      <a:schemeClr val="tx1"/>
                    </a:solidFill>
                    <a:effectLst/>
                    <a:uLnTx/>
                    <a:uFillTx/>
                    <a:latin typeface="+mn-lt"/>
                    <a:ea typeface="+mn-ea"/>
                    <a:cs typeface="+mn-cs"/>
                  </a:rPr>
                  <a:t> i</a:t>
                </a:r>
                <a:r>
                  <a:rPr kumimoji="0" lang="en-US" sz="2000" b="0" i="1" u="none" strike="noStrike" kern="1200" cap="none" spc="0" normalizeH="0" baseline="30000" noProof="0" dirty="0">
                    <a:ln>
                      <a:noFill/>
                    </a:ln>
                    <a:solidFill>
                      <a:schemeClr val="tx1"/>
                    </a:solidFill>
                    <a:effectLst/>
                    <a:uLnTx/>
                    <a:uFillTx/>
                    <a:latin typeface="+mn-lt"/>
                    <a:ea typeface="+mn-ea"/>
                    <a:cs typeface="+mn-cs"/>
                  </a:rPr>
                  <a:t>th </a:t>
                </a:r>
                <a:r>
                  <a:rPr kumimoji="0" lang="en-US" sz="2000" b="0" i="0" u="none" strike="noStrike" kern="1200" cap="none" spc="0" normalizeH="0" baseline="0" noProof="0" dirty="0">
                    <a:ln>
                      <a:noFill/>
                    </a:ln>
                    <a:solidFill>
                      <a:schemeClr val="tx1"/>
                    </a:solidFill>
                    <a:effectLst/>
                    <a:uLnTx/>
                    <a:uFillTx/>
                    <a:latin typeface="+mn-lt"/>
                    <a:ea typeface="+mn-ea"/>
                    <a:cs typeface="+mn-cs"/>
                  </a:rPr>
                  <a:t>user.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mc:Choice>
        <mc:Fallback xmlns="">
          <p:sp>
            <p:nvSpPr>
              <p:cNvPr id="8" name="2 - Θέση περιεχομένου"/>
              <p:cNvSpPr txBox="1">
                <a:spLocks noRot="1" noChangeAspect="1" noMove="1" noResize="1" noEditPoints="1" noAdjustHandles="1" noChangeArrowheads="1" noChangeShapeType="1" noTextEdit="1"/>
              </p:cNvSpPr>
              <p:nvPr/>
            </p:nvSpPr>
            <p:spPr>
              <a:xfrm>
                <a:off x="1104900" y="5417500"/>
                <a:ext cx="6705600" cy="1158874"/>
              </a:xfrm>
              <a:prstGeom prst="rect">
                <a:avLst/>
              </a:prstGeom>
              <a:blipFill>
                <a:blip r:embed="rId7"/>
                <a:stretch>
                  <a:fillRect l="-726" t="-5208" b="-1562"/>
                </a:stretch>
              </a:blipFill>
              <a:ln>
                <a:solidFill>
                  <a:schemeClr val="tx1"/>
                </a:solidFill>
              </a:ln>
            </p:spPr>
            <p:txBody>
              <a:bodyPr/>
              <a:lstStyle/>
              <a:p>
                <a:r>
                  <a:rPr lang="el-GR">
                    <a:noFill/>
                  </a:rPr>
                  <a:t> </a:t>
                </a:r>
              </a:p>
            </p:txBody>
          </p:sp>
        </mc:Fallback>
      </mc:AlternateContent>
      <p:sp>
        <p:nvSpPr>
          <p:cNvPr id="9" name="8 - Θέση αριθμού διαφάνειας"/>
          <p:cNvSpPr>
            <a:spLocks noGrp="1"/>
          </p:cNvSpPr>
          <p:nvPr>
            <p:ph type="sldNum" sz="quarter" idx="12"/>
          </p:nvPr>
        </p:nvSpPr>
        <p:spPr/>
        <p:txBody>
          <a:bodyPr/>
          <a:lstStyle/>
          <a:p>
            <a:fld id="{A1E06C1A-CFF3-4EBF-A9B8-0AF999339A19}" type="slidenum">
              <a:rPr lang="en-US" smtClean="0"/>
              <a:pPr/>
              <a:t>7</a:t>
            </a:fld>
            <a:endParaRPr lang="en-US"/>
          </a:p>
        </p:txBody>
      </p:sp>
    </p:spTree>
    <p:extLst>
      <p:ext uri="{BB962C8B-B14F-4D97-AF65-F5344CB8AC3E}">
        <p14:creationId xmlns:p14="http://schemas.microsoft.com/office/powerpoint/2010/main" val="9383217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PF-ANP Example</a:t>
            </a:r>
            <a:br>
              <a:rPr lang="en-US" dirty="0"/>
            </a:br>
            <a:r>
              <a:rPr lang="en-US" dirty="0"/>
              <a:t>- Network selection</a:t>
            </a:r>
            <a:endParaRPr lang="el-GR" dirty="0"/>
          </a:p>
        </p:txBody>
      </p:sp>
      <p:sp>
        <p:nvSpPr>
          <p:cNvPr id="3" name="Θέση περιεχομένου 2"/>
          <p:cNvSpPr>
            <a:spLocks noGrp="1"/>
          </p:cNvSpPr>
          <p:nvPr>
            <p:ph idx="1"/>
          </p:nvPr>
        </p:nvSpPr>
        <p:spPr/>
        <p:txBody>
          <a:bodyPr>
            <a:normAutofit fontScale="55000" lnSpcReduction="20000"/>
          </a:bodyPr>
          <a:lstStyle/>
          <a:p>
            <a:r>
              <a:rPr lang="en-US" dirty="0"/>
              <a:t>Then, these pairwise comparison decision matrices are used to evaluate the priority vectors of criteria and form the </a:t>
            </a:r>
            <a:r>
              <a:rPr lang="en-US" dirty="0" err="1"/>
              <a:t>supermatrix</a:t>
            </a:r>
            <a:r>
              <a:rPr lang="en-US" dirty="0"/>
              <a:t> per service type and SLA</a:t>
            </a:r>
          </a:p>
          <a:p>
            <a:r>
              <a:rPr lang="en-US" dirty="0"/>
              <a:t>Subsequently, the weighted </a:t>
            </a:r>
            <a:r>
              <a:rPr lang="en-US" dirty="0" err="1"/>
              <a:t>supermatrices</a:t>
            </a:r>
            <a:r>
              <a:rPr lang="en-US" dirty="0"/>
              <a:t> and finally the limited </a:t>
            </a:r>
            <a:r>
              <a:rPr lang="en-US" dirty="0" err="1"/>
              <a:t>supermatrices</a:t>
            </a:r>
            <a:r>
              <a:rPr lang="en-US" dirty="0"/>
              <a:t> are obtained. </a:t>
            </a:r>
          </a:p>
          <a:p>
            <a:r>
              <a:rPr lang="en-US" dirty="0"/>
              <a:t>Indicatively, for the SLA1 NAV service, the </a:t>
            </a:r>
            <a:r>
              <a:rPr lang="en-US" b="1" dirty="0"/>
              <a:t>weighted</a:t>
            </a:r>
            <a:r>
              <a:rPr lang="en-US" dirty="0"/>
              <a:t> </a:t>
            </a:r>
            <a:r>
              <a:rPr lang="en-US" dirty="0" err="1"/>
              <a:t>supermatrix</a:t>
            </a:r>
            <a:r>
              <a:rPr lang="en-US" dirty="0"/>
              <a:t>:</a:t>
            </a:r>
            <a:endParaRPr lang="el-GR"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70</a:t>
            </a:fld>
            <a:endParaRPr lang="el-GR"/>
          </a:p>
        </p:txBody>
      </p:sp>
      <p:pic>
        <p:nvPicPr>
          <p:cNvPr id="5" name="Picture 4">
            <a:extLst>
              <a:ext uri="{FF2B5EF4-FFF2-40B4-BE49-F238E27FC236}">
                <a16:creationId xmlns:a16="http://schemas.microsoft.com/office/drawing/2014/main" id="{F9806113-91CE-46A0-9715-DC2A5A50231F}"/>
              </a:ext>
            </a:extLst>
          </p:cNvPr>
          <p:cNvPicPr>
            <a:picLocks noChangeAspect="1"/>
          </p:cNvPicPr>
          <p:nvPr/>
        </p:nvPicPr>
        <p:blipFill>
          <a:blip r:embed="rId2"/>
          <a:stretch>
            <a:fillRect/>
          </a:stretch>
        </p:blipFill>
        <p:spPr>
          <a:xfrm>
            <a:off x="0" y="2882900"/>
            <a:ext cx="9144000" cy="3111500"/>
          </a:xfrm>
          <a:prstGeom prst="rect">
            <a:avLst/>
          </a:prstGeom>
        </p:spPr>
      </p:pic>
    </p:spTree>
    <p:extLst>
      <p:ext uri="{BB962C8B-B14F-4D97-AF65-F5344CB8AC3E}">
        <p14:creationId xmlns:p14="http://schemas.microsoft.com/office/powerpoint/2010/main" val="4237076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PF-ANP Example</a:t>
            </a:r>
            <a:br>
              <a:rPr lang="en-US" dirty="0"/>
            </a:br>
            <a:r>
              <a:rPr lang="en-US" dirty="0"/>
              <a:t>- Network selection</a:t>
            </a:r>
            <a:endParaRPr lang="el-GR" dirty="0"/>
          </a:p>
        </p:txBody>
      </p:sp>
      <p:sp>
        <p:nvSpPr>
          <p:cNvPr id="3" name="Θέση περιεχομένου 2"/>
          <p:cNvSpPr>
            <a:spLocks noGrp="1"/>
          </p:cNvSpPr>
          <p:nvPr>
            <p:ph idx="1"/>
          </p:nvPr>
        </p:nvSpPr>
        <p:spPr/>
        <p:txBody>
          <a:bodyPr>
            <a:normAutofit fontScale="55000" lnSpcReduction="20000"/>
          </a:bodyPr>
          <a:lstStyle/>
          <a:p>
            <a:r>
              <a:rPr lang="en-US" dirty="0"/>
              <a:t>Then, these pairwise comparison decision matrices are used to evaluate the priority vectors of criteria and form the </a:t>
            </a:r>
            <a:r>
              <a:rPr lang="en-US" dirty="0" err="1"/>
              <a:t>supermatrix</a:t>
            </a:r>
            <a:r>
              <a:rPr lang="en-US" dirty="0"/>
              <a:t> per service type and SLA</a:t>
            </a:r>
          </a:p>
          <a:p>
            <a:r>
              <a:rPr lang="en-US" dirty="0"/>
              <a:t>Subsequently, the weighted </a:t>
            </a:r>
            <a:r>
              <a:rPr lang="en-US" dirty="0" err="1"/>
              <a:t>supermatrices</a:t>
            </a:r>
            <a:r>
              <a:rPr lang="en-US" dirty="0"/>
              <a:t> and finally the limited </a:t>
            </a:r>
            <a:r>
              <a:rPr lang="en-US" dirty="0" err="1"/>
              <a:t>supermatrices</a:t>
            </a:r>
            <a:r>
              <a:rPr lang="en-US" dirty="0"/>
              <a:t> are obtained. </a:t>
            </a:r>
          </a:p>
          <a:p>
            <a:r>
              <a:rPr lang="en-US" dirty="0"/>
              <a:t>Indicatively, for the SLA1 NAV service, the </a:t>
            </a:r>
            <a:r>
              <a:rPr lang="en-US" b="1" dirty="0"/>
              <a:t>limited</a:t>
            </a:r>
            <a:r>
              <a:rPr lang="en-US" dirty="0"/>
              <a:t> </a:t>
            </a:r>
            <a:r>
              <a:rPr lang="en-US" dirty="0" err="1"/>
              <a:t>supermatrix</a:t>
            </a:r>
            <a:r>
              <a:rPr lang="en-US" dirty="0"/>
              <a:t>:</a:t>
            </a:r>
            <a:endParaRPr lang="el-GR"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71</a:t>
            </a:fld>
            <a:endParaRPr lang="el-GR"/>
          </a:p>
        </p:txBody>
      </p:sp>
      <p:pic>
        <p:nvPicPr>
          <p:cNvPr id="5" name="Picture 4">
            <a:extLst>
              <a:ext uri="{FF2B5EF4-FFF2-40B4-BE49-F238E27FC236}">
                <a16:creationId xmlns:a16="http://schemas.microsoft.com/office/drawing/2014/main" id="{D4C8B24A-95C5-49A4-9E92-2BE17B040574}"/>
              </a:ext>
            </a:extLst>
          </p:cNvPr>
          <p:cNvPicPr>
            <a:picLocks noChangeAspect="1"/>
          </p:cNvPicPr>
          <p:nvPr/>
        </p:nvPicPr>
        <p:blipFill>
          <a:blip r:embed="rId2"/>
          <a:stretch>
            <a:fillRect/>
          </a:stretch>
        </p:blipFill>
        <p:spPr>
          <a:xfrm>
            <a:off x="2290976" y="3124200"/>
            <a:ext cx="4562047" cy="1482665"/>
          </a:xfrm>
          <a:prstGeom prst="rect">
            <a:avLst/>
          </a:prstGeom>
        </p:spPr>
      </p:pic>
    </p:spTree>
    <p:extLst>
      <p:ext uri="{BB962C8B-B14F-4D97-AF65-F5344CB8AC3E}">
        <p14:creationId xmlns:p14="http://schemas.microsoft.com/office/powerpoint/2010/main" val="36599196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407D-2D2B-426B-B11D-15CCF6308CEE}"/>
              </a:ext>
            </a:extLst>
          </p:cNvPr>
          <p:cNvSpPr>
            <a:spLocks noGrp="1"/>
          </p:cNvSpPr>
          <p:nvPr>
            <p:ph type="title"/>
          </p:nvPr>
        </p:nvSpPr>
        <p:spPr/>
        <p:txBody>
          <a:bodyPr/>
          <a:lstStyle/>
          <a:p>
            <a:r>
              <a:rPr lang="en-US" dirty="0"/>
              <a:t>Simulation Setup</a:t>
            </a:r>
            <a:endParaRPr lang="el-GR" dirty="0"/>
          </a:p>
        </p:txBody>
      </p:sp>
      <p:sp>
        <p:nvSpPr>
          <p:cNvPr id="3" name="Content Placeholder 2">
            <a:extLst>
              <a:ext uri="{FF2B5EF4-FFF2-40B4-BE49-F238E27FC236}">
                <a16:creationId xmlns:a16="http://schemas.microsoft.com/office/drawing/2014/main" id="{A27FD5CF-5945-4951-850C-82464FBA88B0}"/>
              </a:ext>
            </a:extLst>
          </p:cNvPr>
          <p:cNvSpPr>
            <a:spLocks noGrp="1"/>
          </p:cNvSpPr>
          <p:nvPr>
            <p:ph idx="1"/>
          </p:nvPr>
        </p:nvSpPr>
        <p:spPr>
          <a:xfrm>
            <a:off x="628650" y="1690689"/>
            <a:ext cx="7886700" cy="4351338"/>
          </a:xfrm>
        </p:spPr>
        <p:txBody>
          <a:bodyPr>
            <a:normAutofit/>
          </a:bodyPr>
          <a:lstStyle/>
          <a:p>
            <a:r>
              <a:rPr lang="en-US" sz="2400" dirty="0"/>
              <a:t>Summary of the simulation parameters:</a:t>
            </a:r>
            <a:endParaRPr lang="el-GR" sz="2400" dirty="0"/>
          </a:p>
        </p:txBody>
      </p:sp>
      <p:sp>
        <p:nvSpPr>
          <p:cNvPr id="4" name="Slide Number Placeholder 3">
            <a:extLst>
              <a:ext uri="{FF2B5EF4-FFF2-40B4-BE49-F238E27FC236}">
                <a16:creationId xmlns:a16="http://schemas.microsoft.com/office/drawing/2014/main" id="{7C069823-D5FF-4A65-A450-7E163D3800B1}"/>
              </a:ext>
            </a:extLst>
          </p:cNvPr>
          <p:cNvSpPr>
            <a:spLocks noGrp="1"/>
          </p:cNvSpPr>
          <p:nvPr>
            <p:ph type="sldNum" sz="quarter" idx="12"/>
          </p:nvPr>
        </p:nvSpPr>
        <p:spPr/>
        <p:txBody>
          <a:bodyPr/>
          <a:lstStyle/>
          <a:p>
            <a:fld id="{9813A772-6691-4BF0-9EAC-3AEAC349F8B8}" type="slidenum">
              <a:rPr lang="el-GR" smtClean="0"/>
              <a:t>72</a:t>
            </a:fld>
            <a:endParaRPr lang="el-GR"/>
          </a:p>
        </p:txBody>
      </p:sp>
      <p:pic>
        <p:nvPicPr>
          <p:cNvPr id="5" name="Picture 4">
            <a:extLst>
              <a:ext uri="{FF2B5EF4-FFF2-40B4-BE49-F238E27FC236}">
                <a16:creationId xmlns:a16="http://schemas.microsoft.com/office/drawing/2014/main" id="{1DA96447-F40E-4D1C-B9AE-F756E73F5495}"/>
              </a:ext>
            </a:extLst>
          </p:cNvPr>
          <p:cNvPicPr>
            <a:picLocks noChangeAspect="1"/>
          </p:cNvPicPr>
          <p:nvPr/>
        </p:nvPicPr>
        <p:blipFill>
          <a:blip r:embed="rId2"/>
          <a:stretch>
            <a:fillRect/>
          </a:stretch>
        </p:blipFill>
        <p:spPr>
          <a:xfrm>
            <a:off x="2113118" y="2191351"/>
            <a:ext cx="4917763" cy="4007838"/>
          </a:xfrm>
          <a:prstGeom prst="rect">
            <a:avLst/>
          </a:prstGeom>
        </p:spPr>
      </p:pic>
    </p:spTree>
    <p:extLst>
      <p:ext uri="{BB962C8B-B14F-4D97-AF65-F5344CB8AC3E}">
        <p14:creationId xmlns:p14="http://schemas.microsoft.com/office/powerpoint/2010/main" val="307870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279401"/>
            <a:ext cx="7886700" cy="1325563"/>
          </a:xfrm>
        </p:spPr>
        <p:txBody>
          <a:bodyPr>
            <a:normAutofit/>
          </a:bodyPr>
          <a:lstStyle/>
          <a:p>
            <a:r>
              <a:rPr lang="en-US" sz="3600" dirty="0"/>
              <a:t>Simulation Setup </a:t>
            </a:r>
            <a:br>
              <a:rPr lang="en-US" sz="3600" dirty="0"/>
            </a:br>
            <a:r>
              <a:rPr lang="en-US" sz="3600" dirty="0"/>
              <a:t>- Vehicles Distribution</a:t>
            </a:r>
            <a:endParaRPr lang="el-GR" sz="3600" dirty="0"/>
          </a:p>
        </p:txBody>
      </p:sp>
      <p:sp>
        <p:nvSpPr>
          <p:cNvPr id="3" name="Θέση περιεχομένου 2"/>
          <p:cNvSpPr>
            <a:spLocks noGrp="1"/>
          </p:cNvSpPr>
          <p:nvPr>
            <p:ph idx="1"/>
          </p:nvPr>
        </p:nvSpPr>
        <p:spPr>
          <a:xfrm>
            <a:off x="400050" y="2943225"/>
            <a:ext cx="4095750" cy="3195638"/>
          </a:xfrm>
        </p:spPr>
        <p:txBody>
          <a:bodyPr>
            <a:normAutofit/>
          </a:bodyPr>
          <a:lstStyle/>
          <a:p>
            <a:r>
              <a:rPr lang="en-US" sz="2000" dirty="0"/>
              <a:t>The number of vehicles that start their movement from each </a:t>
            </a:r>
            <a:r>
              <a:rPr lang="en-US" sz="2000" b="1" dirty="0"/>
              <a:t>LTE</a:t>
            </a:r>
            <a:r>
              <a:rPr lang="en-US" sz="2000" dirty="0"/>
              <a:t> network and  their corresponding velocities.</a:t>
            </a:r>
          </a:p>
          <a:p>
            <a:endParaRPr lang="el-GR" sz="20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73</a:t>
            </a:fld>
            <a:endParaRPr lang="el-GR"/>
          </a:p>
        </p:txBody>
      </p:sp>
      <p:pic>
        <p:nvPicPr>
          <p:cNvPr id="5" name="Picture 4">
            <a:extLst>
              <a:ext uri="{FF2B5EF4-FFF2-40B4-BE49-F238E27FC236}">
                <a16:creationId xmlns:a16="http://schemas.microsoft.com/office/drawing/2014/main" id="{066D29C2-8842-4C64-A6DE-F0BB81649BFD}"/>
              </a:ext>
            </a:extLst>
          </p:cNvPr>
          <p:cNvPicPr>
            <a:picLocks noChangeAspect="1"/>
          </p:cNvPicPr>
          <p:nvPr/>
        </p:nvPicPr>
        <p:blipFill>
          <a:blip r:embed="rId2"/>
          <a:stretch>
            <a:fillRect/>
          </a:stretch>
        </p:blipFill>
        <p:spPr>
          <a:xfrm>
            <a:off x="5057775" y="1272312"/>
            <a:ext cx="3790950" cy="5449164"/>
          </a:xfrm>
          <a:prstGeom prst="rect">
            <a:avLst/>
          </a:prstGeom>
        </p:spPr>
      </p:pic>
    </p:spTree>
    <p:extLst>
      <p:ext uri="{BB962C8B-B14F-4D97-AF65-F5344CB8AC3E}">
        <p14:creationId xmlns:p14="http://schemas.microsoft.com/office/powerpoint/2010/main" val="95337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00050" y="2943225"/>
            <a:ext cx="4095750" cy="3195638"/>
          </a:xfrm>
        </p:spPr>
        <p:txBody>
          <a:bodyPr>
            <a:normAutofit/>
          </a:bodyPr>
          <a:lstStyle/>
          <a:p>
            <a:r>
              <a:rPr lang="en-US" sz="2000" dirty="0"/>
              <a:t>The number of vehicles that start their movement from each </a:t>
            </a:r>
            <a:r>
              <a:rPr lang="en-US" sz="2000" b="1" dirty="0"/>
              <a:t>WiMAX</a:t>
            </a:r>
            <a:r>
              <a:rPr lang="en-US" sz="2000" dirty="0"/>
              <a:t> network and their corresponding velocities.</a:t>
            </a:r>
          </a:p>
          <a:p>
            <a:endParaRPr lang="el-GR" sz="20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74</a:t>
            </a:fld>
            <a:endParaRPr lang="el-GR"/>
          </a:p>
        </p:txBody>
      </p:sp>
      <p:pic>
        <p:nvPicPr>
          <p:cNvPr id="6" name="Picture 5">
            <a:extLst>
              <a:ext uri="{FF2B5EF4-FFF2-40B4-BE49-F238E27FC236}">
                <a16:creationId xmlns:a16="http://schemas.microsoft.com/office/drawing/2014/main" id="{976143D1-52AE-443E-A46C-B2169A0C1D17}"/>
              </a:ext>
            </a:extLst>
          </p:cNvPr>
          <p:cNvPicPr>
            <a:picLocks noChangeAspect="1"/>
          </p:cNvPicPr>
          <p:nvPr/>
        </p:nvPicPr>
        <p:blipFill>
          <a:blip r:embed="rId2"/>
          <a:stretch>
            <a:fillRect/>
          </a:stretch>
        </p:blipFill>
        <p:spPr>
          <a:xfrm>
            <a:off x="4905375" y="1690689"/>
            <a:ext cx="4169462" cy="4405152"/>
          </a:xfrm>
          <a:prstGeom prst="rect">
            <a:avLst/>
          </a:prstGeom>
        </p:spPr>
      </p:pic>
      <p:sp>
        <p:nvSpPr>
          <p:cNvPr id="8" name="Τίτλος 1">
            <a:extLst>
              <a:ext uri="{FF2B5EF4-FFF2-40B4-BE49-F238E27FC236}">
                <a16:creationId xmlns:a16="http://schemas.microsoft.com/office/drawing/2014/main" id="{4734CA65-A630-499D-A089-285FF7933F3E}"/>
              </a:ext>
            </a:extLst>
          </p:cNvPr>
          <p:cNvSpPr>
            <a:spLocks noGrp="1"/>
          </p:cNvSpPr>
          <p:nvPr>
            <p:ph type="title"/>
          </p:nvPr>
        </p:nvSpPr>
        <p:spPr>
          <a:xfrm>
            <a:off x="628650" y="279401"/>
            <a:ext cx="7886700" cy="1325563"/>
          </a:xfrm>
        </p:spPr>
        <p:txBody>
          <a:bodyPr>
            <a:normAutofit/>
          </a:bodyPr>
          <a:lstStyle/>
          <a:p>
            <a:r>
              <a:rPr lang="en-US" sz="3600" dirty="0"/>
              <a:t>Simulation Setup </a:t>
            </a:r>
            <a:br>
              <a:rPr lang="en-US" sz="3600" dirty="0"/>
            </a:br>
            <a:r>
              <a:rPr lang="en-US" sz="3600" dirty="0"/>
              <a:t>- Vehicles Distribution</a:t>
            </a:r>
            <a:endParaRPr lang="el-GR" sz="3600" dirty="0"/>
          </a:p>
        </p:txBody>
      </p:sp>
    </p:spTree>
    <p:extLst>
      <p:ext uri="{BB962C8B-B14F-4D97-AF65-F5344CB8AC3E}">
        <p14:creationId xmlns:p14="http://schemas.microsoft.com/office/powerpoint/2010/main" val="3110470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00050" y="2943225"/>
            <a:ext cx="4095750" cy="3195638"/>
          </a:xfrm>
        </p:spPr>
        <p:txBody>
          <a:bodyPr>
            <a:normAutofit/>
          </a:bodyPr>
          <a:lstStyle/>
          <a:p>
            <a:r>
              <a:rPr lang="en-US" sz="2000" dirty="0"/>
              <a:t>The number of vehicles that start their movement from each </a:t>
            </a:r>
            <a:r>
              <a:rPr lang="en-US" sz="2000" b="1" dirty="0"/>
              <a:t>WAVE</a:t>
            </a:r>
            <a:r>
              <a:rPr lang="en-US" sz="2000" dirty="0"/>
              <a:t> network and their corresponding velocities.</a:t>
            </a:r>
          </a:p>
          <a:p>
            <a:endParaRPr lang="el-GR" sz="2000" dirty="0"/>
          </a:p>
        </p:txBody>
      </p:sp>
      <p:sp>
        <p:nvSpPr>
          <p:cNvPr id="4" name="Θέση αριθμού διαφάνειας 3"/>
          <p:cNvSpPr>
            <a:spLocks noGrp="1"/>
          </p:cNvSpPr>
          <p:nvPr>
            <p:ph type="sldNum" sz="quarter" idx="12"/>
          </p:nvPr>
        </p:nvSpPr>
        <p:spPr/>
        <p:txBody>
          <a:bodyPr/>
          <a:lstStyle/>
          <a:p>
            <a:fld id="{9813A772-6691-4BF0-9EAC-3AEAC349F8B8}" type="slidenum">
              <a:rPr lang="el-GR" smtClean="0"/>
              <a:t>75</a:t>
            </a:fld>
            <a:endParaRPr lang="el-GR"/>
          </a:p>
        </p:txBody>
      </p:sp>
      <p:pic>
        <p:nvPicPr>
          <p:cNvPr id="7" name="Picture 6">
            <a:extLst>
              <a:ext uri="{FF2B5EF4-FFF2-40B4-BE49-F238E27FC236}">
                <a16:creationId xmlns:a16="http://schemas.microsoft.com/office/drawing/2014/main" id="{8946FBD0-C1C1-4A83-8A2B-7B7ED9021D5E}"/>
              </a:ext>
            </a:extLst>
          </p:cNvPr>
          <p:cNvPicPr>
            <a:picLocks noChangeAspect="1"/>
          </p:cNvPicPr>
          <p:nvPr/>
        </p:nvPicPr>
        <p:blipFill>
          <a:blip r:embed="rId2"/>
          <a:stretch>
            <a:fillRect/>
          </a:stretch>
        </p:blipFill>
        <p:spPr>
          <a:xfrm>
            <a:off x="4919226" y="2469724"/>
            <a:ext cx="4095750" cy="2430629"/>
          </a:xfrm>
          <a:prstGeom prst="rect">
            <a:avLst/>
          </a:prstGeom>
        </p:spPr>
      </p:pic>
      <p:sp>
        <p:nvSpPr>
          <p:cNvPr id="8" name="Τίτλος 1">
            <a:extLst>
              <a:ext uri="{FF2B5EF4-FFF2-40B4-BE49-F238E27FC236}">
                <a16:creationId xmlns:a16="http://schemas.microsoft.com/office/drawing/2014/main" id="{68431BE8-2ACD-4761-AC27-8D3A472AD9A3}"/>
              </a:ext>
            </a:extLst>
          </p:cNvPr>
          <p:cNvSpPr>
            <a:spLocks noGrp="1"/>
          </p:cNvSpPr>
          <p:nvPr>
            <p:ph type="title"/>
          </p:nvPr>
        </p:nvSpPr>
        <p:spPr>
          <a:xfrm>
            <a:off x="628650" y="279401"/>
            <a:ext cx="7886700" cy="1325563"/>
          </a:xfrm>
        </p:spPr>
        <p:txBody>
          <a:bodyPr>
            <a:normAutofit/>
          </a:bodyPr>
          <a:lstStyle/>
          <a:p>
            <a:r>
              <a:rPr lang="en-US" sz="3600" dirty="0"/>
              <a:t>Simulation Setup </a:t>
            </a:r>
            <a:br>
              <a:rPr lang="en-US" sz="3600" dirty="0"/>
            </a:br>
            <a:r>
              <a:rPr lang="en-US" sz="3600" dirty="0"/>
              <a:t>- Vehicles Distribution</a:t>
            </a:r>
            <a:endParaRPr lang="el-GR" sz="3600" dirty="0"/>
          </a:p>
        </p:txBody>
      </p:sp>
    </p:spTree>
    <p:extLst>
      <p:ext uri="{BB962C8B-B14F-4D97-AF65-F5344CB8AC3E}">
        <p14:creationId xmlns:p14="http://schemas.microsoft.com/office/powerpoint/2010/main" val="1517062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Simulation Setup </a:t>
            </a:r>
            <a:br>
              <a:rPr lang="en-US" dirty="0"/>
            </a:br>
            <a:r>
              <a:rPr lang="en-US" dirty="0"/>
              <a:t>- Vehicles Distribution</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2934406" y="1592241"/>
            <a:ext cx="3275188" cy="5129235"/>
          </a:xfrm>
          <a:prstGeom prst="rect">
            <a:avLst/>
          </a:prstGeom>
        </p:spPr>
      </p:pic>
      <p:sp>
        <p:nvSpPr>
          <p:cNvPr id="4" name="Θέση αριθμού διαφάνειας 3"/>
          <p:cNvSpPr>
            <a:spLocks noGrp="1"/>
          </p:cNvSpPr>
          <p:nvPr>
            <p:ph type="sldNum" sz="quarter" idx="12"/>
          </p:nvPr>
        </p:nvSpPr>
        <p:spPr/>
        <p:txBody>
          <a:bodyPr/>
          <a:lstStyle/>
          <a:p>
            <a:fld id="{9813A772-6691-4BF0-9EAC-3AEAC349F8B8}" type="slidenum">
              <a:rPr lang="el-GR" smtClean="0"/>
              <a:t>76</a:t>
            </a:fld>
            <a:endParaRPr lang="el-GR"/>
          </a:p>
        </p:txBody>
      </p:sp>
    </p:spTree>
    <p:extLst>
      <p:ext uri="{BB962C8B-B14F-4D97-AF65-F5344CB8AC3E}">
        <p14:creationId xmlns:p14="http://schemas.microsoft.com/office/powerpoint/2010/main" val="62948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QoS aware schedulers</a:t>
            </a:r>
          </a:p>
        </p:txBody>
      </p:sp>
      <p:sp>
        <p:nvSpPr>
          <p:cNvPr id="3" name="2 - Θέση περιεχομένου"/>
          <p:cNvSpPr>
            <a:spLocks noGrp="1"/>
          </p:cNvSpPr>
          <p:nvPr>
            <p:ph idx="1"/>
          </p:nvPr>
        </p:nvSpPr>
        <p:spPr>
          <a:xfrm>
            <a:off x="178420" y="1484543"/>
            <a:ext cx="8508380" cy="4525963"/>
          </a:xfrm>
        </p:spPr>
        <p:txBody>
          <a:bodyPr>
            <a:normAutofit/>
          </a:bodyPr>
          <a:lstStyle/>
          <a:p>
            <a:r>
              <a:rPr lang="en-US" sz="2000" dirty="0"/>
              <a:t>Modified Largest Weighted </a:t>
            </a:r>
          </a:p>
          <a:p>
            <a:pPr marL="0" indent="0">
              <a:spcBef>
                <a:spcPts val="0"/>
              </a:spcBef>
              <a:buNone/>
            </a:pPr>
            <a:r>
              <a:rPr lang="en-US" sz="2000" dirty="0"/>
              <a:t>    Delay First (M-LWDF)</a:t>
            </a:r>
          </a:p>
          <a:p>
            <a:pPr marL="0" indent="0">
              <a:spcBef>
                <a:spcPts val="0"/>
              </a:spcBef>
              <a:buNone/>
            </a:pPr>
            <a:endParaRPr lang="en-US" sz="900" dirty="0"/>
          </a:p>
          <a:p>
            <a:r>
              <a:rPr lang="en-US" sz="2000" dirty="0"/>
              <a:t>LOG RULE</a:t>
            </a:r>
          </a:p>
          <a:p>
            <a:endParaRPr lang="en-US" sz="1600" dirty="0"/>
          </a:p>
          <a:p>
            <a:pPr>
              <a:spcBef>
                <a:spcPts val="1200"/>
              </a:spcBef>
            </a:pPr>
            <a:r>
              <a:rPr lang="en-US" sz="2000" dirty="0"/>
              <a:t>EXP RULE</a:t>
            </a:r>
            <a:endParaRPr lang="en-US" sz="100" dirty="0"/>
          </a:p>
          <a:p>
            <a:endParaRPr lang="en-US" sz="800" dirty="0"/>
          </a:p>
          <a:p>
            <a:endParaRPr lang="en-US" sz="200" dirty="0"/>
          </a:p>
          <a:p>
            <a:endParaRPr lang="en-US" sz="100" dirty="0"/>
          </a:p>
          <a:p>
            <a:r>
              <a:rPr lang="en-US" sz="2000" dirty="0"/>
              <a:t>Exponential/PF (EXP/PF)</a:t>
            </a:r>
          </a:p>
        </p:txBody>
      </p:sp>
      <p:pic>
        <p:nvPicPr>
          <p:cNvPr id="15362" name="Picture 2"/>
          <p:cNvPicPr>
            <a:picLocks noChangeAspect="1" noChangeArrowheads="1"/>
          </p:cNvPicPr>
          <p:nvPr/>
        </p:nvPicPr>
        <p:blipFill>
          <a:blip r:embed="rId2" cstate="print"/>
          <a:srcRect/>
          <a:stretch>
            <a:fillRect/>
          </a:stretch>
        </p:blipFill>
        <p:spPr bwMode="auto">
          <a:xfrm>
            <a:off x="4279454" y="1605303"/>
            <a:ext cx="3105614" cy="326907"/>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4279454" y="3864107"/>
            <a:ext cx="3731942" cy="547264"/>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5086901" y="4575242"/>
            <a:ext cx="1058524" cy="510582"/>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cstate="print"/>
          <a:srcRect/>
          <a:stretch>
            <a:fillRect/>
          </a:stretch>
        </p:blipFill>
        <p:spPr bwMode="auto">
          <a:xfrm>
            <a:off x="6812612" y="4564310"/>
            <a:ext cx="1988169" cy="532445"/>
          </a:xfrm>
          <a:prstGeom prst="rect">
            <a:avLst/>
          </a:prstGeom>
          <a:noFill/>
          <a:ln w="9525">
            <a:noFill/>
            <a:miter lim="800000"/>
            <a:headEnd/>
            <a:tailEnd/>
          </a:ln>
          <a:effectLst/>
        </p:spPr>
      </p:pic>
      <p:sp>
        <p:nvSpPr>
          <p:cNvPr id="8" name="2 - Θέση περιεχομένου"/>
          <p:cNvSpPr txBox="1">
            <a:spLocks/>
          </p:cNvSpPr>
          <p:nvPr/>
        </p:nvSpPr>
        <p:spPr>
          <a:xfrm>
            <a:off x="2302553" y="5250911"/>
            <a:ext cx="4920049" cy="1537941"/>
          </a:xfrm>
          <a:prstGeom prst="rect">
            <a:avLst/>
          </a:prstGeom>
          <a:ln>
            <a:solidFill>
              <a:schemeClr val="tx1"/>
            </a:solidFill>
          </a:ln>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D</a:t>
            </a:r>
            <a:r>
              <a:rPr kumimoji="0" lang="en-US" sz="1400" b="0" i="0" u="none" strike="noStrike" kern="1200" cap="none" spc="0" normalizeH="0" baseline="-25000" noProof="0" dirty="0">
                <a:ln>
                  <a:noFill/>
                </a:ln>
                <a:solidFill>
                  <a:schemeClr val="tx1"/>
                </a:solidFill>
                <a:effectLst/>
                <a:uLnTx/>
                <a:uFillTx/>
                <a:latin typeface="+mn-lt"/>
                <a:ea typeface="+mn-ea"/>
                <a:cs typeface="+mn-cs"/>
              </a:rPr>
              <a:t>HOL,i</a:t>
            </a:r>
            <a:r>
              <a:rPr kumimoji="0" lang="en-US" sz="1400" b="0" i="0" u="none" strike="noStrike" kern="1200" cap="none" spc="0" normalizeH="0" baseline="0" noProof="0" dirty="0">
                <a:ln>
                  <a:noFill/>
                </a:ln>
                <a:solidFill>
                  <a:schemeClr val="tx1"/>
                </a:solidFill>
                <a:effectLst/>
                <a:uLnTx/>
                <a:uFillTx/>
                <a:latin typeface="+mn-lt"/>
                <a:ea typeface="+mn-ea"/>
                <a:cs typeface="+mn-cs"/>
              </a:rPr>
              <a:t>: Head of line delay.</a:t>
            </a:r>
          </a:p>
          <a:p>
            <a:pPr marL="342900" indent="-342900" defTabSz="914400">
              <a:spcBef>
                <a:spcPct val="20000"/>
              </a:spcBef>
              <a:buFont typeface="Wingdings" pitchFamily="2" charset="2"/>
              <a:buChar char="ü"/>
              <a:defRPr/>
            </a:pPr>
            <a:r>
              <a:rPr lang="en-US" sz="1400" dirty="0"/>
              <a:t>b</a:t>
            </a:r>
            <a:r>
              <a:rPr lang="en-US" sz="1400" baseline="-25000" dirty="0"/>
              <a:t>i</a:t>
            </a:r>
            <a:r>
              <a:rPr lang="en-US" sz="1400" dirty="0"/>
              <a:t> and c: Configurable parameters.</a:t>
            </a:r>
          </a:p>
          <a:p>
            <a:pPr marL="342900" lvl="0" indent="-342900" defTabSz="914400">
              <a:spcBef>
                <a:spcPct val="20000"/>
              </a:spcBef>
              <a:buFont typeface="Wingdings" pitchFamily="2" charset="2"/>
              <a:buChar char="ü"/>
              <a:defRPr/>
            </a:pPr>
            <a:r>
              <a:rPr lang="el-GR" sz="1400" dirty="0"/>
              <a:t>Γ</a:t>
            </a:r>
            <a:r>
              <a:rPr lang="en-US" sz="1400" baseline="30000" dirty="0" err="1"/>
              <a:t>i</a:t>
            </a:r>
            <a:r>
              <a:rPr lang="en-US" sz="1400" baseline="-25000" dirty="0" err="1"/>
              <a:t>k</a:t>
            </a:r>
            <a:r>
              <a:rPr lang="en-US" sz="1400" dirty="0"/>
              <a:t>: Spectral efficiency for the </a:t>
            </a:r>
            <a:r>
              <a:rPr lang="en-US" sz="1400" dirty="0" err="1"/>
              <a:t>i</a:t>
            </a:r>
            <a:r>
              <a:rPr lang="en-US" sz="1400" baseline="30000" dirty="0" err="1"/>
              <a:t>th</a:t>
            </a:r>
            <a:r>
              <a:rPr lang="en-US" sz="1400" dirty="0"/>
              <a:t> flow on the k</a:t>
            </a:r>
            <a:r>
              <a:rPr lang="en-US" sz="1400" baseline="30000" dirty="0"/>
              <a:t>th</a:t>
            </a:r>
            <a:r>
              <a:rPr lang="en-US" sz="1400" dirty="0"/>
              <a:t> RB.</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l-GR" sz="1400" b="0" i="0" u="none" strike="noStrike" kern="1200" cap="none" spc="0" normalizeH="0" baseline="0" noProof="0" dirty="0">
                <a:ln>
                  <a:noFill/>
                </a:ln>
                <a:solidFill>
                  <a:schemeClr val="tx1"/>
                </a:solidFill>
                <a:effectLst/>
                <a:uLnTx/>
                <a:uFillTx/>
                <a:latin typeface="+mn-lt"/>
                <a:ea typeface="+mn-ea"/>
                <a:cs typeface="+mn-cs"/>
              </a:rPr>
              <a:t>δ</a:t>
            </a:r>
            <a:r>
              <a:rPr kumimoji="0" lang="en-US" sz="1400" b="0" i="0" u="none" strike="noStrike" kern="1200" cap="none" spc="0" normalizeH="0" baseline="-25000" noProof="0" dirty="0">
                <a:ln>
                  <a:noFill/>
                </a:ln>
                <a:solidFill>
                  <a:schemeClr val="tx1"/>
                </a:solidFill>
                <a:effectLst/>
                <a:uLnTx/>
                <a:uFillTx/>
                <a:latin typeface="+mn-lt"/>
                <a:ea typeface="+mn-ea"/>
                <a:cs typeface="+mn-cs"/>
              </a:rPr>
              <a:t>i</a:t>
            </a:r>
            <a:r>
              <a:rPr kumimoji="0" lang="en-US" sz="1400" b="0" i="0" u="none" strike="noStrike" kern="1200" cap="none" spc="0" normalizeH="0" baseline="0" noProof="0" dirty="0">
                <a:ln>
                  <a:noFill/>
                </a:ln>
                <a:solidFill>
                  <a:schemeClr val="tx1"/>
                </a:solidFill>
                <a:effectLst/>
                <a:uLnTx/>
                <a:uFillTx/>
                <a:latin typeface="+mn-lt"/>
                <a:ea typeface="+mn-ea"/>
                <a:cs typeface="+mn-cs"/>
              </a:rPr>
              <a:t>: Target packet loss ratio.</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l-GR" sz="1400" b="0" i="0" u="none" strike="noStrike" kern="1200" cap="none" spc="0" normalizeH="0" baseline="0" noProof="0" dirty="0">
                <a:ln>
                  <a:noFill/>
                </a:ln>
                <a:solidFill>
                  <a:schemeClr val="tx1"/>
                </a:solidFill>
                <a:effectLst/>
                <a:uLnTx/>
                <a:uFillTx/>
                <a:latin typeface="+mn-lt"/>
                <a:ea typeface="+mn-ea"/>
                <a:cs typeface="+mn-cs"/>
              </a:rPr>
              <a:t>τ</a:t>
            </a:r>
            <a:r>
              <a:rPr kumimoji="0" lang="en-US" sz="1400" b="0" i="0" u="none" strike="noStrike" kern="1200" cap="none" spc="0" normalizeH="0" baseline="-25000" noProof="0" dirty="0">
                <a:ln>
                  <a:noFill/>
                </a:ln>
                <a:solidFill>
                  <a:schemeClr val="tx1"/>
                </a:solidFill>
                <a:effectLst/>
                <a:uLnTx/>
                <a:uFillTx/>
                <a:latin typeface="+mn-lt"/>
                <a:ea typeface="+mn-ea"/>
                <a:cs typeface="+mn-cs"/>
              </a:rPr>
              <a:t>i</a:t>
            </a:r>
            <a:r>
              <a:rPr kumimoji="0" lang="en-US" sz="1400" b="0" i="0" u="none" strike="noStrike" kern="1200" cap="none" spc="0" normalizeH="0" baseline="0" noProof="0" dirty="0">
                <a:ln>
                  <a:noFill/>
                </a:ln>
                <a:solidFill>
                  <a:schemeClr val="tx1"/>
                </a:solidFill>
                <a:effectLst/>
                <a:uLnTx/>
                <a:uFillTx/>
                <a:latin typeface="+mn-lt"/>
                <a:ea typeface="+mn-ea"/>
                <a:cs typeface="+mn-cs"/>
              </a:rPr>
              <a:t>: Delay constraint.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N</a:t>
            </a:r>
            <a:r>
              <a:rPr kumimoji="0" lang="en-US" sz="1400" b="0" i="0" u="none" strike="noStrike" kern="1200" cap="none" spc="0" normalizeH="0" baseline="-25000" noProof="0" dirty="0">
                <a:ln>
                  <a:noFill/>
                </a:ln>
                <a:solidFill>
                  <a:schemeClr val="tx1"/>
                </a:solidFill>
                <a:effectLst/>
                <a:uLnTx/>
                <a:uFillTx/>
                <a:latin typeface="+mn-lt"/>
                <a:ea typeface="+mn-ea"/>
                <a:cs typeface="+mn-cs"/>
              </a:rPr>
              <a:t>rt</a:t>
            </a:r>
            <a:r>
              <a:rPr kumimoji="0" lang="en-US" sz="1400" b="0" i="0" u="none" strike="noStrike" kern="1200" cap="none" spc="0" normalizeH="0" baseline="0" noProof="0" dirty="0">
                <a:ln>
                  <a:noFill/>
                </a:ln>
                <a:solidFill>
                  <a:schemeClr val="tx1"/>
                </a:solidFill>
                <a:effectLst/>
                <a:uLnTx/>
                <a:uFillTx/>
                <a:latin typeface="+mn-lt"/>
                <a:ea typeface="+mn-ea"/>
                <a:cs typeface="+mn-cs"/>
              </a:rPr>
              <a:t>: The number of active real time flows.</a:t>
            </a:r>
          </a:p>
        </p:txBody>
      </p:sp>
      <p:sp>
        <p:nvSpPr>
          <p:cNvPr id="9" name="8 - Θέση αριθμού διαφάνειας"/>
          <p:cNvSpPr>
            <a:spLocks noGrp="1"/>
          </p:cNvSpPr>
          <p:nvPr>
            <p:ph type="sldNum" sz="quarter" idx="12"/>
          </p:nvPr>
        </p:nvSpPr>
        <p:spPr/>
        <p:txBody>
          <a:bodyPr/>
          <a:lstStyle/>
          <a:p>
            <a:fld id="{A1E06C1A-CFF3-4EBF-A9B8-0AF999339A19}" type="slidenum">
              <a:rPr lang="en-US" smtClean="0"/>
              <a:pPr/>
              <a:t>8</a:t>
            </a:fld>
            <a:endParaRPr lang="en-US" dirty="0"/>
          </a:p>
        </p:txBody>
      </p:sp>
      <p:pic>
        <p:nvPicPr>
          <p:cNvPr id="10" name="Picture 2"/>
          <p:cNvPicPr>
            <a:picLocks noChangeAspect="1" noChangeArrowheads="1"/>
          </p:cNvPicPr>
          <p:nvPr/>
        </p:nvPicPr>
        <p:blipFill>
          <a:blip r:embed="rId6" cstate="print"/>
          <a:srcRect/>
          <a:stretch>
            <a:fillRect/>
          </a:stretch>
        </p:blipFill>
        <p:spPr bwMode="auto">
          <a:xfrm>
            <a:off x="4279454" y="2269194"/>
            <a:ext cx="4014439" cy="370783"/>
          </a:xfrm>
          <a:prstGeom prst="rect">
            <a:avLst/>
          </a:prstGeom>
          <a:noFill/>
          <a:ln w="9525">
            <a:noFill/>
            <a:miter lim="800000"/>
            <a:headEnd/>
            <a:tailEnd/>
          </a:ln>
          <a:effectLst/>
        </p:spPr>
      </p:pic>
      <p:pic>
        <p:nvPicPr>
          <p:cNvPr id="11" name="Picture 3"/>
          <p:cNvPicPr>
            <a:picLocks noChangeAspect="1" noChangeArrowheads="1"/>
          </p:cNvPicPr>
          <p:nvPr/>
        </p:nvPicPr>
        <p:blipFill>
          <a:blip r:embed="rId7" cstate="print"/>
          <a:srcRect/>
          <a:stretch>
            <a:fillRect/>
          </a:stretch>
        </p:blipFill>
        <p:spPr bwMode="auto">
          <a:xfrm>
            <a:off x="4257325" y="2951219"/>
            <a:ext cx="4864546" cy="706359"/>
          </a:xfrm>
          <a:prstGeom prst="rect">
            <a:avLst/>
          </a:prstGeom>
          <a:noFill/>
          <a:ln w="9525">
            <a:noFill/>
            <a:miter lim="800000"/>
            <a:headEnd/>
            <a:tailEnd/>
          </a:ln>
          <a:effectLst/>
        </p:spPr>
      </p:pic>
    </p:spTree>
    <p:extLst>
      <p:ext uri="{BB962C8B-B14F-4D97-AF65-F5344CB8AC3E}">
        <p14:creationId xmlns:p14="http://schemas.microsoft.com/office/powerpoint/2010/main" val="211536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QoS aware schedulers</a:t>
            </a:r>
          </a:p>
        </p:txBody>
      </p:sp>
      <p:sp>
        <p:nvSpPr>
          <p:cNvPr id="3" name="2 - Θέση περιεχομένου"/>
          <p:cNvSpPr>
            <a:spLocks noGrp="1"/>
          </p:cNvSpPr>
          <p:nvPr>
            <p:ph idx="1"/>
          </p:nvPr>
        </p:nvSpPr>
        <p:spPr>
          <a:xfrm>
            <a:off x="0" y="1600200"/>
            <a:ext cx="4343400" cy="5105400"/>
          </a:xfrm>
        </p:spPr>
        <p:txBody>
          <a:bodyPr>
            <a:noAutofit/>
          </a:bodyPr>
          <a:lstStyle/>
          <a:p>
            <a:r>
              <a:rPr lang="en-US" sz="2400" dirty="0"/>
              <a:t>Frame Level Scheduler (FLS)</a:t>
            </a:r>
          </a:p>
          <a:p>
            <a:pPr lvl="1">
              <a:spcBef>
                <a:spcPts val="1200"/>
              </a:spcBef>
            </a:pPr>
            <a:r>
              <a:rPr lang="en-US" sz="2000" dirty="0"/>
              <a:t>Two level QoS aware strategy. </a:t>
            </a:r>
          </a:p>
          <a:p>
            <a:pPr lvl="1">
              <a:spcBef>
                <a:spcPts val="1200"/>
              </a:spcBef>
            </a:pPr>
            <a:r>
              <a:rPr lang="en-US" sz="2000" dirty="0"/>
              <a:t>Upper Level </a:t>
            </a:r>
          </a:p>
          <a:p>
            <a:pPr lvl="2">
              <a:spcBef>
                <a:spcPts val="1200"/>
              </a:spcBef>
            </a:pPr>
            <a:r>
              <a:rPr lang="en-US" sz="1800" dirty="0"/>
              <a:t>Estimates the </a:t>
            </a:r>
            <a:r>
              <a:rPr lang="en-US" sz="1800" i="1" dirty="0" err="1"/>
              <a:t>u</a:t>
            </a:r>
            <a:r>
              <a:rPr lang="en-US" sz="1800" i="1" baseline="-25000" dirty="0" err="1"/>
              <a:t>i</a:t>
            </a:r>
            <a:r>
              <a:rPr lang="en-US" sz="1800" i="1" dirty="0"/>
              <a:t>(x)</a:t>
            </a:r>
            <a:r>
              <a:rPr lang="en-US" sz="1800" dirty="0"/>
              <a:t> quota of data that the </a:t>
            </a:r>
            <a:r>
              <a:rPr lang="en-US" sz="1800" i="1" dirty="0"/>
              <a:t>i</a:t>
            </a:r>
            <a:r>
              <a:rPr lang="en-US" sz="1800" i="1" baseline="30000" dirty="0"/>
              <a:t>th</a:t>
            </a:r>
            <a:r>
              <a:rPr lang="en-US" sz="1800" dirty="0"/>
              <a:t> real time flow must transmit at the </a:t>
            </a:r>
            <a:r>
              <a:rPr lang="en-US" sz="1800" i="1" dirty="0" err="1"/>
              <a:t>x</a:t>
            </a:r>
            <a:r>
              <a:rPr lang="en-US" sz="1800" i="1" baseline="30000" dirty="0" err="1"/>
              <a:t>th</a:t>
            </a:r>
            <a:r>
              <a:rPr lang="en-US" sz="1800" dirty="0"/>
              <a:t> frame to succeed its QoS constraints. </a:t>
            </a:r>
          </a:p>
          <a:p>
            <a:pPr lvl="1">
              <a:spcBef>
                <a:spcPts val="1200"/>
              </a:spcBef>
            </a:pPr>
            <a:r>
              <a:rPr lang="en-US" sz="2000" dirty="0"/>
              <a:t>Lower Lever</a:t>
            </a:r>
          </a:p>
          <a:p>
            <a:pPr lvl="2">
              <a:spcBef>
                <a:spcPts val="1200"/>
              </a:spcBef>
            </a:pPr>
            <a:r>
              <a:rPr lang="en-US" sz="1800" dirty="0"/>
              <a:t>Uses the PF metric to allocate RBs to flows</a:t>
            </a:r>
          </a:p>
        </p:txBody>
      </p:sp>
      <p:sp>
        <p:nvSpPr>
          <p:cNvPr id="7" name="2 - Θέση περιεχομένου"/>
          <p:cNvSpPr txBox="1">
            <a:spLocks/>
          </p:cNvSpPr>
          <p:nvPr/>
        </p:nvSpPr>
        <p:spPr>
          <a:xfrm>
            <a:off x="4495800" y="4984751"/>
            <a:ext cx="4267200" cy="1371600"/>
          </a:xfrm>
          <a:prstGeom prst="rect">
            <a:avLst/>
          </a:prstGeom>
          <a:ln>
            <a:solidFill>
              <a:schemeClr val="tx1"/>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ts val="20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q</a:t>
            </a:r>
            <a:r>
              <a:rPr kumimoji="0" lang="en-US" sz="2000" b="0" i="0" u="none" strike="noStrike" kern="1200" cap="none" spc="0" normalizeH="0" baseline="-25000" noProof="0" dirty="0">
                <a:ln>
                  <a:noFill/>
                </a:ln>
                <a:solidFill>
                  <a:schemeClr val="tx1"/>
                </a:solidFill>
                <a:effectLst/>
                <a:uLnTx/>
                <a:uFillTx/>
                <a:latin typeface="+mn-lt"/>
                <a:ea typeface="+mn-ea"/>
                <a:cs typeface="+mn-cs"/>
              </a:rPr>
              <a:t>i</a:t>
            </a:r>
            <a:r>
              <a:rPr kumimoji="0" lang="en-US" sz="2000" b="0" i="0" u="none" strike="noStrike" kern="1200" cap="none" spc="0" normalizeH="0" baseline="0" noProof="0" dirty="0">
                <a:ln>
                  <a:noFill/>
                </a:ln>
                <a:solidFill>
                  <a:schemeClr val="tx1"/>
                </a:solidFill>
                <a:effectLst/>
                <a:uLnTx/>
                <a:uFillTx/>
                <a:latin typeface="+mn-lt"/>
                <a:ea typeface="+mn-ea"/>
                <a:cs typeface="+mn-cs"/>
              </a:rPr>
              <a:t>(x): Queue length in the </a:t>
            </a:r>
            <a:r>
              <a:rPr kumimoji="0" lang="en-US" sz="2000" b="0" i="0" u="none" strike="noStrike" kern="1200" cap="none" spc="0" normalizeH="0" baseline="0" noProof="0" dirty="0" err="1">
                <a:ln>
                  <a:noFill/>
                </a:ln>
                <a:solidFill>
                  <a:schemeClr val="tx1"/>
                </a:solidFill>
                <a:effectLst/>
                <a:uLnTx/>
                <a:uFillTx/>
                <a:latin typeface="+mn-lt"/>
                <a:ea typeface="+mn-ea"/>
                <a:cs typeface="+mn-cs"/>
              </a:rPr>
              <a:t>x</a:t>
            </a:r>
            <a:r>
              <a:rPr kumimoji="0" lang="en-US" sz="2000" b="0" i="0" u="none" strike="noStrike" kern="1200" cap="none" spc="0" normalizeH="0" baseline="30000" noProof="0" dirty="0" err="1">
                <a:ln>
                  <a:noFill/>
                </a:ln>
                <a:solidFill>
                  <a:schemeClr val="tx1"/>
                </a:solidFill>
                <a:effectLst/>
                <a:uLnTx/>
                <a:uFillTx/>
                <a:latin typeface="+mn-lt"/>
                <a:ea typeface="+mn-ea"/>
                <a:cs typeface="+mn-cs"/>
              </a:rPr>
              <a:t>th</a:t>
            </a:r>
            <a:r>
              <a:rPr kumimoji="0" lang="en-US" sz="2000" b="0" i="0" u="none" strike="noStrike" kern="1200" cap="none" spc="0" normalizeH="0" baseline="0" noProof="0" dirty="0">
                <a:ln>
                  <a:noFill/>
                </a:ln>
                <a:solidFill>
                  <a:schemeClr val="tx1"/>
                </a:solidFill>
                <a:effectLst/>
                <a:uLnTx/>
                <a:uFillTx/>
                <a:latin typeface="+mn-lt"/>
                <a:ea typeface="+mn-ea"/>
                <a:cs typeface="+mn-cs"/>
              </a:rPr>
              <a:t> frame. </a:t>
            </a:r>
          </a:p>
          <a:p>
            <a:pPr marL="342900" marR="0" lvl="0" indent="-342900" algn="l" defTabSz="914400" rtl="0" eaLnBrk="1" fontAlgn="auto" latinLnBrk="0" hangingPunct="1">
              <a:lnSpc>
                <a:spcPct val="100000"/>
              </a:lnSpc>
              <a:spcBef>
                <a:spcPts val="20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a:t>
            </a:r>
            <a:r>
              <a:rPr kumimoji="0" lang="en-US" sz="2000" b="0" i="0" u="none" strike="noStrike" kern="1200" cap="none" spc="0" normalizeH="0" baseline="-25000" noProof="0" dirty="0">
                <a:ln>
                  <a:noFill/>
                </a:ln>
                <a:solidFill>
                  <a:schemeClr val="tx1"/>
                </a:solidFill>
                <a:effectLst/>
                <a:uLnTx/>
                <a:uFillTx/>
                <a:latin typeface="+mn-lt"/>
                <a:ea typeface="+mn-ea"/>
                <a:cs typeface="+mn-cs"/>
              </a:rPr>
              <a:t>i</a:t>
            </a:r>
            <a:r>
              <a:rPr kumimoji="0" lang="en-US" sz="2000" b="0" i="0" u="none" strike="noStrike" kern="1200" cap="none" spc="0" normalizeH="0" baseline="0" noProof="0" dirty="0">
                <a:ln>
                  <a:noFill/>
                </a:ln>
                <a:solidFill>
                  <a:schemeClr val="tx1"/>
                </a:solidFill>
                <a:effectLst/>
                <a:uLnTx/>
                <a:uFillTx/>
                <a:latin typeface="+mn-lt"/>
                <a:ea typeface="+mn-ea"/>
                <a:cs typeface="+mn-cs"/>
              </a:rPr>
              <a:t>: the number of coefficients used.</a:t>
            </a:r>
          </a:p>
          <a:p>
            <a:pPr marL="342900" marR="0" lvl="0" indent="-342900" algn="l" defTabSz="914400" rtl="0" eaLnBrk="1" fontAlgn="auto" latinLnBrk="0" hangingPunct="1">
              <a:lnSpc>
                <a:spcPct val="100000"/>
              </a:lnSpc>
              <a:spcBef>
                <a:spcPts val="200"/>
              </a:spcBef>
              <a:spcAft>
                <a:spcPts val="0"/>
              </a:spcAft>
              <a:buClrTx/>
              <a:buSzTx/>
              <a:buFont typeface="Wingdings" pitchFamily="2" charset="2"/>
              <a:buChar char="ü"/>
              <a:tabLst/>
              <a:defRPr/>
            </a:pPr>
            <a:r>
              <a:rPr kumimoji="0" lang="en-US" sz="2000" b="0" i="0" u="none" strike="noStrike" kern="1200" cap="none" spc="0" normalizeH="0" baseline="0" noProof="0" dirty="0" err="1">
                <a:ln>
                  <a:noFill/>
                </a:ln>
                <a:solidFill>
                  <a:schemeClr val="tx1"/>
                </a:solidFill>
                <a:effectLst/>
                <a:uLnTx/>
                <a:uFillTx/>
                <a:latin typeface="+mn-lt"/>
                <a:ea typeface="+mn-ea"/>
                <a:cs typeface="+mn-cs"/>
              </a:rPr>
              <a:t>c</a:t>
            </a:r>
            <a:r>
              <a:rPr kumimoji="0" lang="en-US" sz="2000" b="0" i="0" u="none" strike="noStrike" kern="1200" cap="none" spc="0" normalizeH="0" baseline="-25000" noProof="0" dirty="0" err="1">
                <a:ln>
                  <a:noFill/>
                </a:ln>
                <a:solidFill>
                  <a:schemeClr val="tx1"/>
                </a:solidFill>
                <a:effectLst/>
                <a:uLnTx/>
                <a:uFillTx/>
                <a:latin typeface="+mn-lt"/>
                <a:ea typeface="+mn-ea"/>
                <a:cs typeface="+mn-cs"/>
              </a:rPr>
              <a:t>i</a:t>
            </a:r>
            <a:r>
              <a:rPr kumimoji="0" lang="en-US" sz="2000" b="0" i="0" u="none" strike="noStrike" kern="1200" cap="none" spc="0" normalizeH="0" baseline="0" noProof="0" dirty="0">
                <a:ln>
                  <a:noFill/>
                </a:ln>
                <a:solidFill>
                  <a:schemeClr val="tx1"/>
                </a:solidFill>
                <a:effectLst/>
                <a:uLnTx/>
                <a:uFillTx/>
                <a:latin typeface="+mn-lt"/>
                <a:ea typeface="+mn-ea"/>
                <a:cs typeface="+mn-cs"/>
              </a:rPr>
              <a:t>(n): The n</a:t>
            </a:r>
            <a:r>
              <a:rPr kumimoji="0" lang="en-US" sz="2000" b="0" i="0" u="none" strike="noStrike" kern="1200" cap="none" spc="0" normalizeH="0" baseline="30000" noProof="0" dirty="0">
                <a:ln>
                  <a:noFill/>
                </a:ln>
                <a:solidFill>
                  <a:schemeClr val="tx1"/>
                </a:solidFill>
                <a:effectLst/>
                <a:uLnTx/>
                <a:uFillTx/>
                <a:latin typeface="+mn-lt"/>
                <a:ea typeface="+mn-ea"/>
                <a:cs typeface="+mn-cs"/>
              </a:rPr>
              <a:t>th</a:t>
            </a:r>
            <a:r>
              <a:rPr kumimoji="0" lang="en-US" sz="2000" b="0" i="0" u="none" strike="noStrike" kern="1200" cap="none" spc="0" normalizeH="0" baseline="0" noProof="0" dirty="0">
                <a:ln>
                  <a:noFill/>
                </a:ln>
                <a:solidFill>
                  <a:schemeClr val="tx1"/>
                </a:solidFill>
                <a:effectLst/>
                <a:uLnTx/>
                <a:uFillTx/>
                <a:latin typeface="+mn-lt"/>
                <a:ea typeface="+mn-ea"/>
                <a:cs typeface="+mn-cs"/>
              </a:rPr>
              <a:t> coefficient value. </a:t>
            </a:r>
          </a:p>
          <a:p>
            <a:pPr marL="342900" marR="0" lvl="0" indent="-342900" algn="l" defTabSz="914400" rtl="0" eaLnBrk="1" fontAlgn="auto" latinLnBrk="0" hangingPunct="1">
              <a:lnSpc>
                <a:spcPct val="100000"/>
              </a:lnSpc>
              <a:spcBef>
                <a:spcPts val="200"/>
              </a:spcBef>
              <a:spcAft>
                <a:spcPts val="0"/>
              </a:spcAft>
              <a:buClrTx/>
              <a:buSzTx/>
              <a:buFont typeface="Wingdings" pitchFamily="2" charset="2"/>
              <a:buChar char="ü"/>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τ</a:t>
            </a:r>
            <a:r>
              <a:rPr kumimoji="0" lang="en-US" sz="2000" b="0" i="0" u="none" strike="noStrike" kern="1200" cap="none" spc="0" normalizeH="0" baseline="-25000" noProof="0" dirty="0">
                <a:ln>
                  <a:noFill/>
                </a:ln>
                <a:solidFill>
                  <a:schemeClr val="tx1"/>
                </a:solidFill>
                <a:effectLst/>
                <a:uLnTx/>
                <a:uFillTx/>
                <a:latin typeface="+mn-lt"/>
                <a:ea typeface="+mn-ea"/>
                <a:cs typeface="+mn-cs"/>
              </a:rPr>
              <a:t>i</a:t>
            </a:r>
            <a:r>
              <a:rPr kumimoji="0" lang="en-US" sz="2000" b="0" i="0" u="none" strike="noStrike" kern="1200" cap="none" spc="0" normalizeH="0" baseline="0" noProof="0" dirty="0">
                <a:ln>
                  <a:noFill/>
                </a:ln>
                <a:solidFill>
                  <a:schemeClr val="tx1"/>
                </a:solidFill>
                <a:effectLst/>
                <a:uLnTx/>
                <a:uFillTx/>
                <a:latin typeface="+mn-lt"/>
                <a:ea typeface="+mn-ea"/>
                <a:cs typeface="+mn-cs"/>
              </a:rPr>
              <a:t>: The target delay. </a:t>
            </a:r>
          </a:p>
        </p:txBody>
      </p:sp>
      <p:sp>
        <p:nvSpPr>
          <p:cNvPr id="8" name="7 - Θέση αριθμού διαφάνειας"/>
          <p:cNvSpPr>
            <a:spLocks noGrp="1"/>
          </p:cNvSpPr>
          <p:nvPr>
            <p:ph type="sldNum" sz="quarter" idx="12"/>
          </p:nvPr>
        </p:nvSpPr>
        <p:spPr/>
        <p:txBody>
          <a:bodyPr/>
          <a:lstStyle/>
          <a:p>
            <a:fld id="{A1E06C1A-CFF3-4EBF-A9B8-0AF999339A19}" type="slidenum">
              <a:rPr lang="en-US" smtClean="0"/>
              <a:pPr/>
              <a:t>9</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076450"/>
            <a:ext cx="45815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428999"/>
            <a:ext cx="1752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103585"/>
            <a:ext cx="32670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961937"/>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2517</TotalTime>
  <Words>6379</Words>
  <Application>Microsoft Office PowerPoint</Application>
  <PresentationFormat>On-screen Show (4:3)</PresentationFormat>
  <Paragraphs>798</Paragraphs>
  <Slides>76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Calibri Light</vt:lpstr>
      <vt:lpstr>Cambria Math</vt:lpstr>
      <vt:lpstr>Wingdings</vt:lpstr>
      <vt:lpstr>Θέμα του Office</vt:lpstr>
      <vt:lpstr>Performance Analysis and Optimization of Next Generation Wireless Networks</vt:lpstr>
      <vt:lpstr>Outline</vt:lpstr>
      <vt:lpstr>Introduction</vt:lpstr>
      <vt:lpstr>Resources Manipulation - Scheduling</vt:lpstr>
      <vt:lpstr>Scheduling Strategies for LTE-A Pro</vt:lpstr>
      <vt:lpstr>Scheduling Strategies for LTE-A Pro</vt:lpstr>
      <vt:lpstr>Non-QoS aware schedulers</vt:lpstr>
      <vt:lpstr>QoS aware schedulers</vt:lpstr>
      <vt:lpstr>QoS aware schedulers</vt:lpstr>
      <vt:lpstr>The Proposed FLS Advanced (FLSA) Scheduler</vt:lpstr>
      <vt:lpstr>The Upper Level of the Scheduler</vt:lpstr>
      <vt:lpstr>The Middle Level of the Scheduler</vt:lpstr>
      <vt:lpstr>The Lower Level of the Scheduler</vt:lpstr>
      <vt:lpstr>The Proposed FLSA-CC Scheduler</vt:lpstr>
      <vt:lpstr>The Proposed FLSA-CC Scheduler</vt:lpstr>
      <vt:lpstr>Performance Evaluation</vt:lpstr>
      <vt:lpstr>Performance Evaluation</vt:lpstr>
      <vt:lpstr>VoIP and Video packet loss ratio</vt:lpstr>
      <vt:lpstr>VoIP and Video throughput  and fairness index</vt:lpstr>
      <vt:lpstr>Best Effort throughput  and fairness index</vt:lpstr>
      <vt:lpstr>Mobility Management</vt:lpstr>
      <vt:lpstr>Mobility Management -Introduction</vt:lpstr>
      <vt:lpstr>The Interval-Valued Pentagonal Fuzzy Numbers (IVPFN)</vt:lpstr>
      <vt:lpstr>The Interval-Valued Pentagonal Fuzzy Numbers (IVPFN)</vt:lpstr>
      <vt:lpstr>Pentagonal Fuzzy Analytic Network Process (PF-ANP)</vt:lpstr>
      <vt:lpstr>The Proposed Mobility Management Scheme</vt:lpstr>
      <vt:lpstr>The Proposed Mobility Management Scheme</vt:lpstr>
      <vt:lpstr>System Setup: Modeling the User Satisfaction Grade - The Mamdani Pentagonal Fuzzy Inference System (MPFIS)</vt:lpstr>
      <vt:lpstr>System Setup: Modeling the User Satisfaction Grade - The Mamdani Pentagonal Fuzzy Inference System (MPFIS)</vt:lpstr>
      <vt:lpstr>System Setup: Modeling the User Satisfaction Grade - The Mamdani Pentagonal Fuzzy Inference System (MPFIS)</vt:lpstr>
      <vt:lpstr>VHO Initiation</vt:lpstr>
      <vt:lpstr>Velocity Monitoring</vt:lpstr>
      <vt:lpstr>Velocity Monitoring</vt:lpstr>
      <vt:lpstr>Network selection -  Pentagonal Fuzzy Topsis (PFT)</vt:lpstr>
      <vt:lpstr>Network selection -  Pentagonal Fuzzy Topsis (PFT) </vt:lpstr>
      <vt:lpstr>Network selection -  Pentagonal Fuzzy Topsis (PFT) </vt:lpstr>
      <vt:lpstr>Simulation Setup</vt:lpstr>
      <vt:lpstr>Simulation Setup</vt:lpstr>
      <vt:lpstr>Simulation Setup</vt:lpstr>
      <vt:lpstr>Simulation Setup</vt:lpstr>
      <vt:lpstr>Simulation Setup - Services and SLAs</vt:lpstr>
      <vt:lpstr>Simulation Setup  - Network Specifications</vt:lpstr>
      <vt:lpstr>Simulation Setup  - Network Specifications per SLA</vt:lpstr>
      <vt:lpstr>Study of a Simulation Snapshot</vt:lpstr>
      <vt:lpstr>Study of a Simulation Snapshot -VHO initiation</vt:lpstr>
      <vt:lpstr>Study of a Simulation Snapshot -VHO initiation</vt:lpstr>
      <vt:lpstr>Study of a Simulation Snapshot - Velocity monitoring</vt:lpstr>
      <vt:lpstr>Study of a Simulation Snapshot - Network selection</vt:lpstr>
      <vt:lpstr>Study of a Simulation Snapshot - Results</vt:lpstr>
      <vt:lpstr>Study of a Simulation Snapshot - Results</vt:lpstr>
      <vt:lpstr>Study of a Simulation Snapshot - Results</vt:lpstr>
      <vt:lpstr>24 Hours Simulation Results</vt:lpstr>
      <vt:lpstr>24 Hours Simulation Results</vt:lpstr>
      <vt:lpstr>Conclusions - Resource Manipulation</vt:lpstr>
      <vt:lpstr>Publications</vt:lpstr>
      <vt:lpstr>Publications</vt:lpstr>
      <vt:lpstr>PowerPoint Presentation</vt:lpstr>
      <vt:lpstr>The Middle &amp; Lower Levels</vt:lpstr>
      <vt:lpstr>The Upper Level</vt:lpstr>
      <vt:lpstr>VoIP and Video packet loss ratio</vt:lpstr>
      <vt:lpstr>Jain Fairness Index</vt:lpstr>
      <vt:lpstr>Mobility Management -Introduction</vt:lpstr>
      <vt:lpstr>The Equalized Universe Method (EUM)</vt:lpstr>
      <vt:lpstr>System Setup: Definition of the linguistic terms and the corresponding IVPFNs</vt:lpstr>
      <vt:lpstr>The Proposed Mobility Management Scheme</vt:lpstr>
      <vt:lpstr>Velocity Monitoring</vt:lpstr>
      <vt:lpstr>Simulation Setup  - Network Specifications</vt:lpstr>
      <vt:lpstr>Computational Complexity of the Proposed Approach</vt:lpstr>
      <vt:lpstr>PF-ANP Example - Network selection</vt:lpstr>
      <vt:lpstr>PF-ANP Example - Network selection</vt:lpstr>
      <vt:lpstr>PF-ANP Example - Network selection</vt:lpstr>
      <vt:lpstr>Simulation Setup</vt:lpstr>
      <vt:lpstr>Simulation Setup  - Vehicles Distribution</vt:lpstr>
      <vt:lpstr>Simulation Setup  - Vehicles Distribution</vt:lpstr>
      <vt:lpstr>Simulation Setup  - Vehicles Distribution</vt:lpstr>
      <vt:lpstr>Simulation Setup  - Vehicles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S-10</dc:creator>
  <cp:lastModifiedBy>ΕΜΜΑΝΟΥΗΛ ΣΚΟΝΔΡΑΣ</cp:lastModifiedBy>
  <cp:revision>562</cp:revision>
  <dcterms:created xsi:type="dcterms:W3CDTF">2019-03-31T14:07:19Z</dcterms:created>
  <dcterms:modified xsi:type="dcterms:W3CDTF">2020-12-18T10:30:42Z</dcterms:modified>
</cp:coreProperties>
</file>