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68" r:id="rId3"/>
    <p:sldId id="260" r:id="rId4"/>
    <p:sldId id="332" r:id="rId5"/>
    <p:sldId id="333" r:id="rId6"/>
    <p:sldId id="334" r:id="rId7"/>
    <p:sldId id="265" r:id="rId8"/>
    <p:sldId id="284" r:id="rId9"/>
    <p:sldId id="286" r:id="rId10"/>
    <p:sldId id="335" r:id="rId11"/>
    <p:sldId id="285" r:id="rId12"/>
    <p:sldId id="336" r:id="rId13"/>
    <p:sldId id="287" r:id="rId14"/>
    <p:sldId id="337" r:id="rId15"/>
    <p:sldId id="288" r:id="rId16"/>
    <p:sldId id="291" r:id="rId17"/>
    <p:sldId id="290" r:id="rId18"/>
    <p:sldId id="296" r:id="rId19"/>
    <p:sldId id="297" r:id="rId20"/>
    <p:sldId id="298" r:id="rId21"/>
    <p:sldId id="338" r:id="rId22"/>
    <p:sldId id="299" r:id="rId23"/>
    <p:sldId id="339" r:id="rId24"/>
    <p:sldId id="301" r:id="rId25"/>
    <p:sldId id="312" r:id="rId26"/>
    <p:sldId id="340" r:id="rId27"/>
    <p:sldId id="302" r:id="rId28"/>
    <p:sldId id="341" r:id="rId29"/>
    <p:sldId id="310" r:id="rId30"/>
    <p:sldId id="342" r:id="rId31"/>
    <p:sldId id="320" r:id="rId32"/>
    <p:sldId id="300" r:id="rId33"/>
    <p:sldId id="289" r:id="rId34"/>
    <p:sldId id="303" r:id="rId35"/>
    <p:sldId id="322" r:id="rId36"/>
    <p:sldId id="343" r:id="rId37"/>
    <p:sldId id="269" r:id="rId38"/>
    <p:sldId id="267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1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B"/>
    <a:srgbClr val="DDA7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117" autoAdjust="0"/>
  </p:normalViewPr>
  <p:slideViewPr>
    <p:cSldViewPr>
      <p:cViewPr>
        <p:scale>
          <a:sx n="70" d="100"/>
          <a:sy n="70" d="100"/>
        </p:scale>
        <p:origin x="-130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536C3-7BC5-4AED-954D-9E014EA9AD08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45A4E-98B5-48C0-9C94-9CE4D6FD48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317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Μπορείς να βάλεις το</a:t>
            </a:r>
            <a:r>
              <a:rPr lang="el-GR" baseline="0" dirty="0" smtClean="0"/>
              <a:t> </a:t>
            </a:r>
            <a:r>
              <a:rPr lang="en-US" baseline="0" dirty="0" smtClean="0"/>
              <a:t>network </a:t>
            </a:r>
            <a:r>
              <a:rPr lang="el-GR" baseline="0" dirty="0" smtClean="0"/>
              <a:t>του </a:t>
            </a:r>
            <a:r>
              <a:rPr lang="en-US" baseline="0" dirty="0" smtClean="0"/>
              <a:t>@</a:t>
            </a:r>
            <a:r>
              <a:rPr lang="en-US" baseline="0" dirty="0" err="1" smtClean="0"/>
              <a:t>matteorenzi</a:t>
            </a:r>
            <a:r>
              <a:rPr lang="en-US" baseline="0" dirty="0" smtClean="0"/>
              <a:t> 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9026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Μπορείς να βάλεις το</a:t>
            </a:r>
            <a:r>
              <a:rPr lang="el-GR" baseline="0" dirty="0" smtClean="0"/>
              <a:t> </a:t>
            </a:r>
            <a:r>
              <a:rPr lang="en-US" baseline="0" dirty="0" smtClean="0"/>
              <a:t>network </a:t>
            </a:r>
            <a:r>
              <a:rPr lang="el-GR" baseline="0" dirty="0" smtClean="0"/>
              <a:t>του </a:t>
            </a:r>
            <a:r>
              <a:rPr lang="en-US" baseline="0" dirty="0" smtClean="0"/>
              <a:t>@</a:t>
            </a:r>
            <a:r>
              <a:rPr lang="en-US" baseline="0" dirty="0" err="1" smtClean="0"/>
              <a:t>matteorenzi</a:t>
            </a:r>
            <a:r>
              <a:rPr lang="en-US" baseline="0" dirty="0" smtClean="0"/>
              <a:t> 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9026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http://www.influencetracker.com:8890/sparql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Delete</a:t>
            </a:r>
            <a:r>
              <a:rPr lang="en-US" dirty="0" smtClean="0"/>
              <a:t> “Default Data Set Name (Graph IRI)”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http://www.influencetracker.com:8890/sparql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Delete</a:t>
            </a:r>
            <a:r>
              <a:rPr lang="en-US" dirty="0" smtClean="0"/>
              <a:t> “Default Data Set Name (Graph IRI)”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http://www.influencetracker.com:8890/sparql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Delete</a:t>
            </a:r>
            <a:r>
              <a:rPr lang="en-US" dirty="0" smtClean="0"/>
              <a:t> “Default Data Set Name (Graph IRI)”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http://www.influencetracker.com:8890/sparql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Delete</a:t>
            </a:r>
            <a:r>
              <a:rPr lang="en-US" dirty="0" smtClean="0"/>
              <a:t> “Default Data Set Name (Graph IRI)”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http://www.influencetracker.com:8890/sparql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Delete</a:t>
            </a:r>
            <a:r>
              <a:rPr lang="en-US" dirty="0" smtClean="0"/>
              <a:t> “Default Data Set Name (Graph IRI)”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http://www.influencetracker.com:8890/sparql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Delete</a:t>
            </a:r>
            <a:r>
              <a:rPr lang="en-US" dirty="0" smtClean="0"/>
              <a:t> “Default Data Set Name (Graph IRI)”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http://www.influencetracker.com:8890/sparql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Delete</a:t>
            </a:r>
            <a:r>
              <a:rPr lang="en-US" dirty="0" smtClean="0"/>
              <a:t> “Default Data Set Name (Graph IRI)”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http://www.influencetracker.com:8890/sparql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Delete</a:t>
            </a:r>
            <a:r>
              <a:rPr lang="en-US" dirty="0" smtClean="0"/>
              <a:t> “Default Data Set Name (Graph IRI)”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704CCEC-BF7A-4531-B7FB-8F205DDE1C66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n-US" sz="4700" dirty="0" smtClean="0"/>
              <a:t>Semantic Social Analytics and Linked Open Data Cloud</a:t>
            </a:r>
            <a:endParaRPr lang="el-GR" sz="47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-36512" y="3899938"/>
            <a:ext cx="5904656" cy="2958062"/>
          </a:xfrm>
        </p:spPr>
        <p:txBody>
          <a:bodyPr>
            <a:normAutofit fontScale="77500" lnSpcReduction="20000"/>
          </a:bodyPr>
          <a:lstStyle/>
          <a:p>
            <a:pPr algn="ctr" hangingPunct="0"/>
            <a:r>
              <a:rPr lang="en-US" dirty="0" err="1" smtClean="0"/>
              <a:t>Gerasimos</a:t>
            </a:r>
            <a:r>
              <a:rPr lang="en-US" dirty="0" smtClean="0"/>
              <a:t> Razis</a:t>
            </a:r>
            <a:r>
              <a:rPr lang="en-US" baseline="30000" dirty="0" smtClean="0"/>
              <a:t>1</a:t>
            </a:r>
            <a:r>
              <a:rPr lang="en-US" dirty="0" smtClean="0"/>
              <a:t>,  </a:t>
            </a:r>
            <a:r>
              <a:rPr lang="en-US" dirty="0" err="1" smtClean="0"/>
              <a:t>Ioannis</a:t>
            </a:r>
            <a:r>
              <a:rPr lang="en-US" dirty="0" smtClean="0"/>
              <a:t> Anagnostopoulos</a:t>
            </a:r>
            <a:r>
              <a:rPr lang="en-US" baseline="30000" dirty="0" smtClean="0"/>
              <a:t>1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Michalis</a:t>
            </a:r>
            <a:r>
              <a:rPr lang="en-US" dirty="0" smtClean="0"/>
              <a:t> Vafopoulos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l-GR" dirty="0" smtClean="0"/>
          </a:p>
          <a:p>
            <a:pPr algn="ctr" hangingPunct="0"/>
            <a:endParaRPr lang="el-GR" dirty="0" smtClean="0"/>
          </a:p>
          <a:p>
            <a:pPr algn="ctr" hangingPunct="0"/>
            <a:r>
              <a:rPr lang="en-US" baseline="30000" dirty="0" smtClean="0"/>
              <a:t>1</a:t>
            </a:r>
            <a:r>
              <a:rPr lang="en-US" dirty="0" smtClean="0"/>
              <a:t>Computer Science and Biomedical Informatics </a:t>
            </a:r>
            <a:r>
              <a:rPr lang="en-US" smtClean="0"/>
              <a:t>Dpt. </a:t>
            </a:r>
            <a:r>
              <a:rPr lang="en-US" dirty="0" smtClean="0"/>
              <a:t>University of Thessaly</a:t>
            </a:r>
            <a:endParaRPr lang="el-GR" dirty="0" smtClean="0"/>
          </a:p>
          <a:p>
            <a:pPr algn="ctr"/>
            <a:r>
              <a:rPr lang="en-US" dirty="0" smtClean="0"/>
              <a:t>{</a:t>
            </a:r>
            <a:r>
              <a:rPr lang="en-US" dirty="0" err="1"/>
              <a:t>razis</a:t>
            </a:r>
            <a:r>
              <a:rPr lang="en-US" dirty="0"/>
              <a:t>, </a:t>
            </a:r>
            <a:r>
              <a:rPr lang="en-US" dirty="0" err="1"/>
              <a:t>janag</a:t>
            </a:r>
            <a:r>
              <a:rPr lang="en-US" dirty="0"/>
              <a:t>}@</a:t>
            </a:r>
            <a:r>
              <a:rPr lang="en-US" dirty="0" err="1" smtClean="0"/>
              <a:t>dib.uth.gr</a:t>
            </a:r>
            <a:endParaRPr lang="en-US" dirty="0" smtClean="0"/>
          </a:p>
          <a:p>
            <a:endParaRPr lang="el-GR" dirty="0" smtClean="0"/>
          </a:p>
          <a:p>
            <a:pPr algn="ctr"/>
            <a:r>
              <a:rPr lang="en-US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Software and Knowledge Engineering Laboratory </a:t>
            </a:r>
          </a:p>
          <a:p>
            <a:pPr algn="ctr"/>
            <a:r>
              <a:rPr lang="en-US" dirty="0" smtClean="0"/>
              <a:t>NCSR “</a:t>
            </a:r>
            <a:r>
              <a:rPr lang="en-US" dirty="0" err="1" smtClean="0"/>
              <a:t>Demokritos</a:t>
            </a:r>
            <a:r>
              <a:rPr lang="en-US" dirty="0" smtClean="0"/>
              <a:t>” </a:t>
            </a:r>
          </a:p>
          <a:p>
            <a:pPr algn="ctr"/>
            <a:r>
              <a:rPr lang="en-US" dirty="0" smtClean="0"/>
              <a:t> vafopoulos@gmail.com 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Q1.1: What URLs are </a:t>
            </a:r>
            <a:r>
              <a:rPr lang="en-US" dirty="0"/>
              <a:t>related with @</a:t>
            </a:r>
            <a:r>
              <a:rPr lang="en-US" dirty="0" err="1" smtClean="0"/>
              <a:t>SMAPinfo</a:t>
            </a:r>
            <a:r>
              <a:rPr lang="en-US" dirty="0" smtClean="0"/>
              <a:t> ?</a:t>
            </a:r>
          </a:p>
          <a:p>
            <a:endParaRPr lang="el-GR" sz="1000" dirty="0" smtClean="0"/>
          </a:p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Q1.2: </a:t>
            </a:r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Can 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you find th</a:t>
            </a:r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e 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top-10 </a:t>
            </a:r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influential users that 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tweeted the hashtag #breaking?</a:t>
            </a:r>
          </a:p>
          <a:p>
            <a:endParaRPr lang="el-GR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Q1.3: Can you find the similar users (in terms of content) of 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BarackObama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?</a:t>
            </a:r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251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Question 1.1 (IT ontology)</a:t>
            </a:r>
            <a:endParaRPr lang="el-GR" sz="3600" dirty="0"/>
          </a:p>
        </p:txBody>
      </p:sp>
      <p:pic>
        <p:nvPicPr>
          <p:cNvPr id="5" name="4 - Εικόνα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351467"/>
            <a:ext cx="2057470" cy="54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Q1.1: What URLs are </a:t>
            </a:r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related with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SMAPinfo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 ?</a:t>
            </a:r>
          </a:p>
          <a:p>
            <a:endParaRPr lang="el-GR" sz="1000" dirty="0" smtClean="0"/>
          </a:p>
          <a:p>
            <a:r>
              <a:rPr lang="en-US" dirty="0" smtClean="0"/>
              <a:t>Q1.2: </a:t>
            </a:r>
            <a:r>
              <a:rPr lang="en-US" dirty="0"/>
              <a:t>Can </a:t>
            </a:r>
            <a:r>
              <a:rPr lang="en-US" dirty="0" smtClean="0"/>
              <a:t>you find th</a:t>
            </a:r>
            <a:r>
              <a:rPr lang="en-US" dirty="0"/>
              <a:t>e </a:t>
            </a:r>
            <a:r>
              <a:rPr lang="en-US" dirty="0" smtClean="0"/>
              <a:t>top-10 </a:t>
            </a:r>
            <a:r>
              <a:rPr lang="en-US" dirty="0"/>
              <a:t>influential users that </a:t>
            </a:r>
            <a:r>
              <a:rPr lang="en-US" dirty="0" smtClean="0"/>
              <a:t>tweeted the hashtag #breaking?</a:t>
            </a:r>
          </a:p>
          <a:p>
            <a:endParaRPr lang="el-GR" sz="1000" dirty="0" smtClean="0"/>
          </a:p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Q1.3: Can you find the similar users (in terms of content) of 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BarackObama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?</a:t>
            </a:r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251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457200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Question 1.2 (IT ontology)</a:t>
            </a:r>
            <a:endParaRPr lang="el-GR" sz="3600" dirty="0"/>
          </a:p>
        </p:txBody>
      </p:sp>
      <p:pic>
        <p:nvPicPr>
          <p:cNvPr id="6" name="5 - Εικόνα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19536"/>
            <a:ext cx="9144000" cy="32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677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Q1.1: What URLs are </a:t>
            </a:r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related with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SMAPinfo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 ?</a:t>
            </a:r>
          </a:p>
          <a:p>
            <a:endParaRPr lang="el-GR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Q1.2: </a:t>
            </a:r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Can 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you find th</a:t>
            </a:r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e 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top-10 </a:t>
            </a:r>
            <a:r>
              <a:rPr lang="en-US" dirty="0">
                <a:solidFill>
                  <a:schemeClr val="tx1">
                    <a:alpha val="20000"/>
                  </a:schemeClr>
                </a:solidFill>
              </a:rPr>
              <a:t>influential users that 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tweeted the hashtag #breaking?</a:t>
            </a:r>
          </a:p>
          <a:p>
            <a:endParaRPr lang="el-GR" sz="1000" dirty="0" smtClean="0"/>
          </a:p>
          <a:p>
            <a:r>
              <a:rPr lang="en-US" dirty="0" smtClean="0"/>
              <a:t>Q1.3: Can you find the similar users (in terms of content) of  @</a:t>
            </a:r>
            <a:r>
              <a:rPr lang="en-US" dirty="0" err="1" smtClean="0"/>
              <a:t>BarackObama</a:t>
            </a:r>
            <a:r>
              <a:rPr lang="en-US" dirty="0" smtClean="0"/>
              <a:t>?</a:t>
            </a:r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251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457200" y="77802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Question 1.3 (IT ontology)</a:t>
            </a:r>
            <a:endParaRPr lang="el-GR" sz="3600" dirty="0"/>
          </a:p>
        </p:txBody>
      </p:sp>
      <p:pic>
        <p:nvPicPr>
          <p:cNvPr id="6" name="5 - Εικόνα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34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782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2524" y="1538064"/>
            <a:ext cx="6898476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3888" y="6248400"/>
            <a:ext cx="235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http://</a:t>
            </a:r>
            <a:r>
              <a:rPr lang="en-US" dirty="0" smtClean="0">
                <a:solidFill>
                  <a:srgbClr val="0070C0"/>
                </a:solidFill>
              </a:rPr>
              <a:t>5stardata.info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5 - Ορθογώνιο"/>
          <p:cNvSpPr/>
          <p:nvPr/>
        </p:nvSpPr>
        <p:spPr>
          <a:xfrm>
            <a:off x="1259632" y="4067780"/>
            <a:ext cx="1175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3366FF"/>
                </a:solidFill>
              </a:rPr>
              <a:t>pdf</a:t>
            </a:r>
            <a:r>
              <a:rPr lang="en-US" i="1" dirty="0" smtClean="0">
                <a:solidFill>
                  <a:srgbClr val="3366FF"/>
                </a:solidFill>
              </a:rPr>
              <a:t>, image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771800" y="3347700"/>
            <a:ext cx="64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excel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563888" y="2627620"/>
            <a:ext cx="1394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3366FF"/>
                </a:solidFill>
              </a:rPr>
              <a:t>csv</a:t>
            </a:r>
            <a:r>
              <a:rPr lang="en-US" i="1" dirty="0" smtClean="0">
                <a:solidFill>
                  <a:srgbClr val="3366FF"/>
                </a:solidFill>
              </a:rPr>
              <a:t>, xml, </a:t>
            </a:r>
            <a:r>
              <a:rPr lang="en-US" i="1" dirty="0" err="1" smtClean="0">
                <a:solidFill>
                  <a:srgbClr val="3366FF"/>
                </a:solidFill>
              </a:rPr>
              <a:t>json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148064" y="1907540"/>
            <a:ext cx="743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RDF/S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10" name="Picture 2" descr="Emergency Ex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304" y="1844824"/>
            <a:ext cx="2514600" cy="809702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3657600" y="5943600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 ★ Open Data</a:t>
            </a:r>
            <a:endParaRPr lang="el-GR" dirty="0"/>
          </a:p>
        </p:txBody>
      </p:sp>
      <p:sp>
        <p:nvSpPr>
          <p:cNvPr id="11" name="10 - Τίτλος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From Open Data to Linked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7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Publishing IT data as Linked Data</a:t>
            </a:r>
            <a:endParaRPr lang="el-GR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609600" y="2136608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l-G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l-G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420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err="1" smtClean="0"/>
              <a:t>InfluenceTracker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RDF Standards  </a:t>
            </a:r>
            <a:r>
              <a:rPr lang="en-US" dirty="0" smtClean="0"/>
              <a:t>4 Stars</a:t>
            </a:r>
          </a:p>
          <a:p>
            <a:endParaRPr lang="en-US" dirty="0" smtClean="0"/>
          </a:p>
          <a:p>
            <a:r>
              <a:rPr lang="en-US" dirty="0" err="1" smtClean="0"/>
              <a:t>InfluenceTracker</a:t>
            </a:r>
            <a:r>
              <a:rPr lang="en-US" dirty="0" smtClean="0"/>
              <a:t> Data + DBpedia Data</a:t>
            </a:r>
            <a:endParaRPr lang="en-US" sz="1000" dirty="0" smtClean="0"/>
          </a:p>
          <a:p>
            <a:pPr lvl="1"/>
            <a:r>
              <a:rPr lang="en-US" dirty="0" smtClean="0">
                <a:sym typeface="Wingdings" pitchFamily="2" charset="2"/>
              </a:rPr>
              <a:t>Linked Data </a:t>
            </a:r>
            <a:r>
              <a:rPr lang="en-US" dirty="0" smtClean="0"/>
              <a:t> 5 Stars</a:t>
            </a:r>
          </a:p>
          <a:p>
            <a:endParaRPr lang="en-US" dirty="0" smtClean="0"/>
          </a:p>
          <a:p>
            <a:r>
              <a:rPr lang="en-US" dirty="0" smtClean="0"/>
              <a:t>Associate IT Twitter Accounts URIs with DBpedia URIs</a:t>
            </a:r>
          </a:p>
        </p:txBody>
      </p:sp>
    </p:spTree>
    <p:extLst>
      <p:ext uri="{BB962C8B-B14F-4D97-AF65-F5344CB8AC3E}">
        <p14:creationId xmlns:p14="http://schemas.microsoft.com/office/powerpoint/2010/main" xmlns="" val="2912208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270000" y="13903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C:\Users\Makis\Documents\PhD\My Papers\SMAP 2015\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824536"/>
          </a:xfrm>
          <a:prstGeom prst="rect">
            <a:avLst/>
          </a:prstGeom>
          <a:noFill/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TimBerners_Lee</a:t>
            </a:r>
            <a:r>
              <a:rPr lang="en-US" dirty="0" smtClean="0"/>
              <a:t> 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9023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Benefits of publishing IT data as LOD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420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Enriched IT data from multiple domains</a:t>
            </a:r>
          </a:p>
          <a:p>
            <a:endParaRPr lang="en-US" sz="1000" dirty="0" smtClean="0"/>
          </a:p>
          <a:p>
            <a:r>
              <a:rPr lang="en-US" dirty="0" smtClean="0"/>
              <a:t>Increased data value</a:t>
            </a:r>
          </a:p>
          <a:p>
            <a:endParaRPr lang="en-US" sz="1000" dirty="0" smtClean="0"/>
          </a:p>
          <a:p>
            <a:r>
              <a:rPr lang="en-US" dirty="0" smtClean="0"/>
              <a:t>Multiple distinct datasets are treated as one</a:t>
            </a:r>
          </a:p>
          <a:p>
            <a:endParaRPr lang="en-US" sz="1000" dirty="0" smtClean="0"/>
          </a:p>
          <a:p>
            <a:r>
              <a:rPr lang="en-US" dirty="0" smtClean="0"/>
              <a:t>Twitter Accounts have specific type (e.g. Person, Place, Event, Press, etc)</a:t>
            </a:r>
          </a:p>
          <a:p>
            <a:endParaRPr lang="en-US" sz="1000" dirty="0" smtClean="0"/>
          </a:p>
          <a:p>
            <a:r>
              <a:rPr lang="en-US" dirty="0" smtClean="0"/>
              <a:t>More interesting questions … and answers</a:t>
            </a:r>
          </a:p>
          <a:p>
            <a:endParaRPr lang="el-GR" sz="1000" dirty="0" smtClean="0"/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912208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Contents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 is Influence Tracker (IT)?</a:t>
            </a:r>
          </a:p>
          <a:p>
            <a:pPr lvl="1"/>
            <a:r>
              <a:rPr lang="en-US" sz="2800" dirty="0" err="1" smtClean="0"/>
              <a:t>www.influencetracker.com</a:t>
            </a:r>
            <a:endParaRPr lang="el-GR" sz="2800" dirty="0" smtClean="0"/>
          </a:p>
          <a:p>
            <a:r>
              <a:rPr lang="en-US" sz="3000" dirty="0" smtClean="0"/>
              <a:t>Semantification of  Twitter</a:t>
            </a:r>
          </a:p>
          <a:p>
            <a:r>
              <a:rPr lang="en-US" sz="3000" dirty="0" smtClean="0"/>
              <a:t>Questions Part 1</a:t>
            </a:r>
          </a:p>
          <a:p>
            <a:r>
              <a:rPr lang="en-US" sz="3000" dirty="0" smtClean="0"/>
              <a:t>From Open Data to Linked Data</a:t>
            </a:r>
          </a:p>
          <a:p>
            <a:r>
              <a:rPr lang="en-US" sz="3000" dirty="0" smtClean="0"/>
              <a:t>Benefits of publishing Linked Data</a:t>
            </a:r>
          </a:p>
          <a:p>
            <a:r>
              <a:rPr lang="en-US" sz="3000" dirty="0" smtClean="0"/>
              <a:t>Questions Part 2</a:t>
            </a:r>
          </a:p>
          <a:p>
            <a:r>
              <a:rPr lang="en-US" sz="3000" dirty="0" smtClean="0"/>
              <a:t>Conclusions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 (enriched!)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Q2.1: Can you find IT and DBpedia data regarding @</a:t>
            </a:r>
            <a:r>
              <a:rPr lang="en-US" dirty="0" err="1" smtClean="0"/>
              <a:t>BarackObama</a:t>
            </a:r>
            <a:r>
              <a:rPr lang="en-US" dirty="0" smtClean="0"/>
              <a:t>?</a:t>
            </a:r>
          </a:p>
          <a:p>
            <a:endParaRPr lang="el-GR" sz="1000" dirty="0" smtClean="0"/>
          </a:p>
          <a:p>
            <a:r>
              <a:rPr lang="en-US" dirty="0" smtClean="0"/>
              <a:t>Q2.2:</a:t>
            </a:r>
            <a:r>
              <a:rPr lang="en-US" dirty="0" smtClean="0">
                <a:solidFill>
                  <a:prstClr val="black"/>
                </a:solidFill>
              </a:rPr>
              <a:t> Can you find the top-10 influential Persons ?</a:t>
            </a:r>
          </a:p>
          <a:p>
            <a:endParaRPr lang="en-US" sz="1000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r>
              <a:rPr lang="en-US" dirty="0" smtClean="0">
                <a:solidFill>
                  <a:prstClr val="black"/>
                </a:solidFill>
              </a:rPr>
              <a:t>Q2.3: Can you find the top-5 most followed Companies?</a:t>
            </a: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prstClr val="black"/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prstClr val="black"/>
                </a:solidFill>
              </a:rPr>
              <a:t>Q2.4: Can you enrich the results of</a:t>
            </a:r>
            <a:r>
              <a:rPr lang="en-US" dirty="0" smtClean="0"/>
              <a:t> Q1.3 (similar accounts of  @</a:t>
            </a:r>
            <a:r>
              <a:rPr lang="en-US" dirty="0" err="1" smtClean="0"/>
              <a:t>BarackObama</a:t>
            </a:r>
            <a:r>
              <a:rPr lang="en-US" dirty="0" smtClean="0"/>
              <a:t>) ?</a:t>
            </a:r>
            <a:endParaRPr lang="en-US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prstClr val="black"/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prstClr val="black"/>
                </a:solidFill>
              </a:rPr>
              <a:t>Q2.5: Can you show me information from different sources regarding</a:t>
            </a:r>
            <a:r>
              <a:rPr lang="en-US" dirty="0" smtClean="0"/>
              <a:t> @Oracle ?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2515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 (enriched!)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Q2.1: Can you find IT and DBpedia data regarding @</a:t>
            </a:r>
            <a:r>
              <a:rPr lang="en-US" dirty="0" err="1" smtClean="0"/>
              <a:t>BarackObama</a:t>
            </a:r>
            <a:r>
              <a:rPr lang="en-US" dirty="0" smtClean="0"/>
              <a:t>?</a:t>
            </a:r>
          </a:p>
          <a:p>
            <a:endParaRPr lang="el-GR" sz="1000" dirty="0" smtClean="0"/>
          </a:p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Q2.2: Can you find the top-10 influential Persons ?</a:t>
            </a:r>
          </a:p>
          <a:p>
            <a:endParaRPr lang="en-US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pPr lvl="0"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Q2.3: Can you find the top-5 most followed Companies?</a:t>
            </a: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Q2.4: Can you enrich the results of Q1.3 (similar accounts of 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BarackObama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) ?</a:t>
            </a: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Q2.5: Can you show me information from different sources regarding @Oracle ?</a:t>
            </a:r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251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Question 2.1 (IT &amp; </a:t>
            </a:r>
            <a:r>
              <a:rPr lang="en-US" sz="3600" dirty="0" err="1" smtClean="0"/>
              <a:t>Dbpedia</a:t>
            </a:r>
            <a:r>
              <a:rPr lang="en-US" sz="3600" dirty="0" smtClean="0"/>
              <a:t> ontology)</a:t>
            </a:r>
            <a:endParaRPr lang="el-GR" sz="3600" dirty="0"/>
          </a:p>
        </p:txBody>
      </p:sp>
      <p:pic>
        <p:nvPicPr>
          <p:cNvPr id="5" name="4 - Εικόνα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440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 (enriched!)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2565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Q2.1: Can you find IT and DBpedia data regarding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BarackObama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?</a:t>
            </a:r>
          </a:p>
          <a:p>
            <a:endParaRPr lang="el-GR" sz="1000" dirty="0" smtClean="0"/>
          </a:p>
          <a:p>
            <a:r>
              <a:rPr lang="en-US" dirty="0" smtClean="0"/>
              <a:t>Q2.2:</a:t>
            </a:r>
            <a:r>
              <a:rPr lang="en-US" dirty="0" smtClean="0">
                <a:solidFill>
                  <a:prstClr val="black"/>
                </a:solidFill>
              </a:rPr>
              <a:t> Can you find the top-10 influential Persons ?</a:t>
            </a:r>
          </a:p>
          <a:p>
            <a:endParaRPr lang="en-US" sz="1000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Q2.3: Can you find the top-5 most followed Companies?</a:t>
            </a: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Q2.4: Can you enrich the results of Q1.3 (similar accounts of 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BarackObama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) ?</a:t>
            </a: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Q2.5: Can you show me information from different sources regarding @Oracle ?</a:t>
            </a:r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251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Question 2.2 (IT &amp; </a:t>
            </a:r>
            <a:r>
              <a:rPr lang="en-US" sz="3600" dirty="0" err="1" smtClean="0"/>
              <a:t>Dbpedia</a:t>
            </a:r>
            <a:r>
              <a:rPr lang="en-US" sz="3600" dirty="0" smtClean="0"/>
              <a:t> ontology)</a:t>
            </a:r>
            <a:endParaRPr lang="el-GR" sz="3600" dirty="0"/>
          </a:p>
        </p:txBody>
      </p:sp>
      <p:pic>
        <p:nvPicPr>
          <p:cNvPr id="5" name="4 - Εικόνα" descr="q22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5003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Question 2.2 (more specific) (IT &amp; </a:t>
            </a:r>
            <a:r>
              <a:rPr lang="en-US" sz="3600" dirty="0" err="1" smtClean="0"/>
              <a:t>Dbpedia</a:t>
            </a:r>
            <a:r>
              <a:rPr lang="en-US" sz="3600" dirty="0" smtClean="0"/>
              <a:t> ontology)</a:t>
            </a:r>
            <a:endParaRPr lang="el-GR" sz="3600" dirty="0"/>
          </a:p>
        </p:txBody>
      </p:sp>
      <p:pic>
        <p:nvPicPr>
          <p:cNvPr id="4" name="3 - Εικόνα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440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 (enriched!)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2565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Q2.1: Can you find IT and DBpedia data regarding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BarackObama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?</a:t>
            </a:r>
          </a:p>
          <a:p>
            <a:endParaRPr lang="el-GR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Q2.2: Can you find the top-10 influential Persons ?</a:t>
            </a:r>
          </a:p>
          <a:p>
            <a:endParaRPr lang="en-US" sz="1000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r>
              <a:rPr lang="en-US" dirty="0" smtClean="0">
                <a:solidFill>
                  <a:prstClr val="black"/>
                </a:solidFill>
              </a:rPr>
              <a:t>Q2.3: Can you find the top-5 most followed Companies?</a:t>
            </a: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prstClr val="black"/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Q2.4: Can you enrich the results of Q1.3 (similar accounts of 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BarackObama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) ?</a:t>
            </a: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Q2.5: Can you show me information from different sources regarding @Oracle ?</a:t>
            </a:r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251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7802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Question 2.3 (IT &amp; </a:t>
            </a:r>
            <a:r>
              <a:rPr lang="en-US" sz="3600" dirty="0" err="1" smtClean="0"/>
              <a:t>Dbpedia</a:t>
            </a:r>
            <a:r>
              <a:rPr lang="en-US" sz="3600" dirty="0" smtClean="0"/>
              <a:t> ontology)</a:t>
            </a:r>
            <a:endParaRPr lang="el-GR" sz="3600" dirty="0"/>
          </a:p>
        </p:txBody>
      </p:sp>
      <p:pic>
        <p:nvPicPr>
          <p:cNvPr id="5" name="4 - Εικόνα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420888"/>
            <a:ext cx="9144000" cy="17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 (enriched!)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2565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Q2.1: Can you find IT and DBpedia data regarding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BarackObama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?</a:t>
            </a:r>
          </a:p>
          <a:p>
            <a:endParaRPr lang="el-GR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Q2.2: Can you find the top-10 influential Persons ?</a:t>
            </a:r>
          </a:p>
          <a:p>
            <a:endParaRPr lang="en-US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pPr lvl="0"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Q2.3: Can you find the top-5 most followed Companies?</a:t>
            </a: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prstClr val="black"/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prstClr val="black"/>
                </a:solidFill>
              </a:rPr>
              <a:t>Q2.4: Can you enrich the results of</a:t>
            </a:r>
            <a:r>
              <a:rPr lang="en-US" dirty="0" smtClean="0"/>
              <a:t> Q1.3 (similar accounts of  @</a:t>
            </a:r>
            <a:r>
              <a:rPr lang="en-US" dirty="0" err="1" smtClean="0"/>
              <a:t>BarackObama</a:t>
            </a:r>
            <a:r>
              <a:rPr lang="en-US" dirty="0" smtClean="0"/>
              <a:t>) ?</a:t>
            </a:r>
            <a:endParaRPr lang="en-US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prstClr val="black"/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Q2.5: Can you show me information from different sources regarding @Oracle ?</a:t>
            </a:r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251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7802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Question 2.4 (IT &amp; </a:t>
            </a:r>
            <a:r>
              <a:rPr lang="en-US" sz="3600" dirty="0" err="1" smtClean="0"/>
              <a:t>Dbpedia</a:t>
            </a:r>
            <a:r>
              <a:rPr lang="en-US" sz="3600" dirty="0" smtClean="0"/>
              <a:t> ontology)</a:t>
            </a:r>
            <a:endParaRPr lang="el-GR" sz="3600" dirty="0"/>
          </a:p>
        </p:txBody>
      </p:sp>
      <p:pic>
        <p:nvPicPr>
          <p:cNvPr id="5" name="4 - Εικόνα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5557"/>
            <a:ext cx="9144000" cy="367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n-US" dirty="0" err="1" smtClean="0"/>
              <a:t>InfluenceTracker.com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32511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user can discover various characteristic of a Twitter Account (as provided by Twitter API)</a:t>
            </a:r>
          </a:p>
          <a:p>
            <a:endParaRPr lang="en-US" sz="1000" dirty="0" smtClean="0"/>
          </a:p>
          <a:p>
            <a:r>
              <a:rPr lang="en-US" sz="2400" dirty="0" smtClean="0"/>
              <a:t>Aims to provide</a:t>
            </a:r>
          </a:p>
          <a:p>
            <a:pPr lvl="1"/>
            <a:r>
              <a:rPr lang="en-US" sz="2400" dirty="0" smtClean="0"/>
              <a:t>adaptable Influence Metric of Twitter accounts (last 100 tweets)</a:t>
            </a:r>
          </a:p>
          <a:p>
            <a:pPr lvl="1"/>
            <a:r>
              <a:rPr lang="en-US" sz="2400" dirty="0" smtClean="0"/>
              <a:t>social analytics, real-time statistics, diagrams, etc.</a:t>
            </a:r>
          </a:p>
          <a:p>
            <a:pPr lvl="1"/>
            <a:r>
              <a:rPr lang="en-US" sz="2400" dirty="0" smtClean="0"/>
              <a:t>direct comparison among multiple accounts </a:t>
            </a:r>
          </a:p>
          <a:p>
            <a:pPr marL="708660" indent="-342900">
              <a:buNone/>
            </a:pPr>
            <a:endParaRPr lang="en-US" sz="1800" dirty="0" smtClean="0"/>
          </a:p>
          <a:p>
            <a:pPr marL="708660" indent="-342900">
              <a:buNone/>
            </a:pPr>
            <a:endParaRPr lang="en-US" sz="1800" dirty="0" smtClean="0"/>
          </a:p>
          <a:p>
            <a:pPr marL="708660" indent="-342900">
              <a:buNone/>
            </a:pPr>
            <a:endParaRPr lang="en-US" sz="1800" dirty="0" smtClean="0"/>
          </a:p>
          <a:p>
            <a:pPr indent="0">
              <a:buNone/>
            </a:pPr>
            <a:r>
              <a:rPr lang="en-US" sz="2000" i="1" dirty="0" err="1" smtClean="0">
                <a:solidFill>
                  <a:srgbClr val="0000FF"/>
                </a:solidFill>
              </a:rPr>
              <a:t>it:Influence</a:t>
            </a:r>
            <a:r>
              <a:rPr lang="en-US" sz="2000" i="1" dirty="0" smtClean="0">
                <a:solidFill>
                  <a:srgbClr val="0000FF"/>
                </a:solidFill>
              </a:rPr>
              <a:t> = </a:t>
            </a:r>
            <a:r>
              <a:rPr lang="en-US" sz="2600" i="1" dirty="0" smtClean="0">
                <a:solidFill>
                  <a:srgbClr val="0000FF"/>
                </a:solidFill>
              </a:rPr>
              <a:t>function</a:t>
            </a:r>
            <a:r>
              <a:rPr lang="en-US" sz="2000" i="1" dirty="0" smtClean="0">
                <a:solidFill>
                  <a:srgbClr val="0000FF"/>
                </a:solidFill>
              </a:rPr>
              <a:t> (activity, social degree, social diffusion/</a:t>
            </a:r>
            <a:r>
              <a:rPr lang="en-US" sz="2000" i="1" dirty="0" err="1" smtClean="0">
                <a:solidFill>
                  <a:srgbClr val="0000FF"/>
                </a:solidFill>
              </a:rPr>
              <a:t>ack</a:t>
            </a:r>
            <a:r>
              <a:rPr lang="en-US" sz="2200" i="1" dirty="0" smtClean="0"/>
              <a:t>)</a:t>
            </a:r>
          </a:p>
          <a:p>
            <a:pPr indent="0">
              <a:buNone/>
            </a:pPr>
            <a:endParaRPr lang="en-US" sz="22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602302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h-index of retweeted / </a:t>
            </a:r>
            <a:r>
              <a:rPr lang="en-US" dirty="0" err="1" smtClean="0"/>
              <a:t>favorited</a:t>
            </a:r>
            <a:r>
              <a:rPr lang="en-US" dirty="0" smtClean="0"/>
              <a:t> messages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7380312" y="5589240"/>
            <a:ext cx="72008" cy="433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39952" y="45718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Followers / Following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5376788" y="4941168"/>
            <a:ext cx="34734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39752" y="595102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Tweeting / Re-tweet rate, reply rate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3779912" y="5589240"/>
            <a:ext cx="360040" cy="361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 (enriched!)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2565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Q2.1: Can you find IT and DBpedia data regarding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BarackObama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?</a:t>
            </a:r>
          </a:p>
          <a:p>
            <a:endParaRPr lang="el-GR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Q2.2: Can you find the top-10 influential Persons ?</a:t>
            </a:r>
          </a:p>
          <a:p>
            <a:endParaRPr lang="en-US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pPr lvl="0"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Q2.3: Can you find the top-5 most followed Companies?</a:t>
            </a: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schemeClr val="tx1">
                  <a:alpha val="20000"/>
                </a:schemeClr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Q2.4: Can you enrich the results of Q1.3 (similar accounts of  @</a:t>
            </a:r>
            <a:r>
              <a:rPr lang="en-US" dirty="0" err="1" smtClean="0">
                <a:solidFill>
                  <a:schemeClr val="tx1">
                    <a:alpha val="20000"/>
                  </a:schemeClr>
                </a:solidFill>
              </a:rPr>
              <a:t>BarackObama</a:t>
            </a:r>
            <a:r>
              <a:rPr lang="en-US" dirty="0" smtClean="0">
                <a:solidFill>
                  <a:schemeClr val="tx1">
                    <a:alpha val="20000"/>
                  </a:schemeClr>
                </a:solidFill>
              </a:rPr>
              <a:t>) ?</a:t>
            </a:r>
          </a:p>
          <a:p>
            <a:pPr lvl="0">
              <a:buClr>
                <a:srgbClr val="A04DA3"/>
              </a:buClr>
            </a:pPr>
            <a:endParaRPr lang="en-US" sz="1000" dirty="0" smtClean="0">
              <a:solidFill>
                <a:prstClr val="black"/>
              </a:solidFill>
            </a:endParaRPr>
          </a:p>
          <a:p>
            <a:pPr>
              <a:buClr>
                <a:srgbClr val="A04DA3"/>
              </a:buClr>
            </a:pPr>
            <a:r>
              <a:rPr lang="en-US" dirty="0" smtClean="0">
                <a:solidFill>
                  <a:prstClr val="black"/>
                </a:solidFill>
              </a:rPr>
              <a:t>Q2.5: Can you show me information from different sources regarding</a:t>
            </a:r>
            <a:r>
              <a:rPr lang="en-US" dirty="0" smtClean="0"/>
              <a:t> @Oracle ?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251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2204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Question 2.5 (IT &amp; </a:t>
            </a:r>
            <a:r>
              <a:rPr lang="en-US" sz="3600" dirty="0" err="1" smtClean="0"/>
              <a:t>Dbpedia</a:t>
            </a:r>
            <a:r>
              <a:rPr lang="en-US" sz="3600" dirty="0" smtClean="0"/>
              <a:t> &amp; </a:t>
            </a:r>
            <a:r>
              <a:rPr lang="en-US" sz="3600" dirty="0" err="1" smtClean="0"/>
              <a:t>LinkedEconomy</a:t>
            </a:r>
            <a:r>
              <a:rPr lang="en-US" sz="3600" dirty="0" smtClean="0"/>
              <a:t> ontology)</a:t>
            </a:r>
            <a:endParaRPr lang="el-GR" sz="3600" dirty="0"/>
          </a:p>
        </p:txBody>
      </p:sp>
      <p:pic>
        <p:nvPicPr>
          <p:cNvPr id="4" name="3 - Εικόνα" descr="&#10;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08" y="980728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combined ontological scheme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1484" y="1578193"/>
            <a:ext cx="864096" cy="216024"/>
          </a:xfrm>
          <a:prstGeom prst="rect">
            <a:avLst/>
          </a:prstGeom>
          <a:solidFill>
            <a:srgbClr val="DDA7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1484" y="2082249"/>
            <a:ext cx="864096" cy="216024"/>
          </a:xfrm>
          <a:prstGeom prst="rect">
            <a:avLst/>
          </a:prstGeom>
          <a:solidFill>
            <a:srgbClr val="FFFD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83644" y="1541124"/>
            <a:ext cx="1804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 ontology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15728" y="2041103"/>
            <a:ext cx="1804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DBpedia ontology</a:t>
            </a:r>
            <a:endParaRPr lang="en-US" sz="1400" dirty="0"/>
          </a:p>
        </p:txBody>
      </p:sp>
      <p:pic>
        <p:nvPicPr>
          <p:cNvPr id="3075" name="Picture 3" descr="C:\Users\Makis\Documents\PhD\My Papers\SMAP 2015\classes - Αντίγραφ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20688"/>
            <a:ext cx="5328592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23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InfluenceTracker.com offers:</a:t>
            </a:r>
          </a:p>
          <a:p>
            <a:pPr lvl="1"/>
            <a:r>
              <a:rPr lang="en-US" sz="2800" dirty="0" smtClean="0"/>
              <a:t>Influence Metric</a:t>
            </a:r>
          </a:p>
          <a:p>
            <a:pPr lvl="1"/>
            <a:r>
              <a:rPr lang="en-US" sz="2800" dirty="0" smtClean="0"/>
              <a:t>Real-time statistics, diagrams, etc.</a:t>
            </a:r>
          </a:p>
          <a:p>
            <a:pPr lvl="1"/>
            <a:r>
              <a:rPr lang="en-US" sz="2800" dirty="0" smtClean="0"/>
              <a:t>Comparison of Twitter </a:t>
            </a:r>
            <a:r>
              <a:rPr lang="en-US" sz="2800" dirty="0" err="1" smtClean="0"/>
              <a:t>Cccounts</a:t>
            </a:r>
            <a:endParaRPr lang="en-US" sz="2800" dirty="0" smtClean="0"/>
          </a:p>
          <a:p>
            <a:pPr lvl="1"/>
            <a:r>
              <a:rPr lang="en-US" sz="2800" dirty="0" smtClean="0"/>
              <a:t>Semantic capabilities for combining social content</a:t>
            </a:r>
          </a:p>
          <a:p>
            <a:pPr lvl="2"/>
            <a:r>
              <a:rPr lang="en-US" sz="2600" dirty="0" smtClean="0"/>
              <a:t>Similarity (in terms of content) of Accounts</a:t>
            </a:r>
          </a:p>
          <a:p>
            <a:pPr lvl="2"/>
            <a:r>
              <a:rPr lang="en-US" sz="2600" dirty="0" smtClean="0"/>
              <a:t>Creativity in questions</a:t>
            </a:r>
          </a:p>
          <a:p>
            <a:pPr lvl="1"/>
            <a:r>
              <a:rPr lang="en-US" sz="2800" dirty="0" smtClean="0"/>
              <a:t>Enriched available data through LOD</a:t>
            </a:r>
          </a:p>
          <a:p>
            <a:pPr lvl="2"/>
            <a:r>
              <a:rPr lang="en-US" sz="2600" dirty="0" smtClean="0"/>
              <a:t>Real world entities (Persons, Companies, Places, etc.) and sub entities (Politicians, Actors, Athletes, etc.)</a:t>
            </a:r>
          </a:p>
          <a:p>
            <a:pPr lvl="2"/>
            <a:r>
              <a:rPr lang="en-US" sz="2600" dirty="0" smtClean="0"/>
              <a:t>Influence Metric per domain</a:t>
            </a:r>
          </a:p>
          <a:p>
            <a:pPr lvl="2"/>
            <a:r>
              <a:rPr lang="en-US" sz="2600" dirty="0" smtClean="0"/>
              <a:t>Smarter questions</a:t>
            </a:r>
          </a:p>
          <a:p>
            <a:pPr lvl="2"/>
            <a:r>
              <a:rPr lang="en-US" sz="2600" dirty="0" smtClean="0"/>
              <a:t>More useful answers</a:t>
            </a:r>
          </a:p>
          <a:p>
            <a:pPr lvl="2"/>
            <a:endParaRPr lang="en-US" dirty="0" smtClean="0"/>
          </a:p>
          <a:p>
            <a:endParaRPr lang="el-GR" sz="1000" dirty="0" smtClean="0"/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912208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www.InfluenceTracker.com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Enjoy our site</a:t>
            </a:r>
            <a:r>
              <a:rPr lang="el-GR" dirty="0" smtClean="0"/>
              <a:t>, </a:t>
            </a:r>
            <a:r>
              <a:rPr lang="en-US" dirty="0" smtClean="0"/>
              <a:t>discover your influence !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 smtClean="0">
                <a:sym typeface="Wingdings"/>
              </a:rPr>
              <a:t> Search Multiple Account functionality</a:t>
            </a:r>
            <a:endParaRPr lang="en-US" dirty="0" smtClean="0"/>
          </a:p>
          <a:p>
            <a:endParaRPr lang="el-GR" sz="1000" dirty="0" smtClean="0"/>
          </a:p>
          <a:p>
            <a:r>
              <a:rPr lang="en-US" dirty="0" smtClean="0"/>
              <a:t>Find your similar Accounts !</a:t>
            </a:r>
          </a:p>
          <a:p>
            <a:pPr lvl="1"/>
            <a:r>
              <a:rPr lang="en-US" dirty="0" smtClean="0"/>
              <a:t>Notify us and we will create your similarity network !</a:t>
            </a:r>
          </a:p>
          <a:p>
            <a:endParaRPr lang="en-US" sz="1000" dirty="0" smtClean="0"/>
          </a:p>
          <a:p>
            <a:r>
              <a:rPr lang="en-US" dirty="0" smtClean="0"/>
              <a:t>Enjoy semantic search in a social world (Twitter)</a:t>
            </a:r>
          </a:p>
          <a:p>
            <a:pPr lvl="1"/>
            <a:r>
              <a:rPr lang="en-US" dirty="0" smtClean="0"/>
              <a:t>Send us questions, we will create the semantification and return you the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2912208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Similarity Network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7344816" cy="5661248"/>
          </a:xfrm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Example of Similarity Network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Example of Similarity Network</a:t>
            </a:r>
            <a:endParaRPr lang="el-GR" dirty="0"/>
          </a:p>
        </p:txBody>
      </p:sp>
      <p:pic>
        <p:nvPicPr>
          <p:cNvPr id="7" name="6 - Θέση περιεχομένου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65598"/>
            <a:ext cx="7632848" cy="569240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63688" y="4077072"/>
            <a:ext cx="5904656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 ?</a:t>
            </a:r>
          </a:p>
          <a:p>
            <a:pPr algn="ctr">
              <a:buNone/>
            </a:pPr>
            <a:endParaRPr lang="en-US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052736"/>
            <a:ext cx="2636747" cy="26291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1882567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SPARQL</a:t>
            </a:r>
          </a:p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Queries</a:t>
            </a:r>
            <a:endParaRPr lang="el-GR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Question 1.1 (IT ontology)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323528" y="162880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PREFIX it: &lt;http://www.influencetracker.com/ontology#&gt;</a:t>
            </a:r>
          </a:p>
          <a:p>
            <a:endParaRPr lang="en-US" sz="2000" dirty="0" smtClean="0"/>
          </a:p>
          <a:p>
            <a:r>
              <a:rPr lang="en-US" sz="2000" dirty="0" smtClean="0"/>
              <a:t>SELECT ?link</a:t>
            </a:r>
          </a:p>
          <a:p>
            <a:r>
              <a:rPr lang="en-US" sz="2000" dirty="0" smtClean="0"/>
              <a:t>WHERE {</a:t>
            </a:r>
          </a:p>
          <a:p>
            <a:r>
              <a:rPr lang="en-US" sz="2000" dirty="0" smtClean="0"/>
              <a:t>&lt;http://www.influencetracker.com/resource/User/smapinfo&gt; </a:t>
            </a:r>
            <a:r>
              <a:rPr lang="en-US" sz="2000" dirty="0" err="1" smtClean="0"/>
              <a:t>it:includedUrl</a:t>
            </a:r>
            <a:r>
              <a:rPr lang="en-US" sz="2000" dirty="0" smtClean="0"/>
              <a:t> ?</a:t>
            </a:r>
            <a:r>
              <a:rPr lang="en-US" sz="2000" dirty="0" err="1" smtClean="0"/>
              <a:t>actualUrl</a:t>
            </a:r>
            <a:r>
              <a:rPr lang="en-US" sz="2000" dirty="0" smtClean="0"/>
              <a:t> .</a:t>
            </a:r>
          </a:p>
          <a:p>
            <a:r>
              <a:rPr lang="en-US" sz="2000" dirty="0" smtClean="0"/>
              <a:t>?</a:t>
            </a:r>
            <a:r>
              <a:rPr lang="en-US" sz="2000" dirty="0" err="1" smtClean="0"/>
              <a:t>actualUrl</a:t>
            </a:r>
            <a:r>
              <a:rPr lang="en-US" sz="2000" dirty="0" smtClean="0"/>
              <a:t> </a:t>
            </a:r>
            <a:r>
              <a:rPr lang="en-US" sz="2000" dirty="0" err="1" smtClean="0"/>
              <a:t>it:url</a:t>
            </a:r>
            <a:r>
              <a:rPr lang="en-US" sz="2000" dirty="0" smtClean="0"/>
              <a:t> ?link .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TimBerners_Lee</a:t>
            </a:r>
            <a:r>
              <a:rPr lang="en-US" dirty="0" smtClean="0"/>
              <a:t> (1)</a:t>
            </a:r>
            <a:endParaRPr lang="el-GR" dirty="0"/>
          </a:p>
        </p:txBody>
      </p:sp>
      <p:pic>
        <p:nvPicPr>
          <p:cNvPr id="6" name="5 - Θέση περιεχομένου" descr="11-5-2015 2-36-28 μ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1412777"/>
            <a:ext cx="9036496" cy="540059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556792"/>
            <a:ext cx="84249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PREFIX it: &lt;http://www.influencetracker.com/ontology#&gt;</a:t>
            </a:r>
          </a:p>
          <a:p>
            <a:endParaRPr lang="en-US" sz="2000" dirty="0" smtClean="0"/>
          </a:p>
          <a:p>
            <a:r>
              <a:rPr lang="en-US" sz="2000" dirty="0" smtClean="0"/>
              <a:t>SELECT ?account ?</a:t>
            </a:r>
            <a:r>
              <a:rPr lang="en-US" sz="2000" dirty="0" err="1" smtClean="0"/>
              <a:t>accountName</a:t>
            </a:r>
            <a:r>
              <a:rPr lang="en-US" sz="2000" dirty="0" smtClean="0"/>
              <a:t> ?</a:t>
            </a:r>
            <a:r>
              <a:rPr lang="en-US" sz="2000" dirty="0" err="1" smtClean="0"/>
              <a:t>influenceMetric</a:t>
            </a:r>
            <a:r>
              <a:rPr lang="en-US" sz="2000" dirty="0" smtClean="0"/>
              <a:t> ?</a:t>
            </a:r>
            <a:r>
              <a:rPr lang="en-US" sz="2000" dirty="0" err="1" smtClean="0"/>
              <a:t>hashtagName</a:t>
            </a:r>
            <a:endParaRPr lang="en-US" sz="2000" dirty="0" smtClean="0"/>
          </a:p>
          <a:p>
            <a:r>
              <a:rPr lang="en-US" sz="2000" dirty="0" smtClean="0"/>
              <a:t>FROM &lt;http://influenceTracker/twitterGraph&gt;</a:t>
            </a:r>
          </a:p>
          <a:p>
            <a:r>
              <a:rPr lang="en-US" sz="2000" dirty="0" smtClean="0"/>
              <a:t>WHERE {</a:t>
            </a:r>
          </a:p>
          <a:p>
            <a:r>
              <a:rPr lang="en-US" sz="2000" dirty="0" smtClean="0"/>
              <a:t>?account </a:t>
            </a:r>
            <a:r>
              <a:rPr lang="en-US" sz="2000" dirty="0" err="1" smtClean="0"/>
              <a:t>foaf:accountName</a:t>
            </a:r>
            <a:r>
              <a:rPr lang="en-US" sz="2000" dirty="0" smtClean="0"/>
              <a:t> ?</a:t>
            </a:r>
            <a:r>
              <a:rPr lang="en-US" sz="2000" dirty="0" err="1" smtClean="0"/>
              <a:t>accountName</a:t>
            </a:r>
            <a:r>
              <a:rPr lang="en-US" sz="2000" dirty="0" smtClean="0"/>
              <a:t> .</a:t>
            </a:r>
          </a:p>
          <a:p>
            <a:r>
              <a:rPr lang="en-US" sz="2000" dirty="0" smtClean="0"/>
              <a:t>?user </a:t>
            </a:r>
            <a:r>
              <a:rPr lang="en-US" sz="2000" dirty="0" err="1" smtClean="0"/>
              <a:t>foaf:account</a:t>
            </a:r>
            <a:r>
              <a:rPr lang="en-US" sz="2000" dirty="0" smtClean="0"/>
              <a:t> ?account ;</a:t>
            </a:r>
          </a:p>
          <a:p>
            <a:r>
              <a:rPr lang="en-US" sz="2000" dirty="0" smtClean="0"/>
              <a:t>           </a:t>
            </a:r>
            <a:r>
              <a:rPr lang="en-US" sz="2000" dirty="0" err="1" smtClean="0"/>
              <a:t>it:hasQualityMetrics</a:t>
            </a:r>
            <a:r>
              <a:rPr lang="en-US" sz="2000" dirty="0" smtClean="0"/>
              <a:t> ?</a:t>
            </a:r>
            <a:r>
              <a:rPr lang="en-US" sz="2000" dirty="0" err="1" smtClean="0"/>
              <a:t>qm</a:t>
            </a:r>
            <a:r>
              <a:rPr lang="en-US" sz="2000" dirty="0" smtClean="0"/>
              <a:t> ;</a:t>
            </a:r>
          </a:p>
          <a:p>
            <a:r>
              <a:rPr lang="en-US" sz="2000" dirty="0" smtClean="0"/>
              <a:t>           </a:t>
            </a:r>
            <a:r>
              <a:rPr lang="en-US" sz="2000" dirty="0" err="1" smtClean="0"/>
              <a:t>it:includedHashtag</a:t>
            </a:r>
            <a:r>
              <a:rPr lang="en-US" sz="2000" dirty="0" smtClean="0"/>
              <a:t> &lt;http://www.influencetracker.com/resource/Hashtag/breaking&gt; .</a:t>
            </a:r>
          </a:p>
          <a:p>
            <a:r>
              <a:rPr lang="en-US" sz="2000" dirty="0" smtClean="0"/>
              <a:t>?</a:t>
            </a:r>
            <a:r>
              <a:rPr lang="en-US" sz="2000" dirty="0" err="1" smtClean="0"/>
              <a:t>qm</a:t>
            </a:r>
            <a:r>
              <a:rPr lang="en-US" sz="2000" dirty="0" smtClean="0"/>
              <a:t> </a:t>
            </a:r>
            <a:r>
              <a:rPr lang="en-US" sz="2000" dirty="0" err="1" smtClean="0"/>
              <a:t>it:influenceMetric</a:t>
            </a:r>
            <a:r>
              <a:rPr lang="en-US" sz="2000" dirty="0" smtClean="0"/>
              <a:t> ?</a:t>
            </a:r>
            <a:r>
              <a:rPr lang="en-US" sz="2000" dirty="0" err="1" smtClean="0"/>
              <a:t>influenceMetric</a:t>
            </a:r>
            <a:r>
              <a:rPr lang="en-US" sz="2000" dirty="0" smtClean="0"/>
              <a:t> .</a:t>
            </a:r>
          </a:p>
          <a:p>
            <a:r>
              <a:rPr lang="en-US" sz="2000" dirty="0" smtClean="0"/>
              <a:t>&lt;http://www.influencetracker.com/resource/Hashtag/breaking&gt; </a:t>
            </a:r>
            <a:r>
              <a:rPr lang="en-US" sz="2000" dirty="0" err="1" smtClean="0"/>
              <a:t>it:hashtag</a:t>
            </a:r>
            <a:r>
              <a:rPr lang="en-US" sz="2000" dirty="0" smtClean="0"/>
              <a:t> ?</a:t>
            </a:r>
            <a:r>
              <a:rPr lang="en-US" sz="2000" dirty="0" err="1" smtClean="0"/>
              <a:t>hashtagName</a:t>
            </a:r>
            <a:r>
              <a:rPr lang="en-US" sz="2000" dirty="0" smtClean="0"/>
              <a:t> .</a:t>
            </a:r>
          </a:p>
          <a:p>
            <a:r>
              <a:rPr lang="en-US" sz="2000" dirty="0" smtClean="0"/>
              <a:t>}</a:t>
            </a:r>
          </a:p>
          <a:p>
            <a:r>
              <a:rPr lang="en-US" sz="2000" dirty="0" smtClean="0"/>
              <a:t>ORDER BY DESC (?</a:t>
            </a:r>
            <a:r>
              <a:rPr lang="en-US" sz="2000" dirty="0" err="1" smtClean="0"/>
              <a:t>influenceMetric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LIMIT 10</a:t>
            </a:r>
            <a:endParaRPr lang="en-US" sz="2000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457200" y="41798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Question 1.2 (IT ontology)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3729677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556792"/>
            <a:ext cx="86409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PREFIX it: &lt;http://www.influencetracker.com/ontology#&gt;</a:t>
            </a:r>
          </a:p>
          <a:p>
            <a:endParaRPr lang="en-US" sz="2000" dirty="0" smtClean="0"/>
          </a:p>
          <a:p>
            <a:r>
              <a:rPr lang="en-US" sz="2000" dirty="0" smtClean="0"/>
              <a:t>SELECT ?</a:t>
            </a:r>
            <a:r>
              <a:rPr lang="en-US" sz="2000" dirty="0" err="1" smtClean="0"/>
              <a:t>accountName</a:t>
            </a:r>
            <a:r>
              <a:rPr lang="en-US" sz="2000" dirty="0" smtClean="0"/>
              <a:t> ?similar ?</a:t>
            </a:r>
            <a:r>
              <a:rPr lang="en-US" sz="2000" dirty="0" err="1" smtClean="0"/>
              <a:t>similarName</a:t>
            </a:r>
            <a:r>
              <a:rPr lang="en-US" sz="2000" dirty="0" smtClean="0"/>
              <a:t> ?</a:t>
            </a:r>
            <a:r>
              <a:rPr lang="en-US" sz="2000" dirty="0" err="1" smtClean="0"/>
              <a:t>influenceMetric</a:t>
            </a:r>
            <a:endParaRPr lang="en-US" sz="2000" dirty="0" smtClean="0"/>
          </a:p>
          <a:p>
            <a:r>
              <a:rPr lang="en-US" sz="2000" dirty="0" smtClean="0"/>
              <a:t>FROM &lt;http://influenceTracker/twitterGraph&gt;</a:t>
            </a:r>
          </a:p>
          <a:p>
            <a:r>
              <a:rPr lang="en-US" sz="2000" dirty="0" smtClean="0"/>
              <a:t>FROM &lt;http://influenceTracker/twitterSimilarity&gt;</a:t>
            </a:r>
          </a:p>
          <a:p>
            <a:r>
              <a:rPr lang="en-US" sz="2000" dirty="0" smtClean="0"/>
              <a:t>WHERE { </a:t>
            </a:r>
          </a:p>
          <a:p>
            <a:r>
              <a:rPr lang="en-US" sz="2000" dirty="0" smtClean="0"/>
              <a:t>&lt;http://www.influencetracker.com/resource/TwitterAccount/barackobama&gt; </a:t>
            </a:r>
            <a:r>
              <a:rPr lang="en-US" sz="2000" dirty="0" err="1" smtClean="0"/>
              <a:t>foaf:accountName</a:t>
            </a:r>
            <a:r>
              <a:rPr lang="en-US" sz="2000" dirty="0" smtClean="0"/>
              <a:t> ?</a:t>
            </a:r>
            <a:r>
              <a:rPr lang="en-US" sz="2000" dirty="0" err="1" smtClean="0"/>
              <a:t>accountName</a:t>
            </a:r>
            <a:r>
              <a:rPr lang="en-US" sz="2000" dirty="0" smtClean="0"/>
              <a:t> ;</a:t>
            </a:r>
          </a:p>
          <a:p>
            <a:r>
              <a:rPr lang="en-US" sz="2000" dirty="0" smtClean="0"/>
              <a:t>         </a:t>
            </a:r>
            <a:r>
              <a:rPr lang="en-US" sz="2000" dirty="0" err="1" smtClean="0"/>
              <a:t>it:hasSimilar</a:t>
            </a:r>
            <a:r>
              <a:rPr lang="en-US" sz="2000" dirty="0" smtClean="0"/>
              <a:t> ?similar .</a:t>
            </a:r>
          </a:p>
          <a:p>
            <a:r>
              <a:rPr lang="en-US" sz="2000" dirty="0" smtClean="0"/>
              <a:t>?similar </a:t>
            </a:r>
            <a:r>
              <a:rPr lang="en-US" sz="2000" dirty="0" err="1" smtClean="0"/>
              <a:t>foaf:accountName</a:t>
            </a:r>
            <a:r>
              <a:rPr lang="en-US" sz="2000" dirty="0" smtClean="0"/>
              <a:t> ?</a:t>
            </a:r>
            <a:r>
              <a:rPr lang="en-US" sz="2000" dirty="0" err="1" smtClean="0"/>
              <a:t>similarName</a:t>
            </a:r>
            <a:r>
              <a:rPr lang="en-US" sz="2000" dirty="0" smtClean="0"/>
              <a:t> .</a:t>
            </a:r>
          </a:p>
          <a:p>
            <a:r>
              <a:rPr lang="en-US" sz="2000" dirty="0" smtClean="0"/>
              <a:t>?user </a:t>
            </a:r>
            <a:r>
              <a:rPr lang="en-US" sz="2000" dirty="0" err="1" smtClean="0"/>
              <a:t>foaf:account</a:t>
            </a:r>
            <a:r>
              <a:rPr lang="en-US" sz="2000" dirty="0" smtClean="0"/>
              <a:t> ?similar ;</a:t>
            </a:r>
          </a:p>
          <a:p>
            <a:r>
              <a:rPr lang="en-US" sz="2000" dirty="0" smtClean="0"/>
              <a:t>           </a:t>
            </a:r>
            <a:r>
              <a:rPr lang="en-US" sz="2000" dirty="0" err="1" smtClean="0"/>
              <a:t>it:hasQualityMetrics</a:t>
            </a:r>
            <a:r>
              <a:rPr lang="en-US" sz="2000" dirty="0" smtClean="0"/>
              <a:t> ?</a:t>
            </a:r>
            <a:r>
              <a:rPr lang="en-US" sz="2000" dirty="0" err="1" smtClean="0"/>
              <a:t>qm</a:t>
            </a:r>
            <a:r>
              <a:rPr lang="en-US" sz="2000" dirty="0" smtClean="0"/>
              <a:t> .</a:t>
            </a:r>
          </a:p>
          <a:p>
            <a:r>
              <a:rPr lang="en-US" sz="2000" dirty="0" smtClean="0"/>
              <a:t>?</a:t>
            </a:r>
            <a:r>
              <a:rPr lang="en-US" sz="2000" dirty="0" err="1" smtClean="0"/>
              <a:t>qm</a:t>
            </a:r>
            <a:r>
              <a:rPr lang="en-US" sz="2000" dirty="0" smtClean="0"/>
              <a:t> </a:t>
            </a:r>
            <a:r>
              <a:rPr lang="en-US" sz="2000" dirty="0" err="1" smtClean="0"/>
              <a:t>it:influenceMetric</a:t>
            </a:r>
            <a:r>
              <a:rPr lang="en-US" sz="2000" dirty="0" smtClean="0"/>
              <a:t> ?</a:t>
            </a:r>
            <a:r>
              <a:rPr lang="en-US" sz="2000" dirty="0" err="1" smtClean="0"/>
              <a:t>influenceMetric</a:t>
            </a:r>
            <a:r>
              <a:rPr lang="en-US" sz="2000" dirty="0" smtClean="0"/>
              <a:t> .</a:t>
            </a:r>
          </a:p>
          <a:p>
            <a:r>
              <a:rPr lang="en-US" sz="2000" dirty="0" smtClean="0"/>
              <a:t>}</a:t>
            </a:r>
          </a:p>
          <a:p>
            <a:r>
              <a:rPr lang="en-US" sz="2000" dirty="0" smtClean="0"/>
              <a:t>ORDER BY DESC (?</a:t>
            </a:r>
            <a:r>
              <a:rPr lang="en-US" sz="2000" dirty="0" err="1" smtClean="0"/>
              <a:t>influenceMetric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457200" y="41798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Question 1.3 (IT ontology)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1946782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Question 2.1 (IT &amp; </a:t>
            </a:r>
            <a:r>
              <a:rPr lang="en-US" sz="3200" dirty="0" err="1" smtClean="0"/>
              <a:t>Dbpedia</a:t>
            </a:r>
            <a:r>
              <a:rPr lang="en-US" sz="3200" dirty="0" smtClean="0"/>
              <a:t> ontology)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1412776"/>
            <a:ext cx="8820472" cy="532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PREFIX it: &lt;http://www.influencetracker.com/ontology#&gt;</a:t>
            </a:r>
          </a:p>
          <a:p>
            <a:r>
              <a:rPr lang="en-US" sz="1600" dirty="0" smtClean="0"/>
              <a:t>PREFIX </a:t>
            </a:r>
            <a:r>
              <a:rPr lang="en-US" sz="1600" dirty="0" err="1" smtClean="0"/>
              <a:t>dbpedia</a:t>
            </a:r>
            <a:r>
              <a:rPr lang="en-US" sz="1600" dirty="0" smtClean="0"/>
              <a:t>-owl: &lt;http://dbpedia.org/ontology/&gt;</a:t>
            </a:r>
          </a:p>
          <a:p>
            <a:r>
              <a:rPr lang="en-US" sz="1600" dirty="0" smtClean="0"/>
              <a:t>PREFIX </a:t>
            </a:r>
            <a:r>
              <a:rPr lang="en-US" sz="1600" dirty="0" err="1" smtClean="0"/>
              <a:t>dbpprop</a:t>
            </a:r>
            <a:r>
              <a:rPr lang="en-US" sz="1600" dirty="0" smtClean="0"/>
              <a:t>: &lt;http://dbpedia.org/property/&gt;</a:t>
            </a:r>
          </a:p>
          <a:p>
            <a:endParaRPr lang="en-US" sz="1600" dirty="0" smtClean="0"/>
          </a:p>
          <a:p>
            <a:r>
              <a:rPr lang="en-US" sz="1600" dirty="0" smtClean="0"/>
              <a:t>SELECT (&lt;http://www.influencetracker.com/resource/User/barackobama&gt; AS ?URI) ?</a:t>
            </a:r>
            <a:r>
              <a:rPr lang="en-US" sz="1600" dirty="0" err="1" smtClean="0"/>
              <a:t>influenceMetric</a:t>
            </a:r>
            <a:r>
              <a:rPr lang="en-US" sz="1600" dirty="0" smtClean="0"/>
              <a:t> ?</a:t>
            </a:r>
            <a:r>
              <a:rPr lang="en-US" sz="1600" dirty="0" err="1" smtClean="0"/>
              <a:t>hIndexRt</a:t>
            </a:r>
            <a:r>
              <a:rPr lang="en-US" sz="1600" dirty="0" smtClean="0"/>
              <a:t> 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?</a:t>
            </a:r>
            <a:r>
              <a:rPr lang="en-US" sz="1600" dirty="0" err="1" smtClean="0"/>
              <a:t>birthDate</a:t>
            </a:r>
            <a:r>
              <a:rPr lang="en-US" sz="1600" dirty="0" smtClean="0"/>
              <a:t> ?</a:t>
            </a:r>
            <a:r>
              <a:rPr lang="en-US" sz="1600" dirty="0" err="1" smtClean="0"/>
              <a:t>birthPlace</a:t>
            </a:r>
            <a:r>
              <a:rPr lang="en-US" sz="1600" dirty="0" smtClean="0"/>
              <a:t> ?</a:t>
            </a:r>
            <a:r>
              <a:rPr lang="en-US" sz="1600" dirty="0" err="1" smtClean="0"/>
              <a:t>shortDescription</a:t>
            </a:r>
            <a:endParaRPr lang="en-US" sz="1600" dirty="0" smtClean="0"/>
          </a:p>
          <a:p>
            <a:r>
              <a:rPr lang="en-US" sz="1600" dirty="0" smtClean="0"/>
              <a:t>WHERE {</a:t>
            </a:r>
          </a:p>
          <a:p>
            <a:r>
              <a:rPr lang="en-US" sz="1600" dirty="0" smtClean="0"/>
              <a:t>GRAPH &lt;http://influenceTracker/twitterGraph&gt; {</a:t>
            </a:r>
          </a:p>
          <a:p>
            <a:r>
              <a:rPr lang="en-US" sz="1600" dirty="0" smtClean="0"/>
              <a:t>&lt;http://www.influencetracker.com/resource/User/barackobama&gt; </a:t>
            </a:r>
            <a:r>
              <a:rPr lang="en-US" sz="1600" dirty="0" err="1" smtClean="0"/>
              <a:t>it:hasQualityMetrics</a:t>
            </a:r>
            <a:r>
              <a:rPr lang="en-US" sz="1600" dirty="0" smtClean="0"/>
              <a:t> ?</a:t>
            </a:r>
            <a:r>
              <a:rPr lang="en-US" sz="1600" dirty="0" err="1" smtClean="0"/>
              <a:t>qm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 </a:t>
            </a:r>
            <a:r>
              <a:rPr lang="en-US" sz="1600" dirty="0" err="1" smtClean="0"/>
              <a:t>foaf:account</a:t>
            </a:r>
            <a:r>
              <a:rPr lang="en-US" sz="1600" dirty="0" smtClean="0"/>
              <a:t> ?account .</a:t>
            </a:r>
          </a:p>
          <a:p>
            <a:r>
              <a:rPr lang="en-US" sz="1600" dirty="0" smtClean="0"/>
              <a:t>?</a:t>
            </a:r>
            <a:r>
              <a:rPr lang="en-US" sz="1600" dirty="0" err="1" smtClean="0"/>
              <a:t>qm</a:t>
            </a:r>
            <a:r>
              <a:rPr lang="en-US" sz="1600" dirty="0" smtClean="0"/>
              <a:t> </a:t>
            </a:r>
            <a:r>
              <a:rPr lang="en-US" sz="1600" dirty="0" err="1" smtClean="0"/>
              <a:t>it:influenceMetric</a:t>
            </a:r>
            <a:r>
              <a:rPr lang="en-US" sz="1600" dirty="0" smtClean="0"/>
              <a:t> ?</a:t>
            </a:r>
            <a:r>
              <a:rPr lang="en-US" sz="1600" dirty="0" err="1" smtClean="0"/>
              <a:t>influenceMetric</a:t>
            </a:r>
            <a:r>
              <a:rPr lang="en-US" sz="1600" dirty="0" smtClean="0"/>
              <a:t> ; </a:t>
            </a:r>
            <a:r>
              <a:rPr lang="en-US" sz="1600" dirty="0" err="1" smtClean="0"/>
              <a:t>it:hIndexRt</a:t>
            </a:r>
            <a:r>
              <a:rPr lang="en-US" sz="1600" dirty="0" smtClean="0"/>
              <a:t> ?</a:t>
            </a:r>
            <a:r>
              <a:rPr lang="en-US" sz="1600" dirty="0" err="1" smtClean="0"/>
              <a:t>hIndexRt</a:t>
            </a:r>
            <a:r>
              <a:rPr lang="en-US" sz="1600" dirty="0" smtClean="0"/>
              <a:t> .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GRAPH &lt;http://influenceTracker/dbpediaGraph&gt; {</a:t>
            </a:r>
          </a:p>
          <a:p>
            <a:r>
              <a:rPr lang="en-US" sz="1600" dirty="0" smtClean="0"/>
              <a:t>?account </a:t>
            </a:r>
            <a:r>
              <a:rPr lang="en-US" sz="1600" dirty="0" err="1" smtClean="0"/>
              <a:t>it:dbpediaUri</a:t>
            </a:r>
            <a:r>
              <a:rPr lang="en-US" sz="1600" dirty="0" smtClean="0"/>
              <a:t> 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.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SERVICE &lt;http://dbpedia.org/sparql&gt; {</a:t>
            </a:r>
          </a:p>
          <a:p>
            <a:r>
              <a:rPr lang="en-US" sz="1600" dirty="0" smtClean="0"/>
              <a:t>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</a:t>
            </a:r>
            <a:r>
              <a:rPr lang="en-US" sz="1600" dirty="0" err="1" smtClean="0"/>
              <a:t>dbpedia-owl:birthDate</a:t>
            </a:r>
            <a:r>
              <a:rPr lang="en-US" sz="1600" dirty="0" smtClean="0"/>
              <a:t> ?</a:t>
            </a:r>
            <a:r>
              <a:rPr lang="en-US" sz="1600" dirty="0" err="1" smtClean="0"/>
              <a:t>birthDate</a:t>
            </a:r>
            <a:r>
              <a:rPr lang="en-US" sz="1600" dirty="0" smtClean="0"/>
              <a:t> ;</a:t>
            </a:r>
          </a:p>
          <a:p>
            <a:r>
              <a:rPr lang="en-US" sz="1600" dirty="0" smtClean="0"/>
              <a:t>           </a:t>
            </a:r>
            <a:r>
              <a:rPr lang="en-US" sz="1600" dirty="0" err="1" smtClean="0"/>
              <a:t>dbpprop:birthPlace</a:t>
            </a:r>
            <a:r>
              <a:rPr lang="en-US" sz="1600" dirty="0" smtClean="0"/>
              <a:t> ?</a:t>
            </a:r>
            <a:r>
              <a:rPr lang="en-US" sz="1600" dirty="0" err="1" smtClean="0"/>
              <a:t>birthPlace</a:t>
            </a:r>
            <a:r>
              <a:rPr lang="en-US" sz="1600" dirty="0" smtClean="0"/>
              <a:t> ;</a:t>
            </a:r>
          </a:p>
          <a:p>
            <a:r>
              <a:rPr lang="en-US" sz="1600" dirty="0" smtClean="0"/>
              <a:t>          </a:t>
            </a:r>
            <a:r>
              <a:rPr lang="en-US" sz="1600" dirty="0" err="1" smtClean="0"/>
              <a:t>dbpprop:shortDescription</a:t>
            </a:r>
            <a:r>
              <a:rPr lang="en-US" sz="1600" dirty="0" smtClean="0"/>
              <a:t> ?</a:t>
            </a:r>
            <a:r>
              <a:rPr lang="en-US" sz="1600" dirty="0" err="1" smtClean="0"/>
              <a:t>shortDescription</a:t>
            </a:r>
            <a:r>
              <a:rPr lang="en-US" sz="1600" dirty="0" smtClean="0"/>
              <a:t> .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Question 2.2 (IT &amp; </a:t>
            </a:r>
            <a:r>
              <a:rPr lang="en-US" sz="3200" dirty="0" err="1" smtClean="0"/>
              <a:t>Dbpedia</a:t>
            </a:r>
            <a:r>
              <a:rPr lang="en-US" sz="3200" dirty="0" smtClean="0"/>
              <a:t> ontology)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1406381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PREFIX it: &lt;http://www.influencetracker.com/ontology#&gt;</a:t>
            </a:r>
          </a:p>
          <a:p>
            <a:r>
              <a:rPr lang="en-US" sz="1600" dirty="0" smtClean="0"/>
              <a:t>PREFIX </a:t>
            </a:r>
            <a:r>
              <a:rPr lang="en-US" sz="1600" dirty="0" err="1" smtClean="0"/>
              <a:t>foaf</a:t>
            </a:r>
            <a:r>
              <a:rPr lang="en-US" sz="1600" dirty="0" smtClean="0"/>
              <a:t>: &lt;http://xmlns.com/foaf/0.1/&gt;</a:t>
            </a:r>
          </a:p>
          <a:p>
            <a:endParaRPr lang="en-US" sz="1600" dirty="0" smtClean="0"/>
          </a:p>
          <a:p>
            <a:r>
              <a:rPr lang="en-US" sz="1600" dirty="0" smtClean="0"/>
              <a:t>SELECT ?user ?</a:t>
            </a:r>
            <a:r>
              <a:rPr lang="en-US" sz="1600" dirty="0" err="1" smtClean="0"/>
              <a:t>influenceMetric</a:t>
            </a:r>
            <a:r>
              <a:rPr lang="en-US" sz="1600" dirty="0" smtClean="0"/>
              <a:t> 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?type</a:t>
            </a:r>
          </a:p>
          <a:p>
            <a:r>
              <a:rPr lang="en-US" sz="1600" dirty="0" smtClean="0"/>
              <a:t>WHERE {</a:t>
            </a:r>
          </a:p>
          <a:p>
            <a:r>
              <a:rPr lang="en-US" sz="1600" dirty="0" smtClean="0"/>
              <a:t>GRAPH &lt;http://influenceTracker/twitterGraph&gt; {</a:t>
            </a:r>
          </a:p>
          <a:p>
            <a:r>
              <a:rPr lang="en-US" sz="1600" dirty="0" smtClean="0"/>
              <a:t>?user </a:t>
            </a:r>
            <a:r>
              <a:rPr lang="en-US" sz="1600" dirty="0" err="1" smtClean="0"/>
              <a:t>it:hasQualityMetrics</a:t>
            </a:r>
            <a:r>
              <a:rPr lang="en-US" sz="1600" dirty="0" smtClean="0"/>
              <a:t> ?</a:t>
            </a:r>
            <a:r>
              <a:rPr lang="en-US" sz="1600" dirty="0" err="1" smtClean="0"/>
              <a:t>qm</a:t>
            </a:r>
            <a:r>
              <a:rPr lang="en-US" sz="1600" dirty="0" smtClean="0"/>
              <a:t>; </a:t>
            </a:r>
            <a:r>
              <a:rPr lang="en-US" sz="1600" dirty="0" err="1" smtClean="0"/>
              <a:t>foaf:account</a:t>
            </a:r>
            <a:r>
              <a:rPr lang="en-US" sz="1600" dirty="0" smtClean="0"/>
              <a:t> ?account .</a:t>
            </a:r>
          </a:p>
          <a:p>
            <a:r>
              <a:rPr lang="en-US" sz="1600" dirty="0" smtClean="0"/>
              <a:t>?</a:t>
            </a:r>
            <a:r>
              <a:rPr lang="en-US" sz="1600" dirty="0" err="1" smtClean="0"/>
              <a:t>qm</a:t>
            </a:r>
            <a:r>
              <a:rPr lang="en-US" sz="1600" dirty="0" smtClean="0"/>
              <a:t> </a:t>
            </a:r>
            <a:r>
              <a:rPr lang="en-US" sz="1600" dirty="0" err="1" smtClean="0"/>
              <a:t>it:influenceMetric</a:t>
            </a:r>
            <a:r>
              <a:rPr lang="en-US" sz="1600" dirty="0" smtClean="0"/>
              <a:t> ?</a:t>
            </a:r>
            <a:r>
              <a:rPr lang="en-US" sz="1600" dirty="0" err="1" smtClean="0"/>
              <a:t>influenceMetric</a:t>
            </a:r>
            <a:r>
              <a:rPr lang="en-US" sz="1600" dirty="0" smtClean="0"/>
              <a:t> .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GRAPH &lt;http://influenceTracker/dbpediaGraph&gt; {</a:t>
            </a:r>
          </a:p>
          <a:p>
            <a:r>
              <a:rPr lang="en-US" sz="1600" dirty="0" smtClean="0"/>
              <a:t>?account </a:t>
            </a:r>
            <a:r>
              <a:rPr lang="en-US" sz="1600" dirty="0" err="1" smtClean="0"/>
              <a:t>it:dbpediaUri</a:t>
            </a:r>
            <a:r>
              <a:rPr lang="en-US" sz="1600" dirty="0" smtClean="0"/>
              <a:t> 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.</a:t>
            </a:r>
          </a:p>
          <a:p>
            <a:r>
              <a:rPr lang="en-US" sz="1600" dirty="0" smtClean="0"/>
              <a:t>FILTER (!</a:t>
            </a:r>
            <a:r>
              <a:rPr lang="en-US" sz="1600" dirty="0" err="1" smtClean="0"/>
              <a:t>regex</a:t>
            </a:r>
            <a:r>
              <a:rPr lang="en-US" sz="1600" dirty="0" smtClean="0"/>
              <a:t>(?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, 'http://el.dbpedia.org')) . </a:t>
            </a:r>
          </a:p>
          <a:p>
            <a:r>
              <a:rPr lang="en-US" sz="1600" dirty="0" smtClean="0"/>
              <a:t>FILTER (!</a:t>
            </a:r>
            <a:r>
              <a:rPr lang="en-US" sz="1600" dirty="0" err="1" smtClean="0"/>
              <a:t>regex</a:t>
            </a:r>
            <a:r>
              <a:rPr lang="en-US" sz="1600" dirty="0" smtClean="0"/>
              <a:t>(?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, '\u0027')) .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SERVICE &lt;http://dbpedia.org/sparql&gt; {</a:t>
            </a:r>
          </a:p>
          <a:p>
            <a:r>
              <a:rPr lang="en-US" sz="1600" dirty="0" smtClean="0"/>
              <a:t>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</a:t>
            </a:r>
            <a:r>
              <a:rPr lang="en-US" sz="1600" dirty="0" err="1" smtClean="0"/>
              <a:t>rdf:type</a:t>
            </a:r>
            <a:r>
              <a:rPr lang="en-US" sz="1600" dirty="0" smtClean="0"/>
              <a:t> ?type.</a:t>
            </a:r>
          </a:p>
          <a:p>
            <a:r>
              <a:rPr lang="en-US" sz="1600" dirty="0" smtClean="0"/>
              <a:t>FILTER (?type = </a:t>
            </a:r>
            <a:r>
              <a:rPr lang="en-US" sz="1600" dirty="0" err="1" smtClean="0"/>
              <a:t>foaf:Person</a:t>
            </a:r>
            <a:r>
              <a:rPr lang="en-US" sz="1600" dirty="0" smtClean="0"/>
              <a:t>)  .  OR FILTER ( (?type = yago:Politician110451263) || (?type = yago:Holder110180178) || (?type = </a:t>
            </a:r>
            <a:r>
              <a:rPr lang="en-US" sz="1600" dirty="0" err="1" smtClean="0"/>
              <a:t>dbpedia-owl:Politician</a:t>
            </a:r>
            <a:r>
              <a:rPr lang="en-US" sz="1600" dirty="0" smtClean="0"/>
              <a:t>) ) .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ORDER BY DESC (?</a:t>
            </a:r>
            <a:r>
              <a:rPr lang="en-US" sz="1600" dirty="0" err="1" smtClean="0"/>
              <a:t>influenceMetric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LIMIT 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Question 2.3 (IT &amp; </a:t>
            </a:r>
            <a:r>
              <a:rPr lang="en-US" sz="3200" dirty="0" err="1" smtClean="0"/>
              <a:t>Dbpedia</a:t>
            </a:r>
            <a:r>
              <a:rPr lang="en-US" sz="3200" dirty="0" smtClean="0"/>
              <a:t> ontology)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134076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PREFIX it: &lt;http://www.influencetracker.com/ontology#&gt;</a:t>
            </a:r>
          </a:p>
          <a:p>
            <a:r>
              <a:rPr lang="en-US" sz="1600" dirty="0" smtClean="0"/>
              <a:t>PREFIX </a:t>
            </a:r>
            <a:r>
              <a:rPr lang="en-US" sz="1600" dirty="0" err="1" smtClean="0"/>
              <a:t>dbpedia</a:t>
            </a:r>
            <a:r>
              <a:rPr lang="en-US" sz="1600" dirty="0" smtClean="0"/>
              <a:t>-owl: &lt;http://dbpedia.org/ontology/&gt;</a:t>
            </a:r>
          </a:p>
          <a:p>
            <a:endParaRPr lang="en-US" sz="1600" dirty="0" smtClean="0"/>
          </a:p>
          <a:p>
            <a:r>
              <a:rPr lang="en-US" sz="1600" dirty="0" smtClean="0"/>
              <a:t>SELECT ?user ?followers 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?type</a:t>
            </a:r>
          </a:p>
          <a:p>
            <a:r>
              <a:rPr lang="en-US" sz="1600" dirty="0" smtClean="0"/>
              <a:t>WHERE {</a:t>
            </a:r>
          </a:p>
          <a:p>
            <a:r>
              <a:rPr lang="en-US" sz="1600" dirty="0" smtClean="0"/>
              <a:t>GRAPH &lt;http://influenceTracker/twitterGraph&gt; {</a:t>
            </a:r>
          </a:p>
          <a:p>
            <a:r>
              <a:rPr lang="en-US" sz="1600" dirty="0" smtClean="0"/>
              <a:t>?user </a:t>
            </a:r>
            <a:r>
              <a:rPr lang="en-US" sz="1600" dirty="0" err="1" smtClean="0"/>
              <a:t>it:hasGeneralInfo</a:t>
            </a:r>
            <a:r>
              <a:rPr lang="en-US" sz="1600" dirty="0" smtClean="0"/>
              <a:t> ?</a:t>
            </a:r>
            <a:r>
              <a:rPr lang="en-US" sz="1600" dirty="0" err="1" smtClean="0"/>
              <a:t>gi</a:t>
            </a:r>
            <a:r>
              <a:rPr lang="en-US" sz="1600" dirty="0" smtClean="0"/>
              <a:t> ;</a:t>
            </a:r>
          </a:p>
          <a:p>
            <a:r>
              <a:rPr lang="en-US" sz="1600" dirty="0" err="1" smtClean="0"/>
              <a:t>foaf:account</a:t>
            </a:r>
            <a:r>
              <a:rPr lang="en-US" sz="1600" dirty="0" smtClean="0"/>
              <a:t> ?account .</a:t>
            </a:r>
          </a:p>
          <a:p>
            <a:r>
              <a:rPr lang="en-US" sz="1600" dirty="0" smtClean="0"/>
              <a:t>?</a:t>
            </a:r>
            <a:r>
              <a:rPr lang="en-US" sz="1600" dirty="0" err="1" smtClean="0"/>
              <a:t>gi</a:t>
            </a:r>
            <a:r>
              <a:rPr lang="en-US" sz="1600" dirty="0" smtClean="0"/>
              <a:t> </a:t>
            </a:r>
            <a:r>
              <a:rPr lang="en-US" sz="1600" dirty="0" err="1" smtClean="0"/>
              <a:t>it:followers</a:t>
            </a:r>
            <a:r>
              <a:rPr lang="en-US" sz="1600" dirty="0" smtClean="0"/>
              <a:t> ?followers .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GRAPH &lt;http://influenceTracker/dbpediaGraph&gt; {</a:t>
            </a:r>
          </a:p>
          <a:p>
            <a:r>
              <a:rPr lang="en-US" sz="1600" dirty="0" smtClean="0"/>
              <a:t>?account </a:t>
            </a:r>
            <a:r>
              <a:rPr lang="en-US" sz="1600" dirty="0" err="1" smtClean="0"/>
              <a:t>it:dbpediaUri</a:t>
            </a:r>
            <a:r>
              <a:rPr lang="en-US" sz="1600" dirty="0" smtClean="0"/>
              <a:t> 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.</a:t>
            </a:r>
          </a:p>
          <a:p>
            <a:r>
              <a:rPr lang="en-US" sz="1600" dirty="0" smtClean="0"/>
              <a:t>FILTER (!</a:t>
            </a:r>
            <a:r>
              <a:rPr lang="en-US" sz="1600" dirty="0" err="1" smtClean="0"/>
              <a:t>regex</a:t>
            </a:r>
            <a:r>
              <a:rPr lang="en-US" sz="1600" dirty="0" smtClean="0"/>
              <a:t>(?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, 'http://el.dbpedia.org'))</a:t>
            </a:r>
          </a:p>
          <a:p>
            <a:r>
              <a:rPr lang="en-US" sz="1600" dirty="0" smtClean="0"/>
              <a:t>FILTER (!</a:t>
            </a:r>
            <a:r>
              <a:rPr lang="en-US" sz="1600" dirty="0" err="1" smtClean="0"/>
              <a:t>regex</a:t>
            </a:r>
            <a:r>
              <a:rPr lang="en-US" sz="1600" dirty="0" smtClean="0"/>
              <a:t>(?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, '\u0027'))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SERVICE &lt;http://dbpedia.org/sparql&gt; {</a:t>
            </a:r>
          </a:p>
          <a:p>
            <a:r>
              <a:rPr lang="en-US" sz="1600" dirty="0" smtClean="0"/>
              <a:t>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</a:t>
            </a:r>
            <a:r>
              <a:rPr lang="en-US" sz="1600" dirty="0" err="1" smtClean="0"/>
              <a:t>rdf:type</a:t>
            </a:r>
            <a:r>
              <a:rPr lang="en-US" sz="1600" dirty="0" smtClean="0"/>
              <a:t> ?type.</a:t>
            </a:r>
          </a:p>
          <a:p>
            <a:r>
              <a:rPr lang="en-US" sz="1600" dirty="0" smtClean="0"/>
              <a:t>FILTER (?type = </a:t>
            </a:r>
            <a:r>
              <a:rPr lang="en-US" sz="1600" dirty="0" err="1" smtClean="0"/>
              <a:t>dbpedia-owl:Company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ORDER BY DESC (?followers)</a:t>
            </a:r>
          </a:p>
          <a:p>
            <a:r>
              <a:rPr lang="en-US" sz="1600" dirty="0" smtClean="0"/>
              <a:t>LIMIT 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Question 2.4 (IT &amp; </a:t>
            </a:r>
            <a:r>
              <a:rPr lang="en-US" sz="3200" dirty="0" err="1" smtClean="0"/>
              <a:t>Dbpedia</a:t>
            </a:r>
            <a:r>
              <a:rPr lang="en-US" sz="3200" dirty="0" smtClean="0"/>
              <a:t> ontology)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134076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PREFIX it: &lt;http://www.influencetracker.com/ontology#&gt;</a:t>
            </a:r>
          </a:p>
          <a:p>
            <a:endParaRPr lang="en-US" sz="1600" dirty="0" smtClean="0"/>
          </a:p>
          <a:p>
            <a:r>
              <a:rPr lang="en-US" sz="1600" dirty="0" smtClean="0"/>
              <a:t>SELECT </a:t>
            </a:r>
            <a:r>
              <a:rPr lang="en-US" sz="1600" dirty="0" err="1" smtClean="0"/>
              <a:t>str</a:t>
            </a:r>
            <a:r>
              <a:rPr lang="en-US" sz="1600" dirty="0" smtClean="0"/>
              <a:t>(?</a:t>
            </a:r>
            <a:r>
              <a:rPr lang="en-US" sz="1600" dirty="0" err="1" smtClean="0"/>
              <a:t>accountName</a:t>
            </a:r>
            <a:r>
              <a:rPr lang="en-US" sz="1600" dirty="0" smtClean="0"/>
              <a:t>) as ?</a:t>
            </a:r>
            <a:r>
              <a:rPr lang="en-US" sz="1600" dirty="0" err="1" smtClean="0"/>
              <a:t>accountName</a:t>
            </a:r>
            <a:r>
              <a:rPr lang="en-US" sz="1600" dirty="0" smtClean="0"/>
              <a:t> ?similar </a:t>
            </a:r>
            <a:r>
              <a:rPr lang="en-US" sz="1600" dirty="0" err="1" smtClean="0"/>
              <a:t>str</a:t>
            </a:r>
            <a:r>
              <a:rPr lang="en-US" sz="1600" dirty="0" smtClean="0"/>
              <a:t>(?</a:t>
            </a:r>
            <a:r>
              <a:rPr lang="en-US" sz="1600" dirty="0" err="1" smtClean="0"/>
              <a:t>similarName</a:t>
            </a:r>
            <a:r>
              <a:rPr lang="en-US" sz="1600" dirty="0" smtClean="0"/>
              <a:t>) as ?</a:t>
            </a:r>
            <a:r>
              <a:rPr lang="en-US" sz="1600" dirty="0" err="1" smtClean="0"/>
              <a:t>similarName</a:t>
            </a:r>
            <a:r>
              <a:rPr lang="en-US" sz="1600" dirty="0" smtClean="0"/>
              <a:t> ?</a:t>
            </a:r>
            <a:r>
              <a:rPr lang="en-US" sz="1600" dirty="0" err="1" smtClean="0"/>
              <a:t>influenceMetric</a:t>
            </a:r>
            <a:r>
              <a:rPr lang="en-US" sz="1600" dirty="0" smtClean="0"/>
              <a:t> 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(MIN(STR(?type)) AS ?type)</a:t>
            </a:r>
          </a:p>
          <a:p>
            <a:r>
              <a:rPr lang="en-US" sz="1600" dirty="0" smtClean="0"/>
              <a:t>FROM &lt;http://influenceTracker/twitterGraph&gt;</a:t>
            </a:r>
          </a:p>
          <a:p>
            <a:r>
              <a:rPr lang="en-US" sz="1600" dirty="0" smtClean="0"/>
              <a:t>FROM &lt;http://influenceTracker/twitterSimilarity&gt;</a:t>
            </a:r>
          </a:p>
          <a:p>
            <a:r>
              <a:rPr lang="en-US" sz="1600" dirty="0" smtClean="0"/>
              <a:t>FROM &lt;http://influenceTracker/dbpediaGraph&gt;</a:t>
            </a:r>
          </a:p>
          <a:p>
            <a:r>
              <a:rPr lang="en-US" sz="1600" dirty="0" smtClean="0"/>
              <a:t>WHERE { </a:t>
            </a:r>
          </a:p>
          <a:p>
            <a:r>
              <a:rPr lang="en-US" sz="1600" dirty="0" smtClean="0"/>
              <a:t>&lt;http://www.influencetracker.com/resource/TwitterAccount/barackobama&gt; </a:t>
            </a:r>
            <a:r>
              <a:rPr lang="en-US" sz="1600" dirty="0" err="1" smtClean="0"/>
              <a:t>foaf:accountName</a:t>
            </a:r>
            <a:r>
              <a:rPr lang="en-US" sz="1600" dirty="0" smtClean="0"/>
              <a:t> ?</a:t>
            </a:r>
            <a:r>
              <a:rPr lang="en-US" sz="1600" dirty="0" err="1" smtClean="0"/>
              <a:t>accountName</a:t>
            </a:r>
            <a:r>
              <a:rPr lang="en-US" sz="1600" dirty="0" smtClean="0"/>
              <a:t> ;</a:t>
            </a:r>
          </a:p>
          <a:p>
            <a:r>
              <a:rPr lang="en-US" sz="1600" dirty="0" smtClean="0"/>
              <a:t>         </a:t>
            </a:r>
            <a:r>
              <a:rPr lang="en-US" sz="1600" dirty="0" err="1" smtClean="0"/>
              <a:t>it:hasSimilar</a:t>
            </a:r>
            <a:r>
              <a:rPr lang="en-US" sz="1600" dirty="0" smtClean="0"/>
              <a:t> ?similar .</a:t>
            </a:r>
          </a:p>
          <a:p>
            <a:r>
              <a:rPr lang="en-US" sz="1600" dirty="0" smtClean="0"/>
              <a:t>?similar </a:t>
            </a:r>
            <a:r>
              <a:rPr lang="en-US" sz="1600" dirty="0" err="1" smtClean="0"/>
              <a:t>foaf:accountName</a:t>
            </a:r>
            <a:r>
              <a:rPr lang="en-US" sz="1600" dirty="0" smtClean="0"/>
              <a:t> ?</a:t>
            </a:r>
            <a:r>
              <a:rPr lang="en-US" sz="1600" dirty="0" err="1" smtClean="0"/>
              <a:t>similarName</a:t>
            </a:r>
            <a:r>
              <a:rPr lang="en-US" sz="1600" dirty="0" smtClean="0"/>
              <a:t> .</a:t>
            </a:r>
          </a:p>
          <a:p>
            <a:r>
              <a:rPr lang="en-US" sz="1600" dirty="0" smtClean="0"/>
              <a:t>OPTIONAL {</a:t>
            </a:r>
          </a:p>
          <a:p>
            <a:r>
              <a:rPr lang="en-US" sz="1600" dirty="0" smtClean="0"/>
              <a:t>?similar </a:t>
            </a:r>
            <a:r>
              <a:rPr lang="en-US" sz="1600" dirty="0" err="1" smtClean="0"/>
              <a:t>it:dbpediaUri</a:t>
            </a:r>
            <a:r>
              <a:rPr lang="en-US" sz="1600" dirty="0" smtClean="0"/>
              <a:t> 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.</a:t>
            </a:r>
          </a:p>
          <a:p>
            <a:r>
              <a:rPr lang="en-US" sz="1600" dirty="0" smtClean="0"/>
              <a:t>?</a:t>
            </a:r>
            <a:r>
              <a:rPr lang="en-US" sz="1600" dirty="0" err="1" smtClean="0"/>
              <a:t>dbpediaUri</a:t>
            </a:r>
            <a:r>
              <a:rPr lang="en-US" sz="1600" dirty="0" smtClean="0"/>
              <a:t> </a:t>
            </a:r>
            <a:r>
              <a:rPr lang="en-US" sz="1600" dirty="0" err="1" smtClean="0"/>
              <a:t>rdf:type</a:t>
            </a:r>
            <a:r>
              <a:rPr lang="en-US" sz="1600" dirty="0" smtClean="0"/>
              <a:t> ?type .</a:t>
            </a:r>
          </a:p>
          <a:p>
            <a:r>
              <a:rPr lang="en-US" sz="1600" dirty="0" smtClean="0"/>
              <a:t>} .</a:t>
            </a:r>
          </a:p>
          <a:p>
            <a:r>
              <a:rPr lang="en-US" sz="1600" dirty="0" smtClean="0"/>
              <a:t>?user </a:t>
            </a:r>
            <a:r>
              <a:rPr lang="en-US" sz="1600" dirty="0" err="1" smtClean="0"/>
              <a:t>foaf:account</a:t>
            </a:r>
            <a:r>
              <a:rPr lang="en-US" sz="1600" dirty="0" smtClean="0"/>
              <a:t> ?similar ;</a:t>
            </a:r>
          </a:p>
          <a:p>
            <a:r>
              <a:rPr lang="en-US" sz="1600" dirty="0" smtClean="0"/>
              <a:t>           </a:t>
            </a:r>
            <a:r>
              <a:rPr lang="en-US" sz="1600" dirty="0" err="1" smtClean="0"/>
              <a:t>it:hasQualityMetrics</a:t>
            </a:r>
            <a:r>
              <a:rPr lang="en-US" sz="1600" dirty="0" smtClean="0"/>
              <a:t> ?</a:t>
            </a:r>
            <a:r>
              <a:rPr lang="en-US" sz="1600" dirty="0" err="1" smtClean="0"/>
              <a:t>qm</a:t>
            </a:r>
            <a:r>
              <a:rPr lang="en-US" sz="1600" dirty="0" smtClean="0"/>
              <a:t> .</a:t>
            </a:r>
          </a:p>
          <a:p>
            <a:r>
              <a:rPr lang="en-US" sz="1600" dirty="0" smtClean="0"/>
              <a:t>?</a:t>
            </a:r>
            <a:r>
              <a:rPr lang="en-US" sz="1600" dirty="0" err="1" smtClean="0"/>
              <a:t>qm</a:t>
            </a:r>
            <a:r>
              <a:rPr lang="en-US" sz="1600" dirty="0" smtClean="0"/>
              <a:t> </a:t>
            </a:r>
            <a:r>
              <a:rPr lang="en-US" sz="1600" dirty="0" err="1" smtClean="0"/>
              <a:t>it:influenceMetric</a:t>
            </a:r>
            <a:r>
              <a:rPr lang="en-US" sz="1600" dirty="0" smtClean="0"/>
              <a:t> ?</a:t>
            </a:r>
            <a:r>
              <a:rPr lang="en-US" sz="1600" dirty="0" err="1" smtClean="0"/>
              <a:t>influenceMetric</a:t>
            </a:r>
            <a:r>
              <a:rPr lang="en-US" sz="1600" dirty="0" smtClean="0"/>
              <a:t> .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ORDER BY DESC (?</a:t>
            </a:r>
            <a:r>
              <a:rPr lang="en-US" sz="1600" dirty="0" err="1" smtClean="0"/>
              <a:t>influenceMetric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Question 2.5 (IT &amp; </a:t>
            </a:r>
            <a:r>
              <a:rPr lang="en-US" sz="3200" dirty="0" err="1" smtClean="0"/>
              <a:t>Dbpedia</a:t>
            </a:r>
            <a:r>
              <a:rPr lang="en-US" sz="3200" dirty="0" smtClean="0"/>
              <a:t> &amp; </a:t>
            </a:r>
            <a:r>
              <a:rPr lang="en-US" sz="3200" dirty="0" err="1" smtClean="0"/>
              <a:t>LinkedEconomy</a:t>
            </a:r>
            <a:r>
              <a:rPr lang="en-US" sz="3200" dirty="0" smtClean="0"/>
              <a:t> ontology)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1735643"/>
            <a:ext cx="8568952" cy="5122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PREFIX </a:t>
            </a:r>
            <a:r>
              <a:rPr lang="en-US" sz="1300" dirty="0" err="1" smtClean="0"/>
              <a:t>gr</a:t>
            </a:r>
            <a:r>
              <a:rPr lang="en-US" sz="1300" dirty="0" smtClean="0"/>
              <a:t>: &lt;http://purl.org/goodrelations/v1#&gt;</a:t>
            </a:r>
          </a:p>
          <a:p>
            <a:r>
              <a:rPr lang="en-US" sz="1300" dirty="0" smtClean="0"/>
              <a:t>PREFIX </a:t>
            </a:r>
            <a:r>
              <a:rPr lang="en-US" sz="1300" dirty="0" err="1" smtClean="0"/>
              <a:t>elod</a:t>
            </a:r>
            <a:r>
              <a:rPr lang="en-US" sz="1300" dirty="0" smtClean="0"/>
              <a:t>: &lt;http://linkedeconomy.org/ontology#&gt;</a:t>
            </a:r>
          </a:p>
          <a:p>
            <a:r>
              <a:rPr lang="en-US" sz="1300" dirty="0" smtClean="0"/>
              <a:t>PREFIX </a:t>
            </a:r>
            <a:r>
              <a:rPr lang="en-US" sz="1300" dirty="0" err="1" smtClean="0"/>
              <a:t>dbpedia</a:t>
            </a:r>
            <a:r>
              <a:rPr lang="en-US" sz="1300" dirty="0" smtClean="0"/>
              <a:t>-owl: &lt;http://dbpedia.org/ontology/&gt;</a:t>
            </a:r>
          </a:p>
          <a:p>
            <a:r>
              <a:rPr lang="en-US" sz="1300" dirty="0" smtClean="0"/>
              <a:t>SELECT ?</a:t>
            </a:r>
            <a:r>
              <a:rPr lang="en-US" sz="1300" dirty="0" err="1" smtClean="0"/>
              <a:t>influenceMetric</a:t>
            </a:r>
            <a:r>
              <a:rPr lang="en-US" sz="1300" dirty="0" smtClean="0"/>
              <a:t> ?payment (</a:t>
            </a:r>
            <a:r>
              <a:rPr lang="en-US" sz="1300" dirty="0" err="1" smtClean="0"/>
              <a:t>xsd:float</a:t>
            </a:r>
            <a:r>
              <a:rPr lang="en-US" sz="1300" dirty="0" smtClean="0"/>
              <a:t>(?amount) AS ?</a:t>
            </a:r>
            <a:r>
              <a:rPr lang="en-US" sz="1300" dirty="0" err="1" smtClean="0"/>
              <a:t>paymentAmount</a:t>
            </a:r>
            <a:r>
              <a:rPr lang="en-US" sz="1300" dirty="0" smtClean="0"/>
              <a:t>) ?</a:t>
            </a:r>
            <a:r>
              <a:rPr lang="en-US" sz="1300" dirty="0" err="1" smtClean="0"/>
              <a:t>netIncome</a:t>
            </a:r>
            <a:r>
              <a:rPr lang="en-US" sz="1300" dirty="0" smtClean="0"/>
              <a:t> ?</a:t>
            </a:r>
            <a:r>
              <a:rPr lang="en-US" sz="1300" dirty="0" err="1" smtClean="0"/>
              <a:t>numberOfEmployees</a:t>
            </a:r>
            <a:endParaRPr lang="en-US" sz="1300" dirty="0" smtClean="0"/>
          </a:p>
          <a:p>
            <a:r>
              <a:rPr lang="en-US" sz="1300" dirty="0" smtClean="0"/>
              <a:t>WHERE</a:t>
            </a:r>
          </a:p>
          <a:p>
            <a:r>
              <a:rPr lang="en-US" sz="1300" dirty="0" smtClean="0"/>
              <a:t>{</a:t>
            </a:r>
          </a:p>
          <a:p>
            <a:r>
              <a:rPr lang="en-US" sz="1300" dirty="0" smtClean="0"/>
              <a:t>GRAPH &lt;http://influenceTracker/twitterGraph&gt; {</a:t>
            </a:r>
          </a:p>
          <a:p>
            <a:r>
              <a:rPr lang="en-US" sz="1300" dirty="0" smtClean="0"/>
              <a:t>&lt;http://www.influencetracker.com/resource/User/oracle&gt; </a:t>
            </a:r>
            <a:r>
              <a:rPr lang="en-US" sz="1300" dirty="0" err="1" smtClean="0"/>
              <a:t>it:hasQualityMetrics</a:t>
            </a:r>
            <a:r>
              <a:rPr lang="en-US" sz="1300" dirty="0" smtClean="0"/>
              <a:t> ?</a:t>
            </a:r>
            <a:r>
              <a:rPr lang="en-US" sz="1300" dirty="0" err="1" smtClean="0"/>
              <a:t>qm</a:t>
            </a:r>
            <a:r>
              <a:rPr lang="en-US" sz="1300" dirty="0" smtClean="0"/>
              <a:t>;</a:t>
            </a:r>
          </a:p>
          <a:p>
            <a:r>
              <a:rPr lang="en-US" sz="1300" dirty="0" smtClean="0"/>
              <a:t>         </a:t>
            </a:r>
            <a:r>
              <a:rPr lang="en-US" sz="1300" dirty="0" err="1" smtClean="0"/>
              <a:t>foaf:account</a:t>
            </a:r>
            <a:r>
              <a:rPr lang="en-US" sz="1300" dirty="0" smtClean="0"/>
              <a:t> ?account .</a:t>
            </a:r>
          </a:p>
          <a:p>
            <a:r>
              <a:rPr lang="en-US" sz="1300" dirty="0" smtClean="0"/>
              <a:t>?</a:t>
            </a:r>
            <a:r>
              <a:rPr lang="en-US" sz="1300" dirty="0" err="1" smtClean="0"/>
              <a:t>qm</a:t>
            </a:r>
            <a:r>
              <a:rPr lang="en-US" sz="1300" dirty="0" smtClean="0"/>
              <a:t> </a:t>
            </a:r>
            <a:r>
              <a:rPr lang="en-US" sz="1300" dirty="0" err="1" smtClean="0"/>
              <a:t>it:influenceMetric</a:t>
            </a:r>
            <a:r>
              <a:rPr lang="en-US" sz="1300" dirty="0" smtClean="0"/>
              <a:t> ?</a:t>
            </a:r>
            <a:r>
              <a:rPr lang="en-US" sz="1300" dirty="0" err="1" smtClean="0"/>
              <a:t>influenceMetric</a:t>
            </a:r>
            <a:r>
              <a:rPr lang="en-US" sz="1300" dirty="0" smtClean="0"/>
              <a:t> .</a:t>
            </a:r>
          </a:p>
          <a:p>
            <a:r>
              <a:rPr lang="en-US" sz="1300" dirty="0" smtClean="0"/>
              <a:t>}</a:t>
            </a:r>
          </a:p>
          <a:p>
            <a:r>
              <a:rPr lang="en-US" sz="1300" dirty="0" smtClean="0"/>
              <a:t>GRAPH &lt;http://influenceTracker/dbpediaGraph&gt; {</a:t>
            </a:r>
          </a:p>
          <a:p>
            <a:r>
              <a:rPr lang="en-US" sz="1300" dirty="0" smtClean="0"/>
              <a:t>?account </a:t>
            </a:r>
            <a:r>
              <a:rPr lang="en-US" sz="1300" dirty="0" err="1" smtClean="0"/>
              <a:t>it:dbpediaUri</a:t>
            </a:r>
            <a:r>
              <a:rPr lang="en-US" sz="1300" dirty="0" smtClean="0"/>
              <a:t> ?</a:t>
            </a:r>
            <a:r>
              <a:rPr lang="en-US" sz="1300" dirty="0" err="1" smtClean="0"/>
              <a:t>dbpediaUri</a:t>
            </a:r>
            <a:r>
              <a:rPr lang="en-US" sz="1300" dirty="0" smtClean="0"/>
              <a:t> .</a:t>
            </a:r>
          </a:p>
          <a:p>
            <a:r>
              <a:rPr lang="en-US" sz="1300" dirty="0" smtClean="0"/>
              <a:t>}</a:t>
            </a:r>
          </a:p>
          <a:p>
            <a:r>
              <a:rPr lang="en-US" sz="1300" dirty="0" smtClean="0"/>
              <a:t>SERVICE &lt;http://elod2.linkedeconomy.org:8890/sparql/&gt; {</a:t>
            </a:r>
          </a:p>
          <a:p>
            <a:r>
              <a:rPr lang="en-US" sz="1300" dirty="0" smtClean="0"/>
              <a:t>?payment  </a:t>
            </a:r>
            <a:r>
              <a:rPr lang="en-US" sz="1300" dirty="0" err="1" smtClean="0"/>
              <a:t>elod:hasExpenditureLine</a:t>
            </a:r>
            <a:r>
              <a:rPr lang="en-US" sz="1300" dirty="0" smtClean="0"/>
              <a:t> ?</a:t>
            </a:r>
            <a:r>
              <a:rPr lang="en-US" sz="1300" dirty="0" err="1" smtClean="0"/>
              <a:t>expLine</a:t>
            </a:r>
            <a:r>
              <a:rPr lang="en-US" sz="1300" dirty="0" smtClean="0"/>
              <a:t> ; </a:t>
            </a:r>
            <a:r>
              <a:rPr lang="en-US" sz="1300" dirty="0" err="1" smtClean="0"/>
              <a:t>rdf:type</a:t>
            </a:r>
            <a:r>
              <a:rPr lang="en-US" sz="1300" dirty="0" smtClean="0"/>
              <a:t> </a:t>
            </a:r>
            <a:r>
              <a:rPr lang="en-US" sz="1300" dirty="0" err="1" smtClean="0"/>
              <a:t>elod:SpendingItem</a:t>
            </a:r>
            <a:r>
              <a:rPr lang="en-US" sz="1300" dirty="0" smtClean="0"/>
              <a:t> .</a:t>
            </a:r>
          </a:p>
          <a:p>
            <a:r>
              <a:rPr lang="en-US" sz="1300" dirty="0" smtClean="0"/>
              <a:t>?</a:t>
            </a:r>
            <a:r>
              <a:rPr lang="en-US" sz="1300" dirty="0" err="1" smtClean="0"/>
              <a:t>expLine</a:t>
            </a:r>
            <a:r>
              <a:rPr lang="en-US" sz="1300" dirty="0" smtClean="0"/>
              <a:t> </a:t>
            </a:r>
            <a:r>
              <a:rPr lang="en-US" sz="1300" dirty="0" err="1" smtClean="0"/>
              <a:t>elod:amount</a:t>
            </a:r>
            <a:r>
              <a:rPr lang="en-US" sz="1300" dirty="0" smtClean="0"/>
              <a:t> ?ups ; </a:t>
            </a:r>
            <a:r>
              <a:rPr lang="en-US" sz="1300" dirty="0" err="1" smtClean="0"/>
              <a:t>elod:seller</a:t>
            </a:r>
            <a:r>
              <a:rPr lang="en-US" sz="1300" dirty="0" smtClean="0"/>
              <a:t> &lt;http://linkedeconomy.org/resource/Organization/800420948&gt; .</a:t>
            </a:r>
          </a:p>
          <a:p>
            <a:r>
              <a:rPr lang="en-US" sz="1300" dirty="0" smtClean="0"/>
              <a:t>?ups </a:t>
            </a:r>
            <a:r>
              <a:rPr lang="en-US" sz="1300" dirty="0" err="1" smtClean="0"/>
              <a:t>gr:hasCurrencyValue</a:t>
            </a:r>
            <a:r>
              <a:rPr lang="en-US" sz="1300" dirty="0" smtClean="0"/>
              <a:t> ?amount .</a:t>
            </a:r>
          </a:p>
          <a:p>
            <a:r>
              <a:rPr lang="en-US" sz="1300" dirty="0" smtClean="0"/>
              <a:t>}</a:t>
            </a:r>
          </a:p>
          <a:p>
            <a:r>
              <a:rPr lang="en-US" sz="1300" dirty="0" smtClean="0"/>
              <a:t>SERVICE &lt;http://dbpedia.org/sparql&gt; {</a:t>
            </a:r>
          </a:p>
          <a:p>
            <a:r>
              <a:rPr lang="en-US" sz="1300" dirty="0" smtClean="0"/>
              <a:t>&lt;http://dbpedia.org/resource/Oracle_Corporation&gt; </a:t>
            </a:r>
            <a:r>
              <a:rPr lang="en-US" sz="1300" dirty="0" err="1" smtClean="0"/>
              <a:t>dbpedia-owl:netIncome</a:t>
            </a:r>
            <a:r>
              <a:rPr lang="en-US" sz="1300" dirty="0" smtClean="0"/>
              <a:t> ?</a:t>
            </a:r>
            <a:r>
              <a:rPr lang="en-US" sz="1300" dirty="0" err="1" smtClean="0"/>
              <a:t>netIncome</a:t>
            </a:r>
            <a:r>
              <a:rPr lang="en-US" sz="1300" dirty="0" smtClean="0"/>
              <a:t> ;</a:t>
            </a:r>
          </a:p>
          <a:p>
            <a:r>
              <a:rPr lang="en-US" sz="1300" dirty="0" smtClean="0"/>
              <a:t>               </a:t>
            </a:r>
            <a:r>
              <a:rPr lang="en-US" sz="1300" dirty="0" err="1" smtClean="0"/>
              <a:t>dbpedia-owl:numberOfEmployees</a:t>
            </a:r>
            <a:r>
              <a:rPr lang="en-US" sz="1300" dirty="0" smtClean="0"/>
              <a:t> ?</a:t>
            </a:r>
            <a:r>
              <a:rPr lang="en-US" sz="1300" dirty="0" err="1" smtClean="0"/>
              <a:t>numberOfEmployees</a:t>
            </a:r>
            <a:r>
              <a:rPr lang="en-US" sz="1300" dirty="0" smtClean="0"/>
              <a:t> .</a:t>
            </a:r>
          </a:p>
          <a:p>
            <a:r>
              <a:rPr lang="en-US" sz="1300" dirty="0" smtClean="0"/>
              <a:t>}</a:t>
            </a:r>
          </a:p>
          <a:p>
            <a:r>
              <a:rPr lang="en-US" sz="1300" dirty="0" smtClean="0"/>
              <a:t>}</a:t>
            </a:r>
          </a:p>
          <a:p>
            <a:r>
              <a:rPr lang="en-US" sz="1300" dirty="0" smtClean="0"/>
              <a:t>GROUP BY ?</a:t>
            </a:r>
            <a:r>
              <a:rPr lang="en-US" sz="1300" dirty="0" err="1" smtClean="0"/>
              <a:t>influenceMetric</a:t>
            </a:r>
            <a:r>
              <a:rPr lang="en-US" sz="1300" dirty="0" smtClean="0"/>
              <a:t> ?payment ?</a:t>
            </a:r>
            <a:r>
              <a:rPr lang="en-US" sz="1300" dirty="0" err="1" smtClean="0"/>
              <a:t>netIncome</a:t>
            </a:r>
            <a:r>
              <a:rPr lang="en-US" sz="1300" dirty="0" smtClean="0"/>
              <a:t> ?</a:t>
            </a:r>
            <a:r>
              <a:rPr lang="en-US" sz="1300" dirty="0" err="1" smtClean="0"/>
              <a:t>numberOfEmployees</a:t>
            </a: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xmlns="" val="25205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008" y="562000"/>
            <a:ext cx="8964488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Social Analytics</a:t>
            </a:r>
            <a:r>
              <a:rPr lang="el-GR" dirty="0" smtClean="0"/>
              <a:t>(</a:t>
            </a:r>
            <a:r>
              <a:rPr lang="en-US" dirty="0" smtClean="0"/>
              <a:t>1</a:t>
            </a:r>
            <a:r>
              <a:rPr lang="el-GR" dirty="0" smtClean="0"/>
              <a:t>/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8" y="1700808"/>
            <a:ext cx="8964488" cy="4896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008" y="562000"/>
            <a:ext cx="8964488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Social Analytics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/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" name="4 - Θέση περιεχομένου" descr="11-5-2015 2-14-05 μ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8" y="1700808"/>
            <a:ext cx="8964488" cy="48965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www.InfluenceTracker</a:t>
            </a:r>
            <a:r>
              <a:rPr lang="el-GR" dirty="0" smtClean="0"/>
              <a:t>.</a:t>
            </a:r>
            <a:r>
              <a:rPr lang="en-US" dirty="0" smtClean="0"/>
              <a:t>com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Rating of Influence Metric</a:t>
            </a:r>
            <a:r>
              <a:rPr lang="el-GR" dirty="0" smtClean="0"/>
              <a:t> </a:t>
            </a:r>
            <a:r>
              <a:rPr lang="en-US" dirty="0" smtClean="0"/>
              <a:t>of </a:t>
            </a:r>
            <a:r>
              <a:rPr lang="el-GR" dirty="0" smtClean="0"/>
              <a:t> </a:t>
            </a:r>
            <a:r>
              <a:rPr lang="el-GR" dirty="0" err="1" smtClean="0"/>
              <a:t>Twitter</a:t>
            </a:r>
            <a:r>
              <a:rPr lang="en-US" dirty="0" smtClean="0"/>
              <a:t> accounts</a:t>
            </a:r>
          </a:p>
          <a:p>
            <a:endParaRPr lang="el-GR" sz="1000" dirty="0" smtClean="0"/>
          </a:p>
          <a:p>
            <a:r>
              <a:rPr lang="en-US" dirty="0" smtClean="0"/>
              <a:t>Real-time rating of Influence Metric and other social analytics</a:t>
            </a:r>
          </a:p>
          <a:p>
            <a:endParaRPr lang="el-GR" sz="1000" dirty="0" smtClean="0"/>
          </a:p>
          <a:p>
            <a:r>
              <a:rPr lang="en-US" dirty="0" smtClean="0"/>
              <a:t>Analysis and comparison of characteristics of Twitter accounts using diagrams/figures</a:t>
            </a:r>
          </a:p>
          <a:p>
            <a:endParaRPr lang="el-GR" sz="1000" dirty="0" smtClean="0"/>
          </a:p>
          <a:p>
            <a:r>
              <a:rPr lang="en-US" dirty="0" smtClean="0"/>
              <a:t>Evolution of these characteristics</a:t>
            </a:r>
          </a:p>
          <a:p>
            <a:endParaRPr lang="en-US" sz="1000" dirty="0" smtClean="0"/>
          </a:p>
          <a:p>
            <a:r>
              <a:rPr lang="en-US" dirty="0" err="1" smtClean="0">
                <a:solidFill>
                  <a:srgbClr val="0070C0"/>
                </a:solidFill>
              </a:rPr>
              <a:t>InfluenceTracker</a:t>
            </a:r>
            <a:r>
              <a:rPr lang="en-US" dirty="0" smtClean="0">
                <a:solidFill>
                  <a:srgbClr val="0070C0"/>
                </a:solidFill>
              </a:rPr>
              <a:t> Ontology: Semantification of Twitter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Semantifying</a:t>
            </a:r>
            <a:r>
              <a:rPr lang="en-US" dirty="0" smtClean="0"/>
              <a:t> the Twitter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0540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exploit all this information ?</a:t>
            </a:r>
          </a:p>
          <a:p>
            <a:endParaRPr lang="el-GR" sz="1000" dirty="0" smtClean="0"/>
          </a:p>
          <a:p>
            <a:r>
              <a:rPr lang="en-US" dirty="0" smtClean="0"/>
              <a:t>How can we provide meaningful questions ? and…</a:t>
            </a:r>
          </a:p>
          <a:p>
            <a:endParaRPr lang="el-GR" sz="1000" dirty="0" smtClean="0"/>
          </a:p>
          <a:p>
            <a:r>
              <a:rPr lang="en-US" dirty="0" smtClean="0"/>
              <a:t>How can we receive combined information provided by </a:t>
            </a:r>
            <a:r>
              <a:rPr lang="en-US" dirty="0" err="1" smtClean="0"/>
              <a:t>Twittersphere</a:t>
            </a:r>
            <a:r>
              <a:rPr lang="en-US" dirty="0" smtClean="0"/>
              <a:t> ?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… or by other sources ?</a:t>
            </a:r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13629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Q1.1: What URLs are </a:t>
            </a:r>
            <a:r>
              <a:rPr lang="en-US" dirty="0"/>
              <a:t>related with @</a:t>
            </a:r>
            <a:r>
              <a:rPr lang="en-US" dirty="0" err="1" smtClean="0"/>
              <a:t>SMAPinfo</a:t>
            </a:r>
            <a:r>
              <a:rPr lang="en-US" dirty="0" smtClean="0"/>
              <a:t> ?</a:t>
            </a:r>
          </a:p>
          <a:p>
            <a:endParaRPr lang="el-GR" sz="1000" dirty="0" smtClean="0"/>
          </a:p>
          <a:p>
            <a:r>
              <a:rPr lang="en-US" dirty="0" smtClean="0"/>
              <a:t>Q1.2: </a:t>
            </a:r>
            <a:r>
              <a:rPr lang="en-US" dirty="0"/>
              <a:t>Can </a:t>
            </a:r>
            <a:r>
              <a:rPr lang="en-US" dirty="0" smtClean="0"/>
              <a:t>you find th</a:t>
            </a:r>
            <a:r>
              <a:rPr lang="en-US" dirty="0"/>
              <a:t>e </a:t>
            </a:r>
            <a:r>
              <a:rPr lang="en-US" dirty="0" smtClean="0"/>
              <a:t>top-10 </a:t>
            </a:r>
            <a:r>
              <a:rPr lang="en-US" dirty="0"/>
              <a:t>influential users that </a:t>
            </a:r>
            <a:r>
              <a:rPr lang="en-US" dirty="0" smtClean="0"/>
              <a:t>tweeted the hashtag #breaking?</a:t>
            </a:r>
          </a:p>
          <a:p>
            <a:endParaRPr lang="el-GR" sz="1000" dirty="0" smtClean="0"/>
          </a:p>
          <a:p>
            <a:r>
              <a:rPr lang="en-US" dirty="0" smtClean="0"/>
              <a:t>Q1.3: Can you find the similar users (in terms of content) of  @</a:t>
            </a:r>
            <a:r>
              <a:rPr lang="en-US" dirty="0" err="1" smtClean="0"/>
              <a:t>BarackObama</a:t>
            </a:r>
            <a:r>
              <a:rPr lang="en-US" dirty="0" smtClean="0"/>
              <a:t>?</a:t>
            </a:r>
          </a:p>
          <a:p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2515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2238</TotalTime>
  <Words>2178</Words>
  <Application>Microsoft Office PowerPoint</Application>
  <PresentationFormat>Προβολή στην οθόνη (4:3)</PresentationFormat>
  <Paragraphs>396</Paragraphs>
  <Slides>46</Slides>
  <Notes>20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Αστικό</vt:lpstr>
      <vt:lpstr> Semantic Social Analytics and Linked Open Data Cloud</vt:lpstr>
      <vt:lpstr>Contents</vt:lpstr>
      <vt:lpstr>InfluenceTracker.com</vt:lpstr>
      <vt:lpstr>@TimBerners_Lee (1)</vt:lpstr>
      <vt:lpstr>Social Analytics(1/2)</vt:lpstr>
      <vt:lpstr>Social Analytics(2/2)</vt:lpstr>
      <vt:lpstr>www.InfluenceTracker.com</vt:lpstr>
      <vt:lpstr>Semantifying the Twitter</vt:lpstr>
      <vt:lpstr>Questions</vt:lpstr>
      <vt:lpstr>Questions</vt:lpstr>
      <vt:lpstr>Question 1.1 (IT ontology)</vt:lpstr>
      <vt:lpstr>Questions</vt:lpstr>
      <vt:lpstr>Διαφάνεια 13</vt:lpstr>
      <vt:lpstr>Questions</vt:lpstr>
      <vt:lpstr>Διαφάνεια 15</vt:lpstr>
      <vt:lpstr>From Open Data to Linked Data</vt:lpstr>
      <vt:lpstr>Publishing IT data as Linked Data</vt:lpstr>
      <vt:lpstr>@TimBerners_Lee (2)</vt:lpstr>
      <vt:lpstr>Benefits of publishing IT data as LOD</vt:lpstr>
      <vt:lpstr>Questions (enriched!)</vt:lpstr>
      <vt:lpstr>Questions (enriched!)</vt:lpstr>
      <vt:lpstr>Question 2.1 (IT &amp; Dbpedia ontology)</vt:lpstr>
      <vt:lpstr>Questions (enriched!)</vt:lpstr>
      <vt:lpstr>Question 2.2 (IT &amp; Dbpedia ontology)</vt:lpstr>
      <vt:lpstr>Question 2.2 (more specific) (IT &amp; Dbpedia ontology)</vt:lpstr>
      <vt:lpstr>Questions (enriched!)</vt:lpstr>
      <vt:lpstr>Question 2.3 (IT &amp; Dbpedia ontology)</vt:lpstr>
      <vt:lpstr>Questions (enriched!)</vt:lpstr>
      <vt:lpstr>Question 2.4 (IT &amp; Dbpedia ontology)</vt:lpstr>
      <vt:lpstr>Questions (enriched!)</vt:lpstr>
      <vt:lpstr>Question 2.5 (IT &amp; Dbpedia &amp; LinkedEconomy ontology)</vt:lpstr>
      <vt:lpstr>Διαφάνεια 32</vt:lpstr>
      <vt:lpstr>Conclusions</vt:lpstr>
      <vt:lpstr>www.InfluenceTracker.com</vt:lpstr>
      <vt:lpstr>Example of Similarity Network</vt:lpstr>
      <vt:lpstr>Example of Similarity Network</vt:lpstr>
      <vt:lpstr>Διαφάνεια 37</vt:lpstr>
      <vt:lpstr>Διαφάνεια 38</vt:lpstr>
      <vt:lpstr>Question 1.1 (IT ontology)</vt:lpstr>
      <vt:lpstr>Διαφάνεια 40</vt:lpstr>
      <vt:lpstr>Διαφάνεια 41</vt:lpstr>
      <vt:lpstr>Question 2.1 (IT &amp; Dbpedia ontology)</vt:lpstr>
      <vt:lpstr>Question 2.2 (IT &amp; Dbpedia ontology)</vt:lpstr>
      <vt:lpstr>Question 2.3 (IT &amp; Dbpedia ontology)</vt:lpstr>
      <vt:lpstr>Question 2.4 (IT &amp; Dbpedia ontology)</vt:lpstr>
      <vt:lpstr>Question 2.5 (IT &amp; Dbpedia &amp; LinkedEconomy ontology)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Makis</dc:creator>
  <cp:lastModifiedBy>Makis</cp:lastModifiedBy>
  <cp:revision>311</cp:revision>
  <dcterms:created xsi:type="dcterms:W3CDTF">2014-05-06T10:30:57Z</dcterms:created>
  <dcterms:modified xsi:type="dcterms:W3CDTF">2015-11-03T13:04:17Z</dcterms:modified>
</cp:coreProperties>
</file>