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50"/>
  </p:notesMasterIdLst>
  <p:sldIdLst>
    <p:sldId id="256" r:id="rId2"/>
    <p:sldId id="261" r:id="rId3"/>
    <p:sldId id="262" r:id="rId4"/>
    <p:sldId id="275" r:id="rId5"/>
    <p:sldId id="280" r:id="rId6"/>
    <p:sldId id="320" r:id="rId7"/>
    <p:sldId id="321" r:id="rId8"/>
    <p:sldId id="325" r:id="rId9"/>
    <p:sldId id="323" r:id="rId10"/>
    <p:sldId id="322" r:id="rId11"/>
    <p:sldId id="324" r:id="rId12"/>
    <p:sldId id="294" r:id="rId13"/>
    <p:sldId id="295" r:id="rId14"/>
    <p:sldId id="296" r:id="rId15"/>
    <p:sldId id="297" r:id="rId16"/>
    <p:sldId id="298" r:id="rId17"/>
    <p:sldId id="299" r:id="rId18"/>
    <p:sldId id="343" r:id="rId19"/>
    <p:sldId id="345" r:id="rId20"/>
    <p:sldId id="300" r:id="rId21"/>
    <p:sldId id="301" r:id="rId22"/>
    <p:sldId id="351" r:id="rId23"/>
    <p:sldId id="314" r:id="rId24"/>
    <p:sldId id="315" r:id="rId25"/>
    <p:sldId id="316" r:id="rId26"/>
    <p:sldId id="304" r:id="rId27"/>
    <p:sldId id="285" r:id="rId28"/>
    <p:sldId id="258" r:id="rId29"/>
    <p:sldId id="277" r:id="rId30"/>
    <p:sldId id="326" r:id="rId31"/>
    <p:sldId id="259" r:id="rId32"/>
    <p:sldId id="337" r:id="rId33"/>
    <p:sldId id="338" r:id="rId34"/>
    <p:sldId id="350" r:id="rId35"/>
    <p:sldId id="348" r:id="rId36"/>
    <p:sldId id="349" r:id="rId37"/>
    <p:sldId id="339" r:id="rId38"/>
    <p:sldId id="340" r:id="rId39"/>
    <p:sldId id="329" r:id="rId40"/>
    <p:sldId id="330" r:id="rId41"/>
    <p:sldId id="331" r:id="rId42"/>
    <p:sldId id="352" r:id="rId43"/>
    <p:sldId id="333" r:id="rId44"/>
    <p:sldId id="336" r:id="rId45"/>
    <p:sldId id="334" r:id="rId46"/>
    <p:sldId id="332" r:id="rId47"/>
    <p:sldId id="341" r:id="rId48"/>
    <p:sldId id="34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1630" autoAdjust="0"/>
  </p:normalViewPr>
  <p:slideViewPr>
    <p:cSldViewPr>
      <p:cViewPr varScale="1">
        <p:scale>
          <a:sx n="55" d="100"/>
          <a:sy n="55" d="100"/>
        </p:scale>
        <p:origin x="6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D50025-94FB-4517-9BAC-69DA5C9BF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1B621-A766-4AB5-AA61-D0D75B5A92F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AD0F3-5595-46C5-912F-0BE43F3C66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27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AF4DD-990E-444E-B93E-617A621312F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90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66B75-B126-4ACB-B8C6-9449BF5F79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09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EE0EA-3255-4908-854D-50D302D96DA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729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D2C4D-1E13-4F8E-9770-1F7B6F4BEF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214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7C7E3-C7CF-4267-A91F-0B2D62E4C35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04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E97FF-4358-431F-8A83-9A7A8CEA4D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Two simple multiple access control techniques.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Each mobile’s share of the bandwidth is divided into portions for the uplink and the downlink. Also, possibly, out of band signaling.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As we will see, used in AMPS, GSM, IS-54/136</a:t>
            </a:r>
          </a:p>
        </p:txBody>
      </p:sp>
    </p:spTree>
    <p:extLst>
      <p:ext uri="{BB962C8B-B14F-4D97-AF65-F5344CB8AC3E}">
        <p14:creationId xmlns:p14="http://schemas.microsoft.com/office/powerpoint/2010/main" val="139888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7C2A0-5C35-4506-9CD4-78F330368AB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7012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7C2A0-5C35-4506-9CD4-78F330368AB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046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7C2A0-5C35-4506-9CD4-78F330368AB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11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B8E50-444F-4F6F-BC5A-2FBB3B9D742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01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2CDCA-921B-4428-8925-2420CFE9F37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882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B58D6-2A3F-4FAD-B3E4-526B4597831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966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6B83E-0946-47A3-AE6B-A4329AE3DCB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5555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E6715-065E-41BD-BAAD-A5E0060054B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47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A9AF8-DB6B-4FF2-9050-2E8D8672071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0371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D5FE6-124E-43A6-810F-F60384BE6D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853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3B2CD-9FDA-4E9B-9FA9-77AB828B7B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17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33B1E-21EB-4424-8CDD-BFA0CED2590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53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15F0C-33D3-4EE6-86C9-35276279AE0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098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8BCAC-09EA-4AAC-82BB-8976344BAFA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9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2D5DE-8641-405F-A670-8AC679325EB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5283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2EE00-F4B3-462D-BA18-AEDDC0B33C7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8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45FB-A16E-44FA-97EB-4EA27143285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baseline="0" dirty="0"/>
          </a:p>
        </p:txBody>
      </p:sp>
    </p:spTree>
    <p:extLst>
      <p:ext uri="{BB962C8B-B14F-4D97-AF65-F5344CB8AC3E}">
        <p14:creationId xmlns:p14="http://schemas.microsoft.com/office/powerpoint/2010/main" val="2354137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45FB-A16E-44FA-97EB-4EA27143285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baseline="0" dirty="0"/>
          </a:p>
        </p:txBody>
      </p:sp>
    </p:spTree>
    <p:extLst>
      <p:ext uri="{BB962C8B-B14F-4D97-AF65-F5344CB8AC3E}">
        <p14:creationId xmlns:p14="http://schemas.microsoft.com/office/powerpoint/2010/main" val="1343651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45FB-A16E-44FA-97EB-4EA27143285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baseline="0" dirty="0"/>
          </a:p>
        </p:txBody>
      </p:sp>
    </p:spTree>
    <p:extLst>
      <p:ext uri="{BB962C8B-B14F-4D97-AF65-F5344CB8AC3E}">
        <p14:creationId xmlns:p14="http://schemas.microsoft.com/office/powerpoint/2010/main" val="4901165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45FB-A16E-44FA-97EB-4EA27143285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baseline="0" dirty="0"/>
          </a:p>
        </p:txBody>
      </p:sp>
    </p:spTree>
    <p:extLst>
      <p:ext uri="{BB962C8B-B14F-4D97-AF65-F5344CB8AC3E}">
        <p14:creationId xmlns:p14="http://schemas.microsoft.com/office/powerpoint/2010/main" val="1072995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45FB-A16E-44FA-97EB-4EA27143285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baseline="0" dirty="0"/>
          </a:p>
        </p:txBody>
      </p:sp>
    </p:spTree>
    <p:extLst>
      <p:ext uri="{BB962C8B-B14F-4D97-AF65-F5344CB8AC3E}">
        <p14:creationId xmlns:p14="http://schemas.microsoft.com/office/powerpoint/2010/main" val="37321411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45FB-A16E-44FA-97EB-4EA27143285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baseline="0" dirty="0"/>
          </a:p>
        </p:txBody>
      </p:sp>
    </p:spTree>
    <p:extLst>
      <p:ext uri="{BB962C8B-B14F-4D97-AF65-F5344CB8AC3E}">
        <p14:creationId xmlns:p14="http://schemas.microsoft.com/office/powerpoint/2010/main" val="1110661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45FB-A16E-44FA-97EB-4EA27143285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baseline="0" dirty="0"/>
          </a:p>
        </p:txBody>
      </p:sp>
    </p:spTree>
    <p:extLst>
      <p:ext uri="{BB962C8B-B14F-4D97-AF65-F5344CB8AC3E}">
        <p14:creationId xmlns:p14="http://schemas.microsoft.com/office/powerpoint/2010/main" val="4142705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AEE54-401C-43CC-88A0-D7EF698EBFA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86581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9ACBF-1CC4-40BC-BB50-A4C011B562C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25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3FE2C-9550-4343-AC97-0C156EA8B2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95215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6CD5B-E66C-495B-87D4-742AE880974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9945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9E4E0-C260-4522-8FC4-D9831CE96C6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58763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F8459-B96D-41BE-AADB-AD8CFAF5CA3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1286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18071-9852-4CFA-B2B9-93ADA1A1ACA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3610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00CA4-2288-41C3-A238-1FB16AAB1A3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3105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world’s internet backbone architecture shown through international routes</a:t>
            </a:r>
          </a:p>
          <a:p>
            <a:r>
              <a:rPr lang="en-US" dirty="0"/>
              <a:t>Europe 267,278 </a:t>
            </a:r>
            <a:r>
              <a:rPr lang="en-US" dirty="0" err="1"/>
              <a:t>Gbps</a:t>
            </a:r>
            <a:endParaRPr lang="en-US" dirty="0"/>
          </a:p>
          <a:p>
            <a:r>
              <a:rPr lang="en-US" dirty="0"/>
              <a:t>Asia 79,514 </a:t>
            </a:r>
            <a:r>
              <a:rPr lang="en-US" dirty="0" err="1"/>
              <a:t>Gbps</a:t>
            </a:r>
            <a:endParaRPr lang="en-US" dirty="0"/>
          </a:p>
          <a:p>
            <a:r>
              <a:rPr lang="en-US" dirty="0"/>
              <a:t>US &amp; Canada 90,282 </a:t>
            </a:r>
            <a:r>
              <a:rPr lang="en-US" dirty="0" err="1"/>
              <a:t>Gbps</a:t>
            </a:r>
            <a:endParaRPr lang="en-US" dirty="0"/>
          </a:p>
          <a:p>
            <a:r>
              <a:rPr lang="en-US" dirty="0"/>
              <a:t>Latin America 45,569 </a:t>
            </a:r>
            <a:r>
              <a:rPr lang="en-US" dirty="0" err="1"/>
              <a:t>Gbps</a:t>
            </a:r>
            <a:endParaRPr lang="en-US" dirty="0"/>
          </a:p>
          <a:p>
            <a:r>
              <a:rPr lang="en-US" dirty="0"/>
              <a:t>Middle East 26,137 </a:t>
            </a:r>
            <a:r>
              <a:rPr lang="en-US" dirty="0" err="1"/>
              <a:t>Gbps</a:t>
            </a:r>
            <a:endParaRPr lang="en-US" dirty="0"/>
          </a:p>
          <a:p>
            <a:r>
              <a:rPr lang="en-US" dirty="0"/>
              <a:t>Oceania 3,958 </a:t>
            </a:r>
            <a:r>
              <a:rPr lang="en-US" dirty="0" err="1"/>
              <a:t>Gbps</a:t>
            </a:r>
            <a:endParaRPr lang="el-GR" dirty="0"/>
          </a:p>
          <a:p>
            <a:r>
              <a:rPr lang="el-GR" dirty="0"/>
              <a:t>Ζεύξεις </a:t>
            </a:r>
            <a:r>
              <a:rPr lang="en-US" dirty="0" err="1"/>
              <a:t>Tbps</a:t>
            </a:r>
            <a:r>
              <a:rPr lang="en-US" baseline="0" dirty="0"/>
              <a:t> (</a:t>
            </a:r>
            <a:r>
              <a:rPr lang="el-GR" baseline="0" dirty="0"/>
              <a:t>Υποβρύχιες κλπ) – 6-7 </a:t>
            </a:r>
            <a:r>
              <a:rPr lang="el-GR" baseline="0" dirty="0" err="1"/>
              <a:t>κολοσοί</a:t>
            </a:r>
            <a:r>
              <a:rPr lang="el-GR" baseline="0" dirty="0"/>
              <a:t> ρίχνουν υποβρύχια οπτικά καλώδια</a:t>
            </a:r>
          </a:p>
          <a:p>
            <a:r>
              <a:rPr lang="el-GR" baseline="0" dirty="0"/>
              <a:t>Κάθε χρώμα σε οπτική ίνα μεταφέρει 100</a:t>
            </a:r>
            <a:r>
              <a:rPr lang="en-US" baseline="0" dirty="0" err="1"/>
              <a:t>Gbps</a:t>
            </a:r>
            <a:r>
              <a:rPr lang="en-US" baseline="0" dirty="0"/>
              <a:t> </a:t>
            </a:r>
            <a:r>
              <a:rPr lang="el-GR" baseline="0" dirty="0"/>
              <a:t>σε απόσταση &gt; 5000 </a:t>
            </a:r>
            <a:r>
              <a:rPr lang="en-US" baseline="0" dirty="0"/>
              <a:t>miles</a:t>
            </a:r>
          </a:p>
          <a:p>
            <a:r>
              <a:rPr lang="el-GR" baseline="0" dirty="0"/>
              <a:t>Σπίτια συνδέσεις ως </a:t>
            </a:r>
            <a:r>
              <a:rPr lang="en-US" baseline="0" dirty="0"/>
              <a:t>5Gbps</a:t>
            </a:r>
            <a:endParaRPr lang="el-GR" baseline="0" dirty="0"/>
          </a:p>
          <a:p>
            <a:r>
              <a:rPr lang="en-US" baseline="0" dirty="0"/>
              <a:t>5G – 100Gbps</a:t>
            </a:r>
          </a:p>
          <a:p>
            <a:endParaRPr lang="en-US" baseline="0" dirty="0"/>
          </a:p>
          <a:p>
            <a:endParaRPr lang="el-GR" baseline="0" dirty="0"/>
          </a:p>
          <a:p>
            <a:endParaRPr lang="en-GB" dirty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D28C4-96B0-4851-B0FF-1226AAD1A88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725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EE944-2DE2-4CBB-98C2-A6B3D0A85D6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1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45FB-A16E-44FA-97EB-4EA27143285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dirty="0"/>
              <a:t>Σπίτι</a:t>
            </a:r>
            <a:r>
              <a:rPr lang="el-GR" baseline="0" dirty="0"/>
              <a:t> πάει αναλογικά </a:t>
            </a:r>
            <a:r>
              <a:rPr lang="el-GR" baseline="0" dirty="0" err="1"/>
              <a:t>μεσω</a:t>
            </a:r>
            <a:r>
              <a:rPr lang="el-GR" baseline="0" dirty="0"/>
              <a:t> γραμμών 4ΚΗζ</a:t>
            </a:r>
            <a:r>
              <a:rPr lang="en-US" baseline="0" dirty="0"/>
              <a:t> – 8ksamples</a:t>
            </a:r>
            <a:endParaRPr lang="el-GR" baseline="0" dirty="0"/>
          </a:p>
          <a:p>
            <a:pPr eaLnBrk="1" hangingPunct="1"/>
            <a:r>
              <a:rPr lang="el-GR" baseline="0" dirty="0"/>
              <a:t>Στην παραδοσιακή τηλεφωνία βάζουν 8</a:t>
            </a:r>
            <a:r>
              <a:rPr lang="en-US" baseline="0" dirty="0"/>
              <a:t>bits/sample – 2^8=256 samples</a:t>
            </a:r>
          </a:p>
          <a:p>
            <a:pPr eaLnBrk="1" hangingPunct="1"/>
            <a:r>
              <a:rPr lang="el-GR" baseline="0" dirty="0"/>
              <a:t>Ρυθμός 8Κ</a:t>
            </a:r>
            <a:r>
              <a:rPr lang="en-US" baseline="0" dirty="0"/>
              <a:t>samples x 8bits =64kbps</a:t>
            </a:r>
          </a:p>
          <a:p>
            <a:pPr eaLnBrk="1" hangingPunct="1"/>
            <a:r>
              <a:rPr lang="el-GR" baseline="0" dirty="0"/>
              <a:t>Για δεδομένα κώδικες που εξασφαλίζουν μειωμένα </a:t>
            </a:r>
            <a:r>
              <a:rPr lang="en-US" baseline="0" dirty="0"/>
              <a:t>data</a:t>
            </a:r>
          </a:p>
          <a:p>
            <a:pPr eaLnBrk="1" hangingPunct="1"/>
            <a:r>
              <a:rPr lang="el-GR" baseline="0" dirty="0"/>
              <a:t>Η </a:t>
            </a:r>
            <a:r>
              <a:rPr lang="en-US" baseline="0" dirty="0"/>
              <a:t>TV </a:t>
            </a:r>
            <a:r>
              <a:rPr lang="el-GR" baseline="0" dirty="0"/>
              <a:t>σήμερα μεταδίδεται ψηφιακά και την κωδικοποίηση στην κάνει η </a:t>
            </a:r>
            <a:r>
              <a:rPr lang="en-US" baseline="0" dirty="0" err="1"/>
              <a:t>digea</a:t>
            </a:r>
            <a:r>
              <a:rPr lang="en-US" baseline="0" dirty="0"/>
              <a:t> </a:t>
            </a:r>
            <a:r>
              <a:rPr lang="el-GR" baseline="0" dirty="0"/>
              <a:t>και η </a:t>
            </a:r>
            <a:r>
              <a:rPr lang="en-US" baseline="0" dirty="0"/>
              <a:t>ERT</a:t>
            </a:r>
          </a:p>
          <a:p>
            <a:pPr eaLnBrk="1" hangingPunct="1"/>
            <a:r>
              <a:rPr lang="el-GR" baseline="0" dirty="0"/>
              <a:t>Ραδιόφωνο – αναλογική </a:t>
            </a:r>
            <a:r>
              <a:rPr lang="el-GR" baseline="0" dirty="0" err="1"/>
              <a:t>μετάδδωση</a:t>
            </a:r>
            <a:endParaRPr lang="el-GR" baseline="0" dirty="0"/>
          </a:p>
          <a:p>
            <a:pPr eaLnBrk="1" hangingPunct="1"/>
            <a:r>
              <a:rPr lang="el-GR" baseline="0" dirty="0" err="1"/>
              <a:t>Δίκυτα</a:t>
            </a:r>
            <a:r>
              <a:rPr lang="el-GR" baseline="0" dirty="0"/>
              <a:t> </a:t>
            </a:r>
            <a:r>
              <a:rPr lang="en-US" baseline="0" dirty="0" err="1"/>
              <a:t>Wifi</a:t>
            </a:r>
            <a:r>
              <a:rPr lang="en-US" baseline="0" dirty="0"/>
              <a:t> – </a:t>
            </a:r>
            <a:r>
              <a:rPr lang="el-GR" baseline="0" dirty="0"/>
              <a:t>πολλά κανάλια το ένα πάνω στο άλλο και γίνεται ανακάτεμα πληροφορίας που επιλύεται στατιστικά μέσω επιπέδου γραμμής</a:t>
            </a:r>
            <a:endParaRPr lang="en-US" baseline="0" dirty="0"/>
          </a:p>
          <a:p>
            <a:pPr eaLnBrk="1" hangingPunct="1"/>
            <a:endParaRPr lang="el-GR" baseline="0" dirty="0"/>
          </a:p>
        </p:txBody>
      </p:sp>
    </p:spTree>
    <p:extLst>
      <p:ext uri="{BB962C8B-B14F-4D97-AF65-F5344CB8AC3E}">
        <p14:creationId xmlns:p14="http://schemas.microsoft.com/office/powerpoint/2010/main" val="77375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82D61-2E13-4A18-A932-A14BA7BD8D7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178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10792-7C0C-41AF-B7FF-82F13545606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5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83A78-A954-4780-BC38-96943F5CB0A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30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BF98CD-1BF9-4DB7-B4AF-727668D6097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18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DB1C7-95C0-4943-B597-51C42EBAB63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1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B8CE-4327-45D4-8C36-DB7110B6904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37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5156B-8E05-41E8-9F49-E8DFAB7E2C0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77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DA0DD-E298-4A20-9781-B8EA08D01E4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8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8A0A3-77FF-4474-88EA-E886EFFA8D1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7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9CFDB-4746-4AD4-B993-AA7B4122891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98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2AB82-6291-4CAF-B414-8EF4F0A72C9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57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E9CB1-E870-4679-9C9F-3F86C21EA5A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7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DA0DD-E298-4A20-9781-B8EA08D01E4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68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6E1E2A-2B93-4DCC-B513-F3E86F5C33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65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C7769-AF72-46D6-9EF9-9ABAE1197B9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92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DA0DD-E298-4A20-9781-B8EA08D01E4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4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3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4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2.wmf"/><Relationship Id="rId22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30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14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12.wmf"/><Relationship Id="rId22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3.bin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41.bin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14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2.wmf"/><Relationship Id="rId22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8" y="1549377"/>
            <a:ext cx="9144000" cy="1444625"/>
          </a:xfrm>
        </p:spPr>
        <p:txBody>
          <a:bodyPr>
            <a:noAutofit/>
          </a:bodyPr>
          <a:lstStyle/>
          <a:p>
            <a:pPr algn="ctr" eaLnBrk="1" hangingPunct="1"/>
            <a:endParaRPr lang="en-US" sz="3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8464" y="3403529"/>
            <a:ext cx="8388424" cy="19442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2400" cap="none" dirty="0"/>
              <a:t>Εισαγωγή στις Λειτουργίες και διαχείριση δικτύων</a:t>
            </a:r>
            <a:endParaRPr lang="en-US" sz="2400" cap="none" dirty="0"/>
          </a:p>
          <a:p>
            <a:pPr algn="ctr" eaLnBrk="1" hangingPunct="1"/>
            <a:endParaRPr lang="el-GR" sz="2400" cap="none" dirty="0"/>
          </a:p>
          <a:p>
            <a:pPr algn="ctr" eaLnBrk="1" hangingPunct="1"/>
            <a:r>
              <a:rPr lang="el-GR" sz="2000" cap="none" dirty="0"/>
              <a:t>Άγγελος </a:t>
            </a:r>
            <a:r>
              <a:rPr lang="el-GR" sz="2000" cap="none" dirty="0" err="1"/>
              <a:t>Μιχάλας</a:t>
            </a:r>
            <a:r>
              <a:rPr lang="el-GR" sz="2000" cap="none" dirty="0"/>
              <a:t> – Καθηγητής</a:t>
            </a:r>
          </a:p>
          <a:p>
            <a:pPr algn="ctr" eaLnBrk="1" hangingPunct="1"/>
            <a:r>
              <a:rPr lang="en-US" sz="2000" cap="none" dirty="0"/>
              <a:t>amichalas@uowm.gr</a:t>
            </a:r>
            <a:endParaRPr lang="el-GR" sz="2000" cap="none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83A3C28-C0CF-4104-914B-41B73FE17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5" y="5505003"/>
            <a:ext cx="819102" cy="81910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3EA5A6-983D-49BE-8448-4B3958DC9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5" y="5461714"/>
            <a:ext cx="883037" cy="905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25915-495C-4CDC-BA47-9855FFCA21F6}"/>
              </a:ext>
            </a:extLst>
          </p:cNvPr>
          <p:cNvSpPr txBox="1"/>
          <p:nvPr/>
        </p:nvSpPr>
        <p:spPr>
          <a:xfrm>
            <a:off x="1004624" y="5461714"/>
            <a:ext cx="7196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cs typeface="Times New Roman" panose="02020603050405020304" pitchFamily="18" charset="0"/>
              </a:rPr>
              <a:t>Πανεπιστήμιο Δυτικής Μακεδονίας</a:t>
            </a:r>
          </a:p>
          <a:p>
            <a:pPr algn="ctr"/>
            <a:r>
              <a:rPr lang="el-GR" b="1" dirty="0">
                <a:cs typeface="Times New Roman" panose="02020603050405020304" pitchFamily="18" charset="0"/>
              </a:rPr>
              <a:t>Πολυτεχνική Σχολή</a:t>
            </a:r>
          </a:p>
          <a:p>
            <a:pPr algn="ctr"/>
            <a:r>
              <a:rPr lang="el-GR" b="1" dirty="0">
                <a:cs typeface="Times New Roman" panose="02020603050405020304" pitchFamily="18" charset="0"/>
              </a:rPr>
              <a:t>Τμήμα Ηλεκτρολόγων Μηχανικών και Μηχανικών Υπολογιστών (ΗΜΜΥ)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01117"/>
            <a:ext cx="7523162" cy="1143000"/>
          </a:xfrm>
        </p:spPr>
        <p:txBody>
          <a:bodyPr/>
          <a:lstStyle/>
          <a:p>
            <a:pPr eaLnBrk="1" hangingPunct="1"/>
            <a:r>
              <a:rPr kumimoji="1" lang="el-GR" sz="3200"/>
              <a:t>Συχνότητα, Φάσμα και Εύρος Ζώνης 4</a:t>
            </a:r>
            <a:r>
              <a:rPr kumimoji="1" lang="en-US" sz="3200"/>
              <a:t>/</a:t>
            </a:r>
            <a:r>
              <a:rPr kumimoji="1" lang="el-GR" sz="3200"/>
              <a:t>5</a:t>
            </a:r>
            <a:endParaRPr lang="en-US" sz="32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1773238"/>
            <a:ext cx="7993062" cy="446407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200" dirty="0"/>
              <a:t>Εύρος ζώνης (</a:t>
            </a:r>
            <a:r>
              <a:rPr lang="el-GR" sz="2200" dirty="0" err="1"/>
              <a:t>bandwidth</a:t>
            </a:r>
            <a:r>
              <a:rPr lang="el-GR" sz="2200" dirty="0"/>
              <a:t>)</a:t>
            </a:r>
            <a:r>
              <a:rPr lang="en-US" sz="2200" dirty="0"/>
              <a:t> = </a:t>
            </a:r>
            <a:r>
              <a:rPr lang="el-GR" sz="2200" dirty="0"/>
              <a:t>το εύρος των συχνοτήτων που περιέχουν την περισσότερη ενέργεια του σήματος</a:t>
            </a:r>
          </a:p>
          <a:p>
            <a:pPr eaLnBrk="1" hangingPunct="1">
              <a:lnSpc>
                <a:spcPct val="150000"/>
              </a:lnSpc>
            </a:pPr>
            <a:r>
              <a:rPr lang="el-GR" sz="2200" dirty="0"/>
              <a:t>Διαφάνεια 1</a:t>
            </a:r>
            <a:r>
              <a:rPr lang="en-US" sz="2200" dirty="0"/>
              <a:t>1</a:t>
            </a:r>
            <a:r>
              <a:rPr lang="el-GR" sz="2200" dirty="0"/>
              <a:t> =&gt; </a:t>
            </a:r>
            <a:r>
              <a:rPr lang="en-US" sz="2200" dirty="0"/>
              <a:t>bandwidth = 3Hz</a:t>
            </a:r>
          </a:p>
          <a:p>
            <a:pPr eaLnBrk="1" hangingPunct="1">
              <a:lnSpc>
                <a:spcPct val="150000"/>
              </a:lnSpc>
            </a:pPr>
            <a:r>
              <a:rPr lang="el-GR" sz="2200" dirty="0"/>
              <a:t>Διαφάνεια 1</a:t>
            </a:r>
            <a:r>
              <a:rPr lang="en-US" sz="2200" dirty="0"/>
              <a:t>3</a:t>
            </a:r>
            <a:r>
              <a:rPr lang="el-GR" sz="2200" dirty="0"/>
              <a:t> =&gt; </a:t>
            </a:r>
            <a:r>
              <a:rPr lang="en-US" sz="2200" dirty="0"/>
              <a:t>bandwidth = 50Hz</a:t>
            </a:r>
          </a:p>
          <a:p>
            <a:pPr eaLnBrk="1" hangingPunct="1">
              <a:lnSpc>
                <a:spcPct val="150000"/>
              </a:lnSpc>
            </a:pPr>
            <a:r>
              <a:rPr lang="el-GR" sz="2200" dirty="0"/>
              <a:t>Υπάρχει μια άμεση σχέση μεταξύ του ρυθμού μετάδοσης δεδομένων </a:t>
            </a:r>
            <a:r>
              <a:rPr lang="en-US" sz="2200" dirty="0"/>
              <a:t>(</a:t>
            </a:r>
            <a:r>
              <a:rPr lang="el-GR" sz="2200" dirty="0" err="1"/>
              <a:t>μετράται</a:t>
            </a:r>
            <a:r>
              <a:rPr lang="el-GR" sz="2200" dirty="0"/>
              <a:t> σε </a:t>
            </a:r>
            <a:r>
              <a:rPr lang="en-US" sz="2200" dirty="0"/>
              <a:t>bps) </a:t>
            </a:r>
            <a:r>
              <a:rPr lang="el-GR" sz="2200" dirty="0"/>
              <a:t>και του εύρους ζώνης</a:t>
            </a:r>
            <a:r>
              <a:rPr lang="en-US" sz="2200" dirty="0"/>
              <a:t> (</a:t>
            </a:r>
            <a:r>
              <a:rPr lang="el-GR" sz="2200" dirty="0" err="1"/>
              <a:t>μετράται</a:t>
            </a:r>
            <a:r>
              <a:rPr lang="el-GR" sz="2200" dirty="0"/>
              <a:t> σε </a:t>
            </a:r>
            <a:r>
              <a:rPr lang="en-US" sz="2200" dirty="0"/>
              <a:t>Hz)</a:t>
            </a:r>
            <a:r>
              <a:rPr lang="el-GR" sz="2200" dirty="0"/>
              <a:t>: </a:t>
            </a:r>
            <a:endParaRPr lang="en-US" sz="2200" dirty="0"/>
          </a:p>
          <a:p>
            <a:pPr lvl="1" eaLnBrk="1" hangingPunct="1">
              <a:lnSpc>
                <a:spcPct val="150000"/>
              </a:lnSpc>
            </a:pPr>
            <a:r>
              <a:rPr lang="el-GR" sz="2200" b="1" dirty="0"/>
              <a:t>Όσο υψηλότερος ο  ρυθμός μετάδοσης δεδομένων τόσο μεγαλύτερο είναι το εύρος ζώνης του σήματος.</a:t>
            </a:r>
            <a:endParaRPr lang="en-US" sz="2200" b="1" dirty="0"/>
          </a:p>
          <a:p>
            <a:pPr lvl="1" eaLnBrk="1" hangingPunct="1"/>
            <a:endParaRPr lang="en-US" sz="1800" dirty="0"/>
          </a:p>
        </p:txBody>
      </p:sp>
      <p:sp>
        <p:nvSpPr>
          <p:cNvPr id="226" name="22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647F6-7855-46E3-A87F-C829AFA972D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89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629816"/>
            <a:ext cx="7523162" cy="1143000"/>
          </a:xfrm>
        </p:spPr>
        <p:txBody>
          <a:bodyPr/>
          <a:lstStyle/>
          <a:p>
            <a:pPr eaLnBrk="1" hangingPunct="1"/>
            <a:r>
              <a:rPr kumimoji="1" lang="el-GR" sz="3200" dirty="0"/>
              <a:t>Συχνότητα, Φάσμα και Εύρος Ζώνης 5</a:t>
            </a:r>
            <a:r>
              <a:rPr kumimoji="1" lang="en-US" sz="3200" dirty="0"/>
              <a:t>/</a:t>
            </a:r>
            <a:r>
              <a:rPr kumimoji="1" lang="el-GR" sz="3200" dirty="0"/>
              <a:t>5</a:t>
            </a:r>
            <a:endParaRPr lang="en-US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1772816"/>
            <a:ext cx="7993062" cy="446447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200" dirty="0"/>
              <a:t>Σύμφωνα με το θεώρημα </a:t>
            </a:r>
            <a:r>
              <a:rPr lang="el-GR" sz="2200" dirty="0" err="1"/>
              <a:t>Nyquist</a:t>
            </a:r>
            <a:r>
              <a:rPr lang="el-GR" sz="2200" dirty="0"/>
              <a:t>, εάν ο ρυθμός μετάδοσης σήματος είναι 2Β, τότε ένα σήμα με συχνότητες όχι μεγαλύτερες από Β είναι επαρκές για να μεταφέρει τον ρυθμό του σήματος. </a:t>
            </a:r>
            <a:endParaRPr lang="en-US" sz="2200" dirty="0"/>
          </a:p>
          <a:p>
            <a:pPr lvl="1" eaLnBrk="1" hangingPunct="1">
              <a:lnSpc>
                <a:spcPct val="150000"/>
              </a:lnSpc>
            </a:pPr>
            <a:r>
              <a:rPr lang="en-US" sz="1800" dirty="0"/>
              <a:t>I</a:t>
            </a:r>
            <a:r>
              <a:rPr lang="el-GR" sz="1800" dirty="0" err="1"/>
              <a:t>σχύει</a:t>
            </a:r>
            <a:r>
              <a:rPr lang="el-GR" sz="1800" dirty="0"/>
              <a:t> και το αντίστροφο: Λαμβάνοντας υπόψη ένα εύρος ζώνης Β, ο ψηλότερος ρυθμός σήματος που μπορεί να μεταφερθεί είναι 2Β. </a:t>
            </a:r>
            <a:endParaRPr lang="en-US" sz="1800" dirty="0"/>
          </a:p>
          <a:p>
            <a:pPr eaLnBrk="1" hangingPunct="1">
              <a:lnSpc>
                <a:spcPct val="150000"/>
              </a:lnSpc>
            </a:pPr>
            <a:r>
              <a:rPr lang="el-GR" sz="2100" dirty="0"/>
              <a:t>Για παράδειγμα, εξετάστε ένα κανάλι φωνής που χρησιμοποιείται μέσω ενός </a:t>
            </a:r>
            <a:r>
              <a:rPr lang="el-GR" sz="2100" dirty="0" err="1"/>
              <a:t>modem</a:t>
            </a:r>
            <a:r>
              <a:rPr lang="el-GR" sz="2100" dirty="0"/>
              <a:t> για να μεταδώσει ψηφιακά δεδομένα. Υποθέστε εύρος ζώνης του καναλιού 3100Hz. Η χωρητικότητα (</a:t>
            </a:r>
            <a:r>
              <a:rPr lang="el-GR" sz="2100" dirty="0" err="1"/>
              <a:t>Capacity</a:t>
            </a:r>
            <a:r>
              <a:rPr lang="el-GR" sz="2100" dirty="0"/>
              <a:t>) C του καναλιού είναι C=2Β=6200bps. </a:t>
            </a:r>
          </a:p>
          <a:p>
            <a:pPr eaLnBrk="1" hangingPunct="1">
              <a:lnSpc>
                <a:spcPct val="150000"/>
              </a:lnSpc>
            </a:pPr>
            <a:r>
              <a:rPr lang="el-GR" sz="2100" dirty="0"/>
              <a:t>Πολλές φορές το </a:t>
            </a:r>
            <a:r>
              <a:rPr lang="el-GR" sz="2100" b="1" u="sng" dirty="0"/>
              <a:t>εύρος ζώνης </a:t>
            </a:r>
            <a:r>
              <a:rPr lang="el-GR" sz="2100" b="1" dirty="0"/>
              <a:t>το ταυτίζουμε με το </a:t>
            </a:r>
            <a:r>
              <a:rPr lang="el-GR" sz="2100" b="1" u="sng" dirty="0"/>
              <a:t>ρυθμό μετάδοσης</a:t>
            </a:r>
            <a:r>
              <a:rPr lang="el-GR" sz="2100" u="sng" dirty="0"/>
              <a:t> </a:t>
            </a:r>
            <a:r>
              <a:rPr lang="el-GR" sz="2100" dirty="0"/>
              <a:t>οπότε λέμε ότι το κανάλι έχει </a:t>
            </a:r>
            <a:r>
              <a:rPr lang="el-GR" sz="2100" b="1" u="sng" dirty="0"/>
              <a:t>εύρος ζώνης</a:t>
            </a:r>
            <a:r>
              <a:rPr lang="el-GR" sz="2100" dirty="0"/>
              <a:t> 6200</a:t>
            </a:r>
            <a:r>
              <a:rPr lang="en-US" sz="2100" dirty="0"/>
              <a:t>bps </a:t>
            </a:r>
            <a:r>
              <a:rPr lang="el-GR" sz="2100" dirty="0"/>
              <a:t>ή </a:t>
            </a:r>
            <a:r>
              <a:rPr lang="en-US" sz="2100" dirty="0"/>
              <a:t>6,2Kbps</a:t>
            </a:r>
            <a:r>
              <a:rPr lang="el-GR" sz="2100" dirty="0"/>
              <a:t>.</a:t>
            </a:r>
          </a:p>
          <a:p>
            <a:pPr lvl="1" eaLnBrk="1" hangingPunct="1"/>
            <a:endParaRPr lang="en-US" sz="1700" dirty="0"/>
          </a:p>
        </p:txBody>
      </p:sp>
      <p:sp>
        <p:nvSpPr>
          <p:cNvPr id="226" name="22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93148-0C60-49B8-A494-1C4696913933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07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Δομή ενός Δικτύου</a:t>
            </a:r>
            <a:endParaRPr lang="en-GB"/>
          </a:p>
        </p:txBody>
      </p:sp>
      <p:sp>
        <p:nvSpPr>
          <p:cNvPr id="2066" name="Rectangle 5"/>
          <p:cNvSpPr>
            <a:spLocks noGrp="1" noChangeArrowheads="1"/>
          </p:cNvSpPr>
          <p:nvPr>
            <p:ph idx="1"/>
          </p:nvPr>
        </p:nvSpPr>
        <p:spPr>
          <a:xfrm>
            <a:off x="474297" y="1939226"/>
            <a:ext cx="4470400" cy="4298086"/>
          </a:xfrm>
          <a:noFill/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400" dirty="0"/>
              <a:t>Άκρα Δικτύου</a:t>
            </a:r>
            <a:r>
              <a:rPr lang="en-US" sz="2400" dirty="0"/>
              <a:t>: </a:t>
            </a:r>
            <a:r>
              <a:rPr lang="el-GR" sz="2400" dirty="0"/>
              <a:t>Εφαρμογές και </a:t>
            </a:r>
            <a:r>
              <a:rPr lang="en-US" sz="2400" dirty="0"/>
              <a:t>hosts</a:t>
            </a:r>
            <a:endParaRPr lang="el-GR" sz="2400" dirty="0"/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Μοντέλο Εξυπηρετητή – Πελάτη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Μοντέλο Μεταξύ </a:t>
            </a:r>
            <a:r>
              <a:rPr lang="el-GR" sz="2000" dirty="0" err="1"/>
              <a:t>Ομοτίμων</a:t>
            </a:r>
            <a:endParaRPr lang="en-US" sz="2000" dirty="0"/>
          </a:p>
          <a:p>
            <a:pPr eaLnBrk="1" hangingPunct="1">
              <a:lnSpc>
                <a:spcPct val="150000"/>
              </a:lnSpc>
            </a:pPr>
            <a:r>
              <a:rPr lang="el-GR" sz="2400" dirty="0"/>
              <a:t>Πυρήνας Δικτύου</a:t>
            </a:r>
            <a:r>
              <a:rPr lang="en-US" sz="2400" dirty="0"/>
              <a:t>: 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Δρομολογητές</a:t>
            </a:r>
            <a:endParaRPr lang="en-US" sz="2000" dirty="0"/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Δίκτυο από Δίκτυα</a:t>
            </a:r>
            <a:endParaRPr lang="en-US" sz="2000" dirty="0"/>
          </a:p>
          <a:p>
            <a:pPr eaLnBrk="1" hangingPunct="1">
              <a:lnSpc>
                <a:spcPct val="150000"/>
              </a:lnSpc>
            </a:pPr>
            <a:r>
              <a:rPr lang="el-GR" sz="2400" dirty="0"/>
              <a:t>Δίκτυα προσπέλασης</a:t>
            </a:r>
            <a:r>
              <a:rPr lang="en-US" sz="2400" dirty="0"/>
              <a:t>, </a:t>
            </a:r>
            <a:r>
              <a:rPr lang="el-GR" sz="2400" dirty="0"/>
              <a:t>Φυσικά μέσα</a:t>
            </a:r>
            <a:endParaRPr lang="en-US" sz="2400" dirty="0"/>
          </a:p>
        </p:txBody>
      </p:sp>
      <p:sp>
        <p:nvSpPr>
          <p:cNvPr id="224" name="22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DB340-802D-4BE7-B467-FDB1FE5027A6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2067" name="Freeform 6"/>
          <p:cNvSpPr>
            <a:spLocks/>
          </p:cNvSpPr>
          <p:nvPr/>
        </p:nvSpPr>
        <p:spPr bwMode="auto">
          <a:xfrm>
            <a:off x="6769100" y="2200275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8" name="Freeform 7"/>
          <p:cNvSpPr>
            <a:spLocks/>
          </p:cNvSpPr>
          <p:nvPr/>
        </p:nvSpPr>
        <p:spPr bwMode="auto">
          <a:xfrm>
            <a:off x="4889500" y="20574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9" name="Freeform 8"/>
          <p:cNvSpPr>
            <a:spLocks/>
          </p:cNvSpPr>
          <p:nvPr/>
        </p:nvSpPr>
        <p:spPr bwMode="auto">
          <a:xfrm>
            <a:off x="5257800" y="350837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70" name="Group 9"/>
          <p:cNvGrpSpPr>
            <a:grpSpLocks/>
          </p:cNvGrpSpPr>
          <p:nvPr/>
        </p:nvGrpSpPr>
        <p:grpSpPr bwMode="auto">
          <a:xfrm>
            <a:off x="5006975" y="2192338"/>
            <a:ext cx="733425" cy="319087"/>
            <a:chOff x="3552" y="246"/>
            <a:chExt cx="527" cy="248"/>
          </a:xfrm>
        </p:grpSpPr>
        <p:graphicFrame>
          <p:nvGraphicFramePr>
            <p:cNvPr id="2063" name="Object 10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8192750" imgH="15087600" progId="">
                    <p:embed/>
                  </p:oleObj>
                </mc:Choice>
                <mc:Fallback>
                  <p:oleObj name="Clip" r:id="rId3" imgW="18192750" imgH="15087600" progId="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4" name="Object 11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9515475" imgH="6705600" progId="">
                    <p:embed/>
                  </p:oleObj>
                </mc:Choice>
                <mc:Fallback>
                  <p:oleObj name="Clip" r:id="rId5" imgW="9515475" imgH="6705600" progId="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2" name="Line 12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71" name="Group 13"/>
          <p:cNvGrpSpPr>
            <a:grpSpLocks/>
          </p:cNvGrpSpPr>
          <p:nvPr/>
        </p:nvGrpSpPr>
        <p:grpSpPr bwMode="auto">
          <a:xfrm>
            <a:off x="5006975" y="2787650"/>
            <a:ext cx="733425" cy="319088"/>
            <a:chOff x="3552" y="246"/>
            <a:chExt cx="527" cy="248"/>
          </a:xfrm>
        </p:grpSpPr>
        <p:graphicFrame>
          <p:nvGraphicFramePr>
            <p:cNvPr id="2061" name="Object 14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8192750" imgH="15087600" progId="">
                    <p:embed/>
                  </p:oleObj>
                </mc:Choice>
                <mc:Fallback>
                  <p:oleObj name="Clip" r:id="rId7" imgW="18192750" imgH="15087600" progId="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15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9515475" imgH="6705600" progId="">
                    <p:embed/>
                  </p:oleObj>
                </mc:Choice>
                <mc:Fallback>
                  <p:oleObj name="Clip" r:id="rId8" imgW="9515475" imgH="6705600" progId="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1" name="Line 16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72" name="Group 17"/>
          <p:cNvGrpSpPr>
            <a:grpSpLocks/>
          </p:cNvGrpSpPr>
          <p:nvPr/>
        </p:nvGrpSpPr>
        <p:grpSpPr bwMode="auto">
          <a:xfrm>
            <a:off x="5383213" y="2574925"/>
            <a:ext cx="69850" cy="214313"/>
            <a:chOff x="3842" y="406"/>
            <a:chExt cx="51" cy="167"/>
          </a:xfrm>
        </p:grpSpPr>
        <p:sp>
          <p:nvSpPr>
            <p:cNvPr id="2268" name="Oval 18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69" name="Oval 19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70" name="Oval 20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073" name="Group 21"/>
          <p:cNvGrpSpPr>
            <a:grpSpLocks/>
          </p:cNvGrpSpPr>
          <p:nvPr/>
        </p:nvGrpSpPr>
        <p:grpSpPr bwMode="auto">
          <a:xfrm>
            <a:off x="5853113" y="3078163"/>
            <a:ext cx="209550" cy="395287"/>
            <a:chOff x="4180" y="783"/>
            <a:chExt cx="150" cy="307"/>
          </a:xfrm>
        </p:grpSpPr>
        <p:sp>
          <p:nvSpPr>
            <p:cNvPr id="2260" name="AutoShape 2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61" name="Rectangle 2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62" name="Rectangle 2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63" name="AutoShape 2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64" name="Line 2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5" name="Line 2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6" name="Rectangle 2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67" name="Rectangle 2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074" name="Group 30"/>
          <p:cNvGrpSpPr>
            <a:grpSpLocks/>
          </p:cNvGrpSpPr>
          <p:nvPr/>
        </p:nvGrpSpPr>
        <p:grpSpPr bwMode="auto">
          <a:xfrm rot="-5400000">
            <a:off x="6165850" y="3155950"/>
            <a:ext cx="80963" cy="233363"/>
            <a:chOff x="3842" y="406"/>
            <a:chExt cx="51" cy="167"/>
          </a:xfrm>
        </p:grpSpPr>
        <p:sp>
          <p:nvSpPr>
            <p:cNvPr id="2257" name="Oval 31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8" name="Oval 32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9" name="Oval 33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75" name="Line 34"/>
          <p:cNvSpPr>
            <a:spLocks noChangeShapeType="1"/>
          </p:cNvSpPr>
          <p:nvPr/>
        </p:nvSpPr>
        <p:spPr bwMode="auto">
          <a:xfrm>
            <a:off x="5989638" y="2986088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6" name="Line 35"/>
          <p:cNvSpPr>
            <a:spLocks noChangeShapeType="1"/>
          </p:cNvSpPr>
          <p:nvPr/>
        </p:nvSpPr>
        <p:spPr bwMode="auto">
          <a:xfrm>
            <a:off x="5992813" y="29829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7" name="Line 36"/>
          <p:cNvSpPr>
            <a:spLocks noChangeShapeType="1"/>
          </p:cNvSpPr>
          <p:nvPr/>
        </p:nvSpPr>
        <p:spPr bwMode="auto">
          <a:xfrm>
            <a:off x="6488113" y="29813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8" name="Line 37"/>
          <p:cNvSpPr>
            <a:spLocks noChangeShapeType="1"/>
          </p:cNvSpPr>
          <p:nvPr/>
        </p:nvSpPr>
        <p:spPr bwMode="auto">
          <a:xfrm>
            <a:off x="5689600" y="24463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9" name="Line 38"/>
          <p:cNvSpPr>
            <a:spLocks noChangeShapeType="1"/>
          </p:cNvSpPr>
          <p:nvPr/>
        </p:nvSpPr>
        <p:spPr bwMode="auto">
          <a:xfrm flipV="1">
            <a:off x="5702300" y="27320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80" name="Line 39"/>
          <p:cNvSpPr>
            <a:spLocks noChangeShapeType="1"/>
          </p:cNvSpPr>
          <p:nvPr/>
        </p:nvSpPr>
        <p:spPr bwMode="auto">
          <a:xfrm flipV="1">
            <a:off x="6229350" y="28178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81" name="Group 40"/>
          <p:cNvGrpSpPr>
            <a:grpSpLocks/>
          </p:cNvGrpSpPr>
          <p:nvPr/>
        </p:nvGrpSpPr>
        <p:grpSpPr bwMode="auto">
          <a:xfrm>
            <a:off x="6348413" y="3055938"/>
            <a:ext cx="209550" cy="395287"/>
            <a:chOff x="4180" y="783"/>
            <a:chExt cx="150" cy="307"/>
          </a:xfrm>
        </p:grpSpPr>
        <p:sp>
          <p:nvSpPr>
            <p:cNvPr id="2249" name="AutoShape 4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0" name="Rectangle 4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1" name="Rectangle 4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2" name="AutoShape 4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3" name="Line 4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" name="Line 4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" name="Rectangle 4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6" name="Rectangle 4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082" name="Group 49"/>
          <p:cNvGrpSpPr>
            <a:grpSpLocks/>
          </p:cNvGrpSpPr>
          <p:nvPr/>
        </p:nvGrpSpPr>
        <p:grpSpPr bwMode="auto">
          <a:xfrm>
            <a:off x="5391150" y="3675063"/>
            <a:ext cx="479425" cy="925512"/>
            <a:chOff x="3314" y="1248"/>
            <a:chExt cx="344" cy="694"/>
          </a:xfrm>
        </p:grpSpPr>
        <p:graphicFrame>
          <p:nvGraphicFramePr>
            <p:cNvPr id="2059" name="Object 50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8192750" imgH="15087600" progId="">
                    <p:embed/>
                  </p:oleObj>
                </mc:Choice>
                <mc:Fallback>
                  <p:oleObj name="Clip" r:id="rId9" imgW="18192750" imgH="15087600" progId="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2" name="Line 51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2060" name="Object 52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8192750" imgH="15087600" progId="">
                    <p:embed/>
                  </p:oleObj>
                </mc:Choice>
                <mc:Fallback>
                  <p:oleObj name="Clip" r:id="rId10" imgW="18192750" imgH="15087600" progId="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3" name="Line 53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244" name="Group 54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2246" name="Oval 55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7" name="Oval 56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8" name="Oval 57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45" name="Line 58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2050" name="Object 59"/>
          <p:cNvGraphicFramePr>
            <a:graphicFrameLocks noChangeAspect="1"/>
          </p:cNvGraphicFramePr>
          <p:nvPr/>
        </p:nvGraphicFramePr>
        <p:xfrm>
          <a:off x="6259513" y="4684713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18192750" imgH="15087600" progId="">
                  <p:embed/>
                </p:oleObj>
              </mc:Choice>
              <mc:Fallback>
                <p:oleObj name="Clip" r:id="rId11" imgW="18192750" imgH="1508760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4684713"/>
                        <a:ext cx="417512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0"/>
          <p:cNvGraphicFramePr>
            <a:graphicFrameLocks noChangeAspect="1"/>
          </p:cNvGraphicFramePr>
          <p:nvPr/>
        </p:nvGraphicFramePr>
        <p:xfrm>
          <a:off x="5645150" y="46736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18192750" imgH="15087600" progId="">
                  <p:embed/>
                </p:oleObj>
              </mc:Choice>
              <mc:Fallback>
                <p:oleObj name="Clip" r:id="rId12" imgW="18192750" imgH="1508760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6736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3" name="Oval 61"/>
          <p:cNvSpPr>
            <a:spLocks noChangeArrowheads="1"/>
          </p:cNvSpPr>
          <p:nvPr/>
        </p:nvSpPr>
        <p:spPr bwMode="auto">
          <a:xfrm rot="-5400000">
            <a:off x="6061869" y="4777581"/>
            <a:ext cx="63500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84" name="Oval 62"/>
          <p:cNvSpPr>
            <a:spLocks noChangeArrowheads="1"/>
          </p:cNvSpPr>
          <p:nvPr/>
        </p:nvSpPr>
        <p:spPr bwMode="auto">
          <a:xfrm rot="-5400000">
            <a:off x="6146801" y="4775200"/>
            <a:ext cx="63500" cy="66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85" name="Oval 63"/>
          <p:cNvSpPr>
            <a:spLocks noChangeArrowheads="1"/>
          </p:cNvSpPr>
          <p:nvPr/>
        </p:nvSpPr>
        <p:spPr bwMode="auto">
          <a:xfrm rot="-5400000">
            <a:off x="6224587" y="4779963"/>
            <a:ext cx="61913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86" name="Line 64"/>
          <p:cNvSpPr>
            <a:spLocks noChangeShapeType="1"/>
          </p:cNvSpPr>
          <p:nvPr/>
        </p:nvSpPr>
        <p:spPr bwMode="auto">
          <a:xfrm rot="-5400000">
            <a:off x="6484144" y="466010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87" name="Line 65"/>
          <p:cNvSpPr>
            <a:spLocks noChangeShapeType="1"/>
          </p:cNvSpPr>
          <p:nvPr/>
        </p:nvSpPr>
        <p:spPr bwMode="auto">
          <a:xfrm rot="5400000" flipH="1">
            <a:off x="5857875" y="46513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88" name="Line 66"/>
          <p:cNvSpPr>
            <a:spLocks noChangeShapeType="1"/>
          </p:cNvSpPr>
          <p:nvPr/>
        </p:nvSpPr>
        <p:spPr bwMode="auto">
          <a:xfrm rot="16200000" flipV="1">
            <a:off x="6204744" y="43124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89" name="Line 67"/>
          <p:cNvSpPr>
            <a:spLocks noChangeShapeType="1"/>
          </p:cNvSpPr>
          <p:nvPr/>
        </p:nvSpPr>
        <p:spPr bwMode="auto">
          <a:xfrm flipV="1">
            <a:off x="5870575" y="4251325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90" name="Line 68"/>
          <p:cNvSpPr>
            <a:spLocks noChangeShapeType="1"/>
          </p:cNvSpPr>
          <p:nvPr/>
        </p:nvSpPr>
        <p:spPr bwMode="auto">
          <a:xfrm>
            <a:off x="6472238" y="42973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91" name="Line 69"/>
          <p:cNvSpPr>
            <a:spLocks noChangeShapeType="1"/>
          </p:cNvSpPr>
          <p:nvPr/>
        </p:nvSpPr>
        <p:spPr bwMode="auto">
          <a:xfrm flipH="1">
            <a:off x="7267575" y="42941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052" name="Object 70"/>
          <p:cNvGraphicFramePr>
            <a:graphicFrameLocks noChangeAspect="1"/>
          </p:cNvGraphicFramePr>
          <p:nvPr/>
        </p:nvGraphicFramePr>
        <p:xfrm>
          <a:off x="7445375" y="38465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13820775" imgH="16992600" progId="">
                  <p:embed/>
                </p:oleObj>
              </mc:Choice>
              <mc:Fallback>
                <p:oleObj name="Clip" r:id="rId13" imgW="13820775" imgH="1699260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3846513"/>
                        <a:ext cx="203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71"/>
          <p:cNvGraphicFramePr>
            <a:graphicFrameLocks noChangeAspect="1"/>
          </p:cNvGraphicFramePr>
          <p:nvPr/>
        </p:nvGraphicFramePr>
        <p:xfrm>
          <a:off x="6108700" y="3927475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13820775" imgH="16992600" progId="">
                  <p:embed/>
                </p:oleObj>
              </mc:Choice>
              <mc:Fallback>
                <p:oleObj name="Clip" r:id="rId15" imgW="13820775" imgH="1699260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27475"/>
                        <a:ext cx="203200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2" name="Freeform 72"/>
          <p:cNvSpPr>
            <a:spLocks/>
          </p:cNvSpPr>
          <p:nvPr/>
        </p:nvSpPr>
        <p:spPr bwMode="auto">
          <a:xfrm>
            <a:off x="6189663" y="37020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93" name="Group 73"/>
          <p:cNvGrpSpPr>
            <a:grpSpLocks/>
          </p:cNvGrpSpPr>
          <p:nvPr/>
        </p:nvGrpSpPr>
        <p:grpSpPr bwMode="auto">
          <a:xfrm>
            <a:off x="6456363" y="5124450"/>
            <a:ext cx="406400" cy="427038"/>
            <a:chOff x="2870" y="1518"/>
            <a:chExt cx="292" cy="320"/>
          </a:xfrm>
        </p:grpSpPr>
        <p:graphicFrame>
          <p:nvGraphicFramePr>
            <p:cNvPr id="2057" name="Object 7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1601450" imgH="11791950" progId="">
                    <p:embed/>
                  </p:oleObj>
                </mc:Choice>
                <mc:Fallback>
                  <p:oleObj name="Clip" r:id="rId16" imgW="11601450" imgH="11791950" progId="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7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8" imgW="17716500" imgH="16754475" progId="">
                    <p:embed/>
                  </p:oleObj>
                </mc:Choice>
                <mc:Fallback>
                  <p:oleObj name="Clip" r:id="rId18" imgW="17716500" imgH="16754475" progId="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94" name="Group 76"/>
          <p:cNvGrpSpPr>
            <a:grpSpLocks/>
          </p:cNvGrpSpPr>
          <p:nvPr/>
        </p:nvGrpSpPr>
        <p:grpSpPr bwMode="auto">
          <a:xfrm>
            <a:off x="7234238" y="5156200"/>
            <a:ext cx="406400" cy="427038"/>
            <a:chOff x="2870" y="1518"/>
            <a:chExt cx="292" cy="320"/>
          </a:xfrm>
        </p:grpSpPr>
        <p:graphicFrame>
          <p:nvGraphicFramePr>
            <p:cNvPr id="2055" name="Object 7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0" imgW="11601450" imgH="11791950" progId="">
                    <p:embed/>
                  </p:oleObj>
                </mc:Choice>
                <mc:Fallback>
                  <p:oleObj name="Clip" r:id="rId20" imgW="11601450" imgH="11791950" progId="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7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1" imgW="17716500" imgH="16754475" progId="">
                    <p:embed/>
                  </p:oleObj>
                </mc:Choice>
                <mc:Fallback>
                  <p:oleObj name="Clip" r:id="rId21" imgW="17716500" imgH="16754475" progId="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95" name="Group 79"/>
          <p:cNvGrpSpPr>
            <a:grpSpLocks/>
          </p:cNvGrpSpPr>
          <p:nvPr/>
        </p:nvGrpSpPr>
        <p:grpSpPr bwMode="auto">
          <a:xfrm>
            <a:off x="6819900" y="4872038"/>
            <a:ext cx="379413" cy="376237"/>
            <a:chOff x="4733" y="2082"/>
            <a:chExt cx="272" cy="282"/>
          </a:xfrm>
        </p:grpSpPr>
        <p:graphicFrame>
          <p:nvGraphicFramePr>
            <p:cNvPr id="2054" name="Object 80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2" imgW="11601450" imgH="11791950" progId="">
                    <p:embed/>
                  </p:oleObj>
                </mc:Choice>
                <mc:Fallback>
                  <p:oleObj name="Clip" r:id="rId22" imgW="11601450" imgH="11791950" progId="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1" name="Rectangle 81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96" name="Line 82"/>
          <p:cNvSpPr>
            <a:spLocks noChangeShapeType="1"/>
          </p:cNvSpPr>
          <p:nvPr/>
        </p:nvSpPr>
        <p:spPr bwMode="auto">
          <a:xfrm>
            <a:off x="7126288" y="4775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97" name="Group 83"/>
          <p:cNvGrpSpPr>
            <a:grpSpLocks/>
          </p:cNvGrpSpPr>
          <p:nvPr/>
        </p:nvGrpSpPr>
        <p:grpSpPr bwMode="auto">
          <a:xfrm>
            <a:off x="7847013" y="4198938"/>
            <a:ext cx="207962" cy="409575"/>
            <a:chOff x="4180" y="783"/>
            <a:chExt cx="150" cy="307"/>
          </a:xfrm>
        </p:grpSpPr>
        <p:sp>
          <p:nvSpPr>
            <p:cNvPr id="2233" name="AutoShape 8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34" name="Rectangle 8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35" name="Rectangle 8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36" name="AutoShape 8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37" name="Line 8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38" name="Line 8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39" name="Rectangle 9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40" name="Rectangle 9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098" name="Group 92"/>
          <p:cNvGrpSpPr>
            <a:grpSpLocks/>
          </p:cNvGrpSpPr>
          <p:nvPr/>
        </p:nvGrpSpPr>
        <p:grpSpPr bwMode="auto">
          <a:xfrm>
            <a:off x="7834313" y="4643438"/>
            <a:ext cx="207962" cy="409575"/>
            <a:chOff x="4180" y="783"/>
            <a:chExt cx="150" cy="307"/>
          </a:xfrm>
        </p:grpSpPr>
        <p:sp>
          <p:nvSpPr>
            <p:cNvPr id="2225" name="AutoShape 9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26" name="Rectangle 9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27" name="Rectangle 9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28" name="AutoShape 9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29" name="Line 9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30" name="Line 9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31" name="Rectangle 9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32" name="Rectangle 10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99" name="Line 101"/>
          <p:cNvSpPr>
            <a:spLocks noChangeShapeType="1"/>
          </p:cNvSpPr>
          <p:nvPr/>
        </p:nvSpPr>
        <p:spPr bwMode="auto">
          <a:xfrm rot="5400000" flipH="1">
            <a:off x="7460456" y="45727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0" name="Line 102"/>
          <p:cNvSpPr>
            <a:spLocks noChangeShapeType="1"/>
          </p:cNvSpPr>
          <p:nvPr/>
        </p:nvSpPr>
        <p:spPr bwMode="auto">
          <a:xfrm rot="-5400000">
            <a:off x="7814469" y="48252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1" name="Line 103"/>
          <p:cNvSpPr>
            <a:spLocks noChangeShapeType="1"/>
          </p:cNvSpPr>
          <p:nvPr/>
        </p:nvSpPr>
        <p:spPr bwMode="auto">
          <a:xfrm rot="-5400000">
            <a:off x="7804150" y="43561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2" name="Line 104"/>
          <p:cNvSpPr>
            <a:spLocks noChangeShapeType="1"/>
          </p:cNvSpPr>
          <p:nvPr/>
        </p:nvSpPr>
        <p:spPr bwMode="auto">
          <a:xfrm flipV="1">
            <a:off x="6483350" y="24971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3" name="Line 105"/>
          <p:cNvSpPr>
            <a:spLocks noChangeShapeType="1"/>
          </p:cNvSpPr>
          <p:nvPr/>
        </p:nvSpPr>
        <p:spPr bwMode="auto">
          <a:xfrm>
            <a:off x="7418388" y="24812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4" name="Line 106"/>
          <p:cNvSpPr>
            <a:spLocks noChangeShapeType="1"/>
          </p:cNvSpPr>
          <p:nvPr/>
        </p:nvSpPr>
        <p:spPr bwMode="auto">
          <a:xfrm flipH="1">
            <a:off x="7937500" y="2817813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5" name="Line 107"/>
          <p:cNvSpPr>
            <a:spLocks noChangeShapeType="1"/>
          </p:cNvSpPr>
          <p:nvPr/>
        </p:nvSpPr>
        <p:spPr bwMode="auto">
          <a:xfrm>
            <a:off x="7167563" y="25939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6" name="Line 108"/>
          <p:cNvSpPr>
            <a:spLocks noChangeShapeType="1"/>
          </p:cNvSpPr>
          <p:nvPr/>
        </p:nvSpPr>
        <p:spPr bwMode="auto">
          <a:xfrm>
            <a:off x="7192963" y="32416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7" name="Line 109"/>
          <p:cNvSpPr>
            <a:spLocks noChangeShapeType="1"/>
          </p:cNvSpPr>
          <p:nvPr/>
        </p:nvSpPr>
        <p:spPr bwMode="auto">
          <a:xfrm flipH="1">
            <a:off x="7653338" y="37068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8" name="Line 110"/>
          <p:cNvSpPr>
            <a:spLocks noChangeShapeType="1"/>
          </p:cNvSpPr>
          <p:nvPr/>
        </p:nvSpPr>
        <p:spPr bwMode="auto">
          <a:xfrm flipH="1">
            <a:off x="7426325" y="2786063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9" name="Line 111"/>
          <p:cNvSpPr>
            <a:spLocks noChangeShapeType="1"/>
          </p:cNvSpPr>
          <p:nvPr/>
        </p:nvSpPr>
        <p:spPr bwMode="auto">
          <a:xfrm flipH="1">
            <a:off x="7435850" y="22256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10" name="Line 112"/>
          <p:cNvSpPr>
            <a:spLocks noChangeShapeType="1"/>
          </p:cNvSpPr>
          <p:nvPr/>
        </p:nvSpPr>
        <p:spPr bwMode="auto">
          <a:xfrm flipH="1">
            <a:off x="8153400" y="24018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11" name="Group 113"/>
          <p:cNvGrpSpPr>
            <a:grpSpLocks/>
          </p:cNvGrpSpPr>
          <p:nvPr/>
        </p:nvGrpSpPr>
        <p:grpSpPr bwMode="auto">
          <a:xfrm>
            <a:off x="5964238" y="2593975"/>
            <a:ext cx="501650" cy="233363"/>
            <a:chOff x="3600" y="219"/>
            <a:chExt cx="360" cy="175"/>
          </a:xfrm>
        </p:grpSpPr>
        <p:sp>
          <p:nvSpPr>
            <p:cNvPr id="2212" name="Oval 11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" name="Line 11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4" name="Line 11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5" name="Rectangle 11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2216" name="Oval 11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217" name="Group 11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2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2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18" name="Group 12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19" name="Line 1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20" name="Line 1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21" name="Line 1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12" name="Group 127"/>
          <p:cNvGrpSpPr>
            <a:grpSpLocks/>
          </p:cNvGrpSpPr>
          <p:nvPr/>
        </p:nvGrpSpPr>
        <p:grpSpPr bwMode="auto">
          <a:xfrm>
            <a:off x="6916738" y="2365375"/>
            <a:ext cx="501650" cy="233363"/>
            <a:chOff x="3600" y="219"/>
            <a:chExt cx="360" cy="175"/>
          </a:xfrm>
        </p:grpSpPr>
        <p:sp>
          <p:nvSpPr>
            <p:cNvPr id="2199" name="Oval 1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0" name="Line 1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1" name="Line 1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2" name="Rectangle 1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2203" name="Oval 1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204" name="Group 1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9" name="Line 1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10" name="Line 1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11" name="Line 1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05" name="Group 1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6" name="Line 1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07" name="Line 1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08" name="Line 1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13" name="Group 141"/>
          <p:cNvGrpSpPr>
            <a:grpSpLocks/>
          </p:cNvGrpSpPr>
          <p:nvPr/>
        </p:nvGrpSpPr>
        <p:grpSpPr bwMode="auto">
          <a:xfrm>
            <a:off x="6934200" y="3022600"/>
            <a:ext cx="501650" cy="233363"/>
            <a:chOff x="3600" y="219"/>
            <a:chExt cx="360" cy="175"/>
          </a:xfrm>
        </p:grpSpPr>
        <p:sp>
          <p:nvSpPr>
            <p:cNvPr id="2186" name="Oval 1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87" name="Line 1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8" name="Line 1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9" name="Rectangle 1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2190" name="Oval 1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91" name="Group 1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96" name="Line 1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97" name="Line 1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98" name="Line 1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92" name="Group 1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93" name="Line 1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94" name="Line 1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95" name="Line 1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14" name="Group 155"/>
          <p:cNvGrpSpPr>
            <a:grpSpLocks/>
          </p:cNvGrpSpPr>
          <p:nvPr/>
        </p:nvGrpSpPr>
        <p:grpSpPr bwMode="auto">
          <a:xfrm>
            <a:off x="7904163" y="2573338"/>
            <a:ext cx="500062" cy="233362"/>
            <a:chOff x="3600" y="219"/>
            <a:chExt cx="360" cy="175"/>
          </a:xfrm>
        </p:grpSpPr>
        <p:sp>
          <p:nvSpPr>
            <p:cNvPr id="2173" name="Oval 1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74" name="Line 1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5" name="Line 1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6" name="Rectangle 1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2177" name="Oval 1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78" name="Group 1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83" name="Line 1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84" name="Line 1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85" name="Line 1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79" name="Group 1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80" name="Line 1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81" name="Line 1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82" name="Line 1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15" name="Group 169"/>
          <p:cNvGrpSpPr>
            <a:grpSpLocks/>
          </p:cNvGrpSpPr>
          <p:nvPr/>
        </p:nvGrpSpPr>
        <p:grpSpPr bwMode="auto">
          <a:xfrm>
            <a:off x="7710488" y="3470275"/>
            <a:ext cx="501650" cy="233363"/>
            <a:chOff x="3600" y="219"/>
            <a:chExt cx="360" cy="175"/>
          </a:xfrm>
        </p:grpSpPr>
        <p:sp>
          <p:nvSpPr>
            <p:cNvPr id="2160" name="Oval 17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61" name="Line 17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2" name="Line 17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3" name="Rectangle 17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2164" name="Oval 17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65" name="Group 17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0" name="Line 1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" name="Line 1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" name="Line 1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66" name="Group 17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67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16" name="Group 183"/>
          <p:cNvGrpSpPr>
            <a:grpSpLocks/>
          </p:cNvGrpSpPr>
          <p:nvPr/>
        </p:nvGrpSpPr>
        <p:grpSpPr bwMode="auto">
          <a:xfrm>
            <a:off x="7377113" y="4054475"/>
            <a:ext cx="501650" cy="234950"/>
            <a:chOff x="3600" y="219"/>
            <a:chExt cx="360" cy="175"/>
          </a:xfrm>
        </p:grpSpPr>
        <p:sp>
          <p:nvSpPr>
            <p:cNvPr id="2147" name="Oval 18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48" name="Line 18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49" name="Line 18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0" name="Rectangle 18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2151" name="Oval 18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52" name="Group 18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7" name="Line 19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8" name="Line 19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9" name="Line 19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53" name="Group 19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4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5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6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17" name="Group 197"/>
          <p:cNvGrpSpPr>
            <a:grpSpLocks/>
          </p:cNvGrpSpPr>
          <p:nvPr/>
        </p:nvGrpSpPr>
        <p:grpSpPr bwMode="auto">
          <a:xfrm>
            <a:off x="6767513" y="4543425"/>
            <a:ext cx="500062" cy="233363"/>
            <a:chOff x="3600" y="219"/>
            <a:chExt cx="360" cy="175"/>
          </a:xfrm>
        </p:grpSpPr>
        <p:sp>
          <p:nvSpPr>
            <p:cNvPr id="2134" name="Oval 1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35" name="Line 1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36" name="Line 2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37" name="Rectangle 20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2138" name="Oval 2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39" name="Group 2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44" name="Line 2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45" name="Line 2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46" name="Line 2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40" name="Group 2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41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42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43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18" name="Group 211"/>
          <p:cNvGrpSpPr>
            <a:grpSpLocks/>
          </p:cNvGrpSpPr>
          <p:nvPr/>
        </p:nvGrpSpPr>
        <p:grpSpPr bwMode="auto">
          <a:xfrm>
            <a:off x="5964238" y="4167188"/>
            <a:ext cx="501650" cy="233362"/>
            <a:chOff x="3600" y="219"/>
            <a:chExt cx="360" cy="175"/>
          </a:xfrm>
        </p:grpSpPr>
        <p:sp>
          <p:nvSpPr>
            <p:cNvPr id="2121" name="Oval 2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22" name="Line 2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23" name="Line 2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24" name="Rectangle 2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2125" name="Oval 2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26" name="Group 2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31" name="Line 2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32" name="Line 2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33" name="Line 2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27" name="Group 2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28" name="Line 2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29" name="Line 2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30" name="Line 2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119" name="Line 225"/>
          <p:cNvSpPr>
            <a:spLocks noChangeShapeType="1"/>
          </p:cNvSpPr>
          <p:nvPr/>
        </p:nvSpPr>
        <p:spPr bwMode="auto">
          <a:xfrm flipV="1">
            <a:off x="6200775" y="4389438"/>
            <a:ext cx="1588" cy="230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386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Δομή ενός Δικτύου</a:t>
            </a:r>
            <a:endParaRPr lang="en-GB"/>
          </a:p>
        </p:txBody>
      </p:sp>
      <p:sp>
        <p:nvSpPr>
          <p:cNvPr id="309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35150"/>
            <a:ext cx="4790356" cy="4269838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400" dirty="0"/>
              <a:t>Τρόπος Μεταφοράς των Δεδομένων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Μεταγωγή κυκλώματος (</a:t>
            </a:r>
            <a:r>
              <a:rPr lang="el-GR" sz="2000" dirty="0" err="1"/>
              <a:t>circuit</a:t>
            </a:r>
            <a:r>
              <a:rPr lang="el-GR" sz="2000" dirty="0"/>
              <a:t> </a:t>
            </a:r>
            <a:r>
              <a:rPr lang="el-GR" sz="2000" dirty="0" err="1"/>
              <a:t>switching</a:t>
            </a:r>
            <a:r>
              <a:rPr lang="el-GR" sz="2000" dirty="0"/>
              <a:t>): αφιερωμένο κύκλωμα σε κάθε </a:t>
            </a:r>
            <a:r>
              <a:rPr lang="el-GR" sz="2000" dirty="0" err="1"/>
              <a:t>κλήση:τηλεφωνικό</a:t>
            </a:r>
            <a:r>
              <a:rPr lang="el-GR" sz="2000" dirty="0"/>
              <a:t> δίκτυο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Μεταγωγή πακέτου (</a:t>
            </a:r>
            <a:r>
              <a:rPr lang="el-GR" sz="2000" dirty="0" err="1"/>
              <a:t>packet-switching</a:t>
            </a:r>
            <a:r>
              <a:rPr lang="el-GR" sz="2000" dirty="0"/>
              <a:t>): τα δεδομένα στέλνονται μέσω δικτύου σε ξεχωριστά κομμάτια</a:t>
            </a:r>
          </a:p>
        </p:txBody>
      </p:sp>
      <p:sp>
        <p:nvSpPr>
          <p:cNvPr id="224" name="22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AB7FE-E291-4A3B-A4C1-AF7B1D97FB38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3091" name="Freeform 4"/>
          <p:cNvSpPr>
            <a:spLocks/>
          </p:cNvSpPr>
          <p:nvPr/>
        </p:nvSpPr>
        <p:spPr bwMode="auto">
          <a:xfrm>
            <a:off x="6769100" y="2200275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2" name="Freeform 5"/>
          <p:cNvSpPr>
            <a:spLocks/>
          </p:cNvSpPr>
          <p:nvPr/>
        </p:nvSpPr>
        <p:spPr bwMode="auto">
          <a:xfrm>
            <a:off x="4889500" y="20574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93" name="Freeform 6"/>
          <p:cNvSpPr>
            <a:spLocks/>
          </p:cNvSpPr>
          <p:nvPr/>
        </p:nvSpPr>
        <p:spPr bwMode="auto">
          <a:xfrm>
            <a:off x="5257800" y="350837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094" name="Group 7"/>
          <p:cNvGrpSpPr>
            <a:grpSpLocks/>
          </p:cNvGrpSpPr>
          <p:nvPr/>
        </p:nvGrpSpPr>
        <p:grpSpPr bwMode="auto">
          <a:xfrm>
            <a:off x="5006975" y="2192338"/>
            <a:ext cx="733425" cy="319087"/>
            <a:chOff x="3552" y="246"/>
            <a:chExt cx="527" cy="248"/>
          </a:xfrm>
        </p:grpSpPr>
        <p:graphicFrame>
          <p:nvGraphicFramePr>
            <p:cNvPr id="3087" name="Object 8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8192750" imgH="15087600" progId="">
                    <p:embed/>
                  </p:oleObj>
                </mc:Choice>
                <mc:Fallback>
                  <p:oleObj name="Clip" r:id="rId3" imgW="18192750" imgH="15087600" progId="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8" name="Object 9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9515475" imgH="6705600" progId="">
                    <p:embed/>
                  </p:oleObj>
                </mc:Choice>
                <mc:Fallback>
                  <p:oleObj name="Clip" r:id="rId5" imgW="9515475" imgH="6705600" progId="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96" name="Line 10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95" name="Group 11"/>
          <p:cNvGrpSpPr>
            <a:grpSpLocks/>
          </p:cNvGrpSpPr>
          <p:nvPr/>
        </p:nvGrpSpPr>
        <p:grpSpPr bwMode="auto">
          <a:xfrm>
            <a:off x="5006975" y="2787650"/>
            <a:ext cx="733425" cy="319088"/>
            <a:chOff x="3552" y="246"/>
            <a:chExt cx="527" cy="248"/>
          </a:xfrm>
        </p:grpSpPr>
        <p:graphicFrame>
          <p:nvGraphicFramePr>
            <p:cNvPr id="3085" name="Object 12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8192750" imgH="15087600" progId="">
                    <p:embed/>
                  </p:oleObj>
                </mc:Choice>
                <mc:Fallback>
                  <p:oleObj name="Clip" r:id="rId7" imgW="18192750" imgH="15087600" progId="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" name="Object 13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9515475" imgH="6705600" progId="">
                    <p:embed/>
                  </p:oleObj>
                </mc:Choice>
                <mc:Fallback>
                  <p:oleObj name="Clip" r:id="rId8" imgW="9515475" imgH="6705600" progId="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95" name="Line 14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96" name="Group 15"/>
          <p:cNvGrpSpPr>
            <a:grpSpLocks/>
          </p:cNvGrpSpPr>
          <p:nvPr/>
        </p:nvGrpSpPr>
        <p:grpSpPr bwMode="auto">
          <a:xfrm>
            <a:off x="5383213" y="2574925"/>
            <a:ext cx="69850" cy="214313"/>
            <a:chOff x="3842" y="406"/>
            <a:chExt cx="51" cy="167"/>
          </a:xfrm>
        </p:grpSpPr>
        <p:sp>
          <p:nvSpPr>
            <p:cNvPr id="3292" name="Oval 16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93" name="Oval 17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94" name="Oval 18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097" name="Group 19"/>
          <p:cNvGrpSpPr>
            <a:grpSpLocks/>
          </p:cNvGrpSpPr>
          <p:nvPr/>
        </p:nvGrpSpPr>
        <p:grpSpPr bwMode="auto">
          <a:xfrm>
            <a:off x="5853113" y="3078163"/>
            <a:ext cx="209550" cy="395287"/>
            <a:chOff x="4180" y="783"/>
            <a:chExt cx="150" cy="307"/>
          </a:xfrm>
        </p:grpSpPr>
        <p:sp>
          <p:nvSpPr>
            <p:cNvPr id="3284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85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86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87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88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9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90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91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098" name="Group 28"/>
          <p:cNvGrpSpPr>
            <a:grpSpLocks/>
          </p:cNvGrpSpPr>
          <p:nvPr/>
        </p:nvGrpSpPr>
        <p:grpSpPr bwMode="auto">
          <a:xfrm rot="-5400000">
            <a:off x="6165850" y="3155950"/>
            <a:ext cx="80963" cy="233363"/>
            <a:chOff x="3842" y="406"/>
            <a:chExt cx="51" cy="167"/>
          </a:xfrm>
        </p:grpSpPr>
        <p:sp>
          <p:nvSpPr>
            <p:cNvPr id="3281" name="Oval 29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82" name="Oval 30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83" name="Oval 31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99" name="Line 32"/>
          <p:cNvSpPr>
            <a:spLocks noChangeShapeType="1"/>
          </p:cNvSpPr>
          <p:nvPr/>
        </p:nvSpPr>
        <p:spPr bwMode="auto">
          <a:xfrm>
            <a:off x="5989638" y="2986088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Line 33"/>
          <p:cNvSpPr>
            <a:spLocks noChangeShapeType="1"/>
          </p:cNvSpPr>
          <p:nvPr/>
        </p:nvSpPr>
        <p:spPr bwMode="auto">
          <a:xfrm>
            <a:off x="5992813" y="29829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1" name="Line 34"/>
          <p:cNvSpPr>
            <a:spLocks noChangeShapeType="1"/>
          </p:cNvSpPr>
          <p:nvPr/>
        </p:nvSpPr>
        <p:spPr bwMode="auto">
          <a:xfrm>
            <a:off x="6488113" y="29813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2" name="Line 35"/>
          <p:cNvSpPr>
            <a:spLocks noChangeShapeType="1"/>
          </p:cNvSpPr>
          <p:nvPr/>
        </p:nvSpPr>
        <p:spPr bwMode="auto">
          <a:xfrm>
            <a:off x="5689600" y="24463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3" name="Line 36"/>
          <p:cNvSpPr>
            <a:spLocks noChangeShapeType="1"/>
          </p:cNvSpPr>
          <p:nvPr/>
        </p:nvSpPr>
        <p:spPr bwMode="auto">
          <a:xfrm flipV="1">
            <a:off x="5702300" y="27320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04" name="Line 37"/>
          <p:cNvSpPr>
            <a:spLocks noChangeShapeType="1"/>
          </p:cNvSpPr>
          <p:nvPr/>
        </p:nvSpPr>
        <p:spPr bwMode="auto">
          <a:xfrm flipV="1">
            <a:off x="6229350" y="28178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05" name="Group 38"/>
          <p:cNvGrpSpPr>
            <a:grpSpLocks/>
          </p:cNvGrpSpPr>
          <p:nvPr/>
        </p:nvGrpSpPr>
        <p:grpSpPr bwMode="auto">
          <a:xfrm>
            <a:off x="6348413" y="3055938"/>
            <a:ext cx="209550" cy="395287"/>
            <a:chOff x="4180" y="783"/>
            <a:chExt cx="150" cy="307"/>
          </a:xfrm>
        </p:grpSpPr>
        <p:sp>
          <p:nvSpPr>
            <p:cNvPr id="3273" name="AutoShape 3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4" name="Rectangle 4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5" name="Rectangle 4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6" name="AutoShape 4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7" name="Line 4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8" name="Line 4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9" name="Rectangle 4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80" name="Rectangle 4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106" name="Group 47"/>
          <p:cNvGrpSpPr>
            <a:grpSpLocks/>
          </p:cNvGrpSpPr>
          <p:nvPr/>
        </p:nvGrpSpPr>
        <p:grpSpPr bwMode="auto">
          <a:xfrm>
            <a:off x="5391150" y="3675063"/>
            <a:ext cx="479425" cy="925512"/>
            <a:chOff x="3314" y="1248"/>
            <a:chExt cx="344" cy="694"/>
          </a:xfrm>
        </p:grpSpPr>
        <p:graphicFrame>
          <p:nvGraphicFramePr>
            <p:cNvPr id="3083" name="Object 48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8192750" imgH="15087600" progId="">
                    <p:embed/>
                  </p:oleObj>
                </mc:Choice>
                <mc:Fallback>
                  <p:oleObj name="Clip" r:id="rId9" imgW="18192750" imgH="15087600" progId="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66" name="Line 49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084" name="Object 50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8192750" imgH="15087600" progId="">
                    <p:embed/>
                  </p:oleObj>
                </mc:Choice>
                <mc:Fallback>
                  <p:oleObj name="Clip" r:id="rId10" imgW="18192750" imgH="15087600" progId="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67" name="Line 51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268" name="Group 52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3270" name="Oval 53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71" name="Oval 54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72" name="Oval 55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3269" name="Line 56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3074" name="Object 57"/>
          <p:cNvGraphicFramePr>
            <a:graphicFrameLocks noChangeAspect="1"/>
          </p:cNvGraphicFramePr>
          <p:nvPr/>
        </p:nvGraphicFramePr>
        <p:xfrm>
          <a:off x="6259513" y="4684713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18192750" imgH="15087600" progId="">
                  <p:embed/>
                </p:oleObj>
              </mc:Choice>
              <mc:Fallback>
                <p:oleObj name="Clip" r:id="rId11" imgW="18192750" imgH="1508760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4684713"/>
                        <a:ext cx="417512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8"/>
          <p:cNvGraphicFramePr>
            <a:graphicFrameLocks noChangeAspect="1"/>
          </p:cNvGraphicFramePr>
          <p:nvPr/>
        </p:nvGraphicFramePr>
        <p:xfrm>
          <a:off x="5645150" y="46736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18192750" imgH="15087600" progId="">
                  <p:embed/>
                </p:oleObj>
              </mc:Choice>
              <mc:Fallback>
                <p:oleObj name="Clip" r:id="rId12" imgW="18192750" imgH="1508760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6736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7" name="Oval 59"/>
          <p:cNvSpPr>
            <a:spLocks noChangeArrowheads="1"/>
          </p:cNvSpPr>
          <p:nvPr/>
        </p:nvSpPr>
        <p:spPr bwMode="auto">
          <a:xfrm rot="-5400000">
            <a:off x="6061869" y="4777581"/>
            <a:ext cx="63500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08" name="Oval 60"/>
          <p:cNvSpPr>
            <a:spLocks noChangeArrowheads="1"/>
          </p:cNvSpPr>
          <p:nvPr/>
        </p:nvSpPr>
        <p:spPr bwMode="auto">
          <a:xfrm rot="-5400000">
            <a:off x="6146801" y="4775200"/>
            <a:ext cx="63500" cy="66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09" name="Oval 61"/>
          <p:cNvSpPr>
            <a:spLocks noChangeArrowheads="1"/>
          </p:cNvSpPr>
          <p:nvPr/>
        </p:nvSpPr>
        <p:spPr bwMode="auto">
          <a:xfrm rot="-5400000">
            <a:off x="6224587" y="4779963"/>
            <a:ext cx="61913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10" name="Line 62"/>
          <p:cNvSpPr>
            <a:spLocks noChangeShapeType="1"/>
          </p:cNvSpPr>
          <p:nvPr/>
        </p:nvSpPr>
        <p:spPr bwMode="auto">
          <a:xfrm rot="-5400000">
            <a:off x="6484144" y="466010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11" name="Line 63"/>
          <p:cNvSpPr>
            <a:spLocks noChangeShapeType="1"/>
          </p:cNvSpPr>
          <p:nvPr/>
        </p:nvSpPr>
        <p:spPr bwMode="auto">
          <a:xfrm rot="5400000" flipH="1">
            <a:off x="5857875" y="46513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12" name="Line 64"/>
          <p:cNvSpPr>
            <a:spLocks noChangeShapeType="1"/>
          </p:cNvSpPr>
          <p:nvPr/>
        </p:nvSpPr>
        <p:spPr bwMode="auto">
          <a:xfrm rot="16200000" flipV="1">
            <a:off x="6204744" y="43124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13" name="Line 65"/>
          <p:cNvSpPr>
            <a:spLocks noChangeShapeType="1"/>
          </p:cNvSpPr>
          <p:nvPr/>
        </p:nvSpPr>
        <p:spPr bwMode="auto">
          <a:xfrm flipV="1">
            <a:off x="5870575" y="4251325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14" name="Line 66"/>
          <p:cNvSpPr>
            <a:spLocks noChangeShapeType="1"/>
          </p:cNvSpPr>
          <p:nvPr/>
        </p:nvSpPr>
        <p:spPr bwMode="auto">
          <a:xfrm>
            <a:off x="6472238" y="42973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15" name="Line 67"/>
          <p:cNvSpPr>
            <a:spLocks noChangeShapeType="1"/>
          </p:cNvSpPr>
          <p:nvPr/>
        </p:nvSpPr>
        <p:spPr bwMode="auto">
          <a:xfrm flipH="1">
            <a:off x="7267575" y="42941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076" name="Object 68"/>
          <p:cNvGraphicFramePr>
            <a:graphicFrameLocks noChangeAspect="1"/>
          </p:cNvGraphicFramePr>
          <p:nvPr/>
        </p:nvGraphicFramePr>
        <p:xfrm>
          <a:off x="7445375" y="38465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13820775" imgH="16992600" progId="">
                  <p:embed/>
                </p:oleObj>
              </mc:Choice>
              <mc:Fallback>
                <p:oleObj name="Clip" r:id="rId13" imgW="13820775" imgH="1699260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3846513"/>
                        <a:ext cx="203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69"/>
          <p:cNvGraphicFramePr>
            <a:graphicFrameLocks noChangeAspect="1"/>
          </p:cNvGraphicFramePr>
          <p:nvPr/>
        </p:nvGraphicFramePr>
        <p:xfrm>
          <a:off x="6108700" y="3927475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13820775" imgH="16992600" progId="">
                  <p:embed/>
                </p:oleObj>
              </mc:Choice>
              <mc:Fallback>
                <p:oleObj name="Clip" r:id="rId15" imgW="13820775" imgH="1699260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27475"/>
                        <a:ext cx="203200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6" name="Freeform 70"/>
          <p:cNvSpPr>
            <a:spLocks/>
          </p:cNvSpPr>
          <p:nvPr/>
        </p:nvSpPr>
        <p:spPr bwMode="auto">
          <a:xfrm>
            <a:off x="6189663" y="37020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17" name="Group 71"/>
          <p:cNvGrpSpPr>
            <a:grpSpLocks/>
          </p:cNvGrpSpPr>
          <p:nvPr/>
        </p:nvGrpSpPr>
        <p:grpSpPr bwMode="auto">
          <a:xfrm>
            <a:off x="6456363" y="5124450"/>
            <a:ext cx="406400" cy="427038"/>
            <a:chOff x="2870" y="1518"/>
            <a:chExt cx="292" cy="320"/>
          </a:xfrm>
        </p:grpSpPr>
        <p:graphicFrame>
          <p:nvGraphicFramePr>
            <p:cNvPr id="3081" name="Object 7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1601450" imgH="11791950" progId="">
                    <p:embed/>
                  </p:oleObj>
                </mc:Choice>
                <mc:Fallback>
                  <p:oleObj name="Clip" r:id="rId16" imgW="11601450" imgH="11791950" progId="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7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8" imgW="17716500" imgH="16754475" progId="">
                    <p:embed/>
                  </p:oleObj>
                </mc:Choice>
                <mc:Fallback>
                  <p:oleObj name="Clip" r:id="rId18" imgW="17716500" imgH="16754475" progId="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18" name="Group 74"/>
          <p:cNvGrpSpPr>
            <a:grpSpLocks/>
          </p:cNvGrpSpPr>
          <p:nvPr/>
        </p:nvGrpSpPr>
        <p:grpSpPr bwMode="auto">
          <a:xfrm>
            <a:off x="7234238" y="5156200"/>
            <a:ext cx="406400" cy="427038"/>
            <a:chOff x="2870" y="1518"/>
            <a:chExt cx="292" cy="320"/>
          </a:xfrm>
        </p:grpSpPr>
        <p:graphicFrame>
          <p:nvGraphicFramePr>
            <p:cNvPr id="3079" name="Object 7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0" imgW="11601450" imgH="11791950" progId="">
                    <p:embed/>
                  </p:oleObj>
                </mc:Choice>
                <mc:Fallback>
                  <p:oleObj name="Clip" r:id="rId20" imgW="11601450" imgH="11791950" progId="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7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1" imgW="17716500" imgH="16754475" progId="">
                    <p:embed/>
                  </p:oleObj>
                </mc:Choice>
                <mc:Fallback>
                  <p:oleObj name="Clip" r:id="rId21" imgW="17716500" imgH="16754475" progId="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19" name="Group 77"/>
          <p:cNvGrpSpPr>
            <a:grpSpLocks/>
          </p:cNvGrpSpPr>
          <p:nvPr/>
        </p:nvGrpSpPr>
        <p:grpSpPr bwMode="auto">
          <a:xfrm>
            <a:off x="6819900" y="4872038"/>
            <a:ext cx="379413" cy="376237"/>
            <a:chOff x="4733" y="2082"/>
            <a:chExt cx="272" cy="282"/>
          </a:xfrm>
        </p:grpSpPr>
        <p:graphicFrame>
          <p:nvGraphicFramePr>
            <p:cNvPr id="3078" name="Object 78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2" imgW="11601450" imgH="11791950" progId="">
                    <p:embed/>
                  </p:oleObj>
                </mc:Choice>
                <mc:Fallback>
                  <p:oleObj name="Clip" r:id="rId22" imgW="11601450" imgH="11791950" progId="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65" name="Rectangle 79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120" name="Line 80"/>
          <p:cNvSpPr>
            <a:spLocks noChangeShapeType="1"/>
          </p:cNvSpPr>
          <p:nvPr/>
        </p:nvSpPr>
        <p:spPr bwMode="auto">
          <a:xfrm>
            <a:off x="7126288" y="4775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21" name="Group 81"/>
          <p:cNvGrpSpPr>
            <a:grpSpLocks/>
          </p:cNvGrpSpPr>
          <p:nvPr/>
        </p:nvGrpSpPr>
        <p:grpSpPr bwMode="auto">
          <a:xfrm>
            <a:off x="7847013" y="4198938"/>
            <a:ext cx="207962" cy="409575"/>
            <a:chOff x="4180" y="783"/>
            <a:chExt cx="150" cy="307"/>
          </a:xfrm>
        </p:grpSpPr>
        <p:sp>
          <p:nvSpPr>
            <p:cNvPr id="3257" name="AutoShape 8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58" name="Rectangle 8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59" name="Rectangle 8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60" name="AutoShape 8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61" name="Line 8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62" name="Line 8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63" name="Rectangle 8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64" name="Rectangle 8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122" name="Group 90"/>
          <p:cNvGrpSpPr>
            <a:grpSpLocks/>
          </p:cNvGrpSpPr>
          <p:nvPr/>
        </p:nvGrpSpPr>
        <p:grpSpPr bwMode="auto">
          <a:xfrm>
            <a:off x="7834313" y="4643438"/>
            <a:ext cx="207962" cy="409575"/>
            <a:chOff x="4180" y="783"/>
            <a:chExt cx="150" cy="307"/>
          </a:xfrm>
        </p:grpSpPr>
        <p:sp>
          <p:nvSpPr>
            <p:cNvPr id="3249" name="AutoShape 9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50" name="Rectangle 9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51" name="Rectangle 9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52" name="AutoShape 9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53" name="Line 9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54" name="Line 9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55" name="Rectangle 9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56" name="Rectangle 9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123" name="Line 99"/>
          <p:cNvSpPr>
            <a:spLocks noChangeShapeType="1"/>
          </p:cNvSpPr>
          <p:nvPr/>
        </p:nvSpPr>
        <p:spPr bwMode="auto">
          <a:xfrm rot="5400000" flipH="1">
            <a:off x="7460456" y="45727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24" name="Line 100"/>
          <p:cNvSpPr>
            <a:spLocks noChangeShapeType="1"/>
          </p:cNvSpPr>
          <p:nvPr/>
        </p:nvSpPr>
        <p:spPr bwMode="auto">
          <a:xfrm rot="-5400000">
            <a:off x="7814469" y="48252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25" name="Line 101"/>
          <p:cNvSpPr>
            <a:spLocks noChangeShapeType="1"/>
          </p:cNvSpPr>
          <p:nvPr/>
        </p:nvSpPr>
        <p:spPr bwMode="auto">
          <a:xfrm rot="-5400000">
            <a:off x="7804150" y="43561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26" name="Line 102"/>
          <p:cNvSpPr>
            <a:spLocks noChangeShapeType="1"/>
          </p:cNvSpPr>
          <p:nvPr/>
        </p:nvSpPr>
        <p:spPr bwMode="auto">
          <a:xfrm flipV="1">
            <a:off x="6483350" y="24971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27" name="Line 103"/>
          <p:cNvSpPr>
            <a:spLocks noChangeShapeType="1"/>
          </p:cNvSpPr>
          <p:nvPr/>
        </p:nvSpPr>
        <p:spPr bwMode="auto">
          <a:xfrm>
            <a:off x="7418388" y="24812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28" name="Line 104"/>
          <p:cNvSpPr>
            <a:spLocks noChangeShapeType="1"/>
          </p:cNvSpPr>
          <p:nvPr/>
        </p:nvSpPr>
        <p:spPr bwMode="auto">
          <a:xfrm flipH="1">
            <a:off x="7937500" y="2817813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29" name="Line 105"/>
          <p:cNvSpPr>
            <a:spLocks noChangeShapeType="1"/>
          </p:cNvSpPr>
          <p:nvPr/>
        </p:nvSpPr>
        <p:spPr bwMode="auto">
          <a:xfrm>
            <a:off x="7167563" y="25939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30" name="Line 106"/>
          <p:cNvSpPr>
            <a:spLocks noChangeShapeType="1"/>
          </p:cNvSpPr>
          <p:nvPr/>
        </p:nvSpPr>
        <p:spPr bwMode="auto">
          <a:xfrm>
            <a:off x="7192963" y="32416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31" name="Line 107"/>
          <p:cNvSpPr>
            <a:spLocks noChangeShapeType="1"/>
          </p:cNvSpPr>
          <p:nvPr/>
        </p:nvSpPr>
        <p:spPr bwMode="auto">
          <a:xfrm flipH="1">
            <a:off x="7653338" y="37068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32" name="Line 108"/>
          <p:cNvSpPr>
            <a:spLocks noChangeShapeType="1"/>
          </p:cNvSpPr>
          <p:nvPr/>
        </p:nvSpPr>
        <p:spPr bwMode="auto">
          <a:xfrm flipH="1">
            <a:off x="7426325" y="2786063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33" name="Line 109"/>
          <p:cNvSpPr>
            <a:spLocks noChangeShapeType="1"/>
          </p:cNvSpPr>
          <p:nvPr/>
        </p:nvSpPr>
        <p:spPr bwMode="auto">
          <a:xfrm flipH="1">
            <a:off x="7435850" y="22256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34" name="Line 110"/>
          <p:cNvSpPr>
            <a:spLocks noChangeShapeType="1"/>
          </p:cNvSpPr>
          <p:nvPr/>
        </p:nvSpPr>
        <p:spPr bwMode="auto">
          <a:xfrm flipH="1">
            <a:off x="8153400" y="24018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35" name="Group 111"/>
          <p:cNvGrpSpPr>
            <a:grpSpLocks/>
          </p:cNvGrpSpPr>
          <p:nvPr/>
        </p:nvGrpSpPr>
        <p:grpSpPr bwMode="auto">
          <a:xfrm>
            <a:off x="5964238" y="2593975"/>
            <a:ext cx="501650" cy="233363"/>
            <a:chOff x="3600" y="219"/>
            <a:chExt cx="360" cy="175"/>
          </a:xfrm>
        </p:grpSpPr>
        <p:sp>
          <p:nvSpPr>
            <p:cNvPr id="3236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37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38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39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240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241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46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47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48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242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43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44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45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136" name="Group 125"/>
          <p:cNvGrpSpPr>
            <a:grpSpLocks/>
          </p:cNvGrpSpPr>
          <p:nvPr/>
        </p:nvGrpSpPr>
        <p:grpSpPr bwMode="auto">
          <a:xfrm>
            <a:off x="6916738" y="2365375"/>
            <a:ext cx="501650" cy="233363"/>
            <a:chOff x="3600" y="219"/>
            <a:chExt cx="360" cy="175"/>
          </a:xfrm>
        </p:grpSpPr>
        <p:sp>
          <p:nvSpPr>
            <p:cNvPr id="3223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24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25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26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227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228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33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34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35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229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30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31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32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137" name="Group 139"/>
          <p:cNvGrpSpPr>
            <a:grpSpLocks/>
          </p:cNvGrpSpPr>
          <p:nvPr/>
        </p:nvGrpSpPr>
        <p:grpSpPr bwMode="auto">
          <a:xfrm>
            <a:off x="6934200" y="3022600"/>
            <a:ext cx="501650" cy="233363"/>
            <a:chOff x="3600" y="219"/>
            <a:chExt cx="360" cy="175"/>
          </a:xfrm>
        </p:grpSpPr>
        <p:sp>
          <p:nvSpPr>
            <p:cNvPr id="3210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11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12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13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214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215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20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21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22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216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17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18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19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138" name="Group 153"/>
          <p:cNvGrpSpPr>
            <a:grpSpLocks/>
          </p:cNvGrpSpPr>
          <p:nvPr/>
        </p:nvGrpSpPr>
        <p:grpSpPr bwMode="auto">
          <a:xfrm>
            <a:off x="7904163" y="2573338"/>
            <a:ext cx="500062" cy="233362"/>
            <a:chOff x="3600" y="219"/>
            <a:chExt cx="360" cy="175"/>
          </a:xfrm>
        </p:grpSpPr>
        <p:sp>
          <p:nvSpPr>
            <p:cNvPr id="3197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98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9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00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201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202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207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08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09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203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04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05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06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139" name="Group 167"/>
          <p:cNvGrpSpPr>
            <a:grpSpLocks/>
          </p:cNvGrpSpPr>
          <p:nvPr/>
        </p:nvGrpSpPr>
        <p:grpSpPr bwMode="auto">
          <a:xfrm>
            <a:off x="7710488" y="3470275"/>
            <a:ext cx="501650" cy="233363"/>
            <a:chOff x="3600" y="219"/>
            <a:chExt cx="360" cy="175"/>
          </a:xfrm>
        </p:grpSpPr>
        <p:sp>
          <p:nvSpPr>
            <p:cNvPr id="3184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85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86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87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188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89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94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95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96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90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91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92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93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140" name="Group 181"/>
          <p:cNvGrpSpPr>
            <a:grpSpLocks/>
          </p:cNvGrpSpPr>
          <p:nvPr/>
        </p:nvGrpSpPr>
        <p:grpSpPr bwMode="auto">
          <a:xfrm>
            <a:off x="7377113" y="4054475"/>
            <a:ext cx="501650" cy="234950"/>
            <a:chOff x="3600" y="219"/>
            <a:chExt cx="360" cy="175"/>
          </a:xfrm>
        </p:grpSpPr>
        <p:sp>
          <p:nvSpPr>
            <p:cNvPr id="3171" name="Oval 1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72" name="Line 1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3" name="Line 1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4" name="Rectangle 1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175" name="Oval 1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76" name="Group 1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81" name="Line 1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82" name="Line 1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83" name="Line 1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77" name="Group 1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8" name="Line 1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79" name="Line 1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80" name="Line 1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141" name="Group 195"/>
          <p:cNvGrpSpPr>
            <a:grpSpLocks/>
          </p:cNvGrpSpPr>
          <p:nvPr/>
        </p:nvGrpSpPr>
        <p:grpSpPr bwMode="auto">
          <a:xfrm>
            <a:off x="6767513" y="4543425"/>
            <a:ext cx="500062" cy="233363"/>
            <a:chOff x="3600" y="219"/>
            <a:chExt cx="360" cy="175"/>
          </a:xfrm>
        </p:grpSpPr>
        <p:sp>
          <p:nvSpPr>
            <p:cNvPr id="3158" name="Oval 1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59" name="Line 1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60" name="Line 1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61" name="Rectangle 1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162" name="Oval 2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63" name="Group 2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68" name="Line 2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69" name="Line 2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70" name="Line 2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64" name="Group 2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65" name="Line 2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66" name="Line 2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67" name="Line 2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142" name="Group 209"/>
          <p:cNvGrpSpPr>
            <a:grpSpLocks/>
          </p:cNvGrpSpPr>
          <p:nvPr/>
        </p:nvGrpSpPr>
        <p:grpSpPr bwMode="auto">
          <a:xfrm>
            <a:off x="5964238" y="4167188"/>
            <a:ext cx="501650" cy="233362"/>
            <a:chOff x="3600" y="219"/>
            <a:chExt cx="360" cy="175"/>
          </a:xfrm>
        </p:grpSpPr>
        <p:sp>
          <p:nvSpPr>
            <p:cNvPr id="3145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46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47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48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149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150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55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56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57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51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52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53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54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143" name="Line 223"/>
          <p:cNvSpPr>
            <a:spLocks noChangeShapeType="1"/>
          </p:cNvSpPr>
          <p:nvPr/>
        </p:nvSpPr>
        <p:spPr bwMode="auto">
          <a:xfrm flipV="1">
            <a:off x="6200775" y="4389438"/>
            <a:ext cx="1588" cy="230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533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/>
              <a:t>Πυρήνας</a:t>
            </a:r>
            <a:r>
              <a:rPr lang="en-US" sz="3200"/>
              <a:t> </a:t>
            </a:r>
            <a:r>
              <a:rPr lang="el-GR" sz="3200"/>
              <a:t>Δικτύου: Μεταγωγή Κυκλώματος</a:t>
            </a:r>
            <a:endParaRPr lang="en-US" sz="3200"/>
          </a:p>
        </p:txBody>
      </p:sp>
      <p:sp>
        <p:nvSpPr>
          <p:cNvPr id="41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09962" y="1853022"/>
            <a:ext cx="3584575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l-GR" sz="2100" dirty="0">
                <a:solidFill>
                  <a:srgbClr val="FF0000"/>
                </a:solidFill>
              </a:rPr>
              <a:t>Δέσμευση πόρων από άκρο σε άκρο για την κλήση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endParaRPr lang="el-GR" sz="21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150000"/>
              </a:lnSpc>
            </a:pPr>
            <a:r>
              <a:rPr lang="el-GR" sz="1700" dirty="0"/>
              <a:t>Εύρος ζώνης του κυκλώματος (</a:t>
            </a:r>
            <a:r>
              <a:rPr lang="el-GR" sz="1700" dirty="0" err="1"/>
              <a:t>bandwidth</a:t>
            </a:r>
            <a:r>
              <a:rPr lang="el-GR" sz="1700" dirty="0"/>
              <a:t> = ρυθμός μετάδοσης),  χωρητικότητα </a:t>
            </a:r>
            <a:r>
              <a:rPr lang="el-GR" sz="1700" dirty="0" err="1"/>
              <a:t>μεταγωγέων</a:t>
            </a:r>
            <a:endParaRPr lang="el-GR" sz="1700" dirty="0"/>
          </a:p>
          <a:p>
            <a:pPr lvl="1" eaLnBrk="1" hangingPunct="1">
              <a:lnSpc>
                <a:spcPct val="150000"/>
              </a:lnSpc>
            </a:pPr>
            <a:r>
              <a:rPr lang="el-GR" sz="1700" dirty="0"/>
              <a:t>Αφιερωμένοι πόροι: χωρίς διαμοιρασμό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1700" dirty="0"/>
              <a:t>Εγγυημένη απόδοση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1700" dirty="0"/>
              <a:t>Απαιτείται εγκατάσταση κλήσης (</a:t>
            </a:r>
            <a:r>
              <a:rPr lang="el-GR" sz="1700" dirty="0" err="1"/>
              <a:t>call</a:t>
            </a:r>
            <a:r>
              <a:rPr lang="el-GR" sz="1700" dirty="0"/>
              <a:t> setup)</a:t>
            </a:r>
            <a:endParaRPr lang="en-US" sz="1700" dirty="0"/>
          </a:p>
        </p:txBody>
      </p:sp>
      <p:sp>
        <p:nvSpPr>
          <p:cNvPr id="226" name="22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1A2B1-1517-43C0-993B-93FEAEA29F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4115" name="Freeform 4"/>
          <p:cNvSpPr>
            <a:spLocks/>
          </p:cNvSpPr>
          <p:nvPr/>
        </p:nvSpPr>
        <p:spPr bwMode="auto">
          <a:xfrm>
            <a:off x="6852791" y="2066503"/>
            <a:ext cx="2046288" cy="20494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6" name="Freeform 5"/>
          <p:cNvSpPr>
            <a:spLocks/>
          </p:cNvSpPr>
          <p:nvPr/>
        </p:nvSpPr>
        <p:spPr bwMode="auto">
          <a:xfrm>
            <a:off x="4716016" y="1891878"/>
            <a:ext cx="2122488" cy="19431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17" name="Freeform 6"/>
          <p:cNvSpPr>
            <a:spLocks/>
          </p:cNvSpPr>
          <p:nvPr/>
        </p:nvSpPr>
        <p:spPr bwMode="auto">
          <a:xfrm>
            <a:off x="5135116" y="3666703"/>
            <a:ext cx="3382963" cy="27146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18" name="Group 7"/>
          <p:cNvGrpSpPr>
            <a:grpSpLocks/>
          </p:cNvGrpSpPr>
          <p:nvPr/>
        </p:nvGrpSpPr>
        <p:grpSpPr bwMode="auto">
          <a:xfrm>
            <a:off x="4849366" y="2056978"/>
            <a:ext cx="835025" cy="390525"/>
            <a:chOff x="3552" y="246"/>
            <a:chExt cx="527" cy="248"/>
          </a:xfrm>
        </p:grpSpPr>
        <p:graphicFrame>
          <p:nvGraphicFramePr>
            <p:cNvPr id="4111" name="Object 8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8192750" imgH="15087600" progId="">
                    <p:embed/>
                  </p:oleObj>
                </mc:Choice>
                <mc:Fallback>
                  <p:oleObj name="Clip" r:id="rId3" imgW="18192750" imgH="15087600" progId="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2" name="Object 9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9515475" imgH="6705600" progId="">
                    <p:embed/>
                  </p:oleObj>
                </mc:Choice>
                <mc:Fallback>
                  <p:oleObj name="Clip" r:id="rId5" imgW="9515475" imgH="6705600" progId="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22" name="Line 10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19" name="Group 11"/>
          <p:cNvGrpSpPr>
            <a:grpSpLocks/>
          </p:cNvGrpSpPr>
          <p:nvPr/>
        </p:nvGrpSpPr>
        <p:grpSpPr bwMode="auto">
          <a:xfrm>
            <a:off x="4849366" y="2785641"/>
            <a:ext cx="835025" cy="390525"/>
            <a:chOff x="3552" y="246"/>
            <a:chExt cx="527" cy="248"/>
          </a:xfrm>
        </p:grpSpPr>
        <p:graphicFrame>
          <p:nvGraphicFramePr>
            <p:cNvPr id="4109" name="Object 12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8192750" imgH="15087600" progId="">
                    <p:embed/>
                  </p:oleObj>
                </mc:Choice>
                <mc:Fallback>
                  <p:oleObj name="Clip" r:id="rId7" imgW="18192750" imgH="15087600" progId="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0" name="Object 13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9515475" imgH="6705600" progId="">
                    <p:embed/>
                  </p:oleObj>
                </mc:Choice>
                <mc:Fallback>
                  <p:oleObj name="Clip" r:id="rId8" imgW="9515475" imgH="6705600" progId="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21" name="Line 14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20" name="Group 15"/>
          <p:cNvGrpSpPr>
            <a:grpSpLocks/>
          </p:cNvGrpSpPr>
          <p:nvPr/>
        </p:nvGrpSpPr>
        <p:grpSpPr bwMode="auto">
          <a:xfrm>
            <a:off x="5277991" y="2525291"/>
            <a:ext cx="79375" cy="261937"/>
            <a:chOff x="3842" y="406"/>
            <a:chExt cx="51" cy="167"/>
          </a:xfrm>
        </p:grpSpPr>
        <p:sp>
          <p:nvSpPr>
            <p:cNvPr id="4318" name="Oval 16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9" name="Oval 17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20" name="Oval 18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121" name="Group 19"/>
          <p:cNvGrpSpPr>
            <a:grpSpLocks/>
          </p:cNvGrpSpPr>
          <p:nvPr/>
        </p:nvGrpSpPr>
        <p:grpSpPr bwMode="auto">
          <a:xfrm>
            <a:off x="5811391" y="3141241"/>
            <a:ext cx="238125" cy="482600"/>
            <a:chOff x="4180" y="783"/>
            <a:chExt cx="150" cy="307"/>
          </a:xfrm>
        </p:grpSpPr>
        <p:sp>
          <p:nvSpPr>
            <p:cNvPr id="4310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1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2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3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4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5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6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7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122" name="Group 28"/>
          <p:cNvGrpSpPr>
            <a:grpSpLocks/>
          </p:cNvGrpSpPr>
          <p:nvPr/>
        </p:nvGrpSpPr>
        <p:grpSpPr bwMode="auto">
          <a:xfrm rot="16200000">
            <a:off x="6163817" y="3246015"/>
            <a:ext cx="100012" cy="265113"/>
            <a:chOff x="3842" y="406"/>
            <a:chExt cx="51" cy="167"/>
          </a:xfrm>
        </p:grpSpPr>
        <p:sp>
          <p:nvSpPr>
            <p:cNvPr id="4307" name="Oval 29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08" name="Oval 30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09" name="Oval 31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123" name="Line 32"/>
          <p:cNvSpPr>
            <a:spLocks noChangeShapeType="1"/>
          </p:cNvSpPr>
          <p:nvPr/>
        </p:nvSpPr>
        <p:spPr bwMode="auto">
          <a:xfrm>
            <a:off x="5966966" y="3028528"/>
            <a:ext cx="5635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24" name="Line 33"/>
          <p:cNvSpPr>
            <a:spLocks noChangeShapeType="1"/>
          </p:cNvSpPr>
          <p:nvPr/>
        </p:nvSpPr>
        <p:spPr bwMode="auto">
          <a:xfrm>
            <a:off x="5970141" y="3023766"/>
            <a:ext cx="3175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25" name="Line 34"/>
          <p:cNvSpPr>
            <a:spLocks noChangeShapeType="1"/>
          </p:cNvSpPr>
          <p:nvPr/>
        </p:nvSpPr>
        <p:spPr bwMode="auto">
          <a:xfrm>
            <a:off x="6533704" y="3022178"/>
            <a:ext cx="1587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26" name="Line 35"/>
          <p:cNvSpPr>
            <a:spLocks noChangeShapeType="1"/>
          </p:cNvSpPr>
          <p:nvPr/>
        </p:nvSpPr>
        <p:spPr bwMode="auto">
          <a:xfrm>
            <a:off x="5625654" y="2368128"/>
            <a:ext cx="328612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27" name="Line 36"/>
          <p:cNvSpPr>
            <a:spLocks noChangeShapeType="1"/>
          </p:cNvSpPr>
          <p:nvPr/>
        </p:nvSpPr>
        <p:spPr bwMode="auto">
          <a:xfrm flipV="1">
            <a:off x="5639941" y="2717378"/>
            <a:ext cx="314325" cy="40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28" name="Line 37"/>
          <p:cNvSpPr>
            <a:spLocks noChangeShapeType="1"/>
          </p:cNvSpPr>
          <p:nvPr/>
        </p:nvSpPr>
        <p:spPr bwMode="auto">
          <a:xfrm flipV="1">
            <a:off x="6240016" y="2822153"/>
            <a:ext cx="1588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29" name="Group 38"/>
          <p:cNvGrpSpPr>
            <a:grpSpLocks/>
          </p:cNvGrpSpPr>
          <p:nvPr/>
        </p:nvGrpSpPr>
        <p:grpSpPr bwMode="auto">
          <a:xfrm>
            <a:off x="6374954" y="3112666"/>
            <a:ext cx="238125" cy="484187"/>
            <a:chOff x="4180" y="783"/>
            <a:chExt cx="150" cy="307"/>
          </a:xfrm>
        </p:grpSpPr>
        <p:sp>
          <p:nvSpPr>
            <p:cNvPr id="4299" name="AutoShape 3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00" name="Rectangle 4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01" name="Rectangle 4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02" name="AutoShape 4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03" name="Line 4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4" name="Line 4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5" name="Rectangle 4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06" name="Rectangle 4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130" name="Group 47"/>
          <p:cNvGrpSpPr>
            <a:grpSpLocks/>
          </p:cNvGrpSpPr>
          <p:nvPr/>
        </p:nvGrpSpPr>
        <p:grpSpPr bwMode="auto">
          <a:xfrm>
            <a:off x="5285929" y="3869903"/>
            <a:ext cx="546100" cy="1133475"/>
            <a:chOff x="3314" y="1248"/>
            <a:chExt cx="344" cy="694"/>
          </a:xfrm>
        </p:grpSpPr>
        <p:graphicFrame>
          <p:nvGraphicFramePr>
            <p:cNvPr id="4107" name="Object 48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8192750" imgH="15087600" progId="">
                    <p:embed/>
                  </p:oleObj>
                </mc:Choice>
                <mc:Fallback>
                  <p:oleObj name="Clip" r:id="rId9" imgW="18192750" imgH="15087600" progId="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92" name="Line 49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108" name="Object 50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8192750" imgH="15087600" progId="">
                    <p:embed/>
                  </p:oleObj>
                </mc:Choice>
                <mc:Fallback>
                  <p:oleObj name="Clip" r:id="rId10" imgW="18192750" imgH="15087600" progId="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93" name="Line 51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294" name="Group 52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4296" name="Oval 53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97" name="Oval 54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98" name="Oval 55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295" name="Line 56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409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234871"/>
              </p:ext>
            </p:extLst>
          </p:nvPr>
        </p:nvGraphicFramePr>
        <p:xfrm>
          <a:off x="6273354" y="5104978"/>
          <a:ext cx="4762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18192750" imgH="15087600" progId="">
                  <p:embed/>
                </p:oleObj>
              </mc:Choice>
              <mc:Fallback>
                <p:oleObj name="Clip" r:id="rId11" imgW="18192750" imgH="1508760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354" y="5104978"/>
                        <a:ext cx="4762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204573"/>
              </p:ext>
            </p:extLst>
          </p:nvPr>
        </p:nvGraphicFramePr>
        <p:xfrm>
          <a:off x="5574854" y="5092278"/>
          <a:ext cx="473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18192750" imgH="15087600" progId="">
                  <p:embed/>
                </p:oleObj>
              </mc:Choice>
              <mc:Fallback>
                <p:oleObj name="Clip" r:id="rId12" imgW="18192750" imgH="1508760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4854" y="5092278"/>
                        <a:ext cx="4730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1" name="Oval 59"/>
          <p:cNvSpPr>
            <a:spLocks noChangeArrowheads="1"/>
          </p:cNvSpPr>
          <p:nvPr/>
        </p:nvSpPr>
        <p:spPr bwMode="auto">
          <a:xfrm rot="16200000">
            <a:off x="6047135" y="5221660"/>
            <a:ext cx="76200" cy="746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32" name="Oval 60"/>
          <p:cNvSpPr>
            <a:spLocks noChangeArrowheads="1"/>
          </p:cNvSpPr>
          <p:nvPr/>
        </p:nvSpPr>
        <p:spPr bwMode="auto">
          <a:xfrm rot="16200000">
            <a:off x="6143179" y="5219278"/>
            <a:ext cx="77787" cy="7461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33" name="Oval 61"/>
          <p:cNvSpPr>
            <a:spLocks noChangeArrowheads="1"/>
          </p:cNvSpPr>
          <p:nvPr/>
        </p:nvSpPr>
        <p:spPr bwMode="auto">
          <a:xfrm rot="16200000">
            <a:off x="6231285" y="5224835"/>
            <a:ext cx="76200" cy="746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34" name="Line 62"/>
          <p:cNvSpPr>
            <a:spLocks noChangeShapeType="1"/>
          </p:cNvSpPr>
          <p:nvPr/>
        </p:nvSpPr>
        <p:spPr bwMode="auto">
          <a:xfrm rot="16200000">
            <a:off x="6527354" y="5074816"/>
            <a:ext cx="730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35" name="Line 63"/>
          <p:cNvSpPr>
            <a:spLocks noChangeShapeType="1"/>
          </p:cNvSpPr>
          <p:nvPr/>
        </p:nvSpPr>
        <p:spPr bwMode="auto">
          <a:xfrm rot="5400000" flipH="1">
            <a:off x="5813772" y="5064497"/>
            <a:ext cx="77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36" name="Line 64"/>
          <p:cNvSpPr>
            <a:spLocks noChangeShapeType="1"/>
          </p:cNvSpPr>
          <p:nvPr/>
        </p:nvSpPr>
        <p:spPr bwMode="auto">
          <a:xfrm rot="16200000" flipV="1">
            <a:off x="6212235" y="4677147"/>
            <a:ext cx="0" cy="712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37" name="Line 65"/>
          <p:cNvSpPr>
            <a:spLocks noChangeShapeType="1"/>
          </p:cNvSpPr>
          <p:nvPr/>
        </p:nvSpPr>
        <p:spPr bwMode="auto">
          <a:xfrm flipV="1">
            <a:off x="5832029" y="4574753"/>
            <a:ext cx="10636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38" name="Line 66"/>
          <p:cNvSpPr>
            <a:spLocks noChangeShapeType="1"/>
          </p:cNvSpPr>
          <p:nvPr/>
        </p:nvSpPr>
        <p:spPr bwMode="auto">
          <a:xfrm>
            <a:off x="6516241" y="4631903"/>
            <a:ext cx="344488" cy="471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39" name="Line 67"/>
          <p:cNvSpPr>
            <a:spLocks noChangeShapeType="1"/>
          </p:cNvSpPr>
          <p:nvPr/>
        </p:nvSpPr>
        <p:spPr bwMode="auto">
          <a:xfrm flipH="1">
            <a:off x="7421116" y="4627141"/>
            <a:ext cx="317500" cy="481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8073"/>
              </p:ext>
            </p:extLst>
          </p:nvPr>
        </p:nvGraphicFramePr>
        <p:xfrm>
          <a:off x="7622729" y="4081041"/>
          <a:ext cx="2317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13820775" imgH="16992600" progId="">
                  <p:embed/>
                </p:oleObj>
              </mc:Choice>
              <mc:Fallback>
                <p:oleObj name="Clip" r:id="rId13" imgW="13820775" imgH="1699260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2729" y="4081041"/>
                        <a:ext cx="231775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156015"/>
              </p:ext>
            </p:extLst>
          </p:nvPr>
        </p:nvGraphicFramePr>
        <p:xfrm>
          <a:off x="6101904" y="4179466"/>
          <a:ext cx="2317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13820775" imgH="16992600" progId="">
                  <p:embed/>
                </p:oleObj>
              </mc:Choice>
              <mc:Fallback>
                <p:oleObj name="Clip" r:id="rId15" imgW="13820775" imgH="1699260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904" y="4179466"/>
                        <a:ext cx="231775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0" name="Freeform 70"/>
          <p:cNvSpPr>
            <a:spLocks/>
          </p:cNvSpPr>
          <p:nvPr/>
        </p:nvSpPr>
        <p:spPr bwMode="auto">
          <a:xfrm>
            <a:off x="6193979" y="3903241"/>
            <a:ext cx="1539875" cy="373062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41" name="Group 71"/>
          <p:cNvGrpSpPr>
            <a:grpSpLocks/>
          </p:cNvGrpSpPr>
          <p:nvPr/>
        </p:nvGrpSpPr>
        <p:grpSpPr bwMode="auto">
          <a:xfrm>
            <a:off x="6497191" y="5643141"/>
            <a:ext cx="463550" cy="522287"/>
            <a:chOff x="2870" y="1518"/>
            <a:chExt cx="292" cy="320"/>
          </a:xfrm>
        </p:grpSpPr>
        <p:graphicFrame>
          <p:nvGraphicFramePr>
            <p:cNvPr id="4105" name="Object 7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6" imgW="11601450" imgH="11791950" progId="">
                    <p:embed/>
                  </p:oleObj>
                </mc:Choice>
                <mc:Fallback>
                  <p:oleObj name="Clip" r:id="rId16" imgW="11601450" imgH="11791950" progId="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7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8" imgW="17716500" imgH="16754475" progId="">
                    <p:embed/>
                  </p:oleObj>
                </mc:Choice>
                <mc:Fallback>
                  <p:oleObj name="Clip" r:id="rId18" imgW="17716500" imgH="16754475" progId="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42" name="Group 74"/>
          <p:cNvGrpSpPr>
            <a:grpSpLocks/>
          </p:cNvGrpSpPr>
          <p:nvPr/>
        </p:nvGrpSpPr>
        <p:grpSpPr bwMode="auto">
          <a:xfrm>
            <a:off x="7383016" y="5682828"/>
            <a:ext cx="461963" cy="522288"/>
            <a:chOff x="2870" y="1518"/>
            <a:chExt cx="292" cy="320"/>
          </a:xfrm>
        </p:grpSpPr>
        <p:graphicFrame>
          <p:nvGraphicFramePr>
            <p:cNvPr id="4103" name="Object 7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0" imgW="11601450" imgH="11791950" progId="">
                    <p:embed/>
                  </p:oleObj>
                </mc:Choice>
                <mc:Fallback>
                  <p:oleObj name="Clip" r:id="rId20" imgW="11601450" imgH="11791950" progId="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7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1" imgW="17716500" imgH="16754475" progId="">
                    <p:embed/>
                  </p:oleObj>
                </mc:Choice>
                <mc:Fallback>
                  <p:oleObj name="Clip" r:id="rId21" imgW="17716500" imgH="16754475" progId="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43" name="Group 77"/>
          <p:cNvGrpSpPr>
            <a:grpSpLocks/>
          </p:cNvGrpSpPr>
          <p:nvPr/>
        </p:nvGrpSpPr>
        <p:grpSpPr bwMode="auto">
          <a:xfrm>
            <a:off x="6911529" y="5335166"/>
            <a:ext cx="431800" cy="460375"/>
            <a:chOff x="4733" y="2082"/>
            <a:chExt cx="272" cy="282"/>
          </a:xfrm>
        </p:grpSpPr>
        <p:graphicFrame>
          <p:nvGraphicFramePr>
            <p:cNvPr id="4102" name="Object 78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2" imgW="11601450" imgH="11791950" progId="">
                    <p:embed/>
                  </p:oleObj>
                </mc:Choice>
                <mc:Fallback>
                  <p:oleObj name="Clip" r:id="rId22" imgW="11601450" imgH="11791950" progId="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91" name="Rectangle 79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144" name="Line 80"/>
          <p:cNvSpPr>
            <a:spLocks noChangeShapeType="1"/>
          </p:cNvSpPr>
          <p:nvPr/>
        </p:nvSpPr>
        <p:spPr bwMode="auto">
          <a:xfrm>
            <a:off x="7259191" y="5216103"/>
            <a:ext cx="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45" name="Group 81"/>
          <p:cNvGrpSpPr>
            <a:grpSpLocks/>
          </p:cNvGrpSpPr>
          <p:nvPr/>
        </p:nvGrpSpPr>
        <p:grpSpPr bwMode="auto">
          <a:xfrm>
            <a:off x="8079929" y="4511253"/>
            <a:ext cx="236537" cy="501650"/>
            <a:chOff x="4180" y="783"/>
            <a:chExt cx="150" cy="307"/>
          </a:xfrm>
        </p:grpSpPr>
        <p:sp>
          <p:nvSpPr>
            <p:cNvPr id="4283" name="AutoShape 8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84" name="Rectangle 8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85" name="Rectangle 8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86" name="AutoShape 8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87" name="Line 8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88" name="Line 8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89" name="Rectangle 8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90" name="Rectangle 8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146" name="Group 90"/>
          <p:cNvGrpSpPr>
            <a:grpSpLocks/>
          </p:cNvGrpSpPr>
          <p:nvPr/>
        </p:nvGrpSpPr>
        <p:grpSpPr bwMode="auto">
          <a:xfrm>
            <a:off x="8065641" y="5055766"/>
            <a:ext cx="236538" cy="500062"/>
            <a:chOff x="4180" y="783"/>
            <a:chExt cx="150" cy="307"/>
          </a:xfrm>
        </p:grpSpPr>
        <p:sp>
          <p:nvSpPr>
            <p:cNvPr id="4275" name="AutoShape 9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76" name="Rectangle 9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77" name="Rectangle 9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78" name="AutoShape 9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79" name="Line 9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80" name="Line 9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81" name="Rectangle 9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82" name="Rectangle 9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147" name="Line 99"/>
          <p:cNvSpPr>
            <a:spLocks noChangeShapeType="1"/>
          </p:cNvSpPr>
          <p:nvPr/>
        </p:nvSpPr>
        <p:spPr bwMode="auto">
          <a:xfrm rot="5400000" flipH="1">
            <a:off x="7613998" y="4969247"/>
            <a:ext cx="747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48" name="Line 100"/>
          <p:cNvSpPr>
            <a:spLocks noChangeShapeType="1"/>
          </p:cNvSpPr>
          <p:nvPr/>
        </p:nvSpPr>
        <p:spPr bwMode="auto">
          <a:xfrm rot="16200000">
            <a:off x="8041829" y="5281190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49" name="Line 101"/>
          <p:cNvSpPr>
            <a:spLocks noChangeShapeType="1"/>
          </p:cNvSpPr>
          <p:nvPr/>
        </p:nvSpPr>
        <p:spPr bwMode="auto">
          <a:xfrm rot="16200000">
            <a:off x="8030716" y="4706516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50" name="Line 102"/>
          <p:cNvSpPr>
            <a:spLocks noChangeShapeType="1"/>
          </p:cNvSpPr>
          <p:nvPr/>
        </p:nvSpPr>
        <p:spPr bwMode="auto">
          <a:xfrm flipV="1">
            <a:off x="6528941" y="2430041"/>
            <a:ext cx="5207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51" name="Line 103"/>
          <p:cNvSpPr>
            <a:spLocks noChangeShapeType="1"/>
          </p:cNvSpPr>
          <p:nvPr/>
        </p:nvSpPr>
        <p:spPr bwMode="auto">
          <a:xfrm>
            <a:off x="7592566" y="2410991"/>
            <a:ext cx="55245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52" name="Line 104"/>
          <p:cNvSpPr>
            <a:spLocks noChangeShapeType="1"/>
          </p:cNvSpPr>
          <p:nvPr/>
        </p:nvSpPr>
        <p:spPr bwMode="auto">
          <a:xfrm flipH="1">
            <a:off x="8183116" y="2822153"/>
            <a:ext cx="273050" cy="833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53" name="Line 105"/>
          <p:cNvSpPr>
            <a:spLocks noChangeShapeType="1"/>
          </p:cNvSpPr>
          <p:nvPr/>
        </p:nvSpPr>
        <p:spPr bwMode="auto">
          <a:xfrm>
            <a:off x="7306816" y="2547516"/>
            <a:ext cx="0" cy="528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54" name="Line 106"/>
          <p:cNvSpPr>
            <a:spLocks noChangeShapeType="1"/>
          </p:cNvSpPr>
          <p:nvPr/>
        </p:nvSpPr>
        <p:spPr bwMode="auto">
          <a:xfrm>
            <a:off x="7335391" y="3339678"/>
            <a:ext cx="608013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55" name="Line 107"/>
          <p:cNvSpPr>
            <a:spLocks noChangeShapeType="1"/>
          </p:cNvSpPr>
          <p:nvPr/>
        </p:nvSpPr>
        <p:spPr bwMode="auto">
          <a:xfrm flipH="1">
            <a:off x="7859266" y="3909591"/>
            <a:ext cx="303213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56" name="Line 108"/>
          <p:cNvSpPr>
            <a:spLocks noChangeShapeType="1"/>
          </p:cNvSpPr>
          <p:nvPr/>
        </p:nvSpPr>
        <p:spPr bwMode="auto">
          <a:xfrm flipH="1">
            <a:off x="7600504" y="2782466"/>
            <a:ext cx="638175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57" name="Line 109"/>
          <p:cNvSpPr>
            <a:spLocks noChangeShapeType="1"/>
          </p:cNvSpPr>
          <p:nvPr/>
        </p:nvSpPr>
        <p:spPr bwMode="auto">
          <a:xfrm flipH="1">
            <a:off x="7611616" y="2098253"/>
            <a:ext cx="398463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58" name="Line 110"/>
          <p:cNvSpPr>
            <a:spLocks noChangeShapeType="1"/>
          </p:cNvSpPr>
          <p:nvPr/>
        </p:nvSpPr>
        <p:spPr bwMode="auto">
          <a:xfrm flipH="1">
            <a:off x="8427591" y="2312566"/>
            <a:ext cx="230188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59" name="Group 111"/>
          <p:cNvGrpSpPr>
            <a:grpSpLocks/>
          </p:cNvGrpSpPr>
          <p:nvPr/>
        </p:nvGrpSpPr>
        <p:grpSpPr bwMode="auto">
          <a:xfrm>
            <a:off x="5938391" y="2547516"/>
            <a:ext cx="569913" cy="285750"/>
            <a:chOff x="3600" y="219"/>
            <a:chExt cx="360" cy="175"/>
          </a:xfrm>
        </p:grpSpPr>
        <p:sp>
          <p:nvSpPr>
            <p:cNvPr id="4262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63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64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65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66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67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72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73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74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268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69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70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71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160" name="Group 125"/>
          <p:cNvGrpSpPr>
            <a:grpSpLocks/>
          </p:cNvGrpSpPr>
          <p:nvPr/>
        </p:nvGrpSpPr>
        <p:grpSpPr bwMode="auto">
          <a:xfrm>
            <a:off x="7021066" y="2268116"/>
            <a:ext cx="571500" cy="285750"/>
            <a:chOff x="3600" y="219"/>
            <a:chExt cx="360" cy="175"/>
          </a:xfrm>
        </p:grpSpPr>
        <p:sp>
          <p:nvSpPr>
            <p:cNvPr id="4249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0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51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52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53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54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59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60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61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255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56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57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58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161" name="Group 139"/>
          <p:cNvGrpSpPr>
            <a:grpSpLocks/>
          </p:cNvGrpSpPr>
          <p:nvPr/>
        </p:nvGrpSpPr>
        <p:grpSpPr bwMode="auto">
          <a:xfrm>
            <a:off x="7041704" y="3072978"/>
            <a:ext cx="569912" cy="285750"/>
            <a:chOff x="3600" y="219"/>
            <a:chExt cx="360" cy="175"/>
          </a:xfrm>
        </p:grpSpPr>
        <p:sp>
          <p:nvSpPr>
            <p:cNvPr id="4236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37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38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39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41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46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47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48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242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43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44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45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162" name="Group 153"/>
          <p:cNvGrpSpPr>
            <a:grpSpLocks/>
          </p:cNvGrpSpPr>
          <p:nvPr/>
        </p:nvGrpSpPr>
        <p:grpSpPr bwMode="auto">
          <a:xfrm>
            <a:off x="8145016" y="2523703"/>
            <a:ext cx="568325" cy="284163"/>
            <a:chOff x="3600" y="219"/>
            <a:chExt cx="360" cy="175"/>
          </a:xfrm>
        </p:grpSpPr>
        <p:sp>
          <p:nvSpPr>
            <p:cNvPr id="4223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24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25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26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27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28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33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34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35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229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30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31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32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163" name="Group 167"/>
          <p:cNvGrpSpPr>
            <a:grpSpLocks/>
          </p:cNvGrpSpPr>
          <p:nvPr/>
        </p:nvGrpSpPr>
        <p:grpSpPr bwMode="auto">
          <a:xfrm>
            <a:off x="7924354" y="3620666"/>
            <a:ext cx="569912" cy="284162"/>
            <a:chOff x="3600" y="219"/>
            <a:chExt cx="360" cy="175"/>
          </a:xfrm>
        </p:grpSpPr>
        <p:sp>
          <p:nvSpPr>
            <p:cNvPr id="4210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11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2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3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14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15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20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21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22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216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17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8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19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164" name="Group 181"/>
          <p:cNvGrpSpPr>
            <a:grpSpLocks/>
          </p:cNvGrpSpPr>
          <p:nvPr/>
        </p:nvGrpSpPr>
        <p:grpSpPr bwMode="auto">
          <a:xfrm>
            <a:off x="7544941" y="4335041"/>
            <a:ext cx="569913" cy="287337"/>
            <a:chOff x="3600" y="219"/>
            <a:chExt cx="360" cy="175"/>
          </a:xfrm>
        </p:grpSpPr>
        <p:sp>
          <p:nvSpPr>
            <p:cNvPr id="4197" name="Oval 1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98" name="Line 1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99" name="Line 1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00" name="Rectangle 1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201" name="Oval 1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02" name="Group 1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07" name="Line 1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8" name="Line 1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9" name="Line 1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203" name="Group 1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04" name="Line 1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5" name="Line 1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206" name="Line 1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165" name="Group 195"/>
          <p:cNvGrpSpPr>
            <a:grpSpLocks/>
          </p:cNvGrpSpPr>
          <p:nvPr/>
        </p:nvGrpSpPr>
        <p:grpSpPr bwMode="auto">
          <a:xfrm>
            <a:off x="6851204" y="4933528"/>
            <a:ext cx="569912" cy="284163"/>
            <a:chOff x="3600" y="219"/>
            <a:chExt cx="360" cy="175"/>
          </a:xfrm>
        </p:grpSpPr>
        <p:sp>
          <p:nvSpPr>
            <p:cNvPr id="4184" name="Oval 1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5" name="Line 1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86" name="Line 1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87" name="Rectangle 1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188" name="Oval 2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189" name="Group 2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94" name="Line 2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5" name="Line 2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6" name="Line 2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190" name="Group 2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91" name="Line 2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2" name="Line 2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93" name="Line 2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166" name="Group 209"/>
          <p:cNvGrpSpPr>
            <a:grpSpLocks/>
          </p:cNvGrpSpPr>
          <p:nvPr/>
        </p:nvGrpSpPr>
        <p:grpSpPr bwMode="auto">
          <a:xfrm>
            <a:off x="5938391" y="4473153"/>
            <a:ext cx="569913" cy="284163"/>
            <a:chOff x="3600" y="219"/>
            <a:chExt cx="360" cy="175"/>
          </a:xfrm>
        </p:grpSpPr>
        <p:sp>
          <p:nvSpPr>
            <p:cNvPr id="4171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72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73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74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4175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176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81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82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83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177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78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79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80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167" name="Freeform 223"/>
          <p:cNvSpPr>
            <a:spLocks/>
          </p:cNvSpPr>
          <p:nvPr/>
        </p:nvSpPr>
        <p:spPr bwMode="auto">
          <a:xfrm>
            <a:off x="5265291" y="2282403"/>
            <a:ext cx="3038475" cy="3114675"/>
          </a:xfrm>
          <a:custGeom>
            <a:avLst/>
            <a:gdLst>
              <a:gd name="T0" fmla="*/ 0 w 1914"/>
              <a:gd name="T1" fmla="*/ 0 h 1962"/>
              <a:gd name="T2" fmla="*/ 2147483647 w 1914"/>
              <a:gd name="T3" fmla="*/ 2147483647 h 1962"/>
              <a:gd name="T4" fmla="*/ 2147483647 w 1914"/>
              <a:gd name="T5" fmla="*/ 2147483647 h 1962"/>
              <a:gd name="T6" fmla="*/ 2147483647 w 1914"/>
              <a:gd name="T7" fmla="*/ 2147483647 h 1962"/>
              <a:gd name="T8" fmla="*/ 2147483647 w 1914"/>
              <a:gd name="T9" fmla="*/ 2147483647 h 1962"/>
              <a:gd name="T10" fmla="*/ 2147483647 w 1914"/>
              <a:gd name="T11" fmla="*/ 2147483647 h 1962"/>
              <a:gd name="T12" fmla="*/ 2147483647 w 1914"/>
              <a:gd name="T13" fmla="*/ 2147483647 h 1962"/>
              <a:gd name="T14" fmla="*/ 2147483647 w 1914"/>
              <a:gd name="T15" fmla="*/ 2147483647 h 1962"/>
              <a:gd name="T16" fmla="*/ 2147483647 w 1914"/>
              <a:gd name="T17" fmla="*/ 2147483647 h 1962"/>
              <a:gd name="T18" fmla="*/ 2147483647 w 1914"/>
              <a:gd name="T19" fmla="*/ 2147483647 h 1962"/>
              <a:gd name="T20" fmla="*/ 2147483647 w 1914"/>
              <a:gd name="T21" fmla="*/ 2147483647 h 19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14"/>
              <a:gd name="T34" fmla="*/ 0 h 1962"/>
              <a:gd name="T35" fmla="*/ 1914 w 1914"/>
              <a:gd name="T36" fmla="*/ 1962 h 19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14" h="1962">
                <a:moveTo>
                  <a:pt x="0" y="0"/>
                </a:moveTo>
                <a:lnTo>
                  <a:pt x="258" y="12"/>
                </a:lnTo>
                <a:lnTo>
                  <a:pt x="426" y="198"/>
                </a:lnTo>
                <a:lnTo>
                  <a:pt x="768" y="204"/>
                </a:lnTo>
                <a:lnTo>
                  <a:pt x="1086" y="48"/>
                </a:lnTo>
                <a:lnTo>
                  <a:pt x="1326" y="48"/>
                </a:lnTo>
                <a:lnTo>
                  <a:pt x="1326" y="588"/>
                </a:lnTo>
                <a:lnTo>
                  <a:pt x="1890" y="990"/>
                </a:lnTo>
                <a:lnTo>
                  <a:pt x="1662" y="1320"/>
                </a:lnTo>
                <a:lnTo>
                  <a:pt x="1662" y="1944"/>
                </a:lnTo>
                <a:lnTo>
                  <a:pt x="1914" y="1962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68" name="Freeform 224"/>
          <p:cNvSpPr>
            <a:spLocks/>
          </p:cNvSpPr>
          <p:nvPr/>
        </p:nvSpPr>
        <p:spPr bwMode="auto">
          <a:xfrm>
            <a:off x="6132066" y="2501478"/>
            <a:ext cx="1924050" cy="2990850"/>
          </a:xfrm>
          <a:custGeom>
            <a:avLst/>
            <a:gdLst>
              <a:gd name="T0" fmla="*/ 0 w 1212"/>
              <a:gd name="T1" fmla="*/ 2147483647 h 1884"/>
              <a:gd name="T2" fmla="*/ 0 w 1212"/>
              <a:gd name="T3" fmla="*/ 2147483647 h 1884"/>
              <a:gd name="T4" fmla="*/ 2147483647 w 1212"/>
              <a:gd name="T5" fmla="*/ 2147483647 h 1884"/>
              <a:gd name="T6" fmla="*/ 2147483647 w 1212"/>
              <a:gd name="T7" fmla="*/ 0 h 1884"/>
              <a:gd name="T8" fmla="*/ 2147483647 w 1212"/>
              <a:gd name="T9" fmla="*/ 0 h 1884"/>
              <a:gd name="T10" fmla="*/ 2147483647 w 1212"/>
              <a:gd name="T11" fmla="*/ 2147483647 h 1884"/>
              <a:gd name="T12" fmla="*/ 2147483647 w 1212"/>
              <a:gd name="T13" fmla="*/ 2147483647 h 1884"/>
              <a:gd name="T14" fmla="*/ 2147483647 w 1212"/>
              <a:gd name="T15" fmla="*/ 2147483647 h 1884"/>
              <a:gd name="T16" fmla="*/ 2147483647 w 1212"/>
              <a:gd name="T17" fmla="*/ 2147483647 h 1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2"/>
              <a:gd name="T28" fmla="*/ 0 h 1884"/>
              <a:gd name="T29" fmla="*/ 1212 w 1212"/>
              <a:gd name="T30" fmla="*/ 1884 h 18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2" h="1884">
                <a:moveTo>
                  <a:pt x="0" y="702"/>
                </a:moveTo>
                <a:lnTo>
                  <a:pt x="0" y="228"/>
                </a:lnTo>
                <a:lnTo>
                  <a:pt x="156" y="228"/>
                </a:lnTo>
                <a:lnTo>
                  <a:pt x="612" y="0"/>
                </a:lnTo>
                <a:lnTo>
                  <a:pt x="714" y="0"/>
                </a:lnTo>
                <a:lnTo>
                  <a:pt x="714" y="558"/>
                </a:lnTo>
                <a:lnTo>
                  <a:pt x="1212" y="912"/>
                </a:lnTo>
                <a:lnTo>
                  <a:pt x="720" y="1668"/>
                </a:lnTo>
                <a:lnTo>
                  <a:pt x="720" y="1884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69" name="Line 225"/>
          <p:cNvSpPr>
            <a:spLocks noChangeShapeType="1"/>
          </p:cNvSpPr>
          <p:nvPr/>
        </p:nvSpPr>
        <p:spPr bwMode="auto">
          <a:xfrm>
            <a:off x="6220966" y="4765253"/>
            <a:ext cx="1588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/>
              <a:t>Πυρήνας Δικτύου</a:t>
            </a:r>
            <a:r>
              <a:rPr lang="en-US" sz="3200"/>
              <a:t>: </a:t>
            </a:r>
            <a:r>
              <a:rPr lang="el-GR" sz="3200"/>
              <a:t>Μεταγωγή Κυκλώματος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9199" y="1737360"/>
            <a:ext cx="4038600" cy="449992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dirty="0"/>
              <a:t>Οι πόροι του δικτύου χωρίζονται σε κομμάτια: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Τα κομμάτια δίνονται στις κλήσεις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Το τμήμα των πόρων παραμένει αδρανές (</a:t>
            </a:r>
            <a:r>
              <a:rPr lang="el-GR" sz="2000" dirty="0" err="1"/>
              <a:t>idle</a:t>
            </a:r>
            <a:r>
              <a:rPr lang="el-GR" sz="2000" dirty="0"/>
              <a:t>) αν δε χρησιμοποιείται από την κλήση που το δημιούργησε (δεν υπάρχει διαμοιρασμός)</a:t>
            </a:r>
          </a:p>
          <a:p>
            <a:pPr eaLnBrk="1" hangingPunct="1"/>
            <a:endParaRPr lang="en-US" sz="2500" i="1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6F91A-BE64-4F81-AA41-7E1144AA3858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06925" y="1737360"/>
            <a:ext cx="4038600" cy="449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Δύο τρόποι διαχωρισμού του εύρους ζώνης σε «κομμάτια»: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Διαχωρισμός στη συχνότητα (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Frequency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Division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Multiplexing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Διαχωρισμός στο χρόνο (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Time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Division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Multiplexing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2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1775" y="677135"/>
            <a:ext cx="846296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dirty="0"/>
              <a:t>Μεταγωγή Κυκλώματος</a:t>
            </a:r>
            <a:r>
              <a:rPr lang="en-US" sz="4000" dirty="0"/>
              <a:t>: FDM </a:t>
            </a:r>
            <a:r>
              <a:rPr lang="el-GR" sz="4000" dirty="0"/>
              <a:t>και</a:t>
            </a:r>
            <a:r>
              <a:rPr lang="en-US" sz="4000" dirty="0"/>
              <a:t> TDM</a:t>
            </a:r>
            <a:endParaRPr lang="fr-FR" sz="4000" dirty="0"/>
          </a:p>
        </p:txBody>
      </p:sp>
      <p:sp>
        <p:nvSpPr>
          <p:cNvPr id="104" name="10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737555" y="6398971"/>
            <a:ext cx="984019" cy="365125"/>
          </a:xfrm>
        </p:spPr>
        <p:txBody>
          <a:bodyPr/>
          <a:lstStyle/>
          <a:p>
            <a:pPr>
              <a:defRPr/>
            </a:pPr>
            <a:fld id="{224E5F15-C7F4-4C30-865D-8B65EFAE23BE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3568" y="1844824"/>
            <a:ext cx="7239000" cy="2438400"/>
            <a:chOff x="288" y="1007"/>
            <a:chExt cx="4560" cy="1536"/>
          </a:xfrm>
        </p:grpSpPr>
        <p:sp>
          <p:nvSpPr>
            <p:cNvPr id="26722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FDM</a:t>
              </a:r>
              <a:endParaRPr lang="fr-FR" sz="2400" dirty="0">
                <a:latin typeface="Arial" charset="0"/>
              </a:endParaRPr>
            </a:p>
          </p:txBody>
        </p:sp>
        <p:grpSp>
          <p:nvGrpSpPr>
            <p:cNvPr id="26723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26724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25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</a:rPr>
                  <a:t>frequency</a:t>
                </a:r>
                <a:endParaRPr lang="fr-FR" sz="2400">
                  <a:latin typeface="Arial" charset="0"/>
                </a:endParaRPr>
              </a:p>
            </p:txBody>
          </p:sp>
          <p:sp>
            <p:nvSpPr>
              <p:cNvPr id="26726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27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</a:rPr>
                  <a:t>time</a:t>
                </a:r>
                <a:endParaRPr lang="fr-FR" sz="2400">
                  <a:latin typeface="Arial" charset="0"/>
                </a:endParaRPr>
              </a:p>
            </p:txBody>
          </p:sp>
          <p:sp>
            <p:nvSpPr>
              <p:cNvPr id="26728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3033068" y="2773511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033068" y="3002111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3033068" y="3230711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3033068" y="3459311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34800" y="3920563"/>
            <a:ext cx="7239000" cy="2516187"/>
            <a:chOff x="288" y="2543"/>
            <a:chExt cx="4560" cy="1585"/>
          </a:xfrm>
        </p:grpSpPr>
        <p:sp>
          <p:nvSpPr>
            <p:cNvPr id="26716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TDM</a:t>
              </a:r>
              <a:endParaRPr lang="fr-FR" sz="2400">
                <a:latin typeface="Arial" charset="0"/>
              </a:endParaRPr>
            </a:p>
          </p:txBody>
        </p:sp>
        <p:sp>
          <p:nvSpPr>
            <p:cNvPr id="26717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18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frequency</a:t>
              </a:r>
              <a:endParaRPr lang="fr-FR" sz="2400">
                <a:latin typeface="Arial" charset="0"/>
              </a:endParaRPr>
            </a:p>
          </p:txBody>
        </p:sp>
        <p:sp>
          <p:nvSpPr>
            <p:cNvPr id="26719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20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time</a:t>
              </a:r>
              <a:endParaRPr lang="fr-FR" sz="2400">
                <a:latin typeface="Arial" charset="0"/>
              </a:endParaRPr>
            </a:p>
          </p:txBody>
        </p:sp>
        <p:sp>
          <p:nvSpPr>
            <p:cNvPr id="26721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097000" y="4912750"/>
            <a:ext cx="3886200" cy="914400"/>
            <a:chOff x="1776" y="3168"/>
            <a:chExt cx="2448" cy="576"/>
          </a:xfrm>
        </p:grpSpPr>
        <p:sp>
          <p:nvSpPr>
            <p:cNvPr id="26711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12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13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14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15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325600" y="4912750"/>
            <a:ext cx="3886200" cy="914400"/>
            <a:chOff x="1920" y="3168"/>
            <a:chExt cx="2448" cy="576"/>
          </a:xfrm>
        </p:grpSpPr>
        <p:sp>
          <p:nvSpPr>
            <p:cNvPr id="26706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07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08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09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10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554200" y="4912750"/>
            <a:ext cx="3886200" cy="914400"/>
            <a:chOff x="2064" y="3168"/>
            <a:chExt cx="2448" cy="576"/>
          </a:xfrm>
        </p:grpSpPr>
        <p:sp>
          <p:nvSpPr>
            <p:cNvPr id="26701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02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03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04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05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782800" y="4912750"/>
            <a:ext cx="3886200" cy="914400"/>
            <a:chOff x="2208" y="3168"/>
            <a:chExt cx="2448" cy="576"/>
          </a:xfrm>
        </p:grpSpPr>
        <p:sp>
          <p:nvSpPr>
            <p:cNvPr id="26696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97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98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99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700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3033068" y="3002111"/>
            <a:ext cx="4572000" cy="457200"/>
            <a:chOff x="1776" y="1728"/>
            <a:chExt cx="2880" cy="288"/>
          </a:xfrm>
        </p:grpSpPr>
        <p:sp>
          <p:nvSpPr>
            <p:cNvPr id="26693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4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5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3325600" y="4912750"/>
            <a:ext cx="4114800" cy="914400"/>
            <a:chOff x="1920" y="3168"/>
            <a:chExt cx="2592" cy="576"/>
          </a:xfrm>
        </p:grpSpPr>
        <p:sp>
          <p:nvSpPr>
            <p:cNvPr id="26674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5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6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7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8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9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0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1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2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3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4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5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6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7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8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9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0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1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2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033068" y="2887811"/>
            <a:ext cx="4572000" cy="685800"/>
            <a:chOff x="1776" y="1656"/>
            <a:chExt cx="2880" cy="432"/>
          </a:xfrm>
        </p:grpSpPr>
        <p:sp>
          <p:nvSpPr>
            <p:cNvPr id="26670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1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2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3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3211300" y="4912750"/>
            <a:ext cx="4343400" cy="914400"/>
            <a:chOff x="1848" y="3168"/>
            <a:chExt cx="2736" cy="576"/>
          </a:xfrm>
        </p:grpSpPr>
        <p:sp>
          <p:nvSpPr>
            <p:cNvPr id="26650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1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2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3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4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5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6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7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8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9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0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1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2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3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4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5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6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7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8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9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5658793" y="1798786"/>
            <a:ext cx="2709863" cy="952500"/>
            <a:chOff x="3477" y="216"/>
            <a:chExt cx="1707" cy="600"/>
          </a:xfrm>
        </p:grpSpPr>
        <p:grpSp>
          <p:nvGrpSpPr>
            <p:cNvPr id="26643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26645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96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</a:rPr>
                  <a:t>4 </a:t>
                </a:r>
                <a:r>
                  <a:rPr lang="el-GR" sz="2400">
                    <a:latin typeface="Arial" charset="0"/>
                  </a:rPr>
                  <a:t>χρήστες</a:t>
                </a:r>
                <a:endParaRPr lang="fr-FR" sz="2400">
                  <a:latin typeface="Arial" charset="0"/>
                </a:endParaRPr>
              </a:p>
            </p:txBody>
          </p:sp>
          <p:sp>
            <p:nvSpPr>
              <p:cNvPr id="26646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647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648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649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6644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11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>
                  <a:latin typeface="Arial" charset="0"/>
                </a:rPr>
                <a:t>Παράδειγμα</a:t>
              </a:r>
              <a:r>
                <a:rPr lang="en-US" sz="2400">
                  <a:latin typeface="Arial" charset="0"/>
                </a:rPr>
                <a:t>:</a:t>
              </a:r>
              <a:endParaRPr lang="fr-FR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5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7" grpId="0" animBg="1"/>
      <p:bldP spid="132108" grpId="0" animBg="1"/>
      <p:bldP spid="132109" grpId="0" animBg="1"/>
      <p:bldP spid="132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0845" y="980728"/>
            <a:ext cx="7543800" cy="730677"/>
          </a:xfrm>
        </p:spPr>
        <p:txBody>
          <a:bodyPr/>
          <a:lstStyle/>
          <a:p>
            <a:pPr eaLnBrk="1" hangingPunct="1"/>
            <a:r>
              <a:rPr lang="el-GR" sz="3200" dirty="0"/>
              <a:t>Πυρήνας Δικτύου</a:t>
            </a:r>
            <a:r>
              <a:rPr lang="en-US" sz="3200" dirty="0"/>
              <a:t>:</a:t>
            </a:r>
            <a:r>
              <a:rPr lang="el-GR" sz="3200" dirty="0"/>
              <a:t> Μεταγωγή Πακέτου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54909"/>
            <a:ext cx="3894585" cy="3276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400" dirty="0"/>
              <a:t>Κάθε ροή δεδομένων χωρίζεται σε πακέτα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Τα πακέτα των χρηστών A, B μοιράζονται τους πόρους του δικτύου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Κάθε πακέτο χρησιμοποιεί το πλήρες εύρος ζώνης του κυκλώματος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 Οι πόροι χρησιμοποιούνται όταν χρειάζονται</a:t>
            </a:r>
          </a:p>
          <a:p>
            <a:pPr lvl="1" eaLnBrk="1" hangingPunct="1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6FE8-F42B-4D30-9B73-C665BECDCC70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716016" y="1844824"/>
            <a:ext cx="442798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Ανταγωνισμός για πόρους: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l-G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 συνολική απαίτηση για πόρους μπορεί να υπερβεί τη διαθέσιμη ποσότητα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l-G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Συμφόρηση: πακέτα περιμένουν σε ουρές, περιμένοντας το κύκλωμα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l-G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Αποθήκευση και </a:t>
            </a:r>
            <a:r>
              <a:rPr lang="el-GR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προώθηση:τα</a:t>
            </a:r>
            <a:r>
              <a:rPr lang="el-G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πακέτα μετακινούνται ένα βήμα (</a:t>
            </a:r>
            <a:r>
              <a:rPr lang="el-GR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hop</a:t>
            </a:r>
            <a:r>
              <a:rPr lang="el-G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τη φορά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l-G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μετάδοση στο κύκλωμα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</a:pPr>
            <a:r>
              <a:rPr lang="el-G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αναμονή στο επόμενο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/>
              <a:t>Πυρήνας Δικτύου</a:t>
            </a:r>
            <a:r>
              <a:rPr lang="en-US" sz="3200"/>
              <a:t>:</a:t>
            </a:r>
            <a:r>
              <a:rPr lang="el-GR" sz="3200"/>
              <a:t> Μεταγωγή Πακέτου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844824"/>
            <a:ext cx="4680520" cy="4536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dirty="0"/>
              <a:t>Δίκτυα Μεταγωγής Αυτοδύναμου Πακέτου (</a:t>
            </a:r>
            <a:r>
              <a:rPr lang="el-GR" dirty="0" err="1"/>
              <a:t>Datagram</a:t>
            </a:r>
            <a:r>
              <a:rPr lang="el-GR" dirty="0"/>
              <a:t> </a:t>
            </a:r>
            <a:r>
              <a:rPr lang="el-GR" dirty="0" err="1"/>
              <a:t>Switching</a:t>
            </a:r>
            <a:r>
              <a:rPr lang="el-GR" dirty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 Κάθε πακέτο ακολουθεί διαφορετικούς δρόμους προκειμένου να φθάσει στον προορισμό του.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 err="1"/>
              <a:t>Ασυνδεμοστραφής</a:t>
            </a:r>
            <a:r>
              <a:rPr lang="el-GR" sz="2000" dirty="0"/>
              <a:t> Τεχνική (</a:t>
            </a:r>
            <a:r>
              <a:rPr lang="el-GR" sz="2000" dirty="0" err="1"/>
              <a:t>Connectionless</a:t>
            </a:r>
            <a:r>
              <a:rPr lang="el-GR" sz="2000" dirty="0"/>
              <a:t>).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Δεν έχουμε εγκατάσταση σύνδεσης.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Αυξημένη Διαθεσιμότητα.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6FE8-F42B-4D30-9B73-C665BECDCC70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748088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121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/>
              <a:t>Πυρήνας Δικτύου</a:t>
            </a:r>
            <a:r>
              <a:rPr lang="en-US" sz="3200"/>
              <a:t>:</a:t>
            </a:r>
            <a:r>
              <a:rPr lang="el-GR" sz="3200"/>
              <a:t> Μεταγωγή Πακέτου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812057"/>
            <a:ext cx="4680520" cy="453650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400" dirty="0"/>
              <a:t>Δίκτυα Μεταγωγής Νοητού Κυκλώματος (</a:t>
            </a:r>
            <a:r>
              <a:rPr lang="el-GR" sz="2400" dirty="0" err="1"/>
              <a:t>Virtual</a:t>
            </a:r>
            <a:r>
              <a:rPr lang="el-GR" sz="2400" dirty="0"/>
              <a:t> </a:t>
            </a:r>
            <a:r>
              <a:rPr lang="el-GR" sz="2400" dirty="0" err="1"/>
              <a:t>Circuit</a:t>
            </a:r>
            <a:r>
              <a:rPr lang="el-GR" sz="2400" dirty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Πριν αποσταλούν τα πακέτα, εγκαθίσταται μία νοητή σύνδεση μεταξύ του αποστολέα και του παραλήπτη, από όπου θα περάσουν όλα τα πακέτα του μηνύματος.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 err="1"/>
              <a:t>Συνδεμοστραφής</a:t>
            </a:r>
            <a:r>
              <a:rPr lang="el-GR" sz="2000" dirty="0"/>
              <a:t> Τεχνική (</a:t>
            </a:r>
            <a:r>
              <a:rPr lang="el-GR" sz="2000" dirty="0" err="1"/>
              <a:t>Connection</a:t>
            </a:r>
            <a:r>
              <a:rPr lang="el-GR" sz="2000" dirty="0"/>
              <a:t> </a:t>
            </a:r>
            <a:r>
              <a:rPr lang="el-GR" sz="2000" dirty="0" err="1"/>
              <a:t>oriented</a:t>
            </a:r>
            <a:r>
              <a:rPr lang="el-GR" sz="2000" dirty="0"/>
              <a:t>). 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000" dirty="0"/>
              <a:t>Σωστή ταξινόμηση των παραληφθέντων πακέτων.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6FE8-F42B-4D30-9B73-C665BECDCC70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369252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24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Δίκτυα Υπολογιστών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4200" dirty="0">
                <a:solidFill>
                  <a:schemeClr val="tx1"/>
                </a:solidFill>
              </a:rPr>
              <a:t>Δίκτυο Υπολογιστών: ένα σύνολο αυτόνομων υπολογιστών που είναι διασυνδεδεμένοι με μία κοινή τεχνολογία</a:t>
            </a:r>
          </a:p>
          <a:p>
            <a:pPr eaLnBrk="1" hangingPunct="1">
              <a:lnSpc>
                <a:spcPct val="150000"/>
              </a:lnSpc>
            </a:pPr>
            <a:r>
              <a:rPr lang="el-GR" sz="4200" dirty="0">
                <a:solidFill>
                  <a:schemeClr val="tx1"/>
                </a:solidFill>
              </a:rPr>
              <a:t>Η σύνδεση αυτή μπορεί να επιτυγχάνεται με μια ποικιλία μέσων μετάδοσης: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3500" dirty="0">
                <a:solidFill>
                  <a:schemeClr val="tx1"/>
                </a:solidFill>
              </a:rPr>
              <a:t>Χάλκινα Καλώδια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3500" dirty="0">
                <a:solidFill>
                  <a:schemeClr val="tx1"/>
                </a:solidFill>
              </a:rPr>
              <a:t>Οπτικές ίνες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3500" dirty="0">
                <a:solidFill>
                  <a:schemeClr val="tx1"/>
                </a:solidFill>
              </a:rPr>
              <a:t>Μικροκύματα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3500" dirty="0">
                <a:solidFill>
                  <a:schemeClr val="tx1"/>
                </a:solidFill>
              </a:rPr>
              <a:t>Υπέρυθρες Ακτίνες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3500" dirty="0">
                <a:solidFill>
                  <a:schemeClr val="tx1"/>
                </a:solidFill>
              </a:rPr>
              <a:t>Τηλεπικοινωνιακοί Δορυφόροι</a:t>
            </a:r>
          </a:p>
          <a:p>
            <a:pPr lvl="1" eaLnBrk="1" hangingPunct="1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E6D8B-F2A0-495D-91CA-3A894B1EA295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771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787006" y="611932"/>
            <a:ext cx="8447088" cy="1143000"/>
          </a:xfrm>
        </p:spPr>
        <p:txBody>
          <a:bodyPr/>
          <a:lstStyle/>
          <a:p>
            <a:pPr eaLnBrk="1" hangingPunct="1"/>
            <a:r>
              <a:rPr lang="el-GR" sz="2800" dirty="0"/>
              <a:t>Μεταγωγή Πακέτου</a:t>
            </a:r>
            <a:r>
              <a:rPr lang="en-US" sz="2800" dirty="0"/>
              <a:t>: </a:t>
            </a:r>
            <a:r>
              <a:rPr lang="el-GR" sz="2800" dirty="0"/>
              <a:t>Στατιστική Πολυπλεξία</a:t>
            </a:r>
            <a:endParaRPr lang="en-US" sz="3200" dirty="0"/>
          </a:p>
        </p:txBody>
      </p:sp>
      <p:sp>
        <p:nvSpPr>
          <p:cNvPr id="51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2775" y="5076825"/>
            <a:ext cx="8367713" cy="152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500"/>
              <a:t>Η ακολουθία πακέτων από Α και Β δεν είναι τυποποιημένη</a:t>
            </a:r>
            <a:r>
              <a:rPr lang="en-US" sz="2500"/>
              <a:t> </a:t>
            </a:r>
            <a:r>
              <a:rPr lang="en-US" sz="2500">
                <a:sym typeface="Monotype Sorts" pitchFamily="2" charset="2"/>
              </a:rPr>
              <a:t> </a:t>
            </a:r>
            <a:r>
              <a:rPr lang="el-GR" sz="2500" b="1" i="1">
                <a:solidFill>
                  <a:srgbClr val="FF0000"/>
                </a:solidFill>
                <a:sym typeface="Monotype Sorts" pitchFamily="2" charset="2"/>
              </a:rPr>
              <a:t>στατιστική πολυπλεξία</a:t>
            </a:r>
            <a:r>
              <a:rPr lang="en-US" sz="2500">
                <a:sym typeface="Monotype Sorts" pitchFamily="2" charset="2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500">
                <a:sym typeface="Monotype Sorts" pitchFamily="2" charset="2"/>
              </a:rPr>
              <a:t>.</a:t>
            </a:r>
            <a:endParaRPr lang="en-US" sz="2500"/>
          </a:p>
          <a:p>
            <a:pPr eaLnBrk="1" hangingPunct="1"/>
            <a:endParaRPr lang="en-US" sz="2500"/>
          </a:p>
        </p:txBody>
      </p:sp>
      <p:sp>
        <p:nvSpPr>
          <p:cNvPr id="89" name="8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E8553-A1DC-4400-A990-C5E9B2CEB119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64662"/>
              </p:ext>
            </p:extLst>
          </p:nvPr>
        </p:nvGraphicFramePr>
        <p:xfrm>
          <a:off x="1208487" y="2849973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192750" imgH="15087600" progId="">
                  <p:embed/>
                </p:oleObj>
              </mc:Choice>
              <mc:Fallback>
                <p:oleObj name="Clip" r:id="rId3" imgW="18192750" imgH="1508760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487" y="2849973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Line 5"/>
          <p:cNvSpPr>
            <a:spLocks noChangeShapeType="1"/>
          </p:cNvSpPr>
          <p:nvPr/>
        </p:nvSpPr>
        <p:spPr bwMode="auto">
          <a:xfrm>
            <a:off x="3543700" y="2683285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Oval 6"/>
          <p:cNvSpPr>
            <a:spLocks noChangeArrowheads="1"/>
          </p:cNvSpPr>
          <p:nvPr/>
        </p:nvSpPr>
        <p:spPr bwMode="auto">
          <a:xfrm>
            <a:off x="2326087" y="2713448"/>
            <a:ext cx="1198563" cy="369887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2326087" y="2645185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5132" name="Oval 8"/>
          <p:cNvSpPr>
            <a:spLocks noChangeArrowheads="1"/>
          </p:cNvSpPr>
          <p:nvPr/>
        </p:nvSpPr>
        <p:spPr bwMode="auto">
          <a:xfrm>
            <a:off x="2335612" y="2416585"/>
            <a:ext cx="1198563" cy="430213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33" name="Group 9"/>
          <p:cNvGrpSpPr>
            <a:grpSpLocks/>
          </p:cNvGrpSpPr>
          <p:nvPr/>
        </p:nvGrpSpPr>
        <p:grpSpPr bwMode="auto">
          <a:xfrm>
            <a:off x="2681687" y="2446748"/>
            <a:ext cx="498475" cy="119062"/>
            <a:chOff x="2208" y="2184"/>
            <a:chExt cx="176" cy="69"/>
          </a:xfrm>
        </p:grpSpPr>
        <p:grpSp>
          <p:nvGrpSpPr>
            <p:cNvPr id="5202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5207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8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9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03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5204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5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6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5134" name="Oval 18"/>
          <p:cNvSpPr>
            <a:spLocks noChangeArrowheads="1"/>
          </p:cNvSpPr>
          <p:nvPr/>
        </p:nvSpPr>
        <p:spPr bwMode="auto">
          <a:xfrm>
            <a:off x="5421712" y="2732498"/>
            <a:ext cx="1198563" cy="369887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>
            <a:off x="5431237" y="271186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36" name="Rectangle 20"/>
          <p:cNvSpPr>
            <a:spLocks noChangeArrowheads="1"/>
          </p:cNvSpPr>
          <p:nvPr/>
        </p:nvSpPr>
        <p:spPr bwMode="auto">
          <a:xfrm>
            <a:off x="5431237" y="2673760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5137" name="Oval 21"/>
          <p:cNvSpPr>
            <a:spLocks noChangeArrowheads="1"/>
          </p:cNvSpPr>
          <p:nvPr/>
        </p:nvSpPr>
        <p:spPr bwMode="auto">
          <a:xfrm>
            <a:off x="5440762" y="2445160"/>
            <a:ext cx="1198563" cy="430213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51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639568"/>
              </p:ext>
            </p:extLst>
          </p:nvPr>
        </p:nvGraphicFramePr>
        <p:xfrm>
          <a:off x="7009212" y="192604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8192750" imgH="15087600" progId="">
                  <p:embed/>
                </p:oleObj>
              </mc:Choice>
              <mc:Fallback>
                <p:oleObj name="Clip" r:id="rId5" imgW="18192750" imgH="150876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212" y="192604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19261"/>
              </p:ext>
            </p:extLst>
          </p:nvPr>
        </p:nvGraphicFramePr>
        <p:xfrm>
          <a:off x="970362" y="194509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8192750" imgH="15087600" progId="">
                  <p:embed/>
                </p:oleObj>
              </mc:Choice>
              <mc:Fallback>
                <p:oleObj name="Clip" r:id="rId6" imgW="18192750" imgH="150876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62" y="194509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Line 24"/>
          <p:cNvSpPr>
            <a:spLocks noChangeShapeType="1"/>
          </p:cNvSpPr>
          <p:nvPr/>
        </p:nvSpPr>
        <p:spPr bwMode="auto">
          <a:xfrm>
            <a:off x="1595837" y="2351498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Line 25"/>
          <p:cNvSpPr>
            <a:spLocks noChangeShapeType="1"/>
          </p:cNvSpPr>
          <p:nvPr/>
        </p:nvSpPr>
        <p:spPr bwMode="auto">
          <a:xfrm flipV="1">
            <a:off x="1900637" y="3337335"/>
            <a:ext cx="195263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40" name="Line 26"/>
          <p:cNvSpPr>
            <a:spLocks noChangeShapeType="1"/>
          </p:cNvSpPr>
          <p:nvPr/>
        </p:nvSpPr>
        <p:spPr bwMode="auto">
          <a:xfrm>
            <a:off x="3519887" y="2770598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41" name="Line 27"/>
          <p:cNvSpPr>
            <a:spLocks noChangeShapeType="1"/>
          </p:cNvSpPr>
          <p:nvPr/>
        </p:nvSpPr>
        <p:spPr bwMode="auto">
          <a:xfrm flipV="1">
            <a:off x="5624912" y="3103973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42" name="Line 28"/>
          <p:cNvSpPr>
            <a:spLocks noChangeShapeType="1"/>
          </p:cNvSpPr>
          <p:nvPr/>
        </p:nvSpPr>
        <p:spPr bwMode="auto">
          <a:xfrm flipV="1">
            <a:off x="6596462" y="2332448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43" name="Line 29"/>
          <p:cNvSpPr>
            <a:spLocks noChangeShapeType="1"/>
          </p:cNvSpPr>
          <p:nvPr/>
        </p:nvSpPr>
        <p:spPr bwMode="auto">
          <a:xfrm flipH="1">
            <a:off x="2100662" y="2341973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44" name="Line 30"/>
          <p:cNvSpPr>
            <a:spLocks noChangeShapeType="1"/>
          </p:cNvSpPr>
          <p:nvPr/>
        </p:nvSpPr>
        <p:spPr bwMode="auto">
          <a:xfrm>
            <a:off x="2110187" y="2775360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45" name="Rectangle 31"/>
          <p:cNvSpPr>
            <a:spLocks noChangeArrowheads="1"/>
          </p:cNvSpPr>
          <p:nvPr/>
        </p:nvSpPr>
        <p:spPr bwMode="auto">
          <a:xfrm>
            <a:off x="3553225" y="256581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6" name="Rectangle 32"/>
          <p:cNvSpPr>
            <a:spLocks noChangeArrowheads="1"/>
          </p:cNvSpPr>
          <p:nvPr/>
        </p:nvSpPr>
        <p:spPr bwMode="auto">
          <a:xfrm>
            <a:off x="3715150" y="2565810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7" name="Rectangle 33"/>
          <p:cNvSpPr>
            <a:spLocks noChangeArrowheads="1"/>
          </p:cNvSpPr>
          <p:nvPr/>
        </p:nvSpPr>
        <p:spPr bwMode="auto">
          <a:xfrm>
            <a:off x="3877075" y="256581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8" name="Rectangle 34"/>
          <p:cNvSpPr>
            <a:spLocks noChangeArrowheads="1"/>
          </p:cNvSpPr>
          <p:nvPr/>
        </p:nvSpPr>
        <p:spPr bwMode="auto">
          <a:xfrm>
            <a:off x="4039000" y="256581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9" name="Rectangle 35"/>
          <p:cNvSpPr>
            <a:spLocks noChangeArrowheads="1"/>
          </p:cNvSpPr>
          <p:nvPr/>
        </p:nvSpPr>
        <p:spPr bwMode="auto">
          <a:xfrm>
            <a:off x="4200925" y="2565810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0" name="Rectangle 36"/>
          <p:cNvSpPr>
            <a:spLocks noChangeArrowheads="1"/>
          </p:cNvSpPr>
          <p:nvPr/>
        </p:nvSpPr>
        <p:spPr bwMode="auto">
          <a:xfrm>
            <a:off x="4572400" y="2565810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1" name="Rectangle 37"/>
          <p:cNvSpPr>
            <a:spLocks noChangeArrowheads="1"/>
          </p:cNvSpPr>
          <p:nvPr/>
        </p:nvSpPr>
        <p:spPr bwMode="auto">
          <a:xfrm>
            <a:off x="5010550" y="256104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52" name="Group 38"/>
          <p:cNvGrpSpPr>
            <a:grpSpLocks/>
          </p:cNvGrpSpPr>
          <p:nvPr/>
        </p:nvGrpSpPr>
        <p:grpSpPr bwMode="auto">
          <a:xfrm>
            <a:off x="2862662" y="2642010"/>
            <a:ext cx="633413" cy="200025"/>
            <a:chOff x="1800" y="1425"/>
            <a:chExt cx="399" cy="126"/>
          </a:xfrm>
        </p:grpSpPr>
        <p:sp>
          <p:nvSpPr>
            <p:cNvPr id="5198" name="Rectangle 39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99" name="Rectangle 40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00" name="Rectangle 41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01" name="Rectangle 42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153" name="Rectangle 43"/>
          <p:cNvSpPr>
            <a:spLocks noChangeArrowheads="1"/>
          </p:cNvSpPr>
          <p:nvPr/>
        </p:nvSpPr>
        <p:spPr bwMode="auto">
          <a:xfrm>
            <a:off x="2134000" y="254199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4" name="Rectangle 44"/>
          <p:cNvSpPr>
            <a:spLocks noChangeArrowheads="1"/>
          </p:cNvSpPr>
          <p:nvPr/>
        </p:nvSpPr>
        <p:spPr bwMode="auto">
          <a:xfrm>
            <a:off x="1914925" y="311349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5" name="Line 45"/>
          <p:cNvSpPr>
            <a:spLocks noChangeShapeType="1"/>
          </p:cNvSpPr>
          <p:nvPr/>
        </p:nvSpPr>
        <p:spPr bwMode="auto">
          <a:xfrm>
            <a:off x="2310212" y="2646773"/>
            <a:ext cx="2428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56" name="Line 46"/>
          <p:cNvSpPr>
            <a:spLocks noChangeShapeType="1"/>
          </p:cNvSpPr>
          <p:nvPr/>
        </p:nvSpPr>
        <p:spPr bwMode="auto">
          <a:xfrm flipV="1">
            <a:off x="1976837" y="2922998"/>
            <a:ext cx="0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57" name="Line 47"/>
          <p:cNvSpPr>
            <a:spLocks noChangeShapeType="1"/>
          </p:cNvSpPr>
          <p:nvPr/>
        </p:nvSpPr>
        <p:spPr bwMode="auto">
          <a:xfrm>
            <a:off x="3934225" y="2456273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58" name="Text Box 48"/>
          <p:cNvSpPr txBox="1">
            <a:spLocks noChangeArrowheads="1"/>
          </p:cNvSpPr>
          <p:nvPr/>
        </p:nvSpPr>
        <p:spPr bwMode="auto">
          <a:xfrm>
            <a:off x="617937" y="196891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59" name="Text Box 49"/>
          <p:cNvSpPr txBox="1">
            <a:spLocks noChangeArrowheads="1"/>
          </p:cNvSpPr>
          <p:nvPr/>
        </p:nvSpPr>
        <p:spPr bwMode="auto">
          <a:xfrm>
            <a:off x="894162" y="298808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60" name="Text Box 50"/>
          <p:cNvSpPr txBox="1">
            <a:spLocks noChangeArrowheads="1"/>
          </p:cNvSpPr>
          <p:nvPr/>
        </p:nvSpPr>
        <p:spPr bwMode="auto">
          <a:xfrm>
            <a:off x="6609162" y="184508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C</a:t>
            </a: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61" name="Text Box 51"/>
          <p:cNvSpPr txBox="1">
            <a:spLocks noChangeArrowheads="1"/>
          </p:cNvSpPr>
          <p:nvPr/>
        </p:nvSpPr>
        <p:spPr bwMode="auto">
          <a:xfrm>
            <a:off x="1618062" y="1692685"/>
            <a:ext cx="1312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100 Mb/s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Ethernet</a:t>
            </a: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62" name="Text Box 52"/>
          <p:cNvSpPr txBox="1">
            <a:spLocks noChangeArrowheads="1"/>
          </p:cNvSpPr>
          <p:nvPr/>
        </p:nvSpPr>
        <p:spPr bwMode="auto">
          <a:xfrm>
            <a:off x="3761187" y="2807110"/>
            <a:ext cx="122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1.5 Mb/s</a:t>
            </a: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63" name="Text Box 53"/>
          <p:cNvSpPr txBox="1">
            <a:spLocks noChangeArrowheads="1"/>
          </p:cNvSpPr>
          <p:nvPr/>
        </p:nvSpPr>
        <p:spPr bwMode="auto">
          <a:xfrm>
            <a:off x="6028137" y="337384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164" name="Rectangle 54"/>
          <p:cNvSpPr>
            <a:spLocks noChangeArrowheads="1"/>
          </p:cNvSpPr>
          <p:nvPr/>
        </p:nvSpPr>
        <p:spPr bwMode="auto">
          <a:xfrm>
            <a:off x="5472512" y="2584860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65" name="Rectangle 55"/>
          <p:cNvSpPr>
            <a:spLocks noChangeArrowheads="1"/>
          </p:cNvSpPr>
          <p:nvPr/>
        </p:nvSpPr>
        <p:spPr bwMode="auto">
          <a:xfrm>
            <a:off x="5634437" y="2584860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66" name="Rectangle 56"/>
          <p:cNvSpPr>
            <a:spLocks noChangeArrowheads="1"/>
          </p:cNvSpPr>
          <p:nvPr/>
        </p:nvSpPr>
        <p:spPr bwMode="auto">
          <a:xfrm>
            <a:off x="5796362" y="2584860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67" name="Group 57"/>
          <p:cNvGrpSpPr>
            <a:grpSpLocks/>
          </p:cNvGrpSpPr>
          <p:nvPr/>
        </p:nvGrpSpPr>
        <p:grpSpPr bwMode="auto">
          <a:xfrm rot="19637433">
            <a:off x="5720162" y="2803935"/>
            <a:ext cx="633413" cy="200025"/>
            <a:chOff x="4176" y="2211"/>
            <a:chExt cx="399" cy="126"/>
          </a:xfrm>
        </p:grpSpPr>
        <p:sp>
          <p:nvSpPr>
            <p:cNvPr id="5194" name="Rectangle 58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95" name="Rectangle 59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96" name="Rectangle 60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97" name="Rectangle 61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168" name="Group 62"/>
          <p:cNvGrpSpPr>
            <a:grpSpLocks/>
          </p:cNvGrpSpPr>
          <p:nvPr/>
        </p:nvGrpSpPr>
        <p:grpSpPr bwMode="auto">
          <a:xfrm>
            <a:off x="3684987" y="3721510"/>
            <a:ext cx="3117850" cy="1471613"/>
            <a:chOff x="1646" y="2009"/>
            <a:chExt cx="1964" cy="927"/>
          </a:xfrm>
        </p:grpSpPr>
        <p:graphicFrame>
          <p:nvGraphicFramePr>
            <p:cNvPr id="5125" name="Object 63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8192750" imgH="15087600" progId="">
                    <p:embed/>
                  </p:oleObj>
                </mc:Choice>
                <mc:Fallback>
                  <p:oleObj name="Clip" r:id="rId7" imgW="18192750" imgH="15087600" progId="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600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71" name="Group 64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5181" name="Oval 65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82" name="Line 66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83" name="Rectangle 67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5184" name="Oval 68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5185" name="Group 69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5186" name="Group 70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5191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92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93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187" name="Group 74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5188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89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90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  <p:graphicFrame>
          <p:nvGraphicFramePr>
            <p:cNvPr id="5126" name="Object 78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8192750" imgH="15087600" progId="">
                    <p:embed/>
                  </p:oleObj>
                </mc:Choice>
                <mc:Fallback>
                  <p:oleObj name="Clip" r:id="rId8" imgW="18192750" imgH="15087600" progId="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254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72" name="Line 79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3" name="Line 80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4" name="Text Box 81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mic Sans MS" pitchFamily="66" charset="0"/>
                </a:rPr>
                <a:t>D</a:t>
              </a:r>
              <a:endParaRPr lang="en-US" sz="2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5175" name="Text Box 82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mic Sans MS" pitchFamily="66" charset="0"/>
                </a:rPr>
                <a:t>E</a:t>
              </a:r>
              <a:endParaRPr lang="en-US" sz="2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grpSp>
          <p:nvGrpSpPr>
            <p:cNvPr id="5176" name="Group 83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5177" name="Rectangle 84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78" name="Rectangle 85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79" name="Rectangle 86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80" name="Rectangle 87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5169" name="Text Box 88"/>
          <p:cNvSpPr txBox="1">
            <a:spLocks noChangeArrowheads="1"/>
          </p:cNvSpPr>
          <p:nvPr/>
        </p:nvSpPr>
        <p:spPr bwMode="auto">
          <a:xfrm>
            <a:off x="3246837" y="2016535"/>
            <a:ext cx="295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6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894" y="640309"/>
            <a:ext cx="8193088" cy="1143000"/>
          </a:xfrm>
        </p:spPr>
        <p:txBody>
          <a:bodyPr/>
          <a:lstStyle/>
          <a:p>
            <a:pPr eaLnBrk="1" hangingPunct="1"/>
            <a:r>
              <a:rPr lang="el-GR" sz="3200" dirty="0"/>
              <a:t>Μεταγωγή Πακέτου</a:t>
            </a:r>
            <a:r>
              <a:rPr lang="en-US" sz="3200" dirty="0"/>
              <a:t>: </a:t>
            </a:r>
            <a:r>
              <a:rPr lang="el-GR" sz="3200" dirty="0"/>
              <a:t>Προώθηση και αποθήκευση (</a:t>
            </a:r>
            <a:r>
              <a:rPr lang="en-US" sz="3200" dirty="0"/>
              <a:t>store-and-forward</a:t>
            </a:r>
            <a:r>
              <a:rPr lang="el-GR" sz="3200" dirty="0"/>
              <a:t>)</a:t>
            </a:r>
            <a:endParaRPr lang="en-US" sz="3200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69925" y="2469919"/>
            <a:ext cx="3902075" cy="3930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/>
              <a:t>L/R seconds </a:t>
            </a:r>
            <a:r>
              <a:rPr lang="el-GR" sz="2100"/>
              <a:t>για τη μετάδοση </a:t>
            </a:r>
            <a:r>
              <a:rPr lang="en-US" sz="2100"/>
              <a:t>L bits </a:t>
            </a:r>
            <a:r>
              <a:rPr lang="el-GR" sz="2100"/>
              <a:t>στη ζεύξη με ρυθμό μετάδοσης </a:t>
            </a:r>
            <a:r>
              <a:rPr lang="en-US" sz="2100"/>
              <a:t>R bps</a:t>
            </a:r>
          </a:p>
          <a:p>
            <a:pPr eaLnBrk="1" hangingPunct="1">
              <a:lnSpc>
                <a:spcPct val="90000"/>
              </a:lnSpc>
            </a:pPr>
            <a:r>
              <a:rPr lang="el-GR" sz="2100"/>
              <a:t>Ολόκληρο το πακέτο πρέπει να φτάσει στο δρομολογητή πριν μεταδοθεί στην επόμενη ζεύξη</a:t>
            </a:r>
            <a:r>
              <a:rPr lang="en-US" sz="2100"/>
              <a:t>: </a:t>
            </a:r>
            <a:r>
              <a:rPr lang="en-US" sz="2100" i="1">
                <a:solidFill>
                  <a:srgbClr val="FF0000"/>
                </a:solidFill>
              </a:rPr>
              <a:t>store and forward</a:t>
            </a:r>
          </a:p>
          <a:p>
            <a:pPr eaLnBrk="1" hangingPunct="1">
              <a:lnSpc>
                <a:spcPct val="90000"/>
              </a:lnSpc>
            </a:pPr>
            <a:r>
              <a:rPr lang="el-GR" sz="2100"/>
              <a:t>Καθυστέρηση</a:t>
            </a:r>
            <a:r>
              <a:rPr lang="en-US" sz="2100"/>
              <a:t> = 3L/R (</a:t>
            </a:r>
            <a:r>
              <a:rPr lang="el-GR" sz="2100"/>
              <a:t>αν υποθέσουμε μηδενική καθυστέρηση διάδοσης (</a:t>
            </a:r>
            <a:r>
              <a:rPr lang="en-US" sz="2100"/>
              <a:t>propagation delay)</a:t>
            </a:r>
            <a:r>
              <a:rPr lang="el-GR" sz="2100"/>
              <a:t>)</a:t>
            </a:r>
            <a:endParaRPr lang="en-US" sz="2100" i="1">
              <a:solidFill>
                <a:srgbClr val="FF0000"/>
              </a:solidFill>
            </a:endParaRPr>
          </a:p>
        </p:txBody>
      </p:sp>
      <p:sp>
        <p:nvSpPr>
          <p:cNvPr id="615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27650" y="2614382"/>
            <a:ext cx="3584575" cy="3479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2500" u="sng">
                <a:solidFill>
                  <a:srgbClr val="FF0000"/>
                </a:solidFill>
              </a:rPr>
              <a:t>Παράδειγμα</a:t>
            </a:r>
            <a:r>
              <a:rPr lang="en-US" sz="2500" u="sng">
                <a:solidFill>
                  <a:srgbClr val="FF0000"/>
                </a:solidFill>
              </a:rPr>
              <a:t>:</a:t>
            </a:r>
            <a:endParaRPr lang="en-US" sz="2500"/>
          </a:p>
          <a:p>
            <a:pPr eaLnBrk="1" hangingPunct="1"/>
            <a:r>
              <a:rPr lang="en-US" sz="2500"/>
              <a:t>L = 7.5 Mbits</a:t>
            </a:r>
          </a:p>
          <a:p>
            <a:pPr eaLnBrk="1" hangingPunct="1"/>
            <a:r>
              <a:rPr lang="en-US" sz="2500"/>
              <a:t>R = 1.5 Mbps</a:t>
            </a:r>
          </a:p>
          <a:p>
            <a:pPr eaLnBrk="1" hangingPunct="1"/>
            <a:r>
              <a:rPr lang="en-US" sz="2500"/>
              <a:t>delay = 15 sec</a:t>
            </a:r>
          </a:p>
        </p:txBody>
      </p:sp>
      <p:sp>
        <p:nvSpPr>
          <p:cNvPr id="40" name="3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7B09D-03F6-4E23-8943-BE3C3F1781E4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151" name="Line 5"/>
          <p:cNvSpPr>
            <a:spLocks noChangeShapeType="1"/>
          </p:cNvSpPr>
          <p:nvPr/>
        </p:nvSpPr>
        <p:spPr bwMode="auto">
          <a:xfrm>
            <a:off x="2871788" y="2201632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546076"/>
              </p:ext>
            </p:extLst>
          </p:nvPr>
        </p:nvGraphicFramePr>
        <p:xfrm>
          <a:off x="2273300" y="1839682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192750" imgH="15087600" progId="">
                  <p:embed/>
                </p:oleObj>
              </mc:Choice>
              <mc:Fallback>
                <p:oleObj name="Clip" r:id="rId3" imgW="18192750" imgH="150876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1839682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87498"/>
              </p:ext>
            </p:extLst>
          </p:nvPr>
        </p:nvGraphicFramePr>
        <p:xfrm>
          <a:off x="5891213" y="1882544"/>
          <a:ext cx="6461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8192750" imgH="15087600" progId="">
                  <p:embed/>
                </p:oleObj>
              </mc:Choice>
              <mc:Fallback>
                <p:oleObj name="Clip" r:id="rId5" imgW="18192750" imgH="150876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3" y="1882544"/>
                        <a:ext cx="6461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3635375" y="2033357"/>
            <a:ext cx="568325" cy="284162"/>
            <a:chOff x="3824" y="1838"/>
            <a:chExt cx="358" cy="179"/>
          </a:xfrm>
        </p:grpSpPr>
        <p:sp>
          <p:nvSpPr>
            <p:cNvPr id="6172" name="Oval 9"/>
            <p:cNvSpPr>
              <a:spLocks noChangeArrowheads="1"/>
            </p:cNvSpPr>
            <p:nvPr/>
          </p:nvSpPr>
          <p:spPr bwMode="auto">
            <a:xfrm>
              <a:off x="3827" y="1918"/>
              <a:ext cx="355" cy="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73" name="Line 10"/>
            <p:cNvSpPr>
              <a:spLocks noChangeShapeType="1"/>
            </p:cNvSpPr>
            <p:nvPr/>
          </p:nvSpPr>
          <p:spPr bwMode="auto">
            <a:xfrm>
              <a:off x="3827" y="191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4" name="Line 11"/>
            <p:cNvSpPr>
              <a:spLocks noChangeShapeType="1"/>
            </p:cNvSpPr>
            <p:nvPr/>
          </p:nvSpPr>
          <p:spPr bwMode="auto">
            <a:xfrm>
              <a:off x="4182" y="191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5" name="Rectangle 12"/>
            <p:cNvSpPr>
              <a:spLocks noChangeArrowheads="1"/>
            </p:cNvSpPr>
            <p:nvPr/>
          </p:nvSpPr>
          <p:spPr bwMode="auto">
            <a:xfrm>
              <a:off x="3827" y="1910"/>
              <a:ext cx="352" cy="6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176" name="Oval 13"/>
            <p:cNvSpPr>
              <a:spLocks noChangeArrowheads="1"/>
            </p:cNvSpPr>
            <p:nvPr/>
          </p:nvSpPr>
          <p:spPr bwMode="auto">
            <a:xfrm>
              <a:off x="3824" y="1838"/>
              <a:ext cx="355" cy="11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grpSp>
          <p:nvGrpSpPr>
            <p:cNvPr id="6177" name="Group 14"/>
            <p:cNvGrpSpPr>
              <a:grpSpLocks/>
            </p:cNvGrpSpPr>
            <p:nvPr/>
          </p:nvGrpSpPr>
          <p:grpSpPr bwMode="auto">
            <a:xfrm>
              <a:off x="3910" y="1864"/>
              <a:ext cx="176" cy="67"/>
              <a:chOff x="2848" y="848"/>
              <a:chExt cx="140" cy="98"/>
            </a:xfrm>
          </p:grpSpPr>
          <p:sp>
            <p:nvSpPr>
              <p:cNvPr id="6182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3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4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178" name="Group 18"/>
            <p:cNvGrpSpPr>
              <a:grpSpLocks/>
            </p:cNvGrpSpPr>
            <p:nvPr/>
          </p:nvGrpSpPr>
          <p:grpSpPr bwMode="auto">
            <a:xfrm flipV="1">
              <a:off x="3910" y="1863"/>
              <a:ext cx="176" cy="67"/>
              <a:chOff x="2848" y="848"/>
              <a:chExt cx="140" cy="98"/>
            </a:xfrm>
          </p:grpSpPr>
          <p:sp>
            <p:nvSpPr>
              <p:cNvPr id="6179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0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1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6153" name="Group 22"/>
          <p:cNvGrpSpPr>
            <a:grpSpLocks/>
          </p:cNvGrpSpPr>
          <p:nvPr/>
        </p:nvGrpSpPr>
        <p:grpSpPr bwMode="auto">
          <a:xfrm>
            <a:off x="4760913" y="2031769"/>
            <a:ext cx="568325" cy="284163"/>
            <a:chOff x="3824" y="1838"/>
            <a:chExt cx="358" cy="179"/>
          </a:xfrm>
        </p:grpSpPr>
        <p:sp>
          <p:nvSpPr>
            <p:cNvPr id="6159" name="Oval 23"/>
            <p:cNvSpPr>
              <a:spLocks noChangeArrowheads="1"/>
            </p:cNvSpPr>
            <p:nvPr/>
          </p:nvSpPr>
          <p:spPr bwMode="auto">
            <a:xfrm>
              <a:off x="3827" y="1918"/>
              <a:ext cx="355" cy="9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60" name="Line 24"/>
            <p:cNvSpPr>
              <a:spLocks noChangeShapeType="1"/>
            </p:cNvSpPr>
            <p:nvPr/>
          </p:nvSpPr>
          <p:spPr bwMode="auto">
            <a:xfrm>
              <a:off x="3827" y="191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1" name="Line 25"/>
            <p:cNvSpPr>
              <a:spLocks noChangeShapeType="1"/>
            </p:cNvSpPr>
            <p:nvPr/>
          </p:nvSpPr>
          <p:spPr bwMode="auto">
            <a:xfrm>
              <a:off x="4182" y="191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2" name="Rectangle 26"/>
            <p:cNvSpPr>
              <a:spLocks noChangeArrowheads="1"/>
            </p:cNvSpPr>
            <p:nvPr/>
          </p:nvSpPr>
          <p:spPr bwMode="auto">
            <a:xfrm>
              <a:off x="3827" y="1910"/>
              <a:ext cx="352" cy="6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163" name="Oval 27"/>
            <p:cNvSpPr>
              <a:spLocks noChangeArrowheads="1"/>
            </p:cNvSpPr>
            <p:nvPr/>
          </p:nvSpPr>
          <p:spPr bwMode="auto">
            <a:xfrm>
              <a:off x="3824" y="1838"/>
              <a:ext cx="355" cy="11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grpSp>
          <p:nvGrpSpPr>
            <p:cNvPr id="6164" name="Group 28"/>
            <p:cNvGrpSpPr>
              <a:grpSpLocks/>
            </p:cNvGrpSpPr>
            <p:nvPr/>
          </p:nvGrpSpPr>
          <p:grpSpPr bwMode="auto">
            <a:xfrm>
              <a:off x="3910" y="1864"/>
              <a:ext cx="176" cy="67"/>
              <a:chOff x="2848" y="848"/>
              <a:chExt cx="140" cy="98"/>
            </a:xfrm>
          </p:grpSpPr>
          <p:sp>
            <p:nvSpPr>
              <p:cNvPr id="6169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0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1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165" name="Group 32"/>
            <p:cNvGrpSpPr>
              <a:grpSpLocks/>
            </p:cNvGrpSpPr>
            <p:nvPr/>
          </p:nvGrpSpPr>
          <p:grpSpPr bwMode="auto">
            <a:xfrm flipV="1">
              <a:off x="3910" y="1863"/>
              <a:ext cx="176" cy="67"/>
              <a:chOff x="2848" y="848"/>
              <a:chExt cx="140" cy="98"/>
            </a:xfrm>
          </p:grpSpPr>
          <p:sp>
            <p:nvSpPr>
              <p:cNvPr id="6166" name="Line 3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7" name="Line 3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8" name="Line 3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6154" name="Text Box 36"/>
          <p:cNvSpPr txBox="1">
            <a:spLocks noChangeArrowheads="1"/>
          </p:cNvSpPr>
          <p:nvPr/>
        </p:nvSpPr>
        <p:spPr bwMode="auto">
          <a:xfrm>
            <a:off x="3078163" y="2176232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55" name="Text Box 37"/>
          <p:cNvSpPr txBox="1">
            <a:spLocks noChangeArrowheads="1"/>
          </p:cNvSpPr>
          <p:nvPr/>
        </p:nvSpPr>
        <p:spPr bwMode="auto">
          <a:xfrm>
            <a:off x="4251325" y="2160357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56" name="Text Box 38"/>
          <p:cNvSpPr txBox="1">
            <a:spLocks noChangeArrowheads="1"/>
          </p:cNvSpPr>
          <p:nvPr/>
        </p:nvSpPr>
        <p:spPr bwMode="auto">
          <a:xfrm>
            <a:off x="5430838" y="2166707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57" name="Rectangle 39"/>
          <p:cNvSpPr>
            <a:spLocks noChangeArrowheads="1"/>
          </p:cNvSpPr>
          <p:nvPr/>
        </p:nvSpPr>
        <p:spPr bwMode="auto">
          <a:xfrm>
            <a:off x="2874963" y="1925407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omic Sans MS" pitchFamily="66" charset="0"/>
              </a:rPr>
              <a:t>L</a:t>
            </a: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4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430755-E2C2-4425-A491-6C822CC3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Μετρικές Επί</a:t>
            </a:r>
            <a:r>
              <a:rPr lang="en-AU" dirty="0" err="1"/>
              <a:t>δοση</a:t>
            </a:r>
            <a:r>
              <a:rPr lang="el-GR" dirty="0"/>
              <a:t>ς</a:t>
            </a:r>
            <a:r>
              <a:rPr lang="en-AU" dirty="0"/>
              <a:t> Δ</a:t>
            </a:r>
            <a:r>
              <a:rPr lang="el-GR" dirty="0"/>
              <a:t>ί</a:t>
            </a:r>
            <a:r>
              <a:rPr lang="en-AU" dirty="0" err="1"/>
              <a:t>κτυου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F7DCAD-6318-4178-A6D2-B638A1AB6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7586403" cy="402336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dirty="0" err="1"/>
              <a:t>Ρυθμαπόδοση</a:t>
            </a:r>
            <a:r>
              <a:rPr lang="el-GR" sz="2400" dirty="0"/>
              <a:t> -</a:t>
            </a:r>
            <a:r>
              <a:rPr lang="en-AU" sz="2400" dirty="0" err="1"/>
              <a:t>Δι</a:t>
            </a:r>
            <a:r>
              <a:rPr lang="en-AU" sz="2400" dirty="0"/>
              <a:t>αμετακομιστική Ικανότητα</a:t>
            </a:r>
            <a:r>
              <a:rPr lang="el-GR" sz="2400" dirty="0"/>
              <a:t> (</a:t>
            </a:r>
            <a:r>
              <a:rPr lang="en-US" sz="2400" dirty="0"/>
              <a:t>Throughput)</a:t>
            </a:r>
            <a:endParaRPr lang="en-AU" sz="2400" dirty="0"/>
          </a:p>
          <a:p>
            <a:pPr marL="669925" lvl="1" indent="-325438" eaLnBrk="1" hangingPunct="1">
              <a:lnSpc>
                <a:spcPct val="150000"/>
              </a:lnSpc>
            </a:pPr>
            <a:r>
              <a:rPr lang="en-AU" sz="2000" dirty="0" err="1"/>
              <a:t>το</a:t>
            </a:r>
            <a:r>
              <a:rPr lang="en-AU" sz="2000" dirty="0"/>
              <a:t> π</a:t>
            </a:r>
            <a:r>
              <a:rPr lang="en-AU" sz="2000" dirty="0" err="1"/>
              <a:t>λήθος</a:t>
            </a:r>
            <a:r>
              <a:rPr lang="en-AU" sz="2000" dirty="0"/>
              <a:t> </a:t>
            </a:r>
            <a:r>
              <a:rPr lang="el-GR" sz="2000" dirty="0"/>
              <a:t>των</a:t>
            </a:r>
            <a:r>
              <a:rPr lang="en-AU" sz="2000" dirty="0"/>
              <a:t> </a:t>
            </a:r>
            <a:r>
              <a:rPr lang="en-US" sz="2000" dirty="0"/>
              <a:t>bits</a:t>
            </a:r>
            <a:r>
              <a:rPr lang="en-AU" sz="2000" dirty="0"/>
              <a:t> π</a:t>
            </a:r>
            <a:r>
              <a:rPr lang="en-AU" sz="2000" dirty="0" err="1"/>
              <a:t>ου</a:t>
            </a:r>
            <a:r>
              <a:rPr lang="en-AU" sz="2000" dirty="0"/>
              <a:t> μπ</a:t>
            </a:r>
            <a:r>
              <a:rPr lang="en-AU" sz="2000" dirty="0" err="1"/>
              <a:t>ορούν</a:t>
            </a:r>
            <a:r>
              <a:rPr lang="en-AU" sz="2000" dirty="0"/>
              <a:t> να </a:t>
            </a:r>
            <a:r>
              <a:rPr lang="en-AU" sz="2000" dirty="0" err="1"/>
              <a:t>μετ</a:t>
            </a:r>
            <a:r>
              <a:rPr lang="en-AU" sz="2000" dirty="0"/>
              <a:t>αφερθούν αξιόπιστα μέσα από το δίκτυο σε ένα συγκεκριμένο χρονικό διάστημα.</a:t>
            </a:r>
          </a:p>
          <a:p>
            <a:pPr eaLnBrk="1" hangingPunct="1">
              <a:lnSpc>
                <a:spcPct val="150000"/>
              </a:lnSpc>
            </a:pPr>
            <a:r>
              <a:rPr lang="en-AU" sz="2400" dirty="0"/>
              <a:t>Κα</a:t>
            </a:r>
            <a:r>
              <a:rPr lang="en-AU" sz="2400" dirty="0" err="1"/>
              <a:t>θυστέρηση</a:t>
            </a:r>
            <a:r>
              <a:rPr lang="en-AU" sz="2400" dirty="0"/>
              <a:t> </a:t>
            </a:r>
            <a:r>
              <a:rPr lang="en-AU" sz="2400" dirty="0" err="1"/>
              <a:t>Μετ</a:t>
            </a:r>
            <a:r>
              <a:rPr lang="en-AU" sz="2400" dirty="0"/>
              <a:t>αφοράς </a:t>
            </a:r>
          </a:p>
          <a:p>
            <a:pPr marL="669925" lvl="1" indent="-325438" eaLnBrk="1" hangingPunct="1">
              <a:lnSpc>
                <a:spcPct val="150000"/>
              </a:lnSpc>
            </a:pPr>
            <a:r>
              <a:rPr lang="en-AU" sz="2000" dirty="0"/>
              <a:t>Κα</a:t>
            </a:r>
            <a:r>
              <a:rPr lang="en-AU" sz="2000" dirty="0" err="1"/>
              <a:t>θυστέρηση</a:t>
            </a:r>
            <a:r>
              <a:rPr lang="en-AU" sz="2000" dirty="0"/>
              <a:t> </a:t>
            </a:r>
            <a:r>
              <a:rPr lang="en-AU" sz="2000" dirty="0" err="1"/>
              <a:t>Μετ</a:t>
            </a:r>
            <a:r>
              <a:rPr lang="en-AU" sz="2000" dirty="0"/>
              <a:t>αφοράς = Χρόνος Διάδοσης + Χρόνος Μετάδοσης + Χρόνος Αναμονής+</a:t>
            </a:r>
            <a:r>
              <a:rPr lang="el-GR" sz="2000" dirty="0"/>
              <a:t>Χρόνος Επεξεργασίας</a:t>
            </a:r>
          </a:p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B551C7-0C0C-4A1C-B270-60FEB902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9CFDB-4746-4AD4-B993-AA7B41228919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8681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pPr eaLnBrk="1" hangingPunct="1"/>
            <a:r>
              <a:rPr lang="el-GR" dirty="0"/>
              <a:t>Μετρικές Επί</a:t>
            </a:r>
            <a:r>
              <a:rPr lang="en-AU" dirty="0" err="1"/>
              <a:t>δοση</a:t>
            </a:r>
            <a:r>
              <a:rPr lang="el-GR" dirty="0"/>
              <a:t>ς</a:t>
            </a:r>
            <a:r>
              <a:rPr lang="en-AU" dirty="0"/>
              <a:t> Δ</a:t>
            </a:r>
            <a:r>
              <a:rPr lang="el-GR" dirty="0"/>
              <a:t>ί</a:t>
            </a:r>
            <a:r>
              <a:rPr lang="en-AU" dirty="0" err="1"/>
              <a:t>κτυου</a:t>
            </a:r>
            <a:endParaRPr lang="en-US" dirty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98500" y="1412875"/>
            <a:ext cx="8445500" cy="2114550"/>
          </a:xfrm>
        </p:spPr>
        <p:txBody>
          <a:bodyPr/>
          <a:lstStyle/>
          <a:p>
            <a:pPr eaLnBrk="1" hangingPunct="1"/>
            <a:r>
              <a:rPr lang="el-GR" sz="2100" dirty="0"/>
              <a:t>Καθυστερήσεις και Απώλειες</a:t>
            </a:r>
          </a:p>
          <a:p>
            <a:pPr lvl="1" eaLnBrk="1" hangingPunct="1"/>
            <a:r>
              <a:rPr lang="el-GR" sz="1900" dirty="0"/>
              <a:t>Τα πακέτα μπαίνουν σε ουρά (</a:t>
            </a:r>
            <a:r>
              <a:rPr lang="el-GR" sz="1900" dirty="0" err="1"/>
              <a:t>queue</a:t>
            </a:r>
            <a:r>
              <a:rPr lang="el-GR" sz="1900" dirty="0"/>
              <a:t>) σε </a:t>
            </a:r>
            <a:r>
              <a:rPr lang="el-GR" sz="1900" dirty="0" err="1"/>
              <a:t>buffers</a:t>
            </a:r>
            <a:r>
              <a:rPr lang="el-GR" sz="1900" dirty="0"/>
              <a:t> του δρομολογητή</a:t>
            </a:r>
          </a:p>
          <a:p>
            <a:pPr lvl="2" eaLnBrk="1" hangingPunct="1"/>
            <a:r>
              <a:rPr lang="el-GR" sz="1800" dirty="0"/>
              <a:t>ο ρυθμός άφιξης πακέτων είναι μεγαλύτερος της χωρητικότητας της εξερχόμενης σύνδεσης</a:t>
            </a:r>
          </a:p>
          <a:p>
            <a:pPr lvl="2" eaLnBrk="1" hangingPunct="1"/>
            <a:r>
              <a:rPr lang="el-GR" sz="1800" dirty="0"/>
              <a:t>τα πακέτα μπαίνουν σε ουρά, περιμένοντας τη «σειρά» τους</a:t>
            </a:r>
            <a:endParaRPr lang="en-US" sz="1800" dirty="0"/>
          </a:p>
        </p:txBody>
      </p:sp>
      <p:sp>
        <p:nvSpPr>
          <p:cNvPr id="59" name="5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BD9A1-F64D-4E51-984E-99BA1155FF2E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699360"/>
              </p:ext>
            </p:extLst>
          </p:nvPr>
        </p:nvGraphicFramePr>
        <p:xfrm>
          <a:off x="1643707" y="486601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192750" imgH="15087600" progId="">
                  <p:embed/>
                </p:oleObj>
              </mc:Choice>
              <mc:Fallback>
                <p:oleObj name="Clip" r:id="rId3" imgW="18192750" imgH="150876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707" y="486601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2685107" y="462471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2685107" y="455644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8200" name="Oval 7"/>
          <p:cNvSpPr>
            <a:spLocks noChangeArrowheads="1"/>
          </p:cNvSpPr>
          <p:nvPr/>
        </p:nvSpPr>
        <p:spPr bwMode="auto">
          <a:xfrm>
            <a:off x="2694632" y="432784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01" name="Group 8"/>
          <p:cNvGrpSpPr>
            <a:grpSpLocks/>
          </p:cNvGrpSpPr>
          <p:nvPr/>
        </p:nvGrpSpPr>
        <p:grpSpPr bwMode="auto">
          <a:xfrm>
            <a:off x="3040707" y="4358010"/>
            <a:ext cx="498475" cy="119063"/>
            <a:chOff x="2208" y="2184"/>
            <a:chExt cx="176" cy="69"/>
          </a:xfrm>
        </p:grpSpPr>
        <p:grpSp>
          <p:nvGrpSpPr>
            <p:cNvPr id="8244" name="Group 9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8249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50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51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245" name="Group 13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8246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47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4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8202" name="Oval 17"/>
          <p:cNvSpPr>
            <a:spLocks noChangeArrowheads="1"/>
          </p:cNvSpPr>
          <p:nvPr/>
        </p:nvSpPr>
        <p:spPr bwMode="auto">
          <a:xfrm>
            <a:off x="5780732" y="464376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3" name="Line 18"/>
          <p:cNvSpPr>
            <a:spLocks noChangeShapeType="1"/>
          </p:cNvSpPr>
          <p:nvPr/>
        </p:nvSpPr>
        <p:spPr bwMode="auto">
          <a:xfrm>
            <a:off x="5790257" y="462312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Rectangle 19"/>
          <p:cNvSpPr>
            <a:spLocks noChangeArrowheads="1"/>
          </p:cNvSpPr>
          <p:nvPr/>
        </p:nvSpPr>
        <p:spPr bwMode="auto">
          <a:xfrm>
            <a:off x="5790257" y="458502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8205" name="Oval 20"/>
          <p:cNvSpPr>
            <a:spLocks noChangeArrowheads="1"/>
          </p:cNvSpPr>
          <p:nvPr/>
        </p:nvSpPr>
        <p:spPr bwMode="auto">
          <a:xfrm>
            <a:off x="5799782" y="435642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19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65518"/>
              </p:ext>
            </p:extLst>
          </p:nvPr>
        </p:nvGraphicFramePr>
        <p:xfrm>
          <a:off x="1329382" y="385636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8192750" imgH="15087600" progId="">
                  <p:embed/>
                </p:oleObj>
              </mc:Choice>
              <mc:Fallback>
                <p:oleObj name="Clip" r:id="rId5" imgW="18192750" imgH="150876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382" y="385636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Line 22"/>
          <p:cNvSpPr>
            <a:spLocks noChangeShapeType="1"/>
          </p:cNvSpPr>
          <p:nvPr/>
        </p:nvSpPr>
        <p:spPr bwMode="auto">
          <a:xfrm>
            <a:off x="1954857" y="426276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7" name="Line 23"/>
          <p:cNvSpPr>
            <a:spLocks noChangeShapeType="1"/>
          </p:cNvSpPr>
          <p:nvPr/>
        </p:nvSpPr>
        <p:spPr bwMode="auto">
          <a:xfrm flipV="1">
            <a:off x="2259657" y="524859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Line 24"/>
          <p:cNvSpPr>
            <a:spLocks noChangeShapeType="1"/>
          </p:cNvSpPr>
          <p:nvPr/>
        </p:nvSpPr>
        <p:spPr bwMode="auto">
          <a:xfrm>
            <a:off x="3878907" y="468186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Line 25"/>
          <p:cNvSpPr>
            <a:spLocks noChangeShapeType="1"/>
          </p:cNvSpPr>
          <p:nvPr/>
        </p:nvSpPr>
        <p:spPr bwMode="auto">
          <a:xfrm flipH="1">
            <a:off x="2459682" y="425323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Line 26"/>
          <p:cNvSpPr>
            <a:spLocks noChangeShapeType="1"/>
          </p:cNvSpPr>
          <p:nvPr/>
        </p:nvSpPr>
        <p:spPr bwMode="auto">
          <a:xfrm>
            <a:off x="2469207" y="468662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Rectangle 27"/>
          <p:cNvSpPr>
            <a:spLocks noChangeArrowheads="1"/>
          </p:cNvSpPr>
          <p:nvPr/>
        </p:nvSpPr>
        <p:spPr bwMode="auto">
          <a:xfrm>
            <a:off x="3545532" y="455327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8212" name="Rectangle 28"/>
          <p:cNvSpPr>
            <a:spLocks noChangeArrowheads="1"/>
          </p:cNvSpPr>
          <p:nvPr/>
        </p:nvSpPr>
        <p:spPr bwMode="auto">
          <a:xfrm>
            <a:off x="3707457" y="455327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13" name="Rectangle 29"/>
          <p:cNvSpPr>
            <a:spLocks noChangeArrowheads="1"/>
          </p:cNvSpPr>
          <p:nvPr/>
        </p:nvSpPr>
        <p:spPr bwMode="auto">
          <a:xfrm>
            <a:off x="2493020" y="445326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14" name="Line 30"/>
          <p:cNvSpPr>
            <a:spLocks noChangeShapeType="1"/>
          </p:cNvSpPr>
          <p:nvPr/>
        </p:nvSpPr>
        <p:spPr bwMode="auto">
          <a:xfrm>
            <a:off x="2669232" y="455803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5" name="Line 31"/>
          <p:cNvSpPr>
            <a:spLocks noChangeShapeType="1"/>
          </p:cNvSpPr>
          <p:nvPr/>
        </p:nvSpPr>
        <p:spPr bwMode="auto">
          <a:xfrm flipV="1">
            <a:off x="2335857" y="483426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6" name="Text Box 32"/>
          <p:cNvSpPr txBox="1">
            <a:spLocks noChangeArrowheads="1"/>
          </p:cNvSpPr>
          <p:nvPr/>
        </p:nvSpPr>
        <p:spPr bwMode="auto">
          <a:xfrm>
            <a:off x="976957" y="388017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8217" name="Text Box 33"/>
          <p:cNvSpPr txBox="1">
            <a:spLocks noChangeArrowheads="1"/>
          </p:cNvSpPr>
          <p:nvPr/>
        </p:nvSpPr>
        <p:spPr bwMode="auto">
          <a:xfrm>
            <a:off x="1253182" y="489934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8218" name="Rectangle 34"/>
          <p:cNvSpPr>
            <a:spLocks noChangeArrowheads="1"/>
          </p:cNvSpPr>
          <p:nvPr/>
        </p:nvSpPr>
        <p:spPr bwMode="auto">
          <a:xfrm>
            <a:off x="3836045" y="449136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931295" y="3068960"/>
            <a:ext cx="4216400" cy="1412875"/>
            <a:chOff x="2259" y="2116"/>
            <a:chExt cx="2656" cy="890"/>
          </a:xfrm>
        </p:grpSpPr>
        <p:sp>
          <p:nvSpPr>
            <p:cNvPr id="8242" name="Text Box 36"/>
            <p:cNvSpPr txBox="1">
              <a:spLocks noChangeArrowheads="1"/>
            </p:cNvSpPr>
            <p:nvPr/>
          </p:nvSpPr>
          <p:spPr bwMode="auto">
            <a:xfrm>
              <a:off x="2602" y="2116"/>
              <a:ext cx="23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πακέτο που μεταδίδεται (καθυστέρηση)</a:t>
              </a:r>
            </a:p>
          </p:txBody>
        </p:sp>
        <p:sp>
          <p:nvSpPr>
            <p:cNvPr id="8243" name="Line 3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683645" y="4812035"/>
            <a:ext cx="3656012" cy="784225"/>
            <a:chOff x="2103" y="3214"/>
            <a:chExt cx="2303" cy="494"/>
          </a:xfrm>
        </p:grpSpPr>
        <p:sp>
          <p:nvSpPr>
            <p:cNvPr id="8240" name="Text Box 39"/>
            <p:cNvSpPr txBox="1">
              <a:spLocks noChangeArrowheads="1"/>
            </p:cNvSpPr>
            <p:nvPr/>
          </p:nvSpPr>
          <p:spPr bwMode="auto">
            <a:xfrm>
              <a:off x="2530" y="3516"/>
              <a:ext cx="18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πακέτα σε ουρά (καθυστέρηση)</a:t>
              </a:r>
            </a:p>
          </p:txBody>
        </p:sp>
        <p:sp>
          <p:nvSpPr>
            <p:cNvPr id="8241" name="Line 40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21" name="Group 41"/>
          <p:cNvGrpSpPr>
            <a:grpSpLocks/>
          </p:cNvGrpSpPr>
          <p:nvPr/>
        </p:nvGrpSpPr>
        <p:grpSpPr bwMode="auto">
          <a:xfrm>
            <a:off x="6126807" y="4415160"/>
            <a:ext cx="498475" cy="119063"/>
            <a:chOff x="2208" y="2184"/>
            <a:chExt cx="176" cy="69"/>
          </a:xfrm>
        </p:grpSpPr>
        <p:grpSp>
          <p:nvGrpSpPr>
            <p:cNvPr id="8232" name="Group 42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8237" name="Line 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8" name="Line 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9" name="Line 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233" name="Group 46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8234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5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36" name="Line 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8222" name="Rectangle 50"/>
          <p:cNvSpPr>
            <a:spLocks noChangeArrowheads="1"/>
          </p:cNvSpPr>
          <p:nvPr/>
        </p:nvSpPr>
        <p:spPr bwMode="auto">
          <a:xfrm>
            <a:off x="2018357" y="398177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23" name="Line 51"/>
          <p:cNvSpPr>
            <a:spLocks noChangeShapeType="1"/>
          </p:cNvSpPr>
          <p:nvPr/>
        </p:nvSpPr>
        <p:spPr bwMode="auto">
          <a:xfrm>
            <a:off x="2148532" y="408813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4" name="Rectangle 52"/>
          <p:cNvSpPr>
            <a:spLocks noChangeArrowheads="1"/>
          </p:cNvSpPr>
          <p:nvPr/>
        </p:nvSpPr>
        <p:spPr bwMode="auto">
          <a:xfrm>
            <a:off x="2289820" y="501206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25" name="Rectangle 53"/>
          <p:cNvSpPr>
            <a:spLocks noChangeArrowheads="1"/>
          </p:cNvSpPr>
          <p:nvPr/>
        </p:nvSpPr>
        <p:spPr bwMode="auto">
          <a:xfrm>
            <a:off x="3405832" y="455327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8226" name="Rectangle 54"/>
          <p:cNvSpPr>
            <a:spLocks noChangeArrowheads="1"/>
          </p:cNvSpPr>
          <p:nvPr/>
        </p:nvSpPr>
        <p:spPr bwMode="auto">
          <a:xfrm>
            <a:off x="3266132" y="455327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8227" name="Rectangle 55"/>
          <p:cNvSpPr>
            <a:spLocks noChangeArrowheads="1"/>
          </p:cNvSpPr>
          <p:nvPr/>
        </p:nvSpPr>
        <p:spPr bwMode="auto">
          <a:xfrm>
            <a:off x="3126432" y="455327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829570" y="4773938"/>
            <a:ext cx="5630862" cy="1835151"/>
            <a:chOff x="1586" y="3190"/>
            <a:chExt cx="3547" cy="1156"/>
          </a:xfrm>
        </p:grpSpPr>
        <p:sp>
          <p:nvSpPr>
            <p:cNvPr id="8230" name="Line 57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1" name="Text Box 58"/>
            <p:cNvSpPr txBox="1">
              <a:spLocks noChangeArrowheads="1"/>
            </p:cNvSpPr>
            <p:nvPr/>
          </p:nvSpPr>
          <p:spPr bwMode="auto">
            <a:xfrm>
              <a:off x="1586" y="3764"/>
              <a:ext cx="354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/>
                <a:t>ελεύθερα (διαθέσιμα) </a:t>
              </a:r>
              <a:r>
                <a:rPr lang="el-GR" dirty="0" err="1"/>
                <a:t>buffers</a:t>
              </a:r>
              <a:r>
                <a:rPr lang="el-GR" dirty="0"/>
                <a:t>: τα πακέτα που φθάνουν </a:t>
              </a:r>
            </a:p>
            <a:p>
              <a:r>
                <a:rPr lang="el-GR" dirty="0"/>
                <a:t>απορρίπτονται (απώλεια) αν δεν υπάρχουν διαθέσιμοι </a:t>
              </a:r>
              <a:r>
                <a:rPr lang="el-GR" dirty="0" err="1"/>
                <a:t>buffers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75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pPr eaLnBrk="1" hangingPunct="1"/>
            <a:r>
              <a:rPr lang="el-GR"/>
              <a:t>Μετρικές Επί</a:t>
            </a:r>
            <a:r>
              <a:rPr lang="en-AU"/>
              <a:t>δοση</a:t>
            </a:r>
            <a:r>
              <a:rPr lang="el-GR"/>
              <a:t>ς</a:t>
            </a:r>
            <a:r>
              <a:rPr lang="en-AU"/>
              <a:t> Δ</a:t>
            </a:r>
            <a:r>
              <a:rPr lang="el-GR"/>
              <a:t>ί</a:t>
            </a:r>
            <a:r>
              <a:rPr lang="en-AU"/>
              <a:t>κτυου</a:t>
            </a:r>
            <a:endParaRPr 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2125" y="1772816"/>
            <a:ext cx="3810000" cy="13398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500" dirty="0">
                <a:solidFill>
                  <a:srgbClr val="FF0000"/>
                </a:solidFill>
              </a:rPr>
              <a:t>1. </a:t>
            </a:r>
            <a:r>
              <a:rPr lang="el-GR" sz="2500" dirty="0">
                <a:solidFill>
                  <a:srgbClr val="FF0000"/>
                </a:solidFill>
              </a:rPr>
              <a:t>Επεξεργασία στον κόμβο</a:t>
            </a:r>
            <a:r>
              <a:rPr lang="en-US" sz="2500" dirty="0">
                <a:solidFill>
                  <a:srgbClr val="FF0000"/>
                </a:solidFill>
              </a:rPr>
              <a:t>:</a:t>
            </a:r>
            <a:r>
              <a:rPr lang="en-US" sz="2500" dirty="0"/>
              <a:t> </a:t>
            </a:r>
          </a:p>
          <a:p>
            <a:pPr lvl="1" eaLnBrk="1" hangingPunct="1"/>
            <a:r>
              <a:rPr lang="el-GR" sz="2100" dirty="0"/>
              <a:t>Έλεγχος για λάθη</a:t>
            </a:r>
          </a:p>
          <a:p>
            <a:pPr lvl="1" eaLnBrk="1" hangingPunct="1"/>
            <a:r>
              <a:rPr lang="el-GR" sz="2100" dirty="0"/>
              <a:t>Προσδιορισμός εξερχόμενου κυκλώματος</a:t>
            </a:r>
            <a:endParaRPr lang="en-US" sz="2100" dirty="0"/>
          </a:p>
        </p:txBody>
      </p:sp>
      <p:sp>
        <p:nvSpPr>
          <p:cNvPr id="58" name="5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5FF72-0AF0-4C03-8CD6-32F12B748F75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9218" name="Object 5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8192750" imgH="15087600" progId="">
                    <p:embed/>
                  </p:oleObj>
                </mc:Choice>
                <mc:Fallback>
                  <p:oleObj name="Clip" r:id="rId3" imgW="18192750" imgH="150876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Oval 6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27" name="Rectangle 7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9228" name="Oval 8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229" name="Group 9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9267" name="Group 10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273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274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268" name="Group 14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27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27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9230" name="Oval 18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31" name="Line 19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2" name="Rectangle 20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9233" name="Oval 21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219" name="Object 22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8192750" imgH="15087600" progId="">
                    <p:embed/>
                  </p:oleObj>
                </mc:Choice>
                <mc:Fallback>
                  <p:oleObj name="Clip" r:id="rId5" imgW="18192750" imgH="1508760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5" name="Line 24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6" name="Line 25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7" name="Line 26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8" name="Line 27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9" name="Rectangle 28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0" name="Rectangle 29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1" name="Rectangle 30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2" name="Rectangle 31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3" name="Line 32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4" name="Line 33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5" name="Line 34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6" name="Text Box 35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 sz="2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9247" name="Text Box 36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sz="2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9248" name="Rectangle 37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9" name="Text Box 38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250" name="Line 39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1" name="Text Box 40"/>
            <p:cNvSpPr txBox="1">
              <a:spLocks noChangeArrowheads="1"/>
            </p:cNvSpPr>
            <p:nvPr/>
          </p:nvSpPr>
          <p:spPr bwMode="auto">
            <a:xfrm>
              <a:off x="1346" y="2702"/>
              <a:ext cx="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252" name="Line 41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3" name="Text Box 42"/>
            <p:cNvSpPr txBox="1">
              <a:spLocks noChangeArrowheads="1"/>
            </p:cNvSpPr>
            <p:nvPr/>
          </p:nvSpPr>
          <p:spPr bwMode="auto">
            <a:xfrm>
              <a:off x="1424" y="3668"/>
              <a:ext cx="82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254" name="Line 43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5" name="Line 44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6" name="Text Box 45"/>
            <p:cNvSpPr txBox="1">
              <a:spLocks noChangeArrowheads="1"/>
            </p:cNvSpPr>
            <p:nvPr/>
          </p:nvSpPr>
          <p:spPr bwMode="auto">
            <a:xfrm>
              <a:off x="2354" y="3830"/>
              <a:ext cx="6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257" name="Line 46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258" name="Group 47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9259" name="Group 48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64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265" name="Line 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266" name="Line 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260" name="Group 52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262" name="Line 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263" name="Line 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9223" name="Rectangle 56"/>
          <p:cNvSpPr>
            <a:spLocks noChangeArrowheads="1"/>
          </p:cNvSpPr>
          <p:nvPr/>
        </p:nvSpPr>
        <p:spPr bwMode="auto">
          <a:xfrm>
            <a:off x="4535488" y="1700213"/>
            <a:ext cx="460851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500" dirty="0">
                <a:solidFill>
                  <a:srgbClr val="FF0000"/>
                </a:solidFill>
              </a:rPr>
              <a:t>2. </a:t>
            </a:r>
            <a:r>
              <a:rPr lang="en-US" sz="2500" dirty="0" err="1"/>
              <a:t>Ουρές</a:t>
            </a:r>
            <a:r>
              <a:rPr lang="en-US" sz="2500" dirty="0"/>
              <a:t> ανα</a:t>
            </a:r>
            <a:r>
              <a:rPr lang="en-US" sz="2500" dirty="0" err="1"/>
              <a:t>μονής</a:t>
            </a:r>
            <a:endParaRPr lang="el-GR" sz="2500" dirty="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l-GR" sz="2100" dirty="0"/>
              <a:t>Χρόνος αναμονής στο εξερχόμενο κύκλωμα για μετάδοση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l-GR" sz="2100" dirty="0"/>
              <a:t>Εξαρτάται από το επίπεδο συμφόρησης (</a:t>
            </a:r>
            <a:r>
              <a:rPr lang="el-GR" sz="2100" dirty="0" err="1"/>
              <a:t>congestion</a:t>
            </a:r>
            <a:r>
              <a:rPr lang="el-GR" sz="2100" dirty="0"/>
              <a:t>) του δρομολογητή</a:t>
            </a:r>
            <a:endParaRPr lang="en-US" sz="2500" dirty="0"/>
          </a:p>
        </p:txBody>
      </p:sp>
      <p:sp>
        <p:nvSpPr>
          <p:cNvPr id="9224" name="Text Box 57"/>
          <p:cNvSpPr txBox="1">
            <a:spLocks noChangeArrowheads="1"/>
          </p:cNvSpPr>
          <p:nvPr/>
        </p:nvSpPr>
        <p:spPr bwMode="auto">
          <a:xfrm>
            <a:off x="5132388" y="5613400"/>
            <a:ext cx="374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Qi =preceding bits in queue</a:t>
            </a:r>
          </a:p>
          <a:p>
            <a:pPr eaLnBrk="0" hangingPunct="0"/>
            <a:r>
              <a:rPr lang="en-US" sz="2000"/>
              <a:t>R</a:t>
            </a:r>
            <a:r>
              <a:rPr lang="en-US" sz="1600"/>
              <a:t>out</a:t>
            </a:r>
            <a:r>
              <a:rPr lang="en-US" sz="2000"/>
              <a:t> = output link bps</a:t>
            </a:r>
          </a:p>
        </p:txBody>
      </p:sp>
    </p:spTree>
    <p:extLst>
      <p:ext uri="{BB962C8B-B14F-4D97-AF65-F5344CB8AC3E}">
        <p14:creationId xmlns:p14="http://schemas.microsoft.com/office/powerpoint/2010/main" val="414667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pPr eaLnBrk="1" hangingPunct="1"/>
            <a:r>
              <a:rPr lang="el-GR"/>
              <a:t>Μετρικές Επί</a:t>
            </a:r>
            <a:r>
              <a:rPr lang="en-AU"/>
              <a:t>δοση</a:t>
            </a:r>
            <a:r>
              <a:rPr lang="el-GR"/>
              <a:t>ς</a:t>
            </a:r>
            <a:r>
              <a:rPr lang="en-AU"/>
              <a:t> Δ</a:t>
            </a:r>
            <a:r>
              <a:rPr lang="el-GR"/>
              <a:t>ί</a:t>
            </a:r>
            <a:r>
              <a:rPr lang="en-AU"/>
              <a:t>κτυου</a:t>
            </a:r>
            <a:endParaRPr lang="en-US"/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3718" y="1754237"/>
            <a:ext cx="3810000" cy="2505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500" dirty="0">
                <a:solidFill>
                  <a:srgbClr val="FF0000"/>
                </a:solidFill>
              </a:rPr>
              <a:t>3. </a:t>
            </a:r>
            <a:r>
              <a:rPr lang="el-GR" sz="2500" dirty="0">
                <a:solidFill>
                  <a:srgbClr val="FF0000"/>
                </a:solidFill>
              </a:rPr>
              <a:t>Καθυστέρηση Μετάδοσης</a:t>
            </a:r>
            <a:r>
              <a:rPr lang="en-US" sz="2500" dirty="0">
                <a:solidFill>
                  <a:srgbClr val="FF0000"/>
                </a:solidFill>
              </a:rPr>
              <a:t>:</a:t>
            </a:r>
            <a:endParaRPr lang="en-US" sz="2500" dirty="0"/>
          </a:p>
          <a:p>
            <a:pPr eaLnBrk="1" hangingPunct="1"/>
            <a:r>
              <a:rPr lang="en-US" sz="2500" dirty="0"/>
              <a:t>R=link bandwidth (bps)</a:t>
            </a:r>
          </a:p>
          <a:p>
            <a:pPr eaLnBrk="1" hangingPunct="1"/>
            <a:r>
              <a:rPr lang="en-US" sz="2500" dirty="0"/>
              <a:t>L=packet length (bits)</a:t>
            </a:r>
          </a:p>
          <a:p>
            <a:pPr eaLnBrk="1" hangingPunct="1"/>
            <a:r>
              <a:rPr lang="en-US" sz="2500" dirty="0"/>
              <a:t>TRANSP = L/R</a:t>
            </a:r>
          </a:p>
        </p:txBody>
      </p:sp>
      <p:sp>
        <p:nvSpPr>
          <p:cNvPr id="1024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76750" y="1744914"/>
            <a:ext cx="4152900" cy="2914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500" dirty="0">
                <a:solidFill>
                  <a:srgbClr val="FF0000"/>
                </a:solidFill>
              </a:rPr>
              <a:t>4. </a:t>
            </a:r>
            <a:r>
              <a:rPr lang="el-GR" sz="2500" dirty="0">
                <a:solidFill>
                  <a:srgbClr val="FF0000"/>
                </a:solidFill>
              </a:rPr>
              <a:t>Καθυστέρηση Διάδοσης</a:t>
            </a:r>
            <a:r>
              <a:rPr lang="en-US" sz="2500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sz="2500" dirty="0"/>
              <a:t>d = length of physical link</a:t>
            </a:r>
          </a:p>
          <a:p>
            <a:pPr eaLnBrk="1" hangingPunct="1"/>
            <a:r>
              <a:rPr lang="en-US" sz="2500" dirty="0"/>
              <a:t>s = propagation speed in medium</a:t>
            </a:r>
            <a:endParaRPr lang="el-GR" sz="2500" dirty="0"/>
          </a:p>
          <a:p>
            <a:pPr eaLnBrk="1" hangingPunct="1"/>
            <a:r>
              <a:rPr lang="en-US" sz="2500" dirty="0"/>
              <a:t>PROP = d/s</a:t>
            </a:r>
          </a:p>
        </p:txBody>
      </p:sp>
      <p:sp>
        <p:nvSpPr>
          <p:cNvPr id="58" name="5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7FCC0-3A78-4F94-8028-2DA04E795530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grpSp>
        <p:nvGrpSpPr>
          <p:cNvPr id="10247" name="Group 5"/>
          <p:cNvGrpSpPr>
            <a:grpSpLocks/>
          </p:cNvGrpSpPr>
          <p:nvPr/>
        </p:nvGrpSpPr>
        <p:grpSpPr bwMode="auto">
          <a:xfrm>
            <a:off x="1351756" y="4013199"/>
            <a:ext cx="6021388" cy="2174875"/>
            <a:chOff x="494" y="2702"/>
            <a:chExt cx="3793" cy="1370"/>
          </a:xfrm>
        </p:grpSpPr>
        <p:graphicFrame>
          <p:nvGraphicFramePr>
            <p:cNvPr id="10242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8192750" imgH="15087600" progId="">
                    <p:embed/>
                  </p:oleObj>
                </mc:Choice>
                <mc:Fallback>
                  <p:oleObj name="Clip" r:id="rId3" imgW="18192750" imgH="150876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0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1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252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0253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10291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29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97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98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292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29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94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95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0254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55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6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257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102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8192750" imgH="15087600" progId="">
                    <p:embed/>
                  </p:oleObj>
                </mc:Choice>
                <mc:Fallback>
                  <p:oleObj name="Clip" r:id="rId5" imgW="18192750" imgH="1508760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8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9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0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1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2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3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64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65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66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67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8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9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0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 sz="2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10271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sz="24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10272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273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274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5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276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7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278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9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80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0281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282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10283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28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89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90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284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28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86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87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66249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Τι είναι πρωτόκολλο</a:t>
            </a:r>
            <a:r>
              <a:rPr lang="en-US"/>
              <a:t>;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10476" y="2003673"/>
            <a:ext cx="5295900" cy="3924300"/>
          </a:xfr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EA314-095E-41E2-A5EA-46B10B29BCF7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87059" y="2016314"/>
            <a:ext cx="41910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l-GR" sz="2100" dirty="0"/>
              <a:t>Πρωτόκολλο = ένα σύνολο από κανόνες.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l-GR" sz="2100" dirty="0"/>
              <a:t>Όλη η επικοινωνία στο Διαδίκτυο γίνεται μέσω πρωτοκόλλων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l-GR" sz="2100" dirty="0"/>
              <a:t>Τα πρωτόκολλα ορίζουν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l-GR" sz="1900" dirty="0"/>
              <a:t>Τη δομή των μηνυμάτων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l-GR" sz="1900" dirty="0"/>
              <a:t>Τη</a:t>
            </a:r>
            <a:r>
              <a:rPr lang="en-US" sz="1900" dirty="0"/>
              <a:t> </a:t>
            </a:r>
            <a:r>
              <a:rPr lang="el-GR" sz="1900" dirty="0"/>
              <a:t>σειρά που τα μηνύματα στέλνονται και λαμβάνονται μεταξύ των οντοτήτων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l-GR" sz="1900" dirty="0"/>
              <a:t>Τις ενέργειες κατά γίνονται κατά τη λήψη , αποστολή</a:t>
            </a:r>
          </a:p>
        </p:txBody>
      </p:sp>
    </p:spTree>
    <p:extLst>
      <p:ext uri="{BB962C8B-B14F-4D97-AF65-F5344CB8AC3E}">
        <p14:creationId xmlns:p14="http://schemas.microsoft.com/office/powerpoint/2010/main" val="33322803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Το Μοντέλο Αναφοράς </a:t>
            </a:r>
            <a:r>
              <a:rPr lang="en-US" dirty="0"/>
              <a:t>OSI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8B824-1173-4B1C-B50E-17966F2E5601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33795" name="Picture 3" descr="1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053" y="1736923"/>
            <a:ext cx="63373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003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 cstate="print"/>
          <a:srcRect l="28636" t="13898" r="28636" b="18529"/>
          <a:stretch>
            <a:fillRect/>
          </a:stretch>
        </p:blipFill>
        <p:spPr bwMode="auto">
          <a:xfrm>
            <a:off x="5580063" y="1700213"/>
            <a:ext cx="35369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400" dirty="0"/>
              <a:t>Μοντέλο αναφοράς </a:t>
            </a:r>
            <a:r>
              <a:rPr lang="en-US" sz="4400" dirty="0"/>
              <a:t>TCP/IP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CDB6F-69D0-4D4D-BFF0-52CDCFFDB0CD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47762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400" dirty="0"/>
              <a:t>Διαστρωμάτωση και δεδομένα</a:t>
            </a:r>
            <a:endParaRPr lang="en-US" sz="4400" dirty="0"/>
          </a:p>
        </p:txBody>
      </p:sp>
      <p:sp>
        <p:nvSpPr>
          <p:cNvPr id="367" name="36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DDD82-E6C6-4341-A9DE-7A4E7FE67246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4213" y="1773238"/>
            <a:ext cx="8064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l-GR" sz="2500"/>
              <a:t>Ενθυλάκωση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l-GR" sz="2500"/>
          </a:p>
        </p:txBody>
      </p:sp>
      <p:sp>
        <p:nvSpPr>
          <p:cNvPr id="35844" name="AutoShape 5"/>
          <p:cNvSpPr>
            <a:spLocks noChangeAspect="1" noChangeArrowheads="1" noTextEdit="1"/>
          </p:cNvSpPr>
          <p:nvPr/>
        </p:nvSpPr>
        <p:spPr bwMode="auto">
          <a:xfrm>
            <a:off x="971550" y="1700213"/>
            <a:ext cx="77724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5845" name="Group 370"/>
          <p:cNvGrpSpPr>
            <a:grpSpLocks/>
          </p:cNvGrpSpPr>
          <p:nvPr/>
        </p:nvGrpSpPr>
        <p:grpSpPr bwMode="auto">
          <a:xfrm>
            <a:off x="1038225" y="2608263"/>
            <a:ext cx="7650163" cy="2476500"/>
            <a:chOff x="654" y="2324"/>
            <a:chExt cx="4819" cy="1560"/>
          </a:xfrm>
        </p:grpSpPr>
        <p:grpSp>
          <p:nvGrpSpPr>
            <p:cNvPr id="35847" name="Group 6"/>
            <p:cNvGrpSpPr>
              <a:grpSpLocks/>
            </p:cNvGrpSpPr>
            <p:nvPr/>
          </p:nvGrpSpPr>
          <p:grpSpPr bwMode="auto">
            <a:xfrm>
              <a:off x="1570" y="2617"/>
              <a:ext cx="962" cy="1116"/>
              <a:chOff x="1570" y="2617"/>
              <a:chExt cx="962" cy="1116"/>
            </a:xfrm>
          </p:grpSpPr>
          <p:sp>
            <p:nvSpPr>
              <p:cNvPr id="36200" name="Rectangle 7"/>
              <p:cNvSpPr>
                <a:spLocks noChangeArrowheads="1"/>
              </p:cNvSpPr>
              <p:nvPr/>
            </p:nvSpPr>
            <p:spPr bwMode="auto">
              <a:xfrm>
                <a:off x="1611" y="2617"/>
                <a:ext cx="921" cy="1070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201" name="Group 8"/>
              <p:cNvGrpSpPr>
                <a:grpSpLocks/>
              </p:cNvGrpSpPr>
              <p:nvPr/>
            </p:nvGrpSpPr>
            <p:grpSpPr bwMode="auto">
              <a:xfrm>
                <a:off x="1577" y="2662"/>
                <a:ext cx="921" cy="1071"/>
                <a:chOff x="1577" y="2662"/>
                <a:chExt cx="921" cy="1071"/>
              </a:xfrm>
            </p:grpSpPr>
            <p:sp>
              <p:nvSpPr>
                <p:cNvPr id="36206" name="Rectangle 9"/>
                <p:cNvSpPr>
                  <a:spLocks noChangeArrowheads="1"/>
                </p:cNvSpPr>
                <p:nvPr/>
              </p:nvSpPr>
              <p:spPr bwMode="auto">
                <a:xfrm>
                  <a:off x="1577" y="2662"/>
                  <a:ext cx="921" cy="10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207" name="Rectangle 10"/>
                <p:cNvSpPr>
                  <a:spLocks noChangeArrowheads="1"/>
                </p:cNvSpPr>
                <p:nvPr/>
              </p:nvSpPr>
              <p:spPr bwMode="auto">
                <a:xfrm>
                  <a:off x="1577" y="2662"/>
                  <a:ext cx="921" cy="1071"/>
                </a:xfrm>
                <a:prstGeom prst="rect">
                  <a:avLst/>
                </a:prstGeom>
                <a:noFill/>
                <a:ln w="2540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202" name="Line 11"/>
              <p:cNvSpPr>
                <a:spLocks noChangeShapeType="1"/>
              </p:cNvSpPr>
              <p:nvPr/>
            </p:nvSpPr>
            <p:spPr bwMode="auto">
              <a:xfrm flipV="1">
                <a:off x="1574" y="2901"/>
                <a:ext cx="910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203" name="Line 12"/>
              <p:cNvSpPr>
                <a:spLocks noChangeShapeType="1"/>
              </p:cNvSpPr>
              <p:nvPr/>
            </p:nvSpPr>
            <p:spPr bwMode="auto">
              <a:xfrm flipV="1">
                <a:off x="1588" y="3114"/>
                <a:ext cx="9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204" name="Line 13"/>
              <p:cNvSpPr>
                <a:spLocks noChangeShapeType="1"/>
              </p:cNvSpPr>
              <p:nvPr/>
            </p:nvSpPr>
            <p:spPr bwMode="auto">
              <a:xfrm flipV="1">
                <a:off x="1588" y="3306"/>
                <a:ext cx="910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205" name="Line 14"/>
              <p:cNvSpPr>
                <a:spLocks noChangeShapeType="1"/>
              </p:cNvSpPr>
              <p:nvPr/>
            </p:nvSpPr>
            <p:spPr bwMode="auto">
              <a:xfrm flipV="1">
                <a:off x="1570" y="3516"/>
                <a:ext cx="910" cy="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848" name="Rectangle 15"/>
            <p:cNvSpPr>
              <a:spLocks noChangeArrowheads="1"/>
            </p:cNvSpPr>
            <p:nvPr/>
          </p:nvSpPr>
          <p:spPr bwMode="auto">
            <a:xfrm>
              <a:off x="1617" y="2678"/>
              <a:ext cx="8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omic Sans MS" pitchFamily="66" charset="0"/>
                </a:rPr>
                <a:t>application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49" name="Rectangle 16"/>
            <p:cNvSpPr>
              <a:spLocks noChangeArrowheads="1"/>
            </p:cNvSpPr>
            <p:nvPr/>
          </p:nvSpPr>
          <p:spPr bwMode="auto">
            <a:xfrm>
              <a:off x="1659" y="2879"/>
              <a:ext cx="75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omic Sans MS" pitchFamily="66" charset="0"/>
                </a:rPr>
                <a:t>transport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50" name="Rectangle 17"/>
            <p:cNvSpPr>
              <a:spLocks noChangeArrowheads="1"/>
            </p:cNvSpPr>
            <p:nvPr/>
          </p:nvSpPr>
          <p:spPr bwMode="auto">
            <a:xfrm>
              <a:off x="1717" y="3080"/>
              <a:ext cx="63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omic Sans MS" pitchFamily="66" charset="0"/>
                </a:rPr>
                <a:t>network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51" name="Rectangle 18"/>
            <p:cNvSpPr>
              <a:spLocks noChangeArrowheads="1"/>
            </p:cNvSpPr>
            <p:nvPr/>
          </p:nvSpPr>
          <p:spPr bwMode="auto">
            <a:xfrm>
              <a:off x="1902" y="3287"/>
              <a:ext cx="27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omic Sans MS" pitchFamily="66" charset="0"/>
                </a:rPr>
                <a:t>link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52" name="Rectangle 19"/>
            <p:cNvSpPr>
              <a:spLocks noChangeArrowheads="1"/>
            </p:cNvSpPr>
            <p:nvPr/>
          </p:nvSpPr>
          <p:spPr bwMode="auto">
            <a:xfrm>
              <a:off x="1722" y="3488"/>
              <a:ext cx="6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omic Sans MS" pitchFamily="66" charset="0"/>
                </a:rPr>
                <a:t>physical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53" name="Rectangle 20"/>
            <p:cNvSpPr>
              <a:spLocks noChangeArrowheads="1"/>
            </p:cNvSpPr>
            <p:nvPr/>
          </p:nvSpPr>
          <p:spPr bwMode="auto">
            <a:xfrm>
              <a:off x="1611" y="2617"/>
              <a:ext cx="921" cy="1070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854" name="Group 21"/>
            <p:cNvGrpSpPr>
              <a:grpSpLocks/>
            </p:cNvGrpSpPr>
            <p:nvPr/>
          </p:nvGrpSpPr>
          <p:grpSpPr bwMode="auto">
            <a:xfrm>
              <a:off x="1577" y="2662"/>
              <a:ext cx="921" cy="1071"/>
              <a:chOff x="1577" y="2662"/>
              <a:chExt cx="921" cy="1071"/>
            </a:xfrm>
          </p:grpSpPr>
          <p:sp>
            <p:nvSpPr>
              <p:cNvPr id="36198" name="Rectangle 22"/>
              <p:cNvSpPr>
                <a:spLocks noChangeArrowheads="1"/>
              </p:cNvSpPr>
              <p:nvPr/>
            </p:nvSpPr>
            <p:spPr bwMode="auto">
              <a:xfrm>
                <a:off x="1577" y="2662"/>
                <a:ext cx="921" cy="10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99" name="Rectangle 23"/>
              <p:cNvSpPr>
                <a:spLocks noChangeArrowheads="1"/>
              </p:cNvSpPr>
              <p:nvPr/>
            </p:nvSpPr>
            <p:spPr bwMode="auto">
              <a:xfrm>
                <a:off x="1577" y="2662"/>
                <a:ext cx="921" cy="1071"/>
              </a:xfrm>
              <a:prstGeom prst="rect">
                <a:avLst/>
              </a:prstGeom>
              <a:noFill/>
              <a:ln w="2540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855" name="Line 24"/>
            <p:cNvSpPr>
              <a:spLocks noChangeShapeType="1"/>
            </p:cNvSpPr>
            <p:nvPr/>
          </p:nvSpPr>
          <p:spPr bwMode="auto">
            <a:xfrm flipV="1">
              <a:off x="1574" y="2901"/>
              <a:ext cx="910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Line 25"/>
            <p:cNvSpPr>
              <a:spLocks noChangeShapeType="1"/>
            </p:cNvSpPr>
            <p:nvPr/>
          </p:nvSpPr>
          <p:spPr bwMode="auto">
            <a:xfrm flipV="1">
              <a:off x="1588" y="3114"/>
              <a:ext cx="9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Line 26"/>
            <p:cNvSpPr>
              <a:spLocks noChangeShapeType="1"/>
            </p:cNvSpPr>
            <p:nvPr/>
          </p:nvSpPr>
          <p:spPr bwMode="auto">
            <a:xfrm flipV="1">
              <a:off x="1588" y="3306"/>
              <a:ext cx="910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Line 27"/>
            <p:cNvSpPr>
              <a:spLocks noChangeShapeType="1"/>
            </p:cNvSpPr>
            <p:nvPr/>
          </p:nvSpPr>
          <p:spPr bwMode="auto">
            <a:xfrm flipV="1">
              <a:off x="1570" y="3516"/>
              <a:ext cx="9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9" name="Rectangle 28"/>
            <p:cNvSpPr>
              <a:spLocks noChangeArrowheads="1"/>
            </p:cNvSpPr>
            <p:nvPr/>
          </p:nvSpPr>
          <p:spPr bwMode="auto">
            <a:xfrm>
              <a:off x="1611" y="2617"/>
              <a:ext cx="921" cy="1070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860" name="Group 29"/>
            <p:cNvGrpSpPr>
              <a:grpSpLocks/>
            </p:cNvGrpSpPr>
            <p:nvPr/>
          </p:nvGrpSpPr>
          <p:grpSpPr bwMode="auto">
            <a:xfrm>
              <a:off x="1577" y="2662"/>
              <a:ext cx="921" cy="1071"/>
              <a:chOff x="1577" y="2662"/>
              <a:chExt cx="921" cy="1071"/>
            </a:xfrm>
          </p:grpSpPr>
          <p:sp>
            <p:nvSpPr>
              <p:cNvPr id="36196" name="Rectangle 30"/>
              <p:cNvSpPr>
                <a:spLocks noChangeArrowheads="1"/>
              </p:cNvSpPr>
              <p:nvPr/>
            </p:nvSpPr>
            <p:spPr bwMode="auto">
              <a:xfrm>
                <a:off x="1577" y="2662"/>
                <a:ext cx="921" cy="10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97" name="Rectangle 31"/>
              <p:cNvSpPr>
                <a:spLocks noChangeArrowheads="1"/>
              </p:cNvSpPr>
              <p:nvPr/>
            </p:nvSpPr>
            <p:spPr bwMode="auto">
              <a:xfrm>
                <a:off x="1577" y="2662"/>
                <a:ext cx="921" cy="1071"/>
              </a:xfrm>
              <a:prstGeom prst="rect">
                <a:avLst/>
              </a:prstGeom>
              <a:noFill/>
              <a:ln w="2540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861" name="Line 32"/>
            <p:cNvSpPr>
              <a:spLocks noChangeShapeType="1"/>
            </p:cNvSpPr>
            <p:nvPr/>
          </p:nvSpPr>
          <p:spPr bwMode="auto">
            <a:xfrm flipV="1">
              <a:off x="1574" y="2901"/>
              <a:ext cx="910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2" name="Line 33"/>
            <p:cNvSpPr>
              <a:spLocks noChangeShapeType="1"/>
            </p:cNvSpPr>
            <p:nvPr/>
          </p:nvSpPr>
          <p:spPr bwMode="auto">
            <a:xfrm flipV="1">
              <a:off x="1588" y="3114"/>
              <a:ext cx="9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3" name="Line 34"/>
            <p:cNvSpPr>
              <a:spLocks noChangeShapeType="1"/>
            </p:cNvSpPr>
            <p:nvPr/>
          </p:nvSpPr>
          <p:spPr bwMode="auto">
            <a:xfrm flipV="1">
              <a:off x="1588" y="3306"/>
              <a:ext cx="910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4" name="Line 35"/>
            <p:cNvSpPr>
              <a:spLocks noChangeShapeType="1"/>
            </p:cNvSpPr>
            <p:nvPr/>
          </p:nvSpPr>
          <p:spPr bwMode="auto">
            <a:xfrm flipV="1">
              <a:off x="1570" y="3516"/>
              <a:ext cx="910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5" name="Rectangle 36"/>
            <p:cNvSpPr>
              <a:spLocks noChangeArrowheads="1"/>
            </p:cNvSpPr>
            <p:nvPr/>
          </p:nvSpPr>
          <p:spPr bwMode="auto">
            <a:xfrm>
              <a:off x="1617" y="2678"/>
              <a:ext cx="8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000000"/>
                  </a:solidFill>
                  <a:latin typeface="Comic Sans MS" pitchFamily="66" charset="0"/>
                </a:rPr>
                <a:t>Εφαρμογής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66" name="Rectangle 37"/>
            <p:cNvSpPr>
              <a:spLocks noChangeArrowheads="1"/>
            </p:cNvSpPr>
            <p:nvPr/>
          </p:nvSpPr>
          <p:spPr bwMode="auto">
            <a:xfrm>
              <a:off x="1659" y="2879"/>
              <a:ext cx="85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000000"/>
                  </a:solidFill>
                  <a:latin typeface="Comic Sans MS" pitchFamily="66" charset="0"/>
                </a:rPr>
                <a:t>Μεταφοράς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67" name="Rectangle 38"/>
            <p:cNvSpPr>
              <a:spLocks noChangeArrowheads="1"/>
            </p:cNvSpPr>
            <p:nvPr/>
          </p:nvSpPr>
          <p:spPr bwMode="auto">
            <a:xfrm>
              <a:off x="1717" y="3080"/>
              <a:ext cx="6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000000"/>
                  </a:solidFill>
                  <a:latin typeface="Comic Sans MS" pitchFamily="66" charset="0"/>
                </a:rPr>
                <a:t>Δικτύου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68" name="Rectangle 39"/>
            <p:cNvSpPr>
              <a:spLocks noChangeArrowheads="1"/>
            </p:cNvSpPr>
            <p:nvPr/>
          </p:nvSpPr>
          <p:spPr bwMode="auto">
            <a:xfrm>
              <a:off x="1744" y="3287"/>
              <a:ext cx="54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000000"/>
                  </a:solidFill>
                  <a:latin typeface="Comic Sans MS" pitchFamily="66" charset="0"/>
                </a:rPr>
                <a:t>Ζεύξης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69" name="Rectangle 40"/>
            <p:cNvSpPr>
              <a:spLocks noChangeArrowheads="1"/>
            </p:cNvSpPr>
            <p:nvPr/>
          </p:nvSpPr>
          <p:spPr bwMode="auto">
            <a:xfrm>
              <a:off x="1722" y="3488"/>
              <a:ext cx="5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000000"/>
                  </a:solidFill>
                  <a:latin typeface="Comic Sans MS" pitchFamily="66" charset="0"/>
                </a:rPr>
                <a:t>Φυσικό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870" name="Group 41"/>
            <p:cNvGrpSpPr>
              <a:grpSpLocks/>
            </p:cNvGrpSpPr>
            <p:nvPr/>
          </p:nvGrpSpPr>
          <p:grpSpPr bwMode="auto">
            <a:xfrm>
              <a:off x="2888" y="2606"/>
              <a:ext cx="962" cy="1116"/>
              <a:chOff x="2888" y="2606"/>
              <a:chExt cx="962" cy="1116"/>
            </a:xfrm>
          </p:grpSpPr>
          <p:sp>
            <p:nvSpPr>
              <p:cNvPr id="36188" name="Rectangle 42"/>
              <p:cNvSpPr>
                <a:spLocks noChangeArrowheads="1"/>
              </p:cNvSpPr>
              <p:nvPr/>
            </p:nvSpPr>
            <p:spPr bwMode="auto">
              <a:xfrm>
                <a:off x="2930" y="2606"/>
                <a:ext cx="920" cy="1070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6189" name="Group 43"/>
              <p:cNvGrpSpPr>
                <a:grpSpLocks/>
              </p:cNvGrpSpPr>
              <p:nvPr/>
            </p:nvGrpSpPr>
            <p:grpSpPr bwMode="auto">
              <a:xfrm>
                <a:off x="2895" y="2652"/>
                <a:ext cx="921" cy="1070"/>
                <a:chOff x="2895" y="2652"/>
                <a:chExt cx="921" cy="1070"/>
              </a:xfrm>
            </p:grpSpPr>
            <p:sp>
              <p:nvSpPr>
                <p:cNvPr id="36194" name="Rectangle 44"/>
                <p:cNvSpPr>
                  <a:spLocks noChangeArrowheads="1"/>
                </p:cNvSpPr>
                <p:nvPr/>
              </p:nvSpPr>
              <p:spPr bwMode="auto">
                <a:xfrm>
                  <a:off x="2895" y="2652"/>
                  <a:ext cx="921" cy="10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95" name="Rectangle 45"/>
                <p:cNvSpPr>
                  <a:spLocks noChangeArrowheads="1"/>
                </p:cNvSpPr>
                <p:nvPr/>
              </p:nvSpPr>
              <p:spPr bwMode="auto">
                <a:xfrm>
                  <a:off x="2895" y="2652"/>
                  <a:ext cx="921" cy="1070"/>
                </a:xfrm>
                <a:prstGeom prst="rect">
                  <a:avLst/>
                </a:prstGeom>
                <a:noFill/>
                <a:ln w="2540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190" name="Line 46"/>
              <p:cNvSpPr>
                <a:spLocks noChangeShapeType="1"/>
              </p:cNvSpPr>
              <p:nvPr/>
            </p:nvSpPr>
            <p:spPr bwMode="auto">
              <a:xfrm flipV="1">
                <a:off x="2892" y="2891"/>
                <a:ext cx="910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91" name="Line 47"/>
              <p:cNvSpPr>
                <a:spLocks noChangeShapeType="1"/>
              </p:cNvSpPr>
              <p:nvPr/>
            </p:nvSpPr>
            <p:spPr bwMode="auto">
              <a:xfrm flipV="1">
                <a:off x="2906" y="3103"/>
                <a:ext cx="910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92" name="Line 48"/>
              <p:cNvSpPr>
                <a:spLocks noChangeShapeType="1"/>
              </p:cNvSpPr>
              <p:nvPr/>
            </p:nvSpPr>
            <p:spPr bwMode="auto">
              <a:xfrm flipV="1">
                <a:off x="2906" y="3295"/>
                <a:ext cx="910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93" name="Line 49"/>
              <p:cNvSpPr>
                <a:spLocks noChangeShapeType="1"/>
              </p:cNvSpPr>
              <p:nvPr/>
            </p:nvSpPr>
            <p:spPr bwMode="auto">
              <a:xfrm flipV="1">
                <a:off x="2888" y="3505"/>
                <a:ext cx="911" cy="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871" name="Rectangle 50"/>
            <p:cNvSpPr>
              <a:spLocks noChangeArrowheads="1"/>
            </p:cNvSpPr>
            <p:nvPr/>
          </p:nvSpPr>
          <p:spPr bwMode="auto">
            <a:xfrm>
              <a:off x="2938" y="2668"/>
              <a:ext cx="8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omic Sans MS" pitchFamily="66" charset="0"/>
                </a:rPr>
                <a:t>application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72" name="Rectangle 51"/>
            <p:cNvSpPr>
              <a:spLocks noChangeArrowheads="1"/>
            </p:cNvSpPr>
            <p:nvPr/>
          </p:nvSpPr>
          <p:spPr bwMode="auto">
            <a:xfrm>
              <a:off x="2975" y="2869"/>
              <a:ext cx="75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omic Sans MS" pitchFamily="66" charset="0"/>
                </a:rPr>
                <a:t>transport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73" name="Rectangle 52"/>
            <p:cNvSpPr>
              <a:spLocks noChangeArrowheads="1"/>
            </p:cNvSpPr>
            <p:nvPr/>
          </p:nvSpPr>
          <p:spPr bwMode="auto">
            <a:xfrm>
              <a:off x="3039" y="3070"/>
              <a:ext cx="63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omic Sans MS" pitchFamily="66" charset="0"/>
                </a:rPr>
                <a:t>network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74" name="Rectangle 53"/>
            <p:cNvSpPr>
              <a:spLocks noChangeArrowheads="1"/>
            </p:cNvSpPr>
            <p:nvPr/>
          </p:nvSpPr>
          <p:spPr bwMode="auto">
            <a:xfrm>
              <a:off x="3219" y="3276"/>
              <a:ext cx="27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omic Sans MS" pitchFamily="66" charset="0"/>
                </a:rPr>
                <a:t>link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75" name="Rectangle 54"/>
            <p:cNvSpPr>
              <a:spLocks noChangeArrowheads="1"/>
            </p:cNvSpPr>
            <p:nvPr/>
          </p:nvSpPr>
          <p:spPr bwMode="auto">
            <a:xfrm>
              <a:off x="3044" y="3477"/>
              <a:ext cx="6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Comic Sans MS" pitchFamily="66" charset="0"/>
                </a:rPr>
                <a:t>physical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76" name="Rectangle 55"/>
            <p:cNvSpPr>
              <a:spLocks noChangeArrowheads="1"/>
            </p:cNvSpPr>
            <p:nvPr/>
          </p:nvSpPr>
          <p:spPr bwMode="auto">
            <a:xfrm>
              <a:off x="2930" y="2606"/>
              <a:ext cx="920" cy="1070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877" name="Group 56"/>
            <p:cNvGrpSpPr>
              <a:grpSpLocks/>
            </p:cNvGrpSpPr>
            <p:nvPr/>
          </p:nvGrpSpPr>
          <p:grpSpPr bwMode="auto">
            <a:xfrm>
              <a:off x="2895" y="2652"/>
              <a:ext cx="921" cy="1070"/>
              <a:chOff x="2895" y="2652"/>
              <a:chExt cx="921" cy="1070"/>
            </a:xfrm>
          </p:grpSpPr>
          <p:sp>
            <p:nvSpPr>
              <p:cNvPr id="36186" name="Rectangle 57"/>
              <p:cNvSpPr>
                <a:spLocks noChangeArrowheads="1"/>
              </p:cNvSpPr>
              <p:nvPr/>
            </p:nvSpPr>
            <p:spPr bwMode="auto">
              <a:xfrm>
                <a:off x="2895" y="2652"/>
                <a:ext cx="921" cy="10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7" name="Rectangle 58"/>
              <p:cNvSpPr>
                <a:spLocks noChangeArrowheads="1"/>
              </p:cNvSpPr>
              <p:nvPr/>
            </p:nvSpPr>
            <p:spPr bwMode="auto">
              <a:xfrm>
                <a:off x="2895" y="2652"/>
                <a:ext cx="921" cy="1070"/>
              </a:xfrm>
              <a:prstGeom prst="rect">
                <a:avLst/>
              </a:prstGeom>
              <a:noFill/>
              <a:ln w="2540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878" name="Line 59"/>
            <p:cNvSpPr>
              <a:spLocks noChangeShapeType="1"/>
            </p:cNvSpPr>
            <p:nvPr/>
          </p:nvSpPr>
          <p:spPr bwMode="auto">
            <a:xfrm flipV="1">
              <a:off x="2892" y="2891"/>
              <a:ext cx="910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79" name="Line 60"/>
            <p:cNvSpPr>
              <a:spLocks noChangeShapeType="1"/>
            </p:cNvSpPr>
            <p:nvPr/>
          </p:nvSpPr>
          <p:spPr bwMode="auto">
            <a:xfrm flipV="1">
              <a:off x="2906" y="3103"/>
              <a:ext cx="910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0" name="Line 61"/>
            <p:cNvSpPr>
              <a:spLocks noChangeShapeType="1"/>
            </p:cNvSpPr>
            <p:nvPr/>
          </p:nvSpPr>
          <p:spPr bwMode="auto">
            <a:xfrm flipV="1">
              <a:off x="2906" y="3295"/>
              <a:ext cx="910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1" name="Line 62"/>
            <p:cNvSpPr>
              <a:spLocks noChangeShapeType="1"/>
            </p:cNvSpPr>
            <p:nvPr/>
          </p:nvSpPr>
          <p:spPr bwMode="auto">
            <a:xfrm flipV="1">
              <a:off x="2888" y="3505"/>
              <a:ext cx="91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2" name="Rectangle 63"/>
            <p:cNvSpPr>
              <a:spLocks noChangeArrowheads="1"/>
            </p:cNvSpPr>
            <p:nvPr/>
          </p:nvSpPr>
          <p:spPr bwMode="auto">
            <a:xfrm>
              <a:off x="2930" y="2606"/>
              <a:ext cx="920" cy="1070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883" name="Group 64"/>
            <p:cNvGrpSpPr>
              <a:grpSpLocks/>
            </p:cNvGrpSpPr>
            <p:nvPr/>
          </p:nvGrpSpPr>
          <p:grpSpPr bwMode="auto">
            <a:xfrm>
              <a:off x="2895" y="2652"/>
              <a:ext cx="921" cy="1070"/>
              <a:chOff x="2895" y="2652"/>
              <a:chExt cx="921" cy="1070"/>
            </a:xfrm>
          </p:grpSpPr>
          <p:sp>
            <p:nvSpPr>
              <p:cNvPr id="36184" name="Rectangle 65"/>
              <p:cNvSpPr>
                <a:spLocks noChangeArrowheads="1"/>
              </p:cNvSpPr>
              <p:nvPr/>
            </p:nvSpPr>
            <p:spPr bwMode="auto">
              <a:xfrm>
                <a:off x="2895" y="2652"/>
                <a:ext cx="921" cy="107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5" name="Rectangle 66"/>
              <p:cNvSpPr>
                <a:spLocks noChangeArrowheads="1"/>
              </p:cNvSpPr>
              <p:nvPr/>
            </p:nvSpPr>
            <p:spPr bwMode="auto">
              <a:xfrm>
                <a:off x="2895" y="2652"/>
                <a:ext cx="921" cy="1070"/>
              </a:xfrm>
              <a:prstGeom prst="rect">
                <a:avLst/>
              </a:prstGeom>
              <a:noFill/>
              <a:ln w="2540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884" name="Line 67"/>
            <p:cNvSpPr>
              <a:spLocks noChangeShapeType="1"/>
            </p:cNvSpPr>
            <p:nvPr/>
          </p:nvSpPr>
          <p:spPr bwMode="auto">
            <a:xfrm flipV="1">
              <a:off x="2892" y="2891"/>
              <a:ext cx="910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5" name="Line 68"/>
            <p:cNvSpPr>
              <a:spLocks noChangeShapeType="1"/>
            </p:cNvSpPr>
            <p:nvPr/>
          </p:nvSpPr>
          <p:spPr bwMode="auto">
            <a:xfrm flipV="1">
              <a:off x="2906" y="3103"/>
              <a:ext cx="910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6" name="Line 69"/>
            <p:cNvSpPr>
              <a:spLocks noChangeShapeType="1"/>
            </p:cNvSpPr>
            <p:nvPr/>
          </p:nvSpPr>
          <p:spPr bwMode="auto">
            <a:xfrm flipV="1">
              <a:off x="2906" y="3295"/>
              <a:ext cx="910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7" name="Line 70"/>
            <p:cNvSpPr>
              <a:spLocks noChangeShapeType="1"/>
            </p:cNvSpPr>
            <p:nvPr/>
          </p:nvSpPr>
          <p:spPr bwMode="auto">
            <a:xfrm flipV="1">
              <a:off x="2888" y="3505"/>
              <a:ext cx="911" cy="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88" name="Rectangle 71"/>
            <p:cNvSpPr>
              <a:spLocks noChangeArrowheads="1"/>
            </p:cNvSpPr>
            <p:nvPr/>
          </p:nvSpPr>
          <p:spPr bwMode="auto">
            <a:xfrm>
              <a:off x="2938" y="2668"/>
              <a:ext cx="81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000000"/>
                  </a:solidFill>
                  <a:latin typeface="Comic Sans MS" pitchFamily="66" charset="0"/>
                </a:rPr>
                <a:t>Εφαρμογής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89" name="Rectangle 72"/>
            <p:cNvSpPr>
              <a:spLocks noChangeArrowheads="1"/>
            </p:cNvSpPr>
            <p:nvPr/>
          </p:nvSpPr>
          <p:spPr bwMode="auto">
            <a:xfrm>
              <a:off x="2975" y="2869"/>
              <a:ext cx="85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000000"/>
                  </a:solidFill>
                  <a:latin typeface="Comic Sans MS" pitchFamily="66" charset="0"/>
                </a:rPr>
                <a:t>Μεταφοράς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90" name="Rectangle 73"/>
            <p:cNvSpPr>
              <a:spLocks noChangeArrowheads="1"/>
            </p:cNvSpPr>
            <p:nvPr/>
          </p:nvSpPr>
          <p:spPr bwMode="auto">
            <a:xfrm>
              <a:off x="3039" y="3092"/>
              <a:ext cx="6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000000"/>
                  </a:solidFill>
                  <a:latin typeface="Comic Sans MS" pitchFamily="66" charset="0"/>
                </a:rPr>
                <a:t>Δικτύου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91" name="Rectangle 74"/>
            <p:cNvSpPr>
              <a:spLocks noChangeArrowheads="1"/>
            </p:cNvSpPr>
            <p:nvPr/>
          </p:nvSpPr>
          <p:spPr bwMode="auto">
            <a:xfrm>
              <a:off x="3061" y="3294"/>
              <a:ext cx="54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000000"/>
                  </a:solidFill>
                  <a:latin typeface="Comic Sans MS" pitchFamily="66" charset="0"/>
                </a:rPr>
                <a:t>Ζεύξης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92" name="Rectangle 75"/>
            <p:cNvSpPr>
              <a:spLocks noChangeArrowheads="1"/>
            </p:cNvSpPr>
            <p:nvPr/>
          </p:nvSpPr>
          <p:spPr bwMode="auto">
            <a:xfrm>
              <a:off x="3044" y="3477"/>
              <a:ext cx="50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000000"/>
                  </a:solidFill>
                  <a:latin typeface="Comic Sans MS" pitchFamily="66" charset="0"/>
                </a:rPr>
                <a:t>Φυσικό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93" name="Rectangle 76"/>
            <p:cNvSpPr>
              <a:spLocks noChangeArrowheads="1"/>
            </p:cNvSpPr>
            <p:nvPr/>
          </p:nvSpPr>
          <p:spPr bwMode="auto">
            <a:xfrm>
              <a:off x="1802" y="2324"/>
              <a:ext cx="36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3333CC"/>
                  </a:solidFill>
                  <a:latin typeface="Comic Sans MS" pitchFamily="66" charset="0"/>
                </a:rPr>
                <a:t>πηγή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894" name="Rectangle 77"/>
            <p:cNvSpPr>
              <a:spLocks noChangeArrowheads="1"/>
            </p:cNvSpPr>
            <p:nvPr/>
          </p:nvSpPr>
          <p:spPr bwMode="auto">
            <a:xfrm>
              <a:off x="2944" y="2356"/>
              <a:ext cx="85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100">
                  <a:solidFill>
                    <a:srgbClr val="3333CC"/>
                  </a:solidFill>
                  <a:latin typeface="Comic Sans MS" pitchFamily="66" charset="0"/>
                </a:rPr>
                <a:t>προορισμός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895" name="Group 79"/>
            <p:cNvGrpSpPr>
              <a:grpSpLocks/>
            </p:cNvGrpSpPr>
            <p:nvPr/>
          </p:nvGrpSpPr>
          <p:grpSpPr bwMode="auto">
            <a:xfrm>
              <a:off x="1195" y="2692"/>
              <a:ext cx="333" cy="174"/>
              <a:chOff x="1195" y="2692"/>
              <a:chExt cx="333" cy="174"/>
            </a:xfrm>
          </p:grpSpPr>
          <p:sp>
            <p:nvSpPr>
              <p:cNvPr id="36182" name="Rectangle 80"/>
              <p:cNvSpPr>
                <a:spLocks noChangeArrowheads="1"/>
              </p:cNvSpPr>
              <p:nvPr/>
            </p:nvSpPr>
            <p:spPr bwMode="auto">
              <a:xfrm>
                <a:off x="1195" y="2692"/>
                <a:ext cx="33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3" name="Rectangle 81"/>
              <p:cNvSpPr>
                <a:spLocks noChangeArrowheads="1"/>
              </p:cNvSpPr>
              <p:nvPr/>
            </p:nvSpPr>
            <p:spPr bwMode="auto">
              <a:xfrm>
                <a:off x="1195" y="2692"/>
                <a:ext cx="33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896" name="Rectangle 82"/>
            <p:cNvSpPr>
              <a:spLocks noChangeArrowheads="1"/>
            </p:cNvSpPr>
            <p:nvPr/>
          </p:nvSpPr>
          <p:spPr bwMode="auto">
            <a:xfrm>
              <a:off x="1299" y="2674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897" name="Group 83"/>
            <p:cNvGrpSpPr>
              <a:grpSpLocks/>
            </p:cNvGrpSpPr>
            <p:nvPr/>
          </p:nvGrpSpPr>
          <p:grpSpPr bwMode="auto">
            <a:xfrm>
              <a:off x="1195" y="2919"/>
              <a:ext cx="333" cy="174"/>
              <a:chOff x="1195" y="2919"/>
              <a:chExt cx="333" cy="174"/>
            </a:xfrm>
          </p:grpSpPr>
          <p:sp>
            <p:nvSpPr>
              <p:cNvPr id="36180" name="Rectangle 84"/>
              <p:cNvSpPr>
                <a:spLocks noChangeArrowheads="1"/>
              </p:cNvSpPr>
              <p:nvPr/>
            </p:nvSpPr>
            <p:spPr bwMode="auto">
              <a:xfrm>
                <a:off x="1195" y="2919"/>
                <a:ext cx="33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81" name="Rectangle 85"/>
              <p:cNvSpPr>
                <a:spLocks noChangeArrowheads="1"/>
              </p:cNvSpPr>
              <p:nvPr/>
            </p:nvSpPr>
            <p:spPr bwMode="auto">
              <a:xfrm>
                <a:off x="1195" y="2919"/>
                <a:ext cx="33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898" name="Rectangle 86"/>
            <p:cNvSpPr>
              <a:spLocks noChangeArrowheads="1"/>
            </p:cNvSpPr>
            <p:nvPr/>
          </p:nvSpPr>
          <p:spPr bwMode="auto">
            <a:xfrm>
              <a:off x="1299" y="2901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899" name="Group 87"/>
            <p:cNvGrpSpPr>
              <a:grpSpLocks/>
            </p:cNvGrpSpPr>
            <p:nvPr/>
          </p:nvGrpSpPr>
          <p:grpSpPr bwMode="auto">
            <a:xfrm>
              <a:off x="1204" y="3132"/>
              <a:ext cx="333" cy="175"/>
              <a:chOff x="1204" y="3132"/>
              <a:chExt cx="333" cy="175"/>
            </a:xfrm>
          </p:grpSpPr>
          <p:sp>
            <p:nvSpPr>
              <p:cNvPr id="36178" name="Rectangle 88"/>
              <p:cNvSpPr>
                <a:spLocks noChangeArrowheads="1"/>
              </p:cNvSpPr>
              <p:nvPr/>
            </p:nvSpPr>
            <p:spPr bwMode="auto">
              <a:xfrm>
                <a:off x="1204" y="3132"/>
                <a:ext cx="33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79" name="Rectangle 89"/>
              <p:cNvSpPr>
                <a:spLocks noChangeArrowheads="1"/>
              </p:cNvSpPr>
              <p:nvPr/>
            </p:nvSpPr>
            <p:spPr bwMode="auto">
              <a:xfrm>
                <a:off x="1204" y="3132"/>
                <a:ext cx="33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00" name="Rectangle 90"/>
            <p:cNvSpPr>
              <a:spLocks noChangeArrowheads="1"/>
            </p:cNvSpPr>
            <p:nvPr/>
          </p:nvSpPr>
          <p:spPr bwMode="auto">
            <a:xfrm>
              <a:off x="1310" y="3113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01" name="Group 91"/>
            <p:cNvGrpSpPr>
              <a:grpSpLocks/>
            </p:cNvGrpSpPr>
            <p:nvPr/>
          </p:nvGrpSpPr>
          <p:grpSpPr bwMode="auto">
            <a:xfrm>
              <a:off x="1204" y="3344"/>
              <a:ext cx="333" cy="175"/>
              <a:chOff x="1204" y="3344"/>
              <a:chExt cx="333" cy="175"/>
            </a:xfrm>
          </p:grpSpPr>
          <p:sp>
            <p:nvSpPr>
              <p:cNvPr id="36176" name="Rectangle 92"/>
              <p:cNvSpPr>
                <a:spLocks noChangeArrowheads="1"/>
              </p:cNvSpPr>
              <p:nvPr/>
            </p:nvSpPr>
            <p:spPr bwMode="auto">
              <a:xfrm>
                <a:off x="1204" y="3344"/>
                <a:ext cx="33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77" name="Rectangle 93"/>
              <p:cNvSpPr>
                <a:spLocks noChangeArrowheads="1"/>
              </p:cNvSpPr>
              <p:nvPr/>
            </p:nvSpPr>
            <p:spPr bwMode="auto">
              <a:xfrm>
                <a:off x="1204" y="3344"/>
                <a:ext cx="33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02" name="Rectangle 94"/>
            <p:cNvSpPr>
              <a:spLocks noChangeArrowheads="1"/>
            </p:cNvSpPr>
            <p:nvPr/>
          </p:nvSpPr>
          <p:spPr bwMode="auto">
            <a:xfrm>
              <a:off x="1310" y="3324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03" name="Group 95"/>
            <p:cNvGrpSpPr>
              <a:grpSpLocks/>
            </p:cNvGrpSpPr>
            <p:nvPr/>
          </p:nvGrpSpPr>
          <p:grpSpPr bwMode="auto">
            <a:xfrm>
              <a:off x="1009" y="2906"/>
              <a:ext cx="183" cy="187"/>
              <a:chOff x="1009" y="2906"/>
              <a:chExt cx="183" cy="187"/>
            </a:xfrm>
          </p:grpSpPr>
          <p:grpSp>
            <p:nvGrpSpPr>
              <p:cNvPr id="36171" name="Group 96"/>
              <p:cNvGrpSpPr>
                <a:grpSpLocks/>
              </p:cNvGrpSpPr>
              <p:nvPr/>
            </p:nvGrpSpPr>
            <p:grpSpPr bwMode="auto">
              <a:xfrm>
                <a:off x="1009" y="2919"/>
                <a:ext cx="183" cy="174"/>
                <a:chOff x="1009" y="2919"/>
                <a:chExt cx="183" cy="174"/>
              </a:xfrm>
            </p:grpSpPr>
            <p:sp>
              <p:nvSpPr>
                <p:cNvPr id="36174" name="Rectangle 97"/>
                <p:cNvSpPr>
                  <a:spLocks noChangeArrowheads="1"/>
                </p:cNvSpPr>
                <p:nvPr/>
              </p:nvSpPr>
              <p:spPr bwMode="auto">
                <a:xfrm>
                  <a:off x="1009" y="2919"/>
                  <a:ext cx="183" cy="1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75" name="Rectangle 98"/>
                <p:cNvSpPr>
                  <a:spLocks noChangeArrowheads="1"/>
                </p:cNvSpPr>
                <p:nvPr/>
              </p:nvSpPr>
              <p:spPr bwMode="auto">
                <a:xfrm>
                  <a:off x="1009" y="2919"/>
                  <a:ext cx="183" cy="174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172" name="Rectangle 99"/>
              <p:cNvSpPr>
                <a:spLocks noChangeArrowheads="1"/>
              </p:cNvSpPr>
              <p:nvPr/>
            </p:nvSpPr>
            <p:spPr bwMode="auto">
              <a:xfrm>
                <a:off x="1019" y="2906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173" name="Rectangle 100"/>
              <p:cNvSpPr>
                <a:spLocks noChangeArrowheads="1"/>
              </p:cNvSpPr>
              <p:nvPr/>
            </p:nvSpPr>
            <p:spPr bwMode="auto">
              <a:xfrm>
                <a:off x="1125" y="2959"/>
                <a:ext cx="5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t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04" name="Group 101"/>
            <p:cNvGrpSpPr>
              <a:grpSpLocks/>
            </p:cNvGrpSpPr>
            <p:nvPr/>
          </p:nvGrpSpPr>
          <p:grpSpPr bwMode="auto">
            <a:xfrm>
              <a:off x="1020" y="3118"/>
              <a:ext cx="184" cy="189"/>
              <a:chOff x="1020" y="3118"/>
              <a:chExt cx="184" cy="189"/>
            </a:xfrm>
          </p:grpSpPr>
          <p:grpSp>
            <p:nvGrpSpPr>
              <p:cNvPr id="36166" name="Group 102"/>
              <p:cNvGrpSpPr>
                <a:grpSpLocks/>
              </p:cNvGrpSpPr>
              <p:nvPr/>
            </p:nvGrpSpPr>
            <p:grpSpPr bwMode="auto">
              <a:xfrm>
                <a:off x="1020" y="3132"/>
                <a:ext cx="184" cy="175"/>
                <a:chOff x="1020" y="3132"/>
                <a:chExt cx="184" cy="175"/>
              </a:xfrm>
            </p:grpSpPr>
            <p:sp>
              <p:nvSpPr>
                <p:cNvPr id="36169" name="Rectangle 103"/>
                <p:cNvSpPr>
                  <a:spLocks noChangeArrowheads="1"/>
                </p:cNvSpPr>
                <p:nvPr/>
              </p:nvSpPr>
              <p:spPr bwMode="auto">
                <a:xfrm>
                  <a:off x="1020" y="3132"/>
                  <a:ext cx="184" cy="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70" name="Rectangle 104"/>
                <p:cNvSpPr>
                  <a:spLocks noChangeArrowheads="1"/>
                </p:cNvSpPr>
                <p:nvPr/>
              </p:nvSpPr>
              <p:spPr bwMode="auto">
                <a:xfrm>
                  <a:off x="1020" y="3132"/>
                  <a:ext cx="184" cy="175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167" name="Rectangle 105"/>
              <p:cNvSpPr>
                <a:spLocks noChangeArrowheads="1"/>
              </p:cNvSpPr>
              <p:nvPr/>
            </p:nvSpPr>
            <p:spPr bwMode="auto">
              <a:xfrm>
                <a:off x="1030" y="3118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168" name="Rectangle 106"/>
              <p:cNvSpPr>
                <a:spLocks noChangeArrowheads="1"/>
              </p:cNvSpPr>
              <p:nvPr/>
            </p:nvSpPr>
            <p:spPr bwMode="auto">
              <a:xfrm>
                <a:off x="1135" y="3171"/>
                <a:ext cx="5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t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05" name="Group 107"/>
            <p:cNvGrpSpPr>
              <a:grpSpLocks/>
            </p:cNvGrpSpPr>
            <p:nvPr/>
          </p:nvGrpSpPr>
          <p:grpSpPr bwMode="auto">
            <a:xfrm>
              <a:off x="839" y="3118"/>
              <a:ext cx="183" cy="189"/>
              <a:chOff x="839" y="3118"/>
              <a:chExt cx="183" cy="189"/>
            </a:xfrm>
          </p:grpSpPr>
          <p:grpSp>
            <p:nvGrpSpPr>
              <p:cNvPr id="36161" name="Group 108"/>
              <p:cNvGrpSpPr>
                <a:grpSpLocks/>
              </p:cNvGrpSpPr>
              <p:nvPr/>
            </p:nvGrpSpPr>
            <p:grpSpPr bwMode="auto">
              <a:xfrm>
                <a:off x="839" y="3132"/>
                <a:ext cx="183" cy="175"/>
                <a:chOff x="839" y="3132"/>
                <a:chExt cx="183" cy="175"/>
              </a:xfrm>
            </p:grpSpPr>
            <p:sp>
              <p:nvSpPr>
                <p:cNvPr id="36164" name="Rectangle 109"/>
                <p:cNvSpPr>
                  <a:spLocks noChangeArrowheads="1"/>
                </p:cNvSpPr>
                <p:nvPr/>
              </p:nvSpPr>
              <p:spPr bwMode="auto">
                <a:xfrm>
                  <a:off x="839" y="3132"/>
                  <a:ext cx="183" cy="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65" name="Rectangle 110"/>
                <p:cNvSpPr>
                  <a:spLocks noChangeArrowheads="1"/>
                </p:cNvSpPr>
                <p:nvPr/>
              </p:nvSpPr>
              <p:spPr bwMode="auto">
                <a:xfrm>
                  <a:off x="839" y="3132"/>
                  <a:ext cx="183" cy="175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162" name="Rectangle 111"/>
              <p:cNvSpPr>
                <a:spLocks noChangeArrowheads="1"/>
              </p:cNvSpPr>
              <p:nvPr/>
            </p:nvSpPr>
            <p:spPr bwMode="auto">
              <a:xfrm>
                <a:off x="850" y="3118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163" name="Rectangle 112"/>
              <p:cNvSpPr>
                <a:spLocks noChangeArrowheads="1"/>
              </p:cNvSpPr>
              <p:nvPr/>
            </p:nvSpPr>
            <p:spPr bwMode="auto">
              <a:xfrm>
                <a:off x="956" y="3171"/>
                <a:ext cx="5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n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06" name="Group 113"/>
            <p:cNvGrpSpPr>
              <a:grpSpLocks/>
            </p:cNvGrpSpPr>
            <p:nvPr/>
          </p:nvGrpSpPr>
          <p:grpSpPr bwMode="auto">
            <a:xfrm>
              <a:off x="839" y="3329"/>
              <a:ext cx="365" cy="189"/>
              <a:chOff x="839" y="3329"/>
              <a:chExt cx="365" cy="189"/>
            </a:xfrm>
          </p:grpSpPr>
          <p:grpSp>
            <p:nvGrpSpPr>
              <p:cNvPr id="36149" name="Group 114"/>
              <p:cNvGrpSpPr>
                <a:grpSpLocks/>
              </p:cNvGrpSpPr>
              <p:nvPr/>
            </p:nvGrpSpPr>
            <p:grpSpPr bwMode="auto">
              <a:xfrm>
                <a:off x="1020" y="3329"/>
                <a:ext cx="184" cy="189"/>
                <a:chOff x="1020" y="3329"/>
                <a:chExt cx="184" cy="189"/>
              </a:xfrm>
            </p:grpSpPr>
            <p:grpSp>
              <p:nvGrpSpPr>
                <p:cNvPr id="36156" name="Group 115"/>
                <p:cNvGrpSpPr>
                  <a:grpSpLocks/>
                </p:cNvGrpSpPr>
                <p:nvPr/>
              </p:nvGrpSpPr>
              <p:grpSpPr bwMode="auto">
                <a:xfrm>
                  <a:off x="1020" y="3343"/>
                  <a:ext cx="184" cy="175"/>
                  <a:chOff x="1020" y="3343"/>
                  <a:chExt cx="184" cy="175"/>
                </a:xfrm>
              </p:grpSpPr>
              <p:sp>
                <p:nvSpPr>
                  <p:cNvPr id="36159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3343"/>
                    <a:ext cx="184" cy="1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16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3343"/>
                    <a:ext cx="184" cy="175"/>
                  </a:xfrm>
                  <a:prstGeom prst="rect">
                    <a:avLst/>
                  </a:prstGeom>
                  <a:noFill/>
                  <a:ln w="1746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6157" name="Rectangle 118"/>
                <p:cNvSpPr>
                  <a:spLocks noChangeArrowheads="1"/>
                </p:cNvSpPr>
                <p:nvPr/>
              </p:nvSpPr>
              <p:spPr bwMode="auto">
                <a:xfrm>
                  <a:off x="1030" y="3329"/>
                  <a:ext cx="11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>
                      <a:solidFill>
                        <a:srgbClr val="000000"/>
                      </a:solidFill>
                      <a:latin typeface="Comic Sans MS" pitchFamily="66" charset="0"/>
                    </a:rPr>
                    <a:t>H</a:t>
                  </a:r>
                  <a:endParaRPr lang="en-US" sz="2400">
                    <a:latin typeface="Tahoma" pitchFamily="34" charset="0"/>
                  </a:endParaRPr>
                </a:p>
              </p:txBody>
            </p:sp>
            <p:sp>
              <p:nvSpPr>
                <p:cNvPr id="36158" name="Rectangle 119"/>
                <p:cNvSpPr>
                  <a:spLocks noChangeArrowheads="1"/>
                </p:cNvSpPr>
                <p:nvPr/>
              </p:nvSpPr>
              <p:spPr bwMode="auto">
                <a:xfrm>
                  <a:off x="1135" y="3382"/>
                  <a:ext cx="53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  <a:latin typeface="Comic Sans MS" pitchFamily="66" charset="0"/>
                    </a:rPr>
                    <a:t>t</a:t>
                  </a:r>
                  <a:endParaRPr lang="en-US" sz="2400">
                    <a:latin typeface="Tahoma" pitchFamily="34" charset="0"/>
                  </a:endParaRPr>
                </a:p>
              </p:txBody>
            </p:sp>
          </p:grpSp>
          <p:grpSp>
            <p:nvGrpSpPr>
              <p:cNvPr id="36150" name="Group 120"/>
              <p:cNvGrpSpPr>
                <a:grpSpLocks/>
              </p:cNvGrpSpPr>
              <p:nvPr/>
            </p:nvGrpSpPr>
            <p:grpSpPr bwMode="auto">
              <a:xfrm>
                <a:off x="839" y="3329"/>
                <a:ext cx="183" cy="189"/>
                <a:chOff x="839" y="3329"/>
                <a:chExt cx="183" cy="189"/>
              </a:xfrm>
            </p:grpSpPr>
            <p:grpSp>
              <p:nvGrpSpPr>
                <p:cNvPr id="36151" name="Group 121"/>
                <p:cNvGrpSpPr>
                  <a:grpSpLocks/>
                </p:cNvGrpSpPr>
                <p:nvPr/>
              </p:nvGrpSpPr>
              <p:grpSpPr bwMode="auto">
                <a:xfrm>
                  <a:off x="839" y="3343"/>
                  <a:ext cx="183" cy="175"/>
                  <a:chOff x="839" y="3343"/>
                  <a:chExt cx="183" cy="175"/>
                </a:xfrm>
              </p:grpSpPr>
              <p:sp>
                <p:nvSpPr>
                  <p:cNvPr id="36154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3343"/>
                    <a:ext cx="183" cy="1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15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3343"/>
                    <a:ext cx="183" cy="175"/>
                  </a:xfrm>
                  <a:prstGeom prst="rect">
                    <a:avLst/>
                  </a:prstGeom>
                  <a:noFill/>
                  <a:ln w="1746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6152" name="Rectangle 124"/>
                <p:cNvSpPr>
                  <a:spLocks noChangeArrowheads="1"/>
                </p:cNvSpPr>
                <p:nvPr/>
              </p:nvSpPr>
              <p:spPr bwMode="auto">
                <a:xfrm>
                  <a:off x="850" y="3329"/>
                  <a:ext cx="11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>
                      <a:solidFill>
                        <a:srgbClr val="000000"/>
                      </a:solidFill>
                      <a:latin typeface="Comic Sans MS" pitchFamily="66" charset="0"/>
                    </a:rPr>
                    <a:t>H</a:t>
                  </a:r>
                  <a:endParaRPr lang="en-US" sz="2400">
                    <a:latin typeface="Tahoma" pitchFamily="34" charset="0"/>
                  </a:endParaRPr>
                </a:p>
              </p:txBody>
            </p:sp>
            <p:sp>
              <p:nvSpPr>
                <p:cNvPr id="36153" name="Rectangle 125"/>
                <p:cNvSpPr>
                  <a:spLocks noChangeArrowheads="1"/>
                </p:cNvSpPr>
                <p:nvPr/>
              </p:nvSpPr>
              <p:spPr bwMode="auto">
                <a:xfrm>
                  <a:off x="956" y="3382"/>
                  <a:ext cx="59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  <a:latin typeface="Comic Sans MS" pitchFamily="66" charset="0"/>
                    </a:rPr>
                    <a:t>n</a:t>
                  </a:r>
                  <a:endParaRPr lang="en-US" sz="2400">
                    <a:latin typeface="Tahoma" pitchFamily="34" charset="0"/>
                  </a:endParaRPr>
                </a:p>
              </p:txBody>
            </p:sp>
          </p:grpSp>
        </p:grpSp>
        <p:grpSp>
          <p:nvGrpSpPr>
            <p:cNvPr id="35907" name="Group 126"/>
            <p:cNvGrpSpPr>
              <a:grpSpLocks/>
            </p:cNvGrpSpPr>
            <p:nvPr/>
          </p:nvGrpSpPr>
          <p:grpSpPr bwMode="auto">
            <a:xfrm>
              <a:off x="654" y="3329"/>
              <a:ext cx="183" cy="190"/>
              <a:chOff x="654" y="3329"/>
              <a:chExt cx="183" cy="190"/>
            </a:xfrm>
          </p:grpSpPr>
          <p:grpSp>
            <p:nvGrpSpPr>
              <p:cNvPr id="36144" name="Group 127"/>
              <p:cNvGrpSpPr>
                <a:grpSpLocks/>
              </p:cNvGrpSpPr>
              <p:nvPr/>
            </p:nvGrpSpPr>
            <p:grpSpPr bwMode="auto">
              <a:xfrm>
                <a:off x="654" y="3344"/>
                <a:ext cx="183" cy="175"/>
                <a:chOff x="654" y="3344"/>
                <a:chExt cx="183" cy="175"/>
              </a:xfrm>
            </p:grpSpPr>
            <p:sp>
              <p:nvSpPr>
                <p:cNvPr id="36147" name="Rectangle 128"/>
                <p:cNvSpPr>
                  <a:spLocks noChangeArrowheads="1"/>
                </p:cNvSpPr>
                <p:nvPr/>
              </p:nvSpPr>
              <p:spPr bwMode="auto">
                <a:xfrm>
                  <a:off x="654" y="3344"/>
                  <a:ext cx="183" cy="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48" name="Rectangle 129"/>
                <p:cNvSpPr>
                  <a:spLocks noChangeArrowheads="1"/>
                </p:cNvSpPr>
                <p:nvPr/>
              </p:nvSpPr>
              <p:spPr bwMode="auto">
                <a:xfrm>
                  <a:off x="654" y="3344"/>
                  <a:ext cx="183" cy="175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145" name="Rectangle 130"/>
              <p:cNvSpPr>
                <a:spLocks noChangeArrowheads="1"/>
              </p:cNvSpPr>
              <p:nvPr/>
            </p:nvSpPr>
            <p:spPr bwMode="auto">
              <a:xfrm>
                <a:off x="665" y="3329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146" name="Rectangle 131"/>
              <p:cNvSpPr>
                <a:spLocks noChangeArrowheads="1"/>
              </p:cNvSpPr>
              <p:nvPr/>
            </p:nvSpPr>
            <p:spPr bwMode="auto">
              <a:xfrm>
                <a:off x="771" y="3382"/>
                <a:ext cx="3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l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08" name="Group 132"/>
            <p:cNvGrpSpPr>
              <a:grpSpLocks/>
            </p:cNvGrpSpPr>
            <p:nvPr/>
          </p:nvGrpSpPr>
          <p:grpSpPr bwMode="auto">
            <a:xfrm>
              <a:off x="1195" y="2692"/>
              <a:ext cx="333" cy="174"/>
              <a:chOff x="1195" y="2692"/>
              <a:chExt cx="333" cy="174"/>
            </a:xfrm>
          </p:grpSpPr>
          <p:sp>
            <p:nvSpPr>
              <p:cNvPr id="36142" name="Rectangle 133"/>
              <p:cNvSpPr>
                <a:spLocks noChangeArrowheads="1"/>
              </p:cNvSpPr>
              <p:nvPr/>
            </p:nvSpPr>
            <p:spPr bwMode="auto">
              <a:xfrm>
                <a:off x="1195" y="2692"/>
                <a:ext cx="33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43" name="Rectangle 134"/>
              <p:cNvSpPr>
                <a:spLocks noChangeArrowheads="1"/>
              </p:cNvSpPr>
              <p:nvPr/>
            </p:nvSpPr>
            <p:spPr bwMode="auto">
              <a:xfrm>
                <a:off x="1195" y="2692"/>
                <a:ext cx="33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09" name="Rectangle 135"/>
            <p:cNvSpPr>
              <a:spLocks noChangeArrowheads="1"/>
            </p:cNvSpPr>
            <p:nvPr/>
          </p:nvSpPr>
          <p:spPr bwMode="auto">
            <a:xfrm>
              <a:off x="1299" y="2674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10" name="Group 136"/>
            <p:cNvGrpSpPr>
              <a:grpSpLocks/>
            </p:cNvGrpSpPr>
            <p:nvPr/>
          </p:nvGrpSpPr>
          <p:grpSpPr bwMode="auto">
            <a:xfrm>
              <a:off x="1195" y="2919"/>
              <a:ext cx="333" cy="174"/>
              <a:chOff x="1195" y="2919"/>
              <a:chExt cx="333" cy="174"/>
            </a:xfrm>
          </p:grpSpPr>
          <p:sp>
            <p:nvSpPr>
              <p:cNvPr id="36140" name="Rectangle 137"/>
              <p:cNvSpPr>
                <a:spLocks noChangeArrowheads="1"/>
              </p:cNvSpPr>
              <p:nvPr/>
            </p:nvSpPr>
            <p:spPr bwMode="auto">
              <a:xfrm>
                <a:off x="1195" y="2919"/>
                <a:ext cx="33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41" name="Rectangle 138"/>
              <p:cNvSpPr>
                <a:spLocks noChangeArrowheads="1"/>
              </p:cNvSpPr>
              <p:nvPr/>
            </p:nvSpPr>
            <p:spPr bwMode="auto">
              <a:xfrm>
                <a:off x="1195" y="2919"/>
                <a:ext cx="33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11" name="Rectangle 139"/>
            <p:cNvSpPr>
              <a:spLocks noChangeArrowheads="1"/>
            </p:cNvSpPr>
            <p:nvPr/>
          </p:nvSpPr>
          <p:spPr bwMode="auto">
            <a:xfrm>
              <a:off x="1299" y="2901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12" name="Group 140"/>
            <p:cNvGrpSpPr>
              <a:grpSpLocks/>
            </p:cNvGrpSpPr>
            <p:nvPr/>
          </p:nvGrpSpPr>
          <p:grpSpPr bwMode="auto">
            <a:xfrm>
              <a:off x="1204" y="3132"/>
              <a:ext cx="333" cy="175"/>
              <a:chOff x="1204" y="3132"/>
              <a:chExt cx="333" cy="175"/>
            </a:xfrm>
          </p:grpSpPr>
          <p:sp>
            <p:nvSpPr>
              <p:cNvPr id="36138" name="Rectangle 141"/>
              <p:cNvSpPr>
                <a:spLocks noChangeArrowheads="1"/>
              </p:cNvSpPr>
              <p:nvPr/>
            </p:nvSpPr>
            <p:spPr bwMode="auto">
              <a:xfrm>
                <a:off x="1204" y="3132"/>
                <a:ext cx="33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39" name="Rectangle 142"/>
              <p:cNvSpPr>
                <a:spLocks noChangeArrowheads="1"/>
              </p:cNvSpPr>
              <p:nvPr/>
            </p:nvSpPr>
            <p:spPr bwMode="auto">
              <a:xfrm>
                <a:off x="1204" y="3132"/>
                <a:ext cx="33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13" name="Rectangle 143"/>
            <p:cNvSpPr>
              <a:spLocks noChangeArrowheads="1"/>
            </p:cNvSpPr>
            <p:nvPr/>
          </p:nvSpPr>
          <p:spPr bwMode="auto">
            <a:xfrm>
              <a:off x="1310" y="3113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14" name="Group 144"/>
            <p:cNvGrpSpPr>
              <a:grpSpLocks/>
            </p:cNvGrpSpPr>
            <p:nvPr/>
          </p:nvGrpSpPr>
          <p:grpSpPr bwMode="auto">
            <a:xfrm>
              <a:off x="1204" y="3344"/>
              <a:ext cx="333" cy="175"/>
              <a:chOff x="1204" y="3344"/>
              <a:chExt cx="333" cy="175"/>
            </a:xfrm>
          </p:grpSpPr>
          <p:sp>
            <p:nvSpPr>
              <p:cNvPr id="36136" name="Rectangle 145"/>
              <p:cNvSpPr>
                <a:spLocks noChangeArrowheads="1"/>
              </p:cNvSpPr>
              <p:nvPr/>
            </p:nvSpPr>
            <p:spPr bwMode="auto">
              <a:xfrm>
                <a:off x="1204" y="3344"/>
                <a:ext cx="33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37" name="Rectangle 146"/>
              <p:cNvSpPr>
                <a:spLocks noChangeArrowheads="1"/>
              </p:cNvSpPr>
              <p:nvPr/>
            </p:nvSpPr>
            <p:spPr bwMode="auto">
              <a:xfrm>
                <a:off x="1204" y="3344"/>
                <a:ext cx="33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15" name="Rectangle 147"/>
            <p:cNvSpPr>
              <a:spLocks noChangeArrowheads="1"/>
            </p:cNvSpPr>
            <p:nvPr/>
          </p:nvSpPr>
          <p:spPr bwMode="auto">
            <a:xfrm>
              <a:off x="1310" y="3324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16" name="Group 148"/>
            <p:cNvGrpSpPr>
              <a:grpSpLocks/>
            </p:cNvGrpSpPr>
            <p:nvPr/>
          </p:nvGrpSpPr>
          <p:grpSpPr bwMode="auto">
            <a:xfrm>
              <a:off x="1009" y="2919"/>
              <a:ext cx="183" cy="174"/>
              <a:chOff x="1009" y="2919"/>
              <a:chExt cx="183" cy="174"/>
            </a:xfrm>
          </p:grpSpPr>
          <p:sp>
            <p:nvSpPr>
              <p:cNvPr id="36134" name="Rectangle 149"/>
              <p:cNvSpPr>
                <a:spLocks noChangeArrowheads="1"/>
              </p:cNvSpPr>
              <p:nvPr/>
            </p:nvSpPr>
            <p:spPr bwMode="auto">
              <a:xfrm>
                <a:off x="1009" y="2919"/>
                <a:ext cx="18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35" name="Rectangle 150"/>
              <p:cNvSpPr>
                <a:spLocks noChangeArrowheads="1"/>
              </p:cNvSpPr>
              <p:nvPr/>
            </p:nvSpPr>
            <p:spPr bwMode="auto">
              <a:xfrm>
                <a:off x="1009" y="2919"/>
                <a:ext cx="18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17" name="Rectangle 151"/>
            <p:cNvSpPr>
              <a:spLocks noChangeArrowheads="1"/>
            </p:cNvSpPr>
            <p:nvPr/>
          </p:nvSpPr>
          <p:spPr bwMode="auto">
            <a:xfrm>
              <a:off x="1019" y="2906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18" name="Rectangle 152"/>
            <p:cNvSpPr>
              <a:spLocks noChangeArrowheads="1"/>
            </p:cNvSpPr>
            <p:nvPr/>
          </p:nvSpPr>
          <p:spPr bwMode="auto">
            <a:xfrm>
              <a:off x="1125" y="2959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19" name="Group 153"/>
            <p:cNvGrpSpPr>
              <a:grpSpLocks/>
            </p:cNvGrpSpPr>
            <p:nvPr/>
          </p:nvGrpSpPr>
          <p:grpSpPr bwMode="auto">
            <a:xfrm>
              <a:off x="1009" y="2919"/>
              <a:ext cx="183" cy="174"/>
              <a:chOff x="1009" y="2919"/>
              <a:chExt cx="183" cy="174"/>
            </a:xfrm>
          </p:grpSpPr>
          <p:sp>
            <p:nvSpPr>
              <p:cNvPr id="36132" name="Rectangle 154"/>
              <p:cNvSpPr>
                <a:spLocks noChangeArrowheads="1"/>
              </p:cNvSpPr>
              <p:nvPr/>
            </p:nvSpPr>
            <p:spPr bwMode="auto">
              <a:xfrm>
                <a:off x="1009" y="2919"/>
                <a:ext cx="18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33" name="Rectangle 155"/>
              <p:cNvSpPr>
                <a:spLocks noChangeArrowheads="1"/>
              </p:cNvSpPr>
              <p:nvPr/>
            </p:nvSpPr>
            <p:spPr bwMode="auto">
              <a:xfrm>
                <a:off x="1009" y="2919"/>
                <a:ext cx="18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20" name="Rectangle 156"/>
            <p:cNvSpPr>
              <a:spLocks noChangeArrowheads="1"/>
            </p:cNvSpPr>
            <p:nvPr/>
          </p:nvSpPr>
          <p:spPr bwMode="auto">
            <a:xfrm>
              <a:off x="1019" y="2906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21" name="Rectangle 157"/>
            <p:cNvSpPr>
              <a:spLocks noChangeArrowheads="1"/>
            </p:cNvSpPr>
            <p:nvPr/>
          </p:nvSpPr>
          <p:spPr bwMode="auto">
            <a:xfrm>
              <a:off x="1125" y="2959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22" name="Group 158"/>
            <p:cNvGrpSpPr>
              <a:grpSpLocks/>
            </p:cNvGrpSpPr>
            <p:nvPr/>
          </p:nvGrpSpPr>
          <p:grpSpPr bwMode="auto">
            <a:xfrm>
              <a:off x="1020" y="3132"/>
              <a:ext cx="184" cy="175"/>
              <a:chOff x="1020" y="3132"/>
              <a:chExt cx="184" cy="175"/>
            </a:xfrm>
          </p:grpSpPr>
          <p:sp>
            <p:nvSpPr>
              <p:cNvPr id="36130" name="Rectangle 159"/>
              <p:cNvSpPr>
                <a:spLocks noChangeArrowheads="1"/>
              </p:cNvSpPr>
              <p:nvPr/>
            </p:nvSpPr>
            <p:spPr bwMode="auto">
              <a:xfrm>
                <a:off x="1020" y="3132"/>
                <a:ext cx="184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31" name="Rectangle 160"/>
              <p:cNvSpPr>
                <a:spLocks noChangeArrowheads="1"/>
              </p:cNvSpPr>
              <p:nvPr/>
            </p:nvSpPr>
            <p:spPr bwMode="auto">
              <a:xfrm>
                <a:off x="1020" y="3132"/>
                <a:ext cx="184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23" name="Rectangle 161"/>
            <p:cNvSpPr>
              <a:spLocks noChangeArrowheads="1"/>
            </p:cNvSpPr>
            <p:nvPr/>
          </p:nvSpPr>
          <p:spPr bwMode="auto">
            <a:xfrm>
              <a:off x="1030" y="3118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24" name="Rectangle 162"/>
            <p:cNvSpPr>
              <a:spLocks noChangeArrowheads="1"/>
            </p:cNvSpPr>
            <p:nvPr/>
          </p:nvSpPr>
          <p:spPr bwMode="auto">
            <a:xfrm>
              <a:off x="1135" y="3171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25" name="Group 163"/>
            <p:cNvGrpSpPr>
              <a:grpSpLocks/>
            </p:cNvGrpSpPr>
            <p:nvPr/>
          </p:nvGrpSpPr>
          <p:grpSpPr bwMode="auto">
            <a:xfrm>
              <a:off x="1020" y="3132"/>
              <a:ext cx="184" cy="175"/>
              <a:chOff x="1020" y="3132"/>
              <a:chExt cx="184" cy="175"/>
            </a:xfrm>
          </p:grpSpPr>
          <p:sp>
            <p:nvSpPr>
              <p:cNvPr id="36128" name="Rectangle 164"/>
              <p:cNvSpPr>
                <a:spLocks noChangeArrowheads="1"/>
              </p:cNvSpPr>
              <p:nvPr/>
            </p:nvSpPr>
            <p:spPr bwMode="auto">
              <a:xfrm>
                <a:off x="1020" y="3132"/>
                <a:ext cx="184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29" name="Rectangle 165"/>
              <p:cNvSpPr>
                <a:spLocks noChangeArrowheads="1"/>
              </p:cNvSpPr>
              <p:nvPr/>
            </p:nvSpPr>
            <p:spPr bwMode="auto">
              <a:xfrm>
                <a:off x="1020" y="3132"/>
                <a:ext cx="184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26" name="Rectangle 166"/>
            <p:cNvSpPr>
              <a:spLocks noChangeArrowheads="1"/>
            </p:cNvSpPr>
            <p:nvPr/>
          </p:nvSpPr>
          <p:spPr bwMode="auto">
            <a:xfrm>
              <a:off x="1030" y="3118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27" name="Rectangle 167"/>
            <p:cNvSpPr>
              <a:spLocks noChangeArrowheads="1"/>
            </p:cNvSpPr>
            <p:nvPr/>
          </p:nvSpPr>
          <p:spPr bwMode="auto">
            <a:xfrm>
              <a:off x="1135" y="3171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28" name="Group 168"/>
            <p:cNvGrpSpPr>
              <a:grpSpLocks/>
            </p:cNvGrpSpPr>
            <p:nvPr/>
          </p:nvGrpSpPr>
          <p:grpSpPr bwMode="auto">
            <a:xfrm>
              <a:off x="839" y="3132"/>
              <a:ext cx="183" cy="175"/>
              <a:chOff x="839" y="3132"/>
              <a:chExt cx="183" cy="175"/>
            </a:xfrm>
          </p:grpSpPr>
          <p:sp>
            <p:nvSpPr>
              <p:cNvPr id="36126" name="Rectangle 169"/>
              <p:cNvSpPr>
                <a:spLocks noChangeArrowheads="1"/>
              </p:cNvSpPr>
              <p:nvPr/>
            </p:nvSpPr>
            <p:spPr bwMode="auto">
              <a:xfrm>
                <a:off x="839" y="3132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27" name="Rectangle 170"/>
              <p:cNvSpPr>
                <a:spLocks noChangeArrowheads="1"/>
              </p:cNvSpPr>
              <p:nvPr/>
            </p:nvSpPr>
            <p:spPr bwMode="auto">
              <a:xfrm>
                <a:off x="839" y="3132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29" name="Rectangle 171"/>
            <p:cNvSpPr>
              <a:spLocks noChangeArrowheads="1"/>
            </p:cNvSpPr>
            <p:nvPr/>
          </p:nvSpPr>
          <p:spPr bwMode="auto">
            <a:xfrm>
              <a:off x="850" y="3118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30" name="Rectangle 172"/>
            <p:cNvSpPr>
              <a:spLocks noChangeArrowheads="1"/>
            </p:cNvSpPr>
            <p:nvPr/>
          </p:nvSpPr>
          <p:spPr bwMode="auto">
            <a:xfrm>
              <a:off x="956" y="3171"/>
              <a:ext cx="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31" name="Group 173"/>
            <p:cNvGrpSpPr>
              <a:grpSpLocks/>
            </p:cNvGrpSpPr>
            <p:nvPr/>
          </p:nvGrpSpPr>
          <p:grpSpPr bwMode="auto">
            <a:xfrm>
              <a:off x="839" y="3132"/>
              <a:ext cx="183" cy="175"/>
              <a:chOff x="839" y="3132"/>
              <a:chExt cx="183" cy="175"/>
            </a:xfrm>
          </p:grpSpPr>
          <p:sp>
            <p:nvSpPr>
              <p:cNvPr id="36124" name="Rectangle 174"/>
              <p:cNvSpPr>
                <a:spLocks noChangeArrowheads="1"/>
              </p:cNvSpPr>
              <p:nvPr/>
            </p:nvSpPr>
            <p:spPr bwMode="auto">
              <a:xfrm>
                <a:off x="839" y="3132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25" name="Rectangle 175"/>
              <p:cNvSpPr>
                <a:spLocks noChangeArrowheads="1"/>
              </p:cNvSpPr>
              <p:nvPr/>
            </p:nvSpPr>
            <p:spPr bwMode="auto">
              <a:xfrm>
                <a:off x="839" y="3132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32" name="Rectangle 176"/>
            <p:cNvSpPr>
              <a:spLocks noChangeArrowheads="1"/>
            </p:cNvSpPr>
            <p:nvPr/>
          </p:nvSpPr>
          <p:spPr bwMode="auto">
            <a:xfrm>
              <a:off x="850" y="3118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33" name="Rectangle 177"/>
            <p:cNvSpPr>
              <a:spLocks noChangeArrowheads="1"/>
            </p:cNvSpPr>
            <p:nvPr/>
          </p:nvSpPr>
          <p:spPr bwMode="auto">
            <a:xfrm>
              <a:off x="956" y="3171"/>
              <a:ext cx="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34" name="Group 178"/>
            <p:cNvGrpSpPr>
              <a:grpSpLocks/>
            </p:cNvGrpSpPr>
            <p:nvPr/>
          </p:nvGrpSpPr>
          <p:grpSpPr bwMode="auto">
            <a:xfrm>
              <a:off x="1020" y="3329"/>
              <a:ext cx="184" cy="189"/>
              <a:chOff x="1020" y="3329"/>
              <a:chExt cx="184" cy="189"/>
            </a:xfrm>
          </p:grpSpPr>
          <p:grpSp>
            <p:nvGrpSpPr>
              <p:cNvPr id="36119" name="Group 179"/>
              <p:cNvGrpSpPr>
                <a:grpSpLocks/>
              </p:cNvGrpSpPr>
              <p:nvPr/>
            </p:nvGrpSpPr>
            <p:grpSpPr bwMode="auto">
              <a:xfrm>
                <a:off x="1020" y="3343"/>
                <a:ext cx="184" cy="175"/>
                <a:chOff x="1020" y="3343"/>
                <a:chExt cx="184" cy="175"/>
              </a:xfrm>
            </p:grpSpPr>
            <p:sp>
              <p:nvSpPr>
                <p:cNvPr id="36122" name="Rectangle 180"/>
                <p:cNvSpPr>
                  <a:spLocks noChangeArrowheads="1"/>
                </p:cNvSpPr>
                <p:nvPr/>
              </p:nvSpPr>
              <p:spPr bwMode="auto">
                <a:xfrm>
                  <a:off x="1020" y="3343"/>
                  <a:ext cx="184" cy="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23" name="Rectangle 181"/>
                <p:cNvSpPr>
                  <a:spLocks noChangeArrowheads="1"/>
                </p:cNvSpPr>
                <p:nvPr/>
              </p:nvSpPr>
              <p:spPr bwMode="auto">
                <a:xfrm>
                  <a:off x="1020" y="3343"/>
                  <a:ext cx="184" cy="175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120" name="Rectangle 182"/>
              <p:cNvSpPr>
                <a:spLocks noChangeArrowheads="1"/>
              </p:cNvSpPr>
              <p:nvPr/>
            </p:nvSpPr>
            <p:spPr bwMode="auto">
              <a:xfrm>
                <a:off x="1030" y="3329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121" name="Rectangle 183"/>
              <p:cNvSpPr>
                <a:spLocks noChangeArrowheads="1"/>
              </p:cNvSpPr>
              <p:nvPr/>
            </p:nvSpPr>
            <p:spPr bwMode="auto">
              <a:xfrm>
                <a:off x="1135" y="3382"/>
                <a:ext cx="5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t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35" name="Group 184"/>
            <p:cNvGrpSpPr>
              <a:grpSpLocks/>
            </p:cNvGrpSpPr>
            <p:nvPr/>
          </p:nvGrpSpPr>
          <p:grpSpPr bwMode="auto">
            <a:xfrm>
              <a:off x="839" y="3329"/>
              <a:ext cx="183" cy="189"/>
              <a:chOff x="839" y="3329"/>
              <a:chExt cx="183" cy="189"/>
            </a:xfrm>
          </p:grpSpPr>
          <p:grpSp>
            <p:nvGrpSpPr>
              <p:cNvPr id="36114" name="Group 185"/>
              <p:cNvGrpSpPr>
                <a:grpSpLocks/>
              </p:cNvGrpSpPr>
              <p:nvPr/>
            </p:nvGrpSpPr>
            <p:grpSpPr bwMode="auto">
              <a:xfrm>
                <a:off x="839" y="3343"/>
                <a:ext cx="183" cy="175"/>
                <a:chOff x="839" y="3343"/>
                <a:chExt cx="183" cy="175"/>
              </a:xfrm>
            </p:grpSpPr>
            <p:sp>
              <p:nvSpPr>
                <p:cNvPr id="36117" name="Rectangle 186"/>
                <p:cNvSpPr>
                  <a:spLocks noChangeArrowheads="1"/>
                </p:cNvSpPr>
                <p:nvPr/>
              </p:nvSpPr>
              <p:spPr bwMode="auto">
                <a:xfrm>
                  <a:off x="839" y="3343"/>
                  <a:ext cx="183" cy="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118" name="Rectangle 187"/>
                <p:cNvSpPr>
                  <a:spLocks noChangeArrowheads="1"/>
                </p:cNvSpPr>
                <p:nvPr/>
              </p:nvSpPr>
              <p:spPr bwMode="auto">
                <a:xfrm>
                  <a:off x="839" y="3343"/>
                  <a:ext cx="183" cy="175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115" name="Rectangle 188"/>
              <p:cNvSpPr>
                <a:spLocks noChangeArrowheads="1"/>
              </p:cNvSpPr>
              <p:nvPr/>
            </p:nvSpPr>
            <p:spPr bwMode="auto">
              <a:xfrm>
                <a:off x="850" y="3329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116" name="Rectangle 189"/>
              <p:cNvSpPr>
                <a:spLocks noChangeArrowheads="1"/>
              </p:cNvSpPr>
              <p:nvPr/>
            </p:nvSpPr>
            <p:spPr bwMode="auto">
              <a:xfrm>
                <a:off x="956" y="3382"/>
                <a:ext cx="5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n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36" name="Group 190"/>
            <p:cNvGrpSpPr>
              <a:grpSpLocks/>
            </p:cNvGrpSpPr>
            <p:nvPr/>
          </p:nvGrpSpPr>
          <p:grpSpPr bwMode="auto">
            <a:xfrm>
              <a:off x="1020" y="3343"/>
              <a:ext cx="184" cy="175"/>
              <a:chOff x="1020" y="3343"/>
              <a:chExt cx="184" cy="175"/>
            </a:xfrm>
          </p:grpSpPr>
          <p:sp>
            <p:nvSpPr>
              <p:cNvPr id="36112" name="Rectangle 191"/>
              <p:cNvSpPr>
                <a:spLocks noChangeArrowheads="1"/>
              </p:cNvSpPr>
              <p:nvPr/>
            </p:nvSpPr>
            <p:spPr bwMode="auto">
              <a:xfrm>
                <a:off x="1020" y="3343"/>
                <a:ext cx="184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13" name="Rectangle 192"/>
              <p:cNvSpPr>
                <a:spLocks noChangeArrowheads="1"/>
              </p:cNvSpPr>
              <p:nvPr/>
            </p:nvSpPr>
            <p:spPr bwMode="auto">
              <a:xfrm>
                <a:off x="1020" y="3343"/>
                <a:ext cx="184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37" name="Rectangle 193"/>
            <p:cNvSpPr>
              <a:spLocks noChangeArrowheads="1"/>
            </p:cNvSpPr>
            <p:nvPr/>
          </p:nvSpPr>
          <p:spPr bwMode="auto">
            <a:xfrm>
              <a:off x="1030" y="3329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38" name="Rectangle 194"/>
            <p:cNvSpPr>
              <a:spLocks noChangeArrowheads="1"/>
            </p:cNvSpPr>
            <p:nvPr/>
          </p:nvSpPr>
          <p:spPr bwMode="auto">
            <a:xfrm>
              <a:off x="1135" y="3382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39" name="Group 195"/>
            <p:cNvGrpSpPr>
              <a:grpSpLocks/>
            </p:cNvGrpSpPr>
            <p:nvPr/>
          </p:nvGrpSpPr>
          <p:grpSpPr bwMode="auto">
            <a:xfrm>
              <a:off x="1020" y="3343"/>
              <a:ext cx="184" cy="175"/>
              <a:chOff x="1020" y="3343"/>
              <a:chExt cx="184" cy="175"/>
            </a:xfrm>
          </p:grpSpPr>
          <p:sp>
            <p:nvSpPr>
              <p:cNvPr id="36110" name="Rectangle 196"/>
              <p:cNvSpPr>
                <a:spLocks noChangeArrowheads="1"/>
              </p:cNvSpPr>
              <p:nvPr/>
            </p:nvSpPr>
            <p:spPr bwMode="auto">
              <a:xfrm>
                <a:off x="1020" y="3343"/>
                <a:ext cx="184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11" name="Rectangle 197"/>
              <p:cNvSpPr>
                <a:spLocks noChangeArrowheads="1"/>
              </p:cNvSpPr>
              <p:nvPr/>
            </p:nvSpPr>
            <p:spPr bwMode="auto">
              <a:xfrm>
                <a:off x="1020" y="3343"/>
                <a:ext cx="184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40" name="Rectangle 198"/>
            <p:cNvSpPr>
              <a:spLocks noChangeArrowheads="1"/>
            </p:cNvSpPr>
            <p:nvPr/>
          </p:nvSpPr>
          <p:spPr bwMode="auto">
            <a:xfrm>
              <a:off x="1030" y="3329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41" name="Rectangle 199"/>
            <p:cNvSpPr>
              <a:spLocks noChangeArrowheads="1"/>
            </p:cNvSpPr>
            <p:nvPr/>
          </p:nvSpPr>
          <p:spPr bwMode="auto">
            <a:xfrm>
              <a:off x="1135" y="3382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42" name="Group 200"/>
            <p:cNvGrpSpPr>
              <a:grpSpLocks/>
            </p:cNvGrpSpPr>
            <p:nvPr/>
          </p:nvGrpSpPr>
          <p:grpSpPr bwMode="auto">
            <a:xfrm>
              <a:off x="839" y="3343"/>
              <a:ext cx="183" cy="175"/>
              <a:chOff x="839" y="3343"/>
              <a:chExt cx="183" cy="175"/>
            </a:xfrm>
          </p:grpSpPr>
          <p:sp>
            <p:nvSpPr>
              <p:cNvPr id="36108" name="Rectangle 201"/>
              <p:cNvSpPr>
                <a:spLocks noChangeArrowheads="1"/>
              </p:cNvSpPr>
              <p:nvPr/>
            </p:nvSpPr>
            <p:spPr bwMode="auto">
              <a:xfrm>
                <a:off x="839" y="3343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09" name="Rectangle 202"/>
              <p:cNvSpPr>
                <a:spLocks noChangeArrowheads="1"/>
              </p:cNvSpPr>
              <p:nvPr/>
            </p:nvSpPr>
            <p:spPr bwMode="auto">
              <a:xfrm>
                <a:off x="839" y="3343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43" name="Rectangle 203"/>
            <p:cNvSpPr>
              <a:spLocks noChangeArrowheads="1"/>
            </p:cNvSpPr>
            <p:nvPr/>
          </p:nvSpPr>
          <p:spPr bwMode="auto">
            <a:xfrm>
              <a:off x="850" y="3329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44" name="Rectangle 204"/>
            <p:cNvSpPr>
              <a:spLocks noChangeArrowheads="1"/>
            </p:cNvSpPr>
            <p:nvPr/>
          </p:nvSpPr>
          <p:spPr bwMode="auto">
            <a:xfrm>
              <a:off x="956" y="3382"/>
              <a:ext cx="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45" name="Group 205"/>
            <p:cNvGrpSpPr>
              <a:grpSpLocks/>
            </p:cNvGrpSpPr>
            <p:nvPr/>
          </p:nvGrpSpPr>
          <p:grpSpPr bwMode="auto">
            <a:xfrm>
              <a:off x="839" y="3343"/>
              <a:ext cx="183" cy="175"/>
              <a:chOff x="839" y="3343"/>
              <a:chExt cx="183" cy="175"/>
            </a:xfrm>
          </p:grpSpPr>
          <p:sp>
            <p:nvSpPr>
              <p:cNvPr id="36106" name="Rectangle 206"/>
              <p:cNvSpPr>
                <a:spLocks noChangeArrowheads="1"/>
              </p:cNvSpPr>
              <p:nvPr/>
            </p:nvSpPr>
            <p:spPr bwMode="auto">
              <a:xfrm>
                <a:off x="839" y="3343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07" name="Rectangle 207"/>
              <p:cNvSpPr>
                <a:spLocks noChangeArrowheads="1"/>
              </p:cNvSpPr>
              <p:nvPr/>
            </p:nvSpPr>
            <p:spPr bwMode="auto">
              <a:xfrm>
                <a:off x="839" y="3343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46" name="Rectangle 208"/>
            <p:cNvSpPr>
              <a:spLocks noChangeArrowheads="1"/>
            </p:cNvSpPr>
            <p:nvPr/>
          </p:nvSpPr>
          <p:spPr bwMode="auto">
            <a:xfrm>
              <a:off x="850" y="3329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47" name="Rectangle 209"/>
            <p:cNvSpPr>
              <a:spLocks noChangeArrowheads="1"/>
            </p:cNvSpPr>
            <p:nvPr/>
          </p:nvSpPr>
          <p:spPr bwMode="auto">
            <a:xfrm>
              <a:off x="956" y="3382"/>
              <a:ext cx="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48" name="Group 210"/>
            <p:cNvGrpSpPr>
              <a:grpSpLocks/>
            </p:cNvGrpSpPr>
            <p:nvPr/>
          </p:nvGrpSpPr>
          <p:grpSpPr bwMode="auto">
            <a:xfrm>
              <a:off x="654" y="3344"/>
              <a:ext cx="183" cy="175"/>
              <a:chOff x="654" y="3344"/>
              <a:chExt cx="183" cy="175"/>
            </a:xfrm>
          </p:grpSpPr>
          <p:sp>
            <p:nvSpPr>
              <p:cNvPr id="36104" name="Rectangle 211"/>
              <p:cNvSpPr>
                <a:spLocks noChangeArrowheads="1"/>
              </p:cNvSpPr>
              <p:nvPr/>
            </p:nvSpPr>
            <p:spPr bwMode="auto">
              <a:xfrm>
                <a:off x="654" y="3344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05" name="Rectangle 212"/>
              <p:cNvSpPr>
                <a:spLocks noChangeArrowheads="1"/>
              </p:cNvSpPr>
              <p:nvPr/>
            </p:nvSpPr>
            <p:spPr bwMode="auto">
              <a:xfrm>
                <a:off x="654" y="3344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49" name="Rectangle 213"/>
            <p:cNvSpPr>
              <a:spLocks noChangeArrowheads="1"/>
            </p:cNvSpPr>
            <p:nvPr/>
          </p:nvSpPr>
          <p:spPr bwMode="auto">
            <a:xfrm>
              <a:off x="665" y="3329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50" name="Rectangle 214"/>
            <p:cNvSpPr>
              <a:spLocks noChangeArrowheads="1"/>
            </p:cNvSpPr>
            <p:nvPr/>
          </p:nvSpPr>
          <p:spPr bwMode="auto">
            <a:xfrm>
              <a:off x="771" y="3382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l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51" name="Group 215"/>
            <p:cNvGrpSpPr>
              <a:grpSpLocks/>
            </p:cNvGrpSpPr>
            <p:nvPr/>
          </p:nvGrpSpPr>
          <p:grpSpPr bwMode="auto">
            <a:xfrm>
              <a:off x="654" y="3344"/>
              <a:ext cx="183" cy="175"/>
              <a:chOff x="654" y="3344"/>
              <a:chExt cx="183" cy="175"/>
            </a:xfrm>
          </p:grpSpPr>
          <p:sp>
            <p:nvSpPr>
              <p:cNvPr id="36102" name="Rectangle 216"/>
              <p:cNvSpPr>
                <a:spLocks noChangeArrowheads="1"/>
              </p:cNvSpPr>
              <p:nvPr/>
            </p:nvSpPr>
            <p:spPr bwMode="auto">
              <a:xfrm>
                <a:off x="654" y="3344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03" name="Rectangle 217"/>
              <p:cNvSpPr>
                <a:spLocks noChangeArrowheads="1"/>
              </p:cNvSpPr>
              <p:nvPr/>
            </p:nvSpPr>
            <p:spPr bwMode="auto">
              <a:xfrm>
                <a:off x="654" y="3344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52" name="Rectangle 218"/>
            <p:cNvSpPr>
              <a:spLocks noChangeArrowheads="1"/>
            </p:cNvSpPr>
            <p:nvPr/>
          </p:nvSpPr>
          <p:spPr bwMode="auto">
            <a:xfrm>
              <a:off x="665" y="3329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53" name="Rectangle 219"/>
            <p:cNvSpPr>
              <a:spLocks noChangeArrowheads="1"/>
            </p:cNvSpPr>
            <p:nvPr/>
          </p:nvSpPr>
          <p:spPr bwMode="auto">
            <a:xfrm>
              <a:off x="771" y="3382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l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54" name="Group 220"/>
            <p:cNvGrpSpPr>
              <a:grpSpLocks/>
            </p:cNvGrpSpPr>
            <p:nvPr/>
          </p:nvGrpSpPr>
          <p:grpSpPr bwMode="auto">
            <a:xfrm>
              <a:off x="4462" y="2660"/>
              <a:ext cx="333" cy="174"/>
              <a:chOff x="4462" y="2660"/>
              <a:chExt cx="333" cy="174"/>
            </a:xfrm>
          </p:grpSpPr>
          <p:sp>
            <p:nvSpPr>
              <p:cNvPr id="36100" name="Rectangle 221"/>
              <p:cNvSpPr>
                <a:spLocks noChangeArrowheads="1"/>
              </p:cNvSpPr>
              <p:nvPr/>
            </p:nvSpPr>
            <p:spPr bwMode="auto">
              <a:xfrm>
                <a:off x="4462" y="2660"/>
                <a:ext cx="33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101" name="Rectangle 222"/>
              <p:cNvSpPr>
                <a:spLocks noChangeArrowheads="1"/>
              </p:cNvSpPr>
              <p:nvPr/>
            </p:nvSpPr>
            <p:spPr bwMode="auto">
              <a:xfrm>
                <a:off x="4462" y="2660"/>
                <a:ext cx="33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55" name="Rectangle 223"/>
            <p:cNvSpPr>
              <a:spLocks noChangeArrowheads="1"/>
            </p:cNvSpPr>
            <p:nvPr/>
          </p:nvSpPr>
          <p:spPr bwMode="auto">
            <a:xfrm>
              <a:off x="4567" y="2642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56" name="Group 224"/>
            <p:cNvGrpSpPr>
              <a:grpSpLocks/>
            </p:cNvGrpSpPr>
            <p:nvPr/>
          </p:nvGrpSpPr>
          <p:grpSpPr bwMode="auto">
            <a:xfrm>
              <a:off x="4462" y="2887"/>
              <a:ext cx="333" cy="175"/>
              <a:chOff x="4462" y="2887"/>
              <a:chExt cx="333" cy="175"/>
            </a:xfrm>
          </p:grpSpPr>
          <p:sp>
            <p:nvSpPr>
              <p:cNvPr id="36098" name="Rectangle 225"/>
              <p:cNvSpPr>
                <a:spLocks noChangeArrowheads="1"/>
              </p:cNvSpPr>
              <p:nvPr/>
            </p:nvSpPr>
            <p:spPr bwMode="auto">
              <a:xfrm>
                <a:off x="4462" y="2887"/>
                <a:ext cx="33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99" name="Rectangle 226"/>
              <p:cNvSpPr>
                <a:spLocks noChangeArrowheads="1"/>
              </p:cNvSpPr>
              <p:nvPr/>
            </p:nvSpPr>
            <p:spPr bwMode="auto">
              <a:xfrm>
                <a:off x="4462" y="2887"/>
                <a:ext cx="33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57" name="Rectangle 227"/>
            <p:cNvSpPr>
              <a:spLocks noChangeArrowheads="1"/>
            </p:cNvSpPr>
            <p:nvPr/>
          </p:nvSpPr>
          <p:spPr bwMode="auto">
            <a:xfrm>
              <a:off x="4567" y="2869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58" name="Group 228"/>
            <p:cNvGrpSpPr>
              <a:grpSpLocks/>
            </p:cNvGrpSpPr>
            <p:nvPr/>
          </p:nvGrpSpPr>
          <p:grpSpPr bwMode="auto">
            <a:xfrm>
              <a:off x="4472" y="3101"/>
              <a:ext cx="333" cy="174"/>
              <a:chOff x="4472" y="3101"/>
              <a:chExt cx="333" cy="174"/>
            </a:xfrm>
          </p:grpSpPr>
          <p:sp>
            <p:nvSpPr>
              <p:cNvPr id="36096" name="Rectangle 229"/>
              <p:cNvSpPr>
                <a:spLocks noChangeArrowheads="1"/>
              </p:cNvSpPr>
              <p:nvPr/>
            </p:nvSpPr>
            <p:spPr bwMode="auto">
              <a:xfrm>
                <a:off x="4472" y="3101"/>
                <a:ext cx="33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97" name="Rectangle 230"/>
              <p:cNvSpPr>
                <a:spLocks noChangeArrowheads="1"/>
              </p:cNvSpPr>
              <p:nvPr/>
            </p:nvSpPr>
            <p:spPr bwMode="auto">
              <a:xfrm>
                <a:off x="4472" y="3101"/>
                <a:ext cx="33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59" name="Rectangle 231"/>
            <p:cNvSpPr>
              <a:spLocks noChangeArrowheads="1"/>
            </p:cNvSpPr>
            <p:nvPr/>
          </p:nvSpPr>
          <p:spPr bwMode="auto">
            <a:xfrm>
              <a:off x="4577" y="3081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60" name="Group 232"/>
            <p:cNvGrpSpPr>
              <a:grpSpLocks/>
            </p:cNvGrpSpPr>
            <p:nvPr/>
          </p:nvGrpSpPr>
          <p:grpSpPr bwMode="auto">
            <a:xfrm>
              <a:off x="4472" y="3312"/>
              <a:ext cx="333" cy="175"/>
              <a:chOff x="4472" y="3312"/>
              <a:chExt cx="333" cy="175"/>
            </a:xfrm>
          </p:grpSpPr>
          <p:sp>
            <p:nvSpPr>
              <p:cNvPr id="36094" name="Rectangle 233"/>
              <p:cNvSpPr>
                <a:spLocks noChangeArrowheads="1"/>
              </p:cNvSpPr>
              <p:nvPr/>
            </p:nvSpPr>
            <p:spPr bwMode="auto">
              <a:xfrm>
                <a:off x="4472" y="3312"/>
                <a:ext cx="33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95" name="Rectangle 234"/>
              <p:cNvSpPr>
                <a:spLocks noChangeArrowheads="1"/>
              </p:cNvSpPr>
              <p:nvPr/>
            </p:nvSpPr>
            <p:spPr bwMode="auto">
              <a:xfrm>
                <a:off x="4472" y="3312"/>
                <a:ext cx="33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61" name="Rectangle 235"/>
            <p:cNvSpPr>
              <a:spLocks noChangeArrowheads="1"/>
            </p:cNvSpPr>
            <p:nvPr/>
          </p:nvSpPr>
          <p:spPr bwMode="auto">
            <a:xfrm>
              <a:off x="4577" y="3292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62" name="Group 236"/>
            <p:cNvGrpSpPr>
              <a:grpSpLocks/>
            </p:cNvGrpSpPr>
            <p:nvPr/>
          </p:nvGrpSpPr>
          <p:grpSpPr bwMode="auto">
            <a:xfrm>
              <a:off x="4276" y="2875"/>
              <a:ext cx="183" cy="187"/>
              <a:chOff x="4276" y="2875"/>
              <a:chExt cx="183" cy="187"/>
            </a:xfrm>
          </p:grpSpPr>
          <p:grpSp>
            <p:nvGrpSpPr>
              <p:cNvPr id="36089" name="Group 237"/>
              <p:cNvGrpSpPr>
                <a:grpSpLocks/>
              </p:cNvGrpSpPr>
              <p:nvPr/>
            </p:nvGrpSpPr>
            <p:grpSpPr bwMode="auto">
              <a:xfrm>
                <a:off x="4276" y="2887"/>
                <a:ext cx="183" cy="175"/>
                <a:chOff x="4276" y="2887"/>
                <a:chExt cx="183" cy="175"/>
              </a:xfrm>
            </p:grpSpPr>
            <p:sp>
              <p:nvSpPr>
                <p:cNvPr id="36092" name="Rectangle 238"/>
                <p:cNvSpPr>
                  <a:spLocks noChangeArrowheads="1"/>
                </p:cNvSpPr>
                <p:nvPr/>
              </p:nvSpPr>
              <p:spPr bwMode="auto">
                <a:xfrm>
                  <a:off x="4276" y="2887"/>
                  <a:ext cx="183" cy="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93" name="Rectangle 239"/>
                <p:cNvSpPr>
                  <a:spLocks noChangeArrowheads="1"/>
                </p:cNvSpPr>
                <p:nvPr/>
              </p:nvSpPr>
              <p:spPr bwMode="auto">
                <a:xfrm>
                  <a:off x="4276" y="2887"/>
                  <a:ext cx="183" cy="175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090" name="Rectangle 240"/>
              <p:cNvSpPr>
                <a:spLocks noChangeArrowheads="1"/>
              </p:cNvSpPr>
              <p:nvPr/>
            </p:nvSpPr>
            <p:spPr bwMode="auto">
              <a:xfrm>
                <a:off x="4287" y="2875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091" name="Rectangle 241"/>
              <p:cNvSpPr>
                <a:spLocks noChangeArrowheads="1"/>
              </p:cNvSpPr>
              <p:nvPr/>
            </p:nvSpPr>
            <p:spPr bwMode="auto">
              <a:xfrm>
                <a:off x="4392" y="2928"/>
                <a:ext cx="5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t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63" name="Group 242"/>
            <p:cNvGrpSpPr>
              <a:grpSpLocks/>
            </p:cNvGrpSpPr>
            <p:nvPr/>
          </p:nvGrpSpPr>
          <p:grpSpPr bwMode="auto">
            <a:xfrm>
              <a:off x="4288" y="3086"/>
              <a:ext cx="183" cy="189"/>
              <a:chOff x="4288" y="3086"/>
              <a:chExt cx="183" cy="189"/>
            </a:xfrm>
          </p:grpSpPr>
          <p:grpSp>
            <p:nvGrpSpPr>
              <p:cNvPr id="36084" name="Group 243"/>
              <p:cNvGrpSpPr>
                <a:grpSpLocks/>
              </p:cNvGrpSpPr>
              <p:nvPr/>
            </p:nvGrpSpPr>
            <p:grpSpPr bwMode="auto">
              <a:xfrm>
                <a:off x="4288" y="3101"/>
                <a:ext cx="183" cy="174"/>
                <a:chOff x="4288" y="3101"/>
                <a:chExt cx="183" cy="174"/>
              </a:xfrm>
            </p:grpSpPr>
            <p:sp>
              <p:nvSpPr>
                <p:cNvPr id="36087" name="Rectangle 244"/>
                <p:cNvSpPr>
                  <a:spLocks noChangeArrowheads="1"/>
                </p:cNvSpPr>
                <p:nvPr/>
              </p:nvSpPr>
              <p:spPr bwMode="auto">
                <a:xfrm>
                  <a:off x="4288" y="3101"/>
                  <a:ext cx="183" cy="1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8" name="Rectangle 245"/>
                <p:cNvSpPr>
                  <a:spLocks noChangeArrowheads="1"/>
                </p:cNvSpPr>
                <p:nvPr/>
              </p:nvSpPr>
              <p:spPr bwMode="auto">
                <a:xfrm>
                  <a:off x="4288" y="3101"/>
                  <a:ext cx="183" cy="174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085" name="Rectangle 246"/>
              <p:cNvSpPr>
                <a:spLocks noChangeArrowheads="1"/>
              </p:cNvSpPr>
              <p:nvPr/>
            </p:nvSpPr>
            <p:spPr bwMode="auto">
              <a:xfrm>
                <a:off x="4297" y="3086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086" name="Rectangle 247"/>
              <p:cNvSpPr>
                <a:spLocks noChangeArrowheads="1"/>
              </p:cNvSpPr>
              <p:nvPr/>
            </p:nvSpPr>
            <p:spPr bwMode="auto">
              <a:xfrm>
                <a:off x="4403" y="3139"/>
                <a:ext cx="5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t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64" name="Group 248"/>
            <p:cNvGrpSpPr>
              <a:grpSpLocks/>
            </p:cNvGrpSpPr>
            <p:nvPr/>
          </p:nvGrpSpPr>
          <p:grpSpPr bwMode="auto">
            <a:xfrm>
              <a:off x="4106" y="3086"/>
              <a:ext cx="183" cy="189"/>
              <a:chOff x="4106" y="3086"/>
              <a:chExt cx="183" cy="189"/>
            </a:xfrm>
          </p:grpSpPr>
          <p:grpSp>
            <p:nvGrpSpPr>
              <p:cNvPr id="36079" name="Group 249"/>
              <p:cNvGrpSpPr>
                <a:grpSpLocks/>
              </p:cNvGrpSpPr>
              <p:nvPr/>
            </p:nvGrpSpPr>
            <p:grpSpPr bwMode="auto">
              <a:xfrm>
                <a:off x="4106" y="3101"/>
                <a:ext cx="183" cy="174"/>
                <a:chOff x="4106" y="3101"/>
                <a:chExt cx="183" cy="174"/>
              </a:xfrm>
            </p:grpSpPr>
            <p:sp>
              <p:nvSpPr>
                <p:cNvPr id="36082" name="Rectangle 250"/>
                <p:cNvSpPr>
                  <a:spLocks noChangeArrowheads="1"/>
                </p:cNvSpPr>
                <p:nvPr/>
              </p:nvSpPr>
              <p:spPr bwMode="auto">
                <a:xfrm>
                  <a:off x="4106" y="3101"/>
                  <a:ext cx="183" cy="1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83" name="Rectangle 251"/>
                <p:cNvSpPr>
                  <a:spLocks noChangeArrowheads="1"/>
                </p:cNvSpPr>
                <p:nvPr/>
              </p:nvSpPr>
              <p:spPr bwMode="auto">
                <a:xfrm>
                  <a:off x="4106" y="3101"/>
                  <a:ext cx="183" cy="174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080" name="Rectangle 252"/>
              <p:cNvSpPr>
                <a:spLocks noChangeArrowheads="1"/>
              </p:cNvSpPr>
              <p:nvPr/>
            </p:nvSpPr>
            <p:spPr bwMode="auto">
              <a:xfrm>
                <a:off x="4117" y="3086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081" name="Rectangle 253"/>
              <p:cNvSpPr>
                <a:spLocks noChangeArrowheads="1"/>
              </p:cNvSpPr>
              <p:nvPr/>
            </p:nvSpPr>
            <p:spPr bwMode="auto">
              <a:xfrm>
                <a:off x="4223" y="3139"/>
                <a:ext cx="5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n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65" name="Group 254"/>
            <p:cNvGrpSpPr>
              <a:grpSpLocks/>
            </p:cNvGrpSpPr>
            <p:nvPr/>
          </p:nvGrpSpPr>
          <p:grpSpPr bwMode="auto">
            <a:xfrm>
              <a:off x="4106" y="3298"/>
              <a:ext cx="365" cy="188"/>
              <a:chOff x="4106" y="3298"/>
              <a:chExt cx="365" cy="188"/>
            </a:xfrm>
          </p:grpSpPr>
          <p:grpSp>
            <p:nvGrpSpPr>
              <p:cNvPr id="36067" name="Group 255"/>
              <p:cNvGrpSpPr>
                <a:grpSpLocks/>
              </p:cNvGrpSpPr>
              <p:nvPr/>
            </p:nvGrpSpPr>
            <p:grpSpPr bwMode="auto">
              <a:xfrm>
                <a:off x="4288" y="3298"/>
                <a:ext cx="183" cy="188"/>
                <a:chOff x="4288" y="3298"/>
                <a:chExt cx="183" cy="188"/>
              </a:xfrm>
            </p:grpSpPr>
            <p:grpSp>
              <p:nvGrpSpPr>
                <p:cNvPr id="36074" name="Group 256"/>
                <p:cNvGrpSpPr>
                  <a:grpSpLocks/>
                </p:cNvGrpSpPr>
                <p:nvPr/>
              </p:nvGrpSpPr>
              <p:grpSpPr bwMode="auto">
                <a:xfrm>
                  <a:off x="4288" y="3311"/>
                  <a:ext cx="183" cy="175"/>
                  <a:chOff x="4288" y="3311"/>
                  <a:chExt cx="183" cy="175"/>
                </a:xfrm>
              </p:grpSpPr>
              <p:sp>
                <p:nvSpPr>
                  <p:cNvPr id="36077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4288" y="3311"/>
                    <a:ext cx="183" cy="1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078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4288" y="3311"/>
                    <a:ext cx="183" cy="175"/>
                  </a:xfrm>
                  <a:prstGeom prst="rect">
                    <a:avLst/>
                  </a:prstGeom>
                  <a:noFill/>
                  <a:ln w="1746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6075" name="Rectangle 259"/>
                <p:cNvSpPr>
                  <a:spLocks noChangeArrowheads="1"/>
                </p:cNvSpPr>
                <p:nvPr/>
              </p:nvSpPr>
              <p:spPr bwMode="auto">
                <a:xfrm>
                  <a:off x="4297" y="3298"/>
                  <a:ext cx="11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>
                      <a:solidFill>
                        <a:srgbClr val="000000"/>
                      </a:solidFill>
                      <a:latin typeface="Comic Sans MS" pitchFamily="66" charset="0"/>
                    </a:rPr>
                    <a:t>H</a:t>
                  </a:r>
                  <a:endParaRPr lang="en-US" sz="2400">
                    <a:latin typeface="Tahoma" pitchFamily="34" charset="0"/>
                  </a:endParaRPr>
                </a:p>
              </p:txBody>
            </p:sp>
            <p:sp>
              <p:nvSpPr>
                <p:cNvPr id="36076" name="Rectangle 260"/>
                <p:cNvSpPr>
                  <a:spLocks noChangeArrowheads="1"/>
                </p:cNvSpPr>
                <p:nvPr/>
              </p:nvSpPr>
              <p:spPr bwMode="auto">
                <a:xfrm>
                  <a:off x="4403" y="3351"/>
                  <a:ext cx="53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  <a:latin typeface="Comic Sans MS" pitchFamily="66" charset="0"/>
                    </a:rPr>
                    <a:t>t</a:t>
                  </a:r>
                  <a:endParaRPr lang="en-US" sz="2400">
                    <a:latin typeface="Tahoma" pitchFamily="34" charset="0"/>
                  </a:endParaRPr>
                </a:p>
              </p:txBody>
            </p:sp>
          </p:grpSp>
          <p:grpSp>
            <p:nvGrpSpPr>
              <p:cNvPr id="36068" name="Group 261"/>
              <p:cNvGrpSpPr>
                <a:grpSpLocks/>
              </p:cNvGrpSpPr>
              <p:nvPr/>
            </p:nvGrpSpPr>
            <p:grpSpPr bwMode="auto">
              <a:xfrm>
                <a:off x="4106" y="3298"/>
                <a:ext cx="183" cy="188"/>
                <a:chOff x="4106" y="3298"/>
                <a:chExt cx="183" cy="188"/>
              </a:xfrm>
            </p:grpSpPr>
            <p:grpSp>
              <p:nvGrpSpPr>
                <p:cNvPr id="36069" name="Group 262"/>
                <p:cNvGrpSpPr>
                  <a:grpSpLocks/>
                </p:cNvGrpSpPr>
                <p:nvPr/>
              </p:nvGrpSpPr>
              <p:grpSpPr bwMode="auto">
                <a:xfrm>
                  <a:off x="4106" y="3311"/>
                  <a:ext cx="183" cy="175"/>
                  <a:chOff x="4106" y="3311"/>
                  <a:chExt cx="183" cy="175"/>
                </a:xfrm>
              </p:grpSpPr>
              <p:sp>
                <p:nvSpPr>
                  <p:cNvPr id="36072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4106" y="3311"/>
                    <a:ext cx="183" cy="1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6073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4106" y="3311"/>
                    <a:ext cx="183" cy="175"/>
                  </a:xfrm>
                  <a:prstGeom prst="rect">
                    <a:avLst/>
                  </a:prstGeom>
                  <a:noFill/>
                  <a:ln w="17463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6070" name="Rectangle 265"/>
                <p:cNvSpPr>
                  <a:spLocks noChangeArrowheads="1"/>
                </p:cNvSpPr>
                <p:nvPr/>
              </p:nvSpPr>
              <p:spPr bwMode="auto">
                <a:xfrm>
                  <a:off x="4117" y="3298"/>
                  <a:ext cx="11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>
                      <a:solidFill>
                        <a:srgbClr val="000000"/>
                      </a:solidFill>
                      <a:latin typeface="Comic Sans MS" pitchFamily="66" charset="0"/>
                    </a:rPr>
                    <a:t>H</a:t>
                  </a:r>
                  <a:endParaRPr lang="en-US" sz="2400">
                    <a:latin typeface="Tahoma" pitchFamily="34" charset="0"/>
                  </a:endParaRPr>
                </a:p>
              </p:txBody>
            </p:sp>
            <p:sp>
              <p:nvSpPr>
                <p:cNvPr id="36071" name="Rectangle 266"/>
                <p:cNvSpPr>
                  <a:spLocks noChangeArrowheads="1"/>
                </p:cNvSpPr>
                <p:nvPr/>
              </p:nvSpPr>
              <p:spPr bwMode="auto">
                <a:xfrm>
                  <a:off x="4223" y="3351"/>
                  <a:ext cx="59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  <a:latin typeface="Comic Sans MS" pitchFamily="66" charset="0"/>
                    </a:rPr>
                    <a:t>n</a:t>
                  </a:r>
                  <a:endParaRPr lang="en-US" sz="2400">
                    <a:latin typeface="Tahoma" pitchFamily="34" charset="0"/>
                  </a:endParaRPr>
                </a:p>
              </p:txBody>
            </p:sp>
          </p:grpSp>
        </p:grpSp>
        <p:grpSp>
          <p:nvGrpSpPr>
            <p:cNvPr id="35966" name="Group 267"/>
            <p:cNvGrpSpPr>
              <a:grpSpLocks/>
            </p:cNvGrpSpPr>
            <p:nvPr/>
          </p:nvGrpSpPr>
          <p:grpSpPr bwMode="auto">
            <a:xfrm>
              <a:off x="3921" y="3298"/>
              <a:ext cx="183" cy="189"/>
              <a:chOff x="3921" y="3298"/>
              <a:chExt cx="183" cy="189"/>
            </a:xfrm>
          </p:grpSpPr>
          <p:grpSp>
            <p:nvGrpSpPr>
              <p:cNvPr id="36062" name="Group 268"/>
              <p:cNvGrpSpPr>
                <a:grpSpLocks/>
              </p:cNvGrpSpPr>
              <p:nvPr/>
            </p:nvGrpSpPr>
            <p:grpSpPr bwMode="auto">
              <a:xfrm>
                <a:off x="3921" y="3312"/>
                <a:ext cx="183" cy="175"/>
                <a:chOff x="3921" y="3312"/>
                <a:chExt cx="183" cy="175"/>
              </a:xfrm>
            </p:grpSpPr>
            <p:sp>
              <p:nvSpPr>
                <p:cNvPr id="36065" name="Rectangle 269"/>
                <p:cNvSpPr>
                  <a:spLocks noChangeArrowheads="1"/>
                </p:cNvSpPr>
                <p:nvPr/>
              </p:nvSpPr>
              <p:spPr bwMode="auto">
                <a:xfrm>
                  <a:off x="3921" y="3312"/>
                  <a:ext cx="183" cy="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66" name="Rectangle 270"/>
                <p:cNvSpPr>
                  <a:spLocks noChangeArrowheads="1"/>
                </p:cNvSpPr>
                <p:nvPr/>
              </p:nvSpPr>
              <p:spPr bwMode="auto">
                <a:xfrm>
                  <a:off x="3921" y="3312"/>
                  <a:ext cx="183" cy="175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063" name="Rectangle 271"/>
              <p:cNvSpPr>
                <a:spLocks noChangeArrowheads="1"/>
              </p:cNvSpPr>
              <p:nvPr/>
            </p:nvSpPr>
            <p:spPr bwMode="auto">
              <a:xfrm>
                <a:off x="3932" y="3298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064" name="Rectangle 272"/>
              <p:cNvSpPr>
                <a:spLocks noChangeArrowheads="1"/>
              </p:cNvSpPr>
              <p:nvPr/>
            </p:nvSpPr>
            <p:spPr bwMode="auto">
              <a:xfrm>
                <a:off x="4038" y="3351"/>
                <a:ext cx="3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l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67" name="Group 273"/>
            <p:cNvGrpSpPr>
              <a:grpSpLocks/>
            </p:cNvGrpSpPr>
            <p:nvPr/>
          </p:nvGrpSpPr>
          <p:grpSpPr bwMode="auto">
            <a:xfrm>
              <a:off x="4462" y="2660"/>
              <a:ext cx="333" cy="174"/>
              <a:chOff x="4462" y="2660"/>
              <a:chExt cx="333" cy="174"/>
            </a:xfrm>
          </p:grpSpPr>
          <p:sp>
            <p:nvSpPr>
              <p:cNvPr id="36060" name="Rectangle 274"/>
              <p:cNvSpPr>
                <a:spLocks noChangeArrowheads="1"/>
              </p:cNvSpPr>
              <p:nvPr/>
            </p:nvSpPr>
            <p:spPr bwMode="auto">
              <a:xfrm>
                <a:off x="4462" y="2660"/>
                <a:ext cx="33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61" name="Rectangle 275"/>
              <p:cNvSpPr>
                <a:spLocks noChangeArrowheads="1"/>
              </p:cNvSpPr>
              <p:nvPr/>
            </p:nvSpPr>
            <p:spPr bwMode="auto">
              <a:xfrm>
                <a:off x="4462" y="2660"/>
                <a:ext cx="33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68" name="Rectangle 276"/>
            <p:cNvSpPr>
              <a:spLocks noChangeArrowheads="1"/>
            </p:cNvSpPr>
            <p:nvPr/>
          </p:nvSpPr>
          <p:spPr bwMode="auto">
            <a:xfrm>
              <a:off x="4567" y="2642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69" name="Group 277"/>
            <p:cNvGrpSpPr>
              <a:grpSpLocks/>
            </p:cNvGrpSpPr>
            <p:nvPr/>
          </p:nvGrpSpPr>
          <p:grpSpPr bwMode="auto">
            <a:xfrm>
              <a:off x="4462" y="2887"/>
              <a:ext cx="333" cy="175"/>
              <a:chOff x="4462" y="2887"/>
              <a:chExt cx="333" cy="175"/>
            </a:xfrm>
          </p:grpSpPr>
          <p:sp>
            <p:nvSpPr>
              <p:cNvPr id="36058" name="Rectangle 278"/>
              <p:cNvSpPr>
                <a:spLocks noChangeArrowheads="1"/>
              </p:cNvSpPr>
              <p:nvPr/>
            </p:nvSpPr>
            <p:spPr bwMode="auto">
              <a:xfrm>
                <a:off x="4462" y="2887"/>
                <a:ext cx="33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59" name="Rectangle 279"/>
              <p:cNvSpPr>
                <a:spLocks noChangeArrowheads="1"/>
              </p:cNvSpPr>
              <p:nvPr/>
            </p:nvSpPr>
            <p:spPr bwMode="auto">
              <a:xfrm>
                <a:off x="4462" y="2887"/>
                <a:ext cx="33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70" name="Rectangle 280"/>
            <p:cNvSpPr>
              <a:spLocks noChangeArrowheads="1"/>
            </p:cNvSpPr>
            <p:nvPr/>
          </p:nvSpPr>
          <p:spPr bwMode="auto">
            <a:xfrm>
              <a:off x="4567" y="2869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71" name="Group 281"/>
            <p:cNvGrpSpPr>
              <a:grpSpLocks/>
            </p:cNvGrpSpPr>
            <p:nvPr/>
          </p:nvGrpSpPr>
          <p:grpSpPr bwMode="auto">
            <a:xfrm>
              <a:off x="4472" y="3101"/>
              <a:ext cx="333" cy="174"/>
              <a:chOff x="4472" y="3101"/>
              <a:chExt cx="333" cy="174"/>
            </a:xfrm>
          </p:grpSpPr>
          <p:sp>
            <p:nvSpPr>
              <p:cNvPr id="36056" name="Rectangle 282"/>
              <p:cNvSpPr>
                <a:spLocks noChangeArrowheads="1"/>
              </p:cNvSpPr>
              <p:nvPr/>
            </p:nvSpPr>
            <p:spPr bwMode="auto">
              <a:xfrm>
                <a:off x="4472" y="3101"/>
                <a:ext cx="33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57" name="Rectangle 283"/>
              <p:cNvSpPr>
                <a:spLocks noChangeArrowheads="1"/>
              </p:cNvSpPr>
              <p:nvPr/>
            </p:nvSpPr>
            <p:spPr bwMode="auto">
              <a:xfrm>
                <a:off x="4472" y="3101"/>
                <a:ext cx="33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72" name="Rectangle 284"/>
            <p:cNvSpPr>
              <a:spLocks noChangeArrowheads="1"/>
            </p:cNvSpPr>
            <p:nvPr/>
          </p:nvSpPr>
          <p:spPr bwMode="auto">
            <a:xfrm>
              <a:off x="4577" y="3081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73" name="Group 285"/>
            <p:cNvGrpSpPr>
              <a:grpSpLocks/>
            </p:cNvGrpSpPr>
            <p:nvPr/>
          </p:nvGrpSpPr>
          <p:grpSpPr bwMode="auto">
            <a:xfrm>
              <a:off x="4472" y="3312"/>
              <a:ext cx="333" cy="175"/>
              <a:chOff x="4472" y="3312"/>
              <a:chExt cx="333" cy="175"/>
            </a:xfrm>
          </p:grpSpPr>
          <p:sp>
            <p:nvSpPr>
              <p:cNvPr id="36054" name="Rectangle 286"/>
              <p:cNvSpPr>
                <a:spLocks noChangeArrowheads="1"/>
              </p:cNvSpPr>
              <p:nvPr/>
            </p:nvSpPr>
            <p:spPr bwMode="auto">
              <a:xfrm>
                <a:off x="4472" y="3312"/>
                <a:ext cx="33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55" name="Rectangle 287"/>
              <p:cNvSpPr>
                <a:spLocks noChangeArrowheads="1"/>
              </p:cNvSpPr>
              <p:nvPr/>
            </p:nvSpPr>
            <p:spPr bwMode="auto">
              <a:xfrm>
                <a:off x="4472" y="3312"/>
                <a:ext cx="33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74" name="Rectangle 288"/>
            <p:cNvSpPr>
              <a:spLocks noChangeArrowheads="1"/>
            </p:cNvSpPr>
            <p:nvPr/>
          </p:nvSpPr>
          <p:spPr bwMode="auto">
            <a:xfrm>
              <a:off x="4577" y="3292"/>
              <a:ext cx="1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M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75" name="Group 289"/>
            <p:cNvGrpSpPr>
              <a:grpSpLocks/>
            </p:cNvGrpSpPr>
            <p:nvPr/>
          </p:nvGrpSpPr>
          <p:grpSpPr bwMode="auto">
            <a:xfrm>
              <a:off x="4276" y="2887"/>
              <a:ext cx="183" cy="175"/>
              <a:chOff x="4276" y="2887"/>
              <a:chExt cx="183" cy="175"/>
            </a:xfrm>
          </p:grpSpPr>
          <p:sp>
            <p:nvSpPr>
              <p:cNvPr id="36052" name="Rectangle 290"/>
              <p:cNvSpPr>
                <a:spLocks noChangeArrowheads="1"/>
              </p:cNvSpPr>
              <p:nvPr/>
            </p:nvSpPr>
            <p:spPr bwMode="auto">
              <a:xfrm>
                <a:off x="4276" y="2887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53" name="Rectangle 291"/>
              <p:cNvSpPr>
                <a:spLocks noChangeArrowheads="1"/>
              </p:cNvSpPr>
              <p:nvPr/>
            </p:nvSpPr>
            <p:spPr bwMode="auto">
              <a:xfrm>
                <a:off x="4276" y="2887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76" name="Rectangle 292"/>
            <p:cNvSpPr>
              <a:spLocks noChangeArrowheads="1"/>
            </p:cNvSpPr>
            <p:nvPr/>
          </p:nvSpPr>
          <p:spPr bwMode="auto">
            <a:xfrm>
              <a:off x="4287" y="2875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77" name="Rectangle 293"/>
            <p:cNvSpPr>
              <a:spLocks noChangeArrowheads="1"/>
            </p:cNvSpPr>
            <p:nvPr/>
          </p:nvSpPr>
          <p:spPr bwMode="auto">
            <a:xfrm>
              <a:off x="4392" y="2928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78" name="Group 294"/>
            <p:cNvGrpSpPr>
              <a:grpSpLocks/>
            </p:cNvGrpSpPr>
            <p:nvPr/>
          </p:nvGrpSpPr>
          <p:grpSpPr bwMode="auto">
            <a:xfrm>
              <a:off x="4276" y="2887"/>
              <a:ext cx="183" cy="175"/>
              <a:chOff x="4276" y="2887"/>
              <a:chExt cx="183" cy="175"/>
            </a:xfrm>
          </p:grpSpPr>
          <p:sp>
            <p:nvSpPr>
              <p:cNvPr id="36050" name="Rectangle 295"/>
              <p:cNvSpPr>
                <a:spLocks noChangeArrowheads="1"/>
              </p:cNvSpPr>
              <p:nvPr/>
            </p:nvSpPr>
            <p:spPr bwMode="auto">
              <a:xfrm>
                <a:off x="4276" y="2887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51" name="Rectangle 296"/>
              <p:cNvSpPr>
                <a:spLocks noChangeArrowheads="1"/>
              </p:cNvSpPr>
              <p:nvPr/>
            </p:nvSpPr>
            <p:spPr bwMode="auto">
              <a:xfrm>
                <a:off x="4276" y="2887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79" name="Rectangle 297"/>
            <p:cNvSpPr>
              <a:spLocks noChangeArrowheads="1"/>
            </p:cNvSpPr>
            <p:nvPr/>
          </p:nvSpPr>
          <p:spPr bwMode="auto">
            <a:xfrm>
              <a:off x="4287" y="2875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80" name="Rectangle 298"/>
            <p:cNvSpPr>
              <a:spLocks noChangeArrowheads="1"/>
            </p:cNvSpPr>
            <p:nvPr/>
          </p:nvSpPr>
          <p:spPr bwMode="auto">
            <a:xfrm>
              <a:off x="4392" y="2928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81" name="Group 299"/>
            <p:cNvGrpSpPr>
              <a:grpSpLocks/>
            </p:cNvGrpSpPr>
            <p:nvPr/>
          </p:nvGrpSpPr>
          <p:grpSpPr bwMode="auto">
            <a:xfrm>
              <a:off x="4288" y="3101"/>
              <a:ext cx="183" cy="174"/>
              <a:chOff x="4288" y="3101"/>
              <a:chExt cx="183" cy="174"/>
            </a:xfrm>
          </p:grpSpPr>
          <p:sp>
            <p:nvSpPr>
              <p:cNvPr id="36048" name="Rectangle 300"/>
              <p:cNvSpPr>
                <a:spLocks noChangeArrowheads="1"/>
              </p:cNvSpPr>
              <p:nvPr/>
            </p:nvSpPr>
            <p:spPr bwMode="auto">
              <a:xfrm>
                <a:off x="4288" y="3101"/>
                <a:ext cx="18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49" name="Rectangle 301"/>
              <p:cNvSpPr>
                <a:spLocks noChangeArrowheads="1"/>
              </p:cNvSpPr>
              <p:nvPr/>
            </p:nvSpPr>
            <p:spPr bwMode="auto">
              <a:xfrm>
                <a:off x="4288" y="3101"/>
                <a:ext cx="18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82" name="Rectangle 302"/>
            <p:cNvSpPr>
              <a:spLocks noChangeArrowheads="1"/>
            </p:cNvSpPr>
            <p:nvPr/>
          </p:nvSpPr>
          <p:spPr bwMode="auto">
            <a:xfrm>
              <a:off x="4297" y="3086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83" name="Rectangle 303"/>
            <p:cNvSpPr>
              <a:spLocks noChangeArrowheads="1"/>
            </p:cNvSpPr>
            <p:nvPr/>
          </p:nvSpPr>
          <p:spPr bwMode="auto">
            <a:xfrm>
              <a:off x="4403" y="3139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84" name="Group 304"/>
            <p:cNvGrpSpPr>
              <a:grpSpLocks/>
            </p:cNvGrpSpPr>
            <p:nvPr/>
          </p:nvGrpSpPr>
          <p:grpSpPr bwMode="auto">
            <a:xfrm>
              <a:off x="4288" y="3101"/>
              <a:ext cx="183" cy="174"/>
              <a:chOff x="4288" y="3101"/>
              <a:chExt cx="183" cy="174"/>
            </a:xfrm>
          </p:grpSpPr>
          <p:sp>
            <p:nvSpPr>
              <p:cNvPr id="36046" name="Rectangle 305"/>
              <p:cNvSpPr>
                <a:spLocks noChangeArrowheads="1"/>
              </p:cNvSpPr>
              <p:nvPr/>
            </p:nvSpPr>
            <p:spPr bwMode="auto">
              <a:xfrm>
                <a:off x="4288" y="3101"/>
                <a:ext cx="18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47" name="Rectangle 306"/>
              <p:cNvSpPr>
                <a:spLocks noChangeArrowheads="1"/>
              </p:cNvSpPr>
              <p:nvPr/>
            </p:nvSpPr>
            <p:spPr bwMode="auto">
              <a:xfrm>
                <a:off x="4288" y="3101"/>
                <a:ext cx="18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85" name="Rectangle 307"/>
            <p:cNvSpPr>
              <a:spLocks noChangeArrowheads="1"/>
            </p:cNvSpPr>
            <p:nvPr/>
          </p:nvSpPr>
          <p:spPr bwMode="auto">
            <a:xfrm>
              <a:off x="4297" y="3086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86" name="Rectangle 308"/>
            <p:cNvSpPr>
              <a:spLocks noChangeArrowheads="1"/>
            </p:cNvSpPr>
            <p:nvPr/>
          </p:nvSpPr>
          <p:spPr bwMode="auto">
            <a:xfrm>
              <a:off x="4403" y="3139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87" name="Group 309"/>
            <p:cNvGrpSpPr>
              <a:grpSpLocks/>
            </p:cNvGrpSpPr>
            <p:nvPr/>
          </p:nvGrpSpPr>
          <p:grpSpPr bwMode="auto">
            <a:xfrm>
              <a:off x="4106" y="3101"/>
              <a:ext cx="183" cy="174"/>
              <a:chOff x="4106" y="3101"/>
              <a:chExt cx="183" cy="174"/>
            </a:xfrm>
          </p:grpSpPr>
          <p:sp>
            <p:nvSpPr>
              <p:cNvPr id="36044" name="Rectangle 310"/>
              <p:cNvSpPr>
                <a:spLocks noChangeArrowheads="1"/>
              </p:cNvSpPr>
              <p:nvPr/>
            </p:nvSpPr>
            <p:spPr bwMode="auto">
              <a:xfrm>
                <a:off x="4106" y="3101"/>
                <a:ext cx="18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45" name="Rectangle 311"/>
              <p:cNvSpPr>
                <a:spLocks noChangeArrowheads="1"/>
              </p:cNvSpPr>
              <p:nvPr/>
            </p:nvSpPr>
            <p:spPr bwMode="auto">
              <a:xfrm>
                <a:off x="4106" y="3101"/>
                <a:ext cx="18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88" name="Rectangle 312"/>
            <p:cNvSpPr>
              <a:spLocks noChangeArrowheads="1"/>
            </p:cNvSpPr>
            <p:nvPr/>
          </p:nvSpPr>
          <p:spPr bwMode="auto">
            <a:xfrm>
              <a:off x="4117" y="3086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89" name="Rectangle 313"/>
            <p:cNvSpPr>
              <a:spLocks noChangeArrowheads="1"/>
            </p:cNvSpPr>
            <p:nvPr/>
          </p:nvSpPr>
          <p:spPr bwMode="auto">
            <a:xfrm>
              <a:off x="4223" y="3139"/>
              <a:ext cx="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90" name="Group 314"/>
            <p:cNvGrpSpPr>
              <a:grpSpLocks/>
            </p:cNvGrpSpPr>
            <p:nvPr/>
          </p:nvGrpSpPr>
          <p:grpSpPr bwMode="auto">
            <a:xfrm>
              <a:off x="4106" y="3101"/>
              <a:ext cx="183" cy="174"/>
              <a:chOff x="4106" y="3101"/>
              <a:chExt cx="183" cy="174"/>
            </a:xfrm>
          </p:grpSpPr>
          <p:sp>
            <p:nvSpPr>
              <p:cNvPr id="36042" name="Rectangle 315"/>
              <p:cNvSpPr>
                <a:spLocks noChangeArrowheads="1"/>
              </p:cNvSpPr>
              <p:nvPr/>
            </p:nvSpPr>
            <p:spPr bwMode="auto">
              <a:xfrm>
                <a:off x="4106" y="3101"/>
                <a:ext cx="183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43" name="Rectangle 316"/>
              <p:cNvSpPr>
                <a:spLocks noChangeArrowheads="1"/>
              </p:cNvSpPr>
              <p:nvPr/>
            </p:nvSpPr>
            <p:spPr bwMode="auto">
              <a:xfrm>
                <a:off x="4106" y="3101"/>
                <a:ext cx="183" cy="174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91" name="Rectangle 317"/>
            <p:cNvSpPr>
              <a:spLocks noChangeArrowheads="1"/>
            </p:cNvSpPr>
            <p:nvPr/>
          </p:nvSpPr>
          <p:spPr bwMode="auto">
            <a:xfrm>
              <a:off x="4117" y="3086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92" name="Rectangle 318"/>
            <p:cNvSpPr>
              <a:spLocks noChangeArrowheads="1"/>
            </p:cNvSpPr>
            <p:nvPr/>
          </p:nvSpPr>
          <p:spPr bwMode="auto">
            <a:xfrm>
              <a:off x="4223" y="3139"/>
              <a:ext cx="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93" name="Group 319"/>
            <p:cNvGrpSpPr>
              <a:grpSpLocks/>
            </p:cNvGrpSpPr>
            <p:nvPr/>
          </p:nvGrpSpPr>
          <p:grpSpPr bwMode="auto">
            <a:xfrm>
              <a:off x="4288" y="3298"/>
              <a:ext cx="183" cy="188"/>
              <a:chOff x="4288" y="3298"/>
              <a:chExt cx="183" cy="188"/>
            </a:xfrm>
          </p:grpSpPr>
          <p:grpSp>
            <p:nvGrpSpPr>
              <p:cNvPr id="36037" name="Group 320"/>
              <p:cNvGrpSpPr>
                <a:grpSpLocks/>
              </p:cNvGrpSpPr>
              <p:nvPr/>
            </p:nvGrpSpPr>
            <p:grpSpPr bwMode="auto">
              <a:xfrm>
                <a:off x="4288" y="3311"/>
                <a:ext cx="183" cy="175"/>
                <a:chOff x="4288" y="3311"/>
                <a:chExt cx="183" cy="175"/>
              </a:xfrm>
            </p:grpSpPr>
            <p:sp>
              <p:nvSpPr>
                <p:cNvPr id="36040" name="Rectangle 321"/>
                <p:cNvSpPr>
                  <a:spLocks noChangeArrowheads="1"/>
                </p:cNvSpPr>
                <p:nvPr/>
              </p:nvSpPr>
              <p:spPr bwMode="auto">
                <a:xfrm>
                  <a:off x="4288" y="3311"/>
                  <a:ext cx="183" cy="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41" name="Rectangle 322"/>
                <p:cNvSpPr>
                  <a:spLocks noChangeArrowheads="1"/>
                </p:cNvSpPr>
                <p:nvPr/>
              </p:nvSpPr>
              <p:spPr bwMode="auto">
                <a:xfrm>
                  <a:off x="4288" y="3311"/>
                  <a:ext cx="183" cy="175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038" name="Rectangle 323"/>
              <p:cNvSpPr>
                <a:spLocks noChangeArrowheads="1"/>
              </p:cNvSpPr>
              <p:nvPr/>
            </p:nvSpPr>
            <p:spPr bwMode="auto">
              <a:xfrm>
                <a:off x="4297" y="3298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039" name="Rectangle 324"/>
              <p:cNvSpPr>
                <a:spLocks noChangeArrowheads="1"/>
              </p:cNvSpPr>
              <p:nvPr/>
            </p:nvSpPr>
            <p:spPr bwMode="auto">
              <a:xfrm>
                <a:off x="4403" y="3351"/>
                <a:ext cx="5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t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94" name="Group 325"/>
            <p:cNvGrpSpPr>
              <a:grpSpLocks/>
            </p:cNvGrpSpPr>
            <p:nvPr/>
          </p:nvGrpSpPr>
          <p:grpSpPr bwMode="auto">
            <a:xfrm>
              <a:off x="4106" y="3298"/>
              <a:ext cx="183" cy="188"/>
              <a:chOff x="4106" y="3298"/>
              <a:chExt cx="183" cy="188"/>
            </a:xfrm>
          </p:grpSpPr>
          <p:grpSp>
            <p:nvGrpSpPr>
              <p:cNvPr id="36032" name="Group 326"/>
              <p:cNvGrpSpPr>
                <a:grpSpLocks/>
              </p:cNvGrpSpPr>
              <p:nvPr/>
            </p:nvGrpSpPr>
            <p:grpSpPr bwMode="auto">
              <a:xfrm>
                <a:off x="4106" y="3311"/>
                <a:ext cx="183" cy="175"/>
                <a:chOff x="4106" y="3311"/>
                <a:chExt cx="183" cy="175"/>
              </a:xfrm>
            </p:grpSpPr>
            <p:sp>
              <p:nvSpPr>
                <p:cNvPr id="36035" name="Rectangle 327"/>
                <p:cNvSpPr>
                  <a:spLocks noChangeArrowheads="1"/>
                </p:cNvSpPr>
                <p:nvPr/>
              </p:nvSpPr>
              <p:spPr bwMode="auto">
                <a:xfrm>
                  <a:off x="4106" y="3311"/>
                  <a:ext cx="183" cy="1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60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4106" y="3311"/>
                  <a:ext cx="183" cy="175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6033" name="Rectangle 329"/>
              <p:cNvSpPr>
                <a:spLocks noChangeArrowheads="1"/>
              </p:cNvSpPr>
              <p:nvPr/>
            </p:nvSpPr>
            <p:spPr bwMode="auto">
              <a:xfrm>
                <a:off x="4117" y="3298"/>
                <a:ext cx="1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6034" name="Rectangle 330"/>
              <p:cNvSpPr>
                <a:spLocks noChangeArrowheads="1"/>
              </p:cNvSpPr>
              <p:nvPr/>
            </p:nvSpPr>
            <p:spPr bwMode="auto">
              <a:xfrm>
                <a:off x="4223" y="3351"/>
                <a:ext cx="59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Comic Sans MS" pitchFamily="66" charset="0"/>
                  </a:rPr>
                  <a:t>n</a:t>
                </a:r>
                <a:endParaRPr lang="en-US" sz="2400">
                  <a:latin typeface="Tahoma" pitchFamily="34" charset="0"/>
                </a:endParaRPr>
              </a:p>
            </p:txBody>
          </p:sp>
        </p:grpSp>
        <p:grpSp>
          <p:nvGrpSpPr>
            <p:cNvPr id="35995" name="Group 331"/>
            <p:cNvGrpSpPr>
              <a:grpSpLocks/>
            </p:cNvGrpSpPr>
            <p:nvPr/>
          </p:nvGrpSpPr>
          <p:grpSpPr bwMode="auto">
            <a:xfrm>
              <a:off x="4288" y="3311"/>
              <a:ext cx="183" cy="175"/>
              <a:chOff x="4288" y="3311"/>
              <a:chExt cx="183" cy="175"/>
            </a:xfrm>
          </p:grpSpPr>
          <p:sp>
            <p:nvSpPr>
              <p:cNvPr id="36030" name="Rectangle 332"/>
              <p:cNvSpPr>
                <a:spLocks noChangeArrowheads="1"/>
              </p:cNvSpPr>
              <p:nvPr/>
            </p:nvSpPr>
            <p:spPr bwMode="auto">
              <a:xfrm>
                <a:off x="4288" y="3311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31" name="Rectangle 333"/>
              <p:cNvSpPr>
                <a:spLocks noChangeArrowheads="1"/>
              </p:cNvSpPr>
              <p:nvPr/>
            </p:nvSpPr>
            <p:spPr bwMode="auto">
              <a:xfrm>
                <a:off x="4288" y="3311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96" name="Rectangle 334"/>
            <p:cNvSpPr>
              <a:spLocks noChangeArrowheads="1"/>
            </p:cNvSpPr>
            <p:nvPr/>
          </p:nvSpPr>
          <p:spPr bwMode="auto">
            <a:xfrm>
              <a:off x="4297" y="3298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5997" name="Rectangle 335"/>
            <p:cNvSpPr>
              <a:spLocks noChangeArrowheads="1"/>
            </p:cNvSpPr>
            <p:nvPr/>
          </p:nvSpPr>
          <p:spPr bwMode="auto">
            <a:xfrm>
              <a:off x="4403" y="3351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5998" name="Group 336"/>
            <p:cNvGrpSpPr>
              <a:grpSpLocks/>
            </p:cNvGrpSpPr>
            <p:nvPr/>
          </p:nvGrpSpPr>
          <p:grpSpPr bwMode="auto">
            <a:xfrm>
              <a:off x="4288" y="3311"/>
              <a:ext cx="183" cy="175"/>
              <a:chOff x="4288" y="3311"/>
              <a:chExt cx="183" cy="175"/>
            </a:xfrm>
          </p:grpSpPr>
          <p:sp>
            <p:nvSpPr>
              <p:cNvPr id="36028" name="Rectangle 337"/>
              <p:cNvSpPr>
                <a:spLocks noChangeArrowheads="1"/>
              </p:cNvSpPr>
              <p:nvPr/>
            </p:nvSpPr>
            <p:spPr bwMode="auto">
              <a:xfrm>
                <a:off x="4288" y="3311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29" name="Rectangle 338"/>
              <p:cNvSpPr>
                <a:spLocks noChangeArrowheads="1"/>
              </p:cNvSpPr>
              <p:nvPr/>
            </p:nvSpPr>
            <p:spPr bwMode="auto">
              <a:xfrm>
                <a:off x="4288" y="3311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999" name="Rectangle 339"/>
            <p:cNvSpPr>
              <a:spLocks noChangeArrowheads="1"/>
            </p:cNvSpPr>
            <p:nvPr/>
          </p:nvSpPr>
          <p:spPr bwMode="auto">
            <a:xfrm>
              <a:off x="4297" y="3298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6000" name="Rectangle 340"/>
            <p:cNvSpPr>
              <a:spLocks noChangeArrowheads="1"/>
            </p:cNvSpPr>
            <p:nvPr/>
          </p:nvSpPr>
          <p:spPr bwMode="auto">
            <a:xfrm>
              <a:off x="4403" y="3351"/>
              <a:ext cx="5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6001" name="Group 341"/>
            <p:cNvGrpSpPr>
              <a:grpSpLocks/>
            </p:cNvGrpSpPr>
            <p:nvPr/>
          </p:nvGrpSpPr>
          <p:grpSpPr bwMode="auto">
            <a:xfrm>
              <a:off x="4106" y="3311"/>
              <a:ext cx="183" cy="175"/>
              <a:chOff x="4106" y="3311"/>
              <a:chExt cx="183" cy="175"/>
            </a:xfrm>
          </p:grpSpPr>
          <p:sp>
            <p:nvSpPr>
              <p:cNvPr id="36026" name="Rectangle 342"/>
              <p:cNvSpPr>
                <a:spLocks noChangeArrowheads="1"/>
              </p:cNvSpPr>
              <p:nvPr/>
            </p:nvSpPr>
            <p:spPr bwMode="auto">
              <a:xfrm>
                <a:off x="4106" y="3311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27" name="Rectangle 343"/>
              <p:cNvSpPr>
                <a:spLocks noChangeArrowheads="1"/>
              </p:cNvSpPr>
              <p:nvPr/>
            </p:nvSpPr>
            <p:spPr bwMode="auto">
              <a:xfrm>
                <a:off x="4106" y="3311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6002" name="Rectangle 344"/>
            <p:cNvSpPr>
              <a:spLocks noChangeArrowheads="1"/>
            </p:cNvSpPr>
            <p:nvPr/>
          </p:nvSpPr>
          <p:spPr bwMode="auto">
            <a:xfrm>
              <a:off x="4117" y="3298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6003" name="Rectangle 345"/>
            <p:cNvSpPr>
              <a:spLocks noChangeArrowheads="1"/>
            </p:cNvSpPr>
            <p:nvPr/>
          </p:nvSpPr>
          <p:spPr bwMode="auto">
            <a:xfrm>
              <a:off x="4223" y="3351"/>
              <a:ext cx="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6004" name="Group 346"/>
            <p:cNvGrpSpPr>
              <a:grpSpLocks/>
            </p:cNvGrpSpPr>
            <p:nvPr/>
          </p:nvGrpSpPr>
          <p:grpSpPr bwMode="auto">
            <a:xfrm>
              <a:off x="4106" y="3311"/>
              <a:ext cx="183" cy="175"/>
              <a:chOff x="4106" y="3311"/>
              <a:chExt cx="183" cy="175"/>
            </a:xfrm>
          </p:grpSpPr>
          <p:sp>
            <p:nvSpPr>
              <p:cNvPr id="36024" name="Rectangle 347"/>
              <p:cNvSpPr>
                <a:spLocks noChangeArrowheads="1"/>
              </p:cNvSpPr>
              <p:nvPr/>
            </p:nvSpPr>
            <p:spPr bwMode="auto">
              <a:xfrm>
                <a:off x="4106" y="3311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25" name="Rectangle 348"/>
              <p:cNvSpPr>
                <a:spLocks noChangeArrowheads="1"/>
              </p:cNvSpPr>
              <p:nvPr/>
            </p:nvSpPr>
            <p:spPr bwMode="auto">
              <a:xfrm>
                <a:off x="4106" y="3311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6005" name="Rectangle 349"/>
            <p:cNvSpPr>
              <a:spLocks noChangeArrowheads="1"/>
            </p:cNvSpPr>
            <p:nvPr/>
          </p:nvSpPr>
          <p:spPr bwMode="auto">
            <a:xfrm>
              <a:off x="4117" y="3298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6006" name="Rectangle 350"/>
            <p:cNvSpPr>
              <a:spLocks noChangeArrowheads="1"/>
            </p:cNvSpPr>
            <p:nvPr/>
          </p:nvSpPr>
          <p:spPr bwMode="auto">
            <a:xfrm>
              <a:off x="4223" y="3351"/>
              <a:ext cx="5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6007" name="Group 351"/>
            <p:cNvGrpSpPr>
              <a:grpSpLocks/>
            </p:cNvGrpSpPr>
            <p:nvPr/>
          </p:nvGrpSpPr>
          <p:grpSpPr bwMode="auto">
            <a:xfrm>
              <a:off x="3921" y="3312"/>
              <a:ext cx="183" cy="175"/>
              <a:chOff x="3921" y="3312"/>
              <a:chExt cx="183" cy="175"/>
            </a:xfrm>
          </p:grpSpPr>
          <p:sp>
            <p:nvSpPr>
              <p:cNvPr id="36022" name="Rectangle 352"/>
              <p:cNvSpPr>
                <a:spLocks noChangeArrowheads="1"/>
              </p:cNvSpPr>
              <p:nvPr/>
            </p:nvSpPr>
            <p:spPr bwMode="auto">
              <a:xfrm>
                <a:off x="3921" y="3312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23" name="Rectangle 353"/>
              <p:cNvSpPr>
                <a:spLocks noChangeArrowheads="1"/>
              </p:cNvSpPr>
              <p:nvPr/>
            </p:nvSpPr>
            <p:spPr bwMode="auto">
              <a:xfrm>
                <a:off x="3921" y="3312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6008" name="Rectangle 354"/>
            <p:cNvSpPr>
              <a:spLocks noChangeArrowheads="1"/>
            </p:cNvSpPr>
            <p:nvPr/>
          </p:nvSpPr>
          <p:spPr bwMode="auto">
            <a:xfrm>
              <a:off x="3932" y="3298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6009" name="Rectangle 355"/>
            <p:cNvSpPr>
              <a:spLocks noChangeArrowheads="1"/>
            </p:cNvSpPr>
            <p:nvPr/>
          </p:nvSpPr>
          <p:spPr bwMode="auto">
            <a:xfrm>
              <a:off x="4038" y="3351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l</a:t>
              </a:r>
              <a:endParaRPr lang="en-US" sz="2400">
                <a:latin typeface="Tahoma" pitchFamily="34" charset="0"/>
              </a:endParaRPr>
            </a:p>
          </p:txBody>
        </p:sp>
        <p:grpSp>
          <p:nvGrpSpPr>
            <p:cNvPr id="36010" name="Group 356"/>
            <p:cNvGrpSpPr>
              <a:grpSpLocks/>
            </p:cNvGrpSpPr>
            <p:nvPr/>
          </p:nvGrpSpPr>
          <p:grpSpPr bwMode="auto">
            <a:xfrm>
              <a:off x="3921" y="3312"/>
              <a:ext cx="183" cy="175"/>
              <a:chOff x="3921" y="3312"/>
              <a:chExt cx="183" cy="175"/>
            </a:xfrm>
          </p:grpSpPr>
          <p:sp>
            <p:nvSpPr>
              <p:cNvPr id="36020" name="Rectangle 357"/>
              <p:cNvSpPr>
                <a:spLocks noChangeArrowheads="1"/>
              </p:cNvSpPr>
              <p:nvPr/>
            </p:nvSpPr>
            <p:spPr bwMode="auto">
              <a:xfrm>
                <a:off x="3921" y="3312"/>
                <a:ext cx="183" cy="1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021" name="Rectangle 358"/>
              <p:cNvSpPr>
                <a:spLocks noChangeArrowheads="1"/>
              </p:cNvSpPr>
              <p:nvPr/>
            </p:nvSpPr>
            <p:spPr bwMode="auto">
              <a:xfrm>
                <a:off x="3921" y="3312"/>
                <a:ext cx="183" cy="1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6011" name="Rectangle 359"/>
            <p:cNvSpPr>
              <a:spLocks noChangeArrowheads="1"/>
            </p:cNvSpPr>
            <p:nvPr/>
          </p:nvSpPr>
          <p:spPr bwMode="auto">
            <a:xfrm>
              <a:off x="3932" y="3298"/>
              <a:ext cx="1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6012" name="Rectangle 360"/>
            <p:cNvSpPr>
              <a:spLocks noChangeArrowheads="1"/>
            </p:cNvSpPr>
            <p:nvPr/>
          </p:nvSpPr>
          <p:spPr bwMode="auto">
            <a:xfrm>
              <a:off x="4038" y="3351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l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6013" name="Rectangle 361"/>
            <p:cNvSpPr>
              <a:spLocks noChangeArrowheads="1"/>
            </p:cNvSpPr>
            <p:nvPr/>
          </p:nvSpPr>
          <p:spPr bwMode="auto">
            <a:xfrm>
              <a:off x="4900" y="2637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800">
                  <a:solidFill>
                    <a:schemeClr val="tx2"/>
                  </a:solidFill>
                  <a:latin typeface="Comic Sans MS" pitchFamily="66" charset="0"/>
                </a:rPr>
                <a:t>Μήνυμα</a:t>
              </a:r>
              <a:endParaRPr lang="en-US" sz="2400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36014" name="Rectangle 362"/>
            <p:cNvSpPr>
              <a:spLocks noChangeArrowheads="1"/>
            </p:cNvSpPr>
            <p:nvPr/>
          </p:nvSpPr>
          <p:spPr bwMode="auto">
            <a:xfrm>
              <a:off x="4900" y="2859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800">
                  <a:solidFill>
                    <a:schemeClr val="tx2"/>
                  </a:solidFill>
                  <a:latin typeface="Comic Sans MS" pitchFamily="66" charset="0"/>
                </a:rPr>
                <a:t>Τμήμα</a:t>
              </a:r>
              <a:endParaRPr lang="en-US" sz="2400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36015" name="Rectangle 363"/>
            <p:cNvSpPr>
              <a:spLocks noChangeArrowheads="1"/>
            </p:cNvSpPr>
            <p:nvPr/>
          </p:nvSpPr>
          <p:spPr bwMode="auto">
            <a:xfrm>
              <a:off x="4963" y="3314"/>
              <a:ext cx="5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800">
                  <a:solidFill>
                    <a:schemeClr val="tx2"/>
                  </a:solidFill>
                  <a:latin typeface="Comic Sans MS" pitchFamily="66" charset="0"/>
                </a:rPr>
                <a:t>Πλαίσιο</a:t>
              </a:r>
              <a:endParaRPr lang="en-US" sz="2400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36016" name="Rectangle 364"/>
            <p:cNvSpPr>
              <a:spLocks noChangeArrowheads="1"/>
            </p:cNvSpPr>
            <p:nvPr/>
          </p:nvSpPr>
          <p:spPr bwMode="auto">
            <a:xfrm>
              <a:off x="4921" y="3121"/>
              <a:ext cx="50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800">
                  <a:solidFill>
                    <a:schemeClr val="tx2"/>
                  </a:solidFill>
                  <a:latin typeface="Comic Sans MS" pitchFamily="66" charset="0"/>
                </a:rPr>
                <a:t>Πακέτο</a:t>
              </a:r>
              <a:endParaRPr lang="en-US" sz="2400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36017" name="Line 366"/>
            <p:cNvSpPr>
              <a:spLocks noChangeShapeType="1"/>
            </p:cNvSpPr>
            <p:nvPr/>
          </p:nvSpPr>
          <p:spPr bwMode="auto">
            <a:xfrm>
              <a:off x="1973" y="2523"/>
              <a:ext cx="0" cy="136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018" name="Line 368"/>
            <p:cNvSpPr>
              <a:spLocks noChangeShapeType="1"/>
            </p:cNvSpPr>
            <p:nvPr/>
          </p:nvSpPr>
          <p:spPr bwMode="auto">
            <a:xfrm>
              <a:off x="1974" y="3884"/>
              <a:ext cx="136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019" name="Line 369"/>
            <p:cNvSpPr>
              <a:spLocks noChangeShapeType="1"/>
            </p:cNvSpPr>
            <p:nvPr/>
          </p:nvSpPr>
          <p:spPr bwMode="auto">
            <a:xfrm flipV="1">
              <a:off x="3334" y="2568"/>
              <a:ext cx="0" cy="131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641962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400" dirty="0"/>
              <a:t>Ταξινόμηση Δικτύων Υπολογιστών</a:t>
            </a:r>
            <a:endParaRPr lang="en-US" sz="4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600" dirty="0"/>
              <a:t>Κριτήρια</a:t>
            </a:r>
          </a:p>
          <a:p>
            <a:pPr lvl="1" eaLnBrk="1" hangingPunct="1">
              <a:lnSpc>
                <a:spcPct val="150000"/>
              </a:lnSpc>
            </a:pPr>
            <a:r>
              <a:rPr lang="el-GR" sz="2600" dirty="0"/>
              <a:t>Τεχνολογία Μετάδοσης</a:t>
            </a:r>
          </a:p>
          <a:p>
            <a:pPr lvl="2" eaLnBrk="1" hangingPunct="1">
              <a:lnSpc>
                <a:spcPct val="150000"/>
              </a:lnSpc>
            </a:pPr>
            <a:r>
              <a:rPr lang="el-GR" sz="2600" dirty="0"/>
              <a:t>Συνδέσεις εκπομπής (</a:t>
            </a:r>
            <a:r>
              <a:rPr lang="en-US" sz="2600" dirty="0"/>
              <a:t>Broadcast)</a:t>
            </a:r>
          </a:p>
          <a:p>
            <a:pPr lvl="3" eaLnBrk="1" hangingPunct="1">
              <a:lnSpc>
                <a:spcPct val="150000"/>
              </a:lnSpc>
            </a:pPr>
            <a:r>
              <a:rPr lang="el-GR" sz="2600" dirty="0"/>
              <a:t>Κοινό κανάλι επικοινωνίας</a:t>
            </a:r>
          </a:p>
          <a:p>
            <a:pPr lvl="3" eaLnBrk="1" hangingPunct="1">
              <a:lnSpc>
                <a:spcPct val="150000"/>
              </a:lnSpc>
            </a:pPr>
            <a:r>
              <a:rPr lang="el-GR" sz="2600" dirty="0"/>
              <a:t>Δύο υποκατηγορίες</a:t>
            </a:r>
          </a:p>
          <a:p>
            <a:pPr lvl="4" eaLnBrk="1" hangingPunct="1">
              <a:lnSpc>
                <a:spcPct val="150000"/>
              </a:lnSpc>
            </a:pPr>
            <a:r>
              <a:rPr lang="el-GR" sz="2600" dirty="0"/>
              <a:t>Εκπομπή ή ευρείας εκπομπής (</a:t>
            </a:r>
            <a:r>
              <a:rPr lang="en-US" sz="2600" dirty="0"/>
              <a:t>broadcasting)</a:t>
            </a:r>
          </a:p>
          <a:p>
            <a:pPr lvl="4" eaLnBrk="1" hangingPunct="1">
              <a:lnSpc>
                <a:spcPct val="150000"/>
              </a:lnSpc>
            </a:pPr>
            <a:r>
              <a:rPr lang="el-GR" sz="2600" dirty="0" err="1"/>
              <a:t>Πολυδιανομή</a:t>
            </a:r>
            <a:r>
              <a:rPr lang="el-GR" sz="2600" dirty="0"/>
              <a:t> (</a:t>
            </a:r>
            <a:r>
              <a:rPr lang="en-US" sz="2600" dirty="0"/>
              <a:t>Multicasting)</a:t>
            </a:r>
          </a:p>
          <a:p>
            <a:pPr lvl="2" eaLnBrk="1" hangingPunct="1">
              <a:lnSpc>
                <a:spcPct val="150000"/>
              </a:lnSpc>
            </a:pPr>
            <a:r>
              <a:rPr lang="el-GR" sz="2600" dirty="0"/>
              <a:t>Συνδέσεις από Σημείο σε Σημείο (</a:t>
            </a:r>
            <a:r>
              <a:rPr lang="en-US" sz="2600" dirty="0"/>
              <a:t>Point-to-Point) </a:t>
            </a:r>
          </a:p>
          <a:p>
            <a:pPr lvl="3" eaLnBrk="1" hangingPunct="1">
              <a:lnSpc>
                <a:spcPct val="150000"/>
              </a:lnSpc>
            </a:pPr>
            <a:r>
              <a:rPr lang="el-GR" sz="2600" dirty="0"/>
              <a:t>Πολλές συνδέσεις ανάμεσα σε ζεύγη μηχανών</a:t>
            </a:r>
            <a:endParaRPr lang="en-US" sz="2600" dirty="0"/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D863D-9F76-4AF2-A72A-A27DD89054B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410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1" lang="el-GR" sz="4400" dirty="0"/>
              <a:t>Λειτουργία των</a:t>
            </a:r>
            <a:r>
              <a:rPr kumimoji="1" lang="en-GB" sz="4400" dirty="0"/>
              <a:t> TCP </a:t>
            </a:r>
            <a:r>
              <a:rPr kumimoji="1" lang="el-GR" sz="4400" dirty="0"/>
              <a:t>και</a:t>
            </a:r>
            <a:r>
              <a:rPr kumimoji="1" lang="en-GB" sz="4400" dirty="0"/>
              <a:t> IP</a:t>
            </a:r>
            <a:endParaRPr lang="en-US" sz="4400" dirty="0"/>
          </a:p>
        </p:txBody>
      </p:sp>
      <p:sp>
        <p:nvSpPr>
          <p:cNvPr id="36868" name="5 - Θέση περιεχομένου"/>
          <p:cNvSpPr>
            <a:spLocks noGrp="1"/>
          </p:cNvSpPr>
          <p:nvPr>
            <p:ph idx="1"/>
          </p:nvPr>
        </p:nvSpPr>
        <p:spPr>
          <a:xfrm>
            <a:off x="323850" y="1844675"/>
            <a:ext cx="2890838" cy="4824413"/>
          </a:xfrm>
        </p:spPr>
        <p:txBody>
          <a:bodyPr>
            <a:normAutofit/>
          </a:bodyPr>
          <a:lstStyle/>
          <a:p>
            <a:r>
              <a:rPr lang="el-GR" dirty="0"/>
              <a:t>Το </a:t>
            </a:r>
            <a:r>
              <a:rPr lang="el-GR" b="1" dirty="0"/>
              <a:t>TCP</a:t>
            </a:r>
            <a:r>
              <a:rPr lang="el-GR" dirty="0"/>
              <a:t> είναι υλοποιημένο μόνο στα τερματικά συστήματα, για αυτό χαρακτηρίζεται ως από άκρο σε άκρο πρωτόκολλο (</a:t>
            </a:r>
            <a:r>
              <a:rPr lang="el-GR" b="1" dirty="0" err="1"/>
              <a:t>End</a:t>
            </a:r>
            <a:r>
              <a:rPr lang="el-GR" b="1" dirty="0"/>
              <a:t> </a:t>
            </a:r>
            <a:r>
              <a:rPr lang="el-GR" b="1" dirty="0" err="1"/>
              <a:t>to</a:t>
            </a:r>
            <a:r>
              <a:rPr lang="el-GR" b="1" dirty="0"/>
              <a:t> </a:t>
            </a:r>
            <a:r>
              <a:rPr lang="el-GR" b="1" dirty="0" err="1"/>
              <a:t>end</a:t>
            </a:r>
            <a:r>
              <a:rPr lang="el-GR" b="1" dirty="0"/>
              <a:t> </a:t>
            </a:r>
            <a:r>
              <a:rPr lang="el-GR" dirty="0" err="1"/>
              <a:t>protocol</a:t>
            </a:r>
            <a:r>
              <a:rPr lang="el-GR" dirty="0"/>
              <a:t> ή </a:t>
            </a:r>
            <a:r>
              <a:rPr lang="el-GR" b="1" dirty="0" err="1"/>
              <a:t>host</a:t>
            </a:r>
            <a:r>
              <a:rPr lang="el-GR" b="1" dirty="0"/>
              <a:t> </a:t>
            </a:r>
            <a:r>
              <a:rPr lang="el-GR" b="1" dirty="0" err="1"/>
              <a:t>to</a:t>
            </a:r>
            <a:r>
              <a:rPr lang="el-GR" b="1" dirty="0"/>
              <a:t> </a:t>
            </a:r>
            <a:r>
              <a:rPr lang="el-GR" b="1" dirty="0" err="1"/>
              <a:t>host</a:t>
            </a:r>
            <a:r>
              <a:rPr lang="el-GR" b="1" dirty="0"/>
              <a:t> </a:t>
            </a:r>
            <a:r>
              <a:rPr lang="el-GR" dirty="0" err="1"/>
              <a:t>protocol</a:t>
            </a:r>
            <a:r>
              <a:rPr lang="el-GR" dirty="0"/>
              <a:t>). </a:t>
            </a:r>
            <a:br>
              <a:rPr lang="en-US" dirty="0"/>
            </a:br>
            <a:r>
              <a:rPr lang="el-GR" dirty="0"/>
              <a:t>Δεν υπάρχει στους δρομολογητές του δικτύου. </a:t>
            </a:r>
          </a:p>
          <a:p>
            <a:r>
              <a:rPr lang="el-GR" dirty="0"/>
              <a:t> Το </a:t>
            </a:r>
            <a:r>
              <a:rPr lang="en-US" b="1" dirty="0"/>
              <a:t>IP</a:t>
            </a:r>
            <a:r>
              <a:rPr lang="en-US" dirty="0"/>
              <a:t> </a:t>
            </a:r>
            <a:r>
              <a:rPr lang="el-GR" dirty="0"/>
              <a:t> είναι υλοποιημένο παντού.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296D9-407B-48D3-9378-58A8ABE38521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/>
          <a:srcRect b="7607"/>
          <a:stretch>
            <a:fillRect/>
          </a:stretch>
        </p:blipFill>
        <p:spPr bwMode="auto">
          <a:xfrm>
            <a:off x="3214688" y="1880669"/>
            <a:ext cx="5605462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98652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dirty="0"/>
              <a:t>TCP/IP: </a:t>
            </a:r>
            <a:r>
              <a:rPr lang="el-GR" sz="4400" dirty="0"/>
              <a:t>Πρωτόκολλα</a:t>
            </a:r>
            <a:endParaRPr lang="en-US" sz="4400" dirty="0"/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93925" y="1954213"/>
          <a:ext cx="4799013" cy="380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798440" imgH="3805200" progId="">
                  <p:embed/>
                </p:oleObj>
              </mc:Choice>
              <mc:Fallback>
                <p:oleObj name="VISIO" r:id="rId3" imgW="4798440" imgH="3805200" progId="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1954213"/>
                        <a:ext cx="4799013" cy="380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72BBE-914C-4D14-821A-429B80CB1E61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42750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400" dirty="0"/>
              <a:t>Λειτουργίες Στοιχείων Δικτύου</a:t>
            </a:r>
            <a:endParaRPr lang="en-US" sz="4400" dirty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976519" y="1902329"/>
            <a:ext cx="4248473" cy="43924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Data Plane: </a:t>
            </a:r>
            <a:r>
              <a:rPr lang="el-GR" sz="2000" dirty="0"/>
              <a:t>Μετάδοση Δεδομένων - </a:t>
            </a:r>
            <a:r>
              <a:rPr lang="el-G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Προώθηση (</a:t>
            </a:r>
            <a:r>
              <a:rPr lang="el-GR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forwarding</a:t>
            </a:r>
            <a:r>
              <a:rPr lang="el-G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δεδομένων </a:t>
            </a:r>
          </a:p>
          <a:p>
            <a:pPr lvl="1">
              <a:lnSpc>
                <a:spcPct val="150000"/>
              </a:lnSpc>
            </a:pPr>
            <a:r>
              <a:rPr lang="el-GR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Μέσω μεταγωγών(</a:t>
            </a:r>
            <a:r>
              <a:rPr lang="el-GR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switches</a:t>
            </a:r>
            <a:r>
              <a:rPr lang="el-GR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&amp; δρομολογητών(</a:t>
            </a:r>
            <a:r>
              <a:rPr lang="el-GR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routers</a:t>
            </a:r>
            <a:r>
              <a:rPr lang="el-GR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l-GR" sz="2000" dirty="0"/>
          </a:p>
          <a:p>
            <a:pPr eaLnBrk="1" hangingPunct="1">
              <a:lnSpc>
                <a:spcPct val="150000"/>
              </a:lnSpc>
            </a:pPr>
            <a:r>
              <a:rPr lang="en-US" sz="2000" dirty="0"/>
              <a:t>Control Plane: </a:t>
            </a:r>
            <a:r>
              <a:rPr lang="el-GR" sz="2000" dirty="0"/>
              <a:t>Έλεγχος – Σηματοδοσία Δρομολόγησης πακέτων. </a:t>
            </a:r>
            <a:endParaRPr lang="en-US" sz="2000" dirty="0"/>
          </a:p>
          <a:p>
            <a:pPr lvl="1" eaLnBrk="1" hangingPunct="1">
              <a:lnSpc>
                <a:spcPct val="150000"/>
              </a:lnSpc>
            </a:pPr>
            <a:r>
              <a:rPr lang="en-US" sz="1600" dirty="0"/>
              <a:t>In-band Signaling</a:t>
            </a:r>
            <a:r>
              <a:rPr lang="el-GR" sz="1600" dirty="0"/>
              <a:t> -</a:t>
            </a:r>
            <a:r>
              <a:rPr lang="en-US" sz="1600" dirty="0"/>
              <a:t> Headers in Packets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600" dirty="0"/>
              <a:t>Out of Band signaling </a:t>
            </a:r>
            <a:r>
              <a:rPr lang="el-GR" sz="1600" dirty="0"/>
              <a:t>- </a:t>
            </a:r>
            <a:r>
              <a:rPr lang="en-US" sz="1600" dirty="0"/>
              <a:t>Control packets </a:t>
            </a:r>
            <a:r>
              <a:rPr lang="el-GR" sz="1600" dirty="0"/>
              <a:t>που διακινούνται είτε στο δίκτυο δεδομένων είτε έξω από αυτό.</a:t>
            </a: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FDCFB-A239-4B2B-90CE-9F1A98900094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32" y="1771621"/>
            <a:ext cx="4842867" cy="318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133652" y="4943904"/>
            <a:ext cx="5796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https://thenewstack.io/defining-software-defined-networking-part-1/</a:t>
            </a:r>
          </a:p>
        </p:txBody>
      </p:sp>
    </p:spTree>
    <p:extLst>
      <p:ext uri="{BB962C8B-B14F-4D97-AF65-F5344CB8AC3E}">
        <p14:creationId xmlns:p14="http://schemas.microsoft.com/office/powerpoint/2010/main" val="3801963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400" dirty="0"/>
              <a:t>Λειτουργίες</a:t>
            </a:r>
            <a:r>
              <a:rPr lang="el-GR" dirty="0"/>
              <a:t> Στοιχείων Δικτύου</a:t>
            </a:r>
            <a:endParaRPr lang="en-US" dirty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895527" y="1916832"/>
            <a:ext cx="4248473" cy="166445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dirty="0"/>
              <a:t>Management plane: </a:t>
            </a:r>
            <a:r>
              <a:rPr lang="el-GR" sz="2400" dirty="0"/>
              <a:t>Διαχειριστικές Λειτουργίες</a:t>
            </a:r>
          </a:p>
          <a:p>
            <a:pPr lvl="1" eaLnBrk="1" hangingPunct="1">
              <a:lnSpc>
                <a:spcPct val="110000"/>
              </a:lnSpc>
            </a:pPr>
            <a:r>
              <a:rPr lang="en-GB" dirty="0" err="1"/>
              <a:t>Μοντέλο</a:t>
            </a:r>
            <a:r>
              <a:rPr lang="el-GR" dirty="0"/>
              <a:t> </a:t>
            </a:r>
            <a:r>
              <a:rPr lang="en-GB" dirty="0" err="1"/>
              <a:t>Αναφοράς</a:t>
            </a:r>
            <a:r>
              <a:rPr lang="el-GR" dirty="0"/>
              <a:t> </a:t>
            </a:r>
            <a:r>
              <a:rPr lang="en-GB" dirty="0"/>
              <a:t>FCAPS: Fault, Configuration, Accounting, Performance &amp; Security Management</a:t>
            </a:r>
            <a:endParaRPr lang="el-GR" dirty="0"/>
          </a:p>
          <a:p>
            <a:pPr eaLnBrk="1" hangingPunct="1"/>
            <a:endParaRPr lang="en-US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FDCFB-A239-4B2B-90CE-9F1A98900094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842867" cy="318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0" y="4869160"/>
            <a:ext cx="5796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https://thenewstack.io/defining-software-defined-networking-part-1/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81288"/>
            <a:ext cx="2611272" cy="257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936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400" dirty="0"/>
              <a:t>Μοντέλο Διαχείρισης </a:t>
            </a:r>
            <a:r>
              <a:rPr lang="en-US" sz="4400" dirty="0"/>
              <a:t>FCAPS</a:t>
            </a: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FDCFB-A239-4B2B-90CE-9F1A98900094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58" y="2708920"/>
            <a:ext cx="69786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2728" y="1737361"/>
            <a:ext cx="2611272" cy="257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4002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400" dirty="0"/>
              <a:t>Το μοντέλο διαχείρισης </a:t>
            </a:r>
            <a:r>
              <a:rPr lang="en-US" sz="4400" dirty="0"/>
              <a:t>SNMP</a:t>
            </a:r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963" y="1772816"/>
            <a:ext cx="7068073" cy="454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FDCFB-A239-4B2B-90CE-9F1A98900094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6732240" y="371703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Agent: Server</a:t>
            </a:r>
          </a:p>
          <a:p>
            <a:endParaRPr lang="en-US" dirty="0"/>
          </a:p>
          <a:p>
            <a:r>
              <a:rPr lang="en-US" dirty="0"/>
              <a:t>Manager: Client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491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620688"/>
            <a:ext cx="7543800" cy="1116673"/>
          </a:xfrm>
        </p:spPr>
        <p:txBody>
          <a:bodyPr>
            <a:noAutofit/>
          </a:bodyPr>
          <a:lstStyle/>
          <a:p>
            <a:r>
              <a:rPr lang="en-GB" dirty="0"/>
              <a:t>A</a:t>
            </a:r>
            <a:r>
              <a:rPr lang="el-GR" dirty="0" err="1"/>
              <a:t>ρχιτεκτονική</a:t>
            </a:r>
            <a:r>
              <a:rPr lang="el-GR" dirty="0"/>
              <a:t> διαχείρισης</a:t>
            </a:r>
            <a:endParaRPr lang="en-US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7354936" cy="43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FDCFB-A239-4B2B-90CE-9F1A98900094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954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77398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dirty="0"/>
              <a:t>Software Defined Networking - SDN</a:t>
            </a:r>
            <a:endParaRPr lang="en-US" sz="4000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FDCFB-A239-4B2B-90CE-9F1A98900094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2877443" y="5988501"/>
            <a:ext cx="5796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https://thenewstack.io/defining-software-defined-networking-part-1/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273" y="1820583"/>
            <a:ext cx="5616624" cy="424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212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18802"/>
            <a:ext cx="777398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dirty="0"/>
              <a:t>Software Defined Networking - SDN</a:t>
            </a:r>
            <a:endParaRPr lang="en-US" sz="4000" dirty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899592" y="1844455"/>
            <a:ext cx="7884368" cy="4392488"/>
          </a:xfrm>
        </p:spPr>
        <p:txBody>
          <a:bodyPr/>
          <a:lstStyle/>
          <a:p>
            <a:pPr eaLnBrk="1" hangingPunct="1"/>
            <a:r>
              <a:rPr lang="el-GR" sz="2000" dirty="0"/>
              <a:t>Δικτύωση καθοριζόμενη από λογισμικό</a:t>
            </a:r>
            <a:endParaRPr lang="en-US" sz="2000" dirty="0"/>
          </a:p>
          <a:p>
            <a:pPr eaLnBrk="1" hangingPunct="1"/>
            <a:r>
              <a:rPr lang="en-GB" sz="2000" dirty="0"/>
              <a:t>Application Tier: </a:t>
            </a:r>
            <a:r>
              <a:rPr lang="el-GR" sz="2000" dirty="0"/>
              <a:t>Εφαρμογές που επικοινωνούν με τον </a:t>
            </a:r>
            <a:r>
              <a:rPr lang="en-US" sz="2000" dirty="0"/>
              <a:t>controller.</a:t>
            </a:r>
            <a:endParaRPr lang="en-GB" sz="2000" dirty="0"/>
          </a:p>
          <a:p>
            <a:pPr eaLnBrk="1" hangingPunct="1"/>
            <a:r>
              <a:rPr lang="en-GB" sz="2000" dirty="0"/>
              <a:t>Control Plane Tier:  </a:t>
            </a:r>
            <a:r>
              <a:rPr lang="el-GR" sz="2000" dirty="0"/>
              <a:t>Περιλαμβάνει τον </a:t>
            </a:r>
            <a:r>
              <a:rPr lang="en-GB" sz="2000" dirty="0"/>
              <a:t> SDN controller</a:t>
            </a:r>
            <a:r>
              <a:rPr lang="el-GR" sz="2000" dirty="0"/>
              <a:t>/ελεγκτή που διαχειρίζεται το δίκτυο</a:t>
            </a:r>
            <a:r>
              <a:rPr lang="en-GB" sz="2000" dirty="0"/>
              <a:t>. </a:t>
            </a:r>
            <a:r>
              <a:rPr lang="el-GR" sz="2000" dirty="0"/>
              <a:t>Επίσης </a:t>
            </a:r>
            <a:r>
              <a:rPr lang="el-GR" sz="2000"/>
              <a:t>λαμβάνει αιτήσεις </a:t>
            </a:r>
            <a:r>
              <a:rPr lang="el-GR" sz="2000" dirty="0"/>
              <a:t>από </a:t>
            </a:r>
            <a:r>
              <a:rPr lang="en-GB" sz="2000" dirty="0"/>
              <a:t>application layer </a:t>
            </a:r>
            <a:r>
              <a:rPr lang="el-GR" sz="2000" dirty="0"/>
              <a:t>διαχείρισης και επίβλεψης</a:t>
            </a:r>
            <a:r>
              <a:rPr lang="en-GB" sz="2000" dirty="0"/>
              <a:t>.</a:t>
            </a:r>
          </a:p>
          <a:p>
            <a:pPr eaLnBrk="1" hangingPunct="1"/>
            <a:r>
              <a:rPr lang="en-GB" sz="2000" dirty="0"/>
              <a:t>Infrastructure or Data-plane Tier: </a:t>
            </a:r>
            <a:r>
              <a:rPr lang="el-GR" sz="2000" dirty="0"/>
              <a:t>Τα φυσικά στοιχεία του δικτύου (</a:t>
            </a:r>
            <a:r>
              <a:rPr lang="en-GB" sz="2000" dirty="0"/>
              <a:t>Ethernet switches and routers</a:t>
            </a:r>
            <a:r>
              <a:rPr lang="el-GR" sz="2000" dirty="0"/>
              <a:t>)</a:t>
            </a:r>
            <a:r>
              <a:rPr lang="en-GB" sz="2000" dirty="0"/>
              <a:t>.</a:t>
            </a:r>
            <a:endParaRPr lang="en-US" sz="2000" dirty="0"/>
          </a:p>
          <a:p>
            <a:pPr eaLnBrk="1" hangingPunct="1"/>
            <a:r>
              <a:rPr lang="el-GR" sz="2000" dirty="0"/>
              <a:t>Η Πληροφορία διαχείρισης είναι </a:t>
            </a:r>
            <a:r>
              <a:rPr lang="en-US" sz="2000" dirty="0"/>
              <a:t>control packets </a:t>
            </a:r>
            <a:r>
              <a:rPr lang="el-GR" sz="2000" dirty="0"/>
              <a:t>που ορίζονται μέσω εντολών λογισμικού</a:t>
            </a:r>
          </a:p>
          <a:p>
            <a:pPr eaLnBrk="1" hangingPunct="1"/>
            <a:r>
              <a:rPr lang="el-GR" sz="2000" dirty="0"/>
              <a:t>Το πρωτόκολλο μεταξύ ελεγκτή και επιπέδου δικτύου που επικρατεί είναι το </a:t>
            </a:r>
            <a:r>
              <a:rPr lang="en-US" sz="2000" dirty="0" err="1"/>
              <a:t>openflow</a:t>
            </a:r>
            <a:endParaRPr lang="el-GR" sz="2000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FDCFB-A239-4B2B-90CE-9F1A98900094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2953086" y="6086755"/>
            <a:ext cx="5796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https://thenewstack.io/defining-software-defined-networking-part-1/</a:t>
            </a:r>
          </a:p>
        </p:txBody>
      </p:sp>
    </p:spTree>
    <p:extLst>
      <p:ext uri="{BB962C8B-B14F-4D97-AF65-F5344CB8AC3E}">
        <p14:creationId xmlns:p14="http://schemas.microsoft.com/office/powerpoint/2010/main" val="2107558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Πως λειτουργεί το </a:t>
            </a:r>
            <a:r>
              <a:rPr lang="en-US"/>
              <a:t>Internet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73896" y="1857817"/>
            <a:ext cx="7313612" cy="44815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70000"/>
              </a:lnSpc>
            </a:pPr>
            <a:r>
              <a:rPr lang="en-US" sz="6400" dirty="0"/>
              <a:t>A</a:t>
            </a:r>
            <a:r>
              <a:rPr lang="el-GR" sz="6400" dirty="0" err="1"/>
              <a:t>νακοινώσιμα</a:t>
            </a:r>
            <a:r>
              <a:rPr lang="el-GR" sz="6400" dirty="0"/>
              <a:t> Δίκτυα (</a:t>
            </a:r>
            <a:r>
              <a:rPr lang="en-US" sz="6400" dirty="0"/>
              <a:t>Announced public networks): </a:t>
            </a:r>
            <a:r>
              <a:rPr lang="el-GR" sz="6400" dirty="0"/>
              <a:t>Γνωστά δίκτυα (περίπου 750.000) που ανακοινώνονται μέσω </a:t>
            </a:r>
            <a:r>
              <a:rPr lang="en-US" sz="6400" dirty="0"/>
              <a:t>BGP </a:t>
            </a:r>
            <a:r>
              <a:rPr lang="el-GR" sz="6400" dirty="0"/>
              <a:t>(</a:t>
            </a:r>
            <a:r>
              <a:rPr lang="en-US" sz="6400" dirty="0"/>
              <a:t>BGP</a:t>
            </a:r>
            <a:r>
              <a:rPr lang="el-GR" sz="6400" dirty="0"/>
              <a:t> </a:t>
            </a:r>
            <a:r>
              <a:rPr lang="en-US" sz="6400" dirty="0"/>
              <a:t>announcements)</a:t>
            </a:r>
            <a:r>
              <a:rPr lang="el-GR" sz="6400" dirty="0"/>
              <a:t>.</a:t>
            </a:r>
          </a:p>
          <a:p>
            <a:pPr eaLnBrk="1" hangingPunct="1">
              <a:lnSpc>
                <a:spcPct val="170000"/>
              </a:lnSpc>
            </a:pPr>
            <a:r>
              <a:rPr lang="el-GR" sz="6400" dirty="0"/>
              <a:t>Μια Αυτόνομη Διαχειριστική Περιοχή (</a:t>
            </a:r>
            <a:r>
              <a:rPr lang="en-US" sz="6400" dirty="0"/>
              <a:t>Autonomous System</a:t>
            </a:r>
            <a:r>
              <a:rPr lang="el-GR" sz="6400" dirty="0"/>
              <a:t> – </a:t>
            </a:r>
            <a:r>
              <a:rPr lang="en-US" sz="6400" dirty="0"/>
              <a:t>AS </a:t>
            </a:r>
            <a:r>
              <a:rPr lang="el-GR" sz="6400" dirty="0"/>
              <a:t>) αποτελείται από μια ομάδα ανακοινώσιμων δικτύων που έχει μια ενοποιημένη πολιτική δρομολόγησης. </a:t>
            </a:r>
            <a:endParaRPr lang="en-US" sz="6400" dirty="0"/>
          </a:p>
          <a:p>
            <a:pPr eaLnBrk="1" hangingPunct="1">
              <a:lnSpc>
                <a:spcPct val="170000"/>
              </a:lnSpc>
            </a:pPr>
            <a:r>
              <a:rPr lang="el-GR" sz="6400" dirty="0"/>
              <a:t>Κάθε </a:t>
            </a:r>
            <a:r>
              <a:rPr lang="en-US" sz="6400" dirty="0"/>
              <a:t>AS </a:t>
            </a:r>
            <a:r>
              <a:rPr lang="el-GR" sz="6400" dirty="0"/>
              <a:t>έχει ένα αυτόνομο μοναδικό αριθμό</a:t>
            </a:r>
            <a:r>
              <a:rPr lang="en-US" sz="6400" dirty="0"/>
              <a:t> (</a:t>
            </a:r>
            <a:r>
              <a:rPr lang="en-US" sz="6400" dirty="0" err="1"/>
              <a:t>Autonomus</a:t>
            </a:r>
            <a:r>
              <a:rPr lang="en-US" sz="6400" dirty="0"/>
              <a:t> System Number - ASN).</a:t>
            </a:r>
            <a:r>
              <a:rPr lang="el-GR" sz="6400" dirty="0"/>
              <a:t> Τα ASN, είναι μοναδικοί αριθμοί 16 </a:t>
            </a:r>
            <a:r>
              <a:rPr lang="el-GR" sz="6400" dirty="0" err="1"/>
              <a:t>bit</a:t>
            </a:r>
            <a:r>
              <a:rPr lang="el-GR" sz="6400" dirty="0"/>
              <a:t> μεταξύ 1 και 65534 ή 32 </a:t>
            </a:r>
            <a:r>
              <a:rPr lang="el-GR" sz="6400" dirty="0" err="1"/>
              <a:t>bit</a:t>
            </a:r>
            <a:r>
              <a:rPr lang="el-GR" sz="6400" dirty="0"/>
              <a:t> μεταξύ 131072 και 4294967294.</a:t>
            </a:r>
            <a:endParaRPr lang="en-US" sz="6400" dirty="0"/>
          </a:p>
          <a:p>
            <a:pPr eaLnBrk="1" hangingPunct="1">
              <a:lnSpc>
                <a:spcPct val="170000"/>
              </a:lnSpc>
            </a:pPr>
            <a:r>
              <a:rPr lang="el-GR" sz="6400" dirty="0"/>
              <a:t>Υπάρχουν 62.000 διαφημιζόμενα </a:t>
            </a:r>
            <a:r>
              <a:rPr lang="en-US" sz="6400" dirty="0"/>
              <a:t>AS</a:t>
            </a:r>
            <a:r>
              <a:rPr lang="el-GR" sz="6400" dirty="0"/>
              <a:t>.</a:t>
            </a:r>
            <a:r>
              <a:rPr lang="en-US" sz="6400" dirty="0"/>
              <a:t> </a:t>
            </a:r>
          </a:p>
          <a:p>
            <a:pPr eaLnBrk="1" hangingPunct="1">
              <a:lnSpc>
                <a:spcPct val="170000"/>
              </a:lnSpc>
            </a:pPr>
            <a:r>
              <a:rPr lang="el-GR" sz="6400" dirty="0"/>
              <a:t>Κάθε συσκευή που συνδέεται στο Διαδίκτυο είναι συνδεδεμένη σε ένα AS.</a:t>
            </a:r>
          </a:p>
          <a:p>
            <a:pPr eaLnBrk="1" hangingPunct="1">
              <a:lnSpc>
                <a:spcPct val="90000"/>
              </a:lnSpc>
            </a:pPr>
            <a:endParaRPr lang="el-GR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9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9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900" dirty="0"/>
              <a:t> </a:t>
            </a:r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9AE4C-95EC-44BF-869D-4DF4EEE85FF3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784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213536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400" dirty="0"/>
              <a:t>Ταξινόμηση Δικτύων Υπολογιστών</a:t>
            </a:r>
            <a:endParaRPr lang="en-US" sz="44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/>
              <a:t>Κριτήρια</a:t>
            </a:r>
          </a:p>
          <a:p>
            <a:pPr lvl="1" eaLnBrk="1" hangingPunct="1"/>
            <a:r>
              <a:rPr lang="el-GR" sz="2000" dirty="0"/>
              <a:t>Κλίμακα</a:t>
            </a:r>
          </a:p>
          <a:p>
            <a:pPr lvl="3"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40123-C543-4C5D-8EA5-881DFBE8E2D8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8436" name="Picture 4" descr="1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984" y="2844488"/>
            <a:ext cx="65516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349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400" dirty="0"/>
              <a:t>Πως λειτουργεί το </a:t>
            </a:r>
            <a:r>
              <a:rPr lang="en-US" sz="4400" dirty="0"/>
              <a:t>Internet</a:t>
            </a:r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5D138-326F-429D-B7A2-8E11F00644BC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526" y="1808258"/>
            <a:ext cx="5360818" cy="440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16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dirty="0"/>
              <a:t>Ανακοίνωση Δικτύου 135.207.0.0/16 μέσω </a:t>
            </a:r>
            <a:r>
              <a:rPr lang="en-US" sz="4000" dirty="0"/>
              <a:t>BGP</a:t>
            </a:r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3072A-8555-4390-964B-0E3E9B5B59E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737361"/>
            <a:ext cx="6959249" cy="443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65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00FB5D-FCB8-4C2C-9ADE-581DB61E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ΕΔΥΤΕ - Εθνικό Δίκτυο Υποδομών Τεχνολογίας και Έρευνας (GRNET)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65D8660-1CB9-456C-89DC-3C995DF2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DA0DD-E298-4A20-9781-B8EA08D01E42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658C2FFF-13EA-4569-8782-245499A1C1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530" y="1846263"/>
            <a:ext cx="6541389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4 - TextBox">
            <a:extLst>
              <a:ext uri="{FF2B5EF4-FFF2-40B4-BE49-F238E27FC236}">
                <a16:creationId xmlns:a16="http://schemas.microsoft.com/office/drawing/2014/main" id="{7A35D1DE-F616-495A-9639-D33133537134}"/>
              </a:ext>
            </a:extLst>
          </p:cNvPr>
          <p:cNvSpPr txBox="1"/>
          <p:nvPr/>
        </p:nvSpPr>
        <p:spPr>
          <a:xfrm>
            <a:off x="1279081" y="5856609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https://grnet.gr/infrastructure/network-and-topology/</a:t>
            </a:r>
          </a:p>
        </p:txBody>
      </p:sp>
    </p:spTree>
    <p:extLst>
      <p:ext uri="{BB962C8B-B14F-4D97-AF65-F5344CB8AC3E}">
        <p14:creationId xmlns:p14="http://schemas.microsoft.com/office/powerpoint/2010/main" val="474565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25981"/>
            <a:ext cx="8172450" cy="1143000"/>
          </a:xfrm>
        </p:spPr>
        <p:txBody>
          <a:bodyPr/>
          <a:lstStyle/>
          <a:p>
            <a:pPr eaLnBrk="1" hangingPunct="1"/>
            <a:r>
              <a:rPr lang="el-GR" sz="3200" dirty="0"/>
              <a:t>ΕΔΥΤΕ </a:t>
            </a:r>
            <a:r>
              <a:rPr lang="en-US" sz="3200" dirty="0"/>
              <a:t>- </a:t>
            </a:r>
            <a:r>
              <a:rPr lang="el-GR" sz="3200" dirty="0"/>
              <a:t>Εθνικό Δίκτυο Υποδομών Τεχνολογίας και Έρευνας (</a:t>
            </a:r>
            <a:r>
              <a:rPr lang="en-US" sz="3200" dirty="0"/>
              <a:t>GRNET</a:t>
            </a:r>
            <a:r>
              <a:rPr lang="el-GR" sz="3200" dirty="0"/>
              <a:t>)</a:t>
            </a:r>
            <a:endParaRPr lang="en-US" sz="3200" dirty="0"/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5A8C-CD7E-4527-879F-4F8DB8120291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847D945-945C-45E5-B994-C3A162F86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65" y="1906168"/>
            <a:ext cx="5980655" cy="425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 - TextBox">
            <a:extLst>
              <a:ext uri="{FF2B5EF4-FFF2-40B4-BE49-F238E27FC236}">
                <a16:creationId xmlns:a16="http://schemas.microsoft.com/office/drawing/2014/main" id="{6D0B4905-3CA6-4D75-B73A-A72B8C0D9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42" y="1916113"/>
            <a:ext cx="276225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>
                <a:latin typeface="Arial" charset="0"/>
              </a:rPr>
              <a:t>151Φορείς (ΑΕΙ &amp;  Ερευνητικά Κέντρα)</a:t>
            </a:r>
          </a:p>
          <a:p>
            <a:r>
              <a:rPr lang="el-GR" b="1" dirty="0">
                <a:latin typeface="Arial" charset="0"/>
              </a:rPr>
              <a:t>400.000 Τελικοί Χρήστες</a:t>
            </a:r>
          </a:p>
          <a:p>
            <a:endParaRPr lang="el-GR" b="1" dirty="0">
              <a:latin typeface="Arial" charset="0"/>
            </a:endParaRPr>
          </a:p>
          <a:p>
            <a:r>
              <a:rPr lang="el-GR" b="1" dirty="0">
                <a:latin typeface="Arial" charset="0"/>
              </a:rPr>
              <a:t>50Πόλεις, 340Σημεία Παρουσίας (</a:t>
            </a:r>
            <a:r>
              <a:rPr lang="en-GB" b="1" dirty="0" err="1">
                <a:latin typeface="Arial" charset="0"/>
              </a:rPr>
              <a:t>PoP’s</a:t>
            </a:r>
            <a:r>
              <a:rPr lang="en-GB" b="1" dirty="0">
                <a:latin typeface="Arial" charset="0"/>
              </a:rPr>
              <a:t>)</a:t>
            </a:r>
          </a:p>
          <a:p>
            <a:endParaRPr lang="el-GR" b="1" dirty="0">
              <a:latin typeface="Arial" charset="0"/>
            </a:endParaRPr>
          </a:p>
          <a:p>
            <a:r>
              <a:rPr lang="en-GB" b="1" dirty="0">
                <a:latin typeface="Arial" charset="0"/>
              </a:rPr>
              <a:t>1,</a:t>
            </a:r>
            <a:r>
              <a:rPr lang="el-GR" b="1" dirty="0">
                <a:latin typeface="Arial" charset="0"/>
              </a:rPr>
              <a:t>10(10</a:t>
            </a:r>
            <a:r>
              <a:rPr lang="en-GB" b="1" i="1" dirty="0">
                <a:latin typeface="Arial" charset="0"/>
              </a:rPr>
              <a:t>0)Gbps/</a:t>
            </a:r>
            <a:r>
              <a:rPr lang="el-GR" b="1" i="1" dirty="0">
                <a:latin typeface="Arial" charset="0"/>
              </a:rPr>
              <a:t>λ(</a:t>
            </a:r>
            <a:r>
              <a:rPr lang="en-GB" b="1" i="1" dirty="0">
                <a:latin typeface="Arial" charset="0"/>
              </a:rPr>
              <a:t>DWDM 1-10 </a:t>
            </a:r>
            <a:r>
              <a:rPr lang="el-GR" b="1" i="1" dirty="0">
                <a:latin typeface="Arial" charset="0"/>
              </a:rPr>
              <a:t>λ/</a:t>
            </a:r>
            <a:r>
              <a:rPr lang="en-GB" b="1" i="1" dirty="0" err="1">
                <a:latin typeface="Arial" charset="0"/>
              </a:rPr>
              <a:t>fiber</a:t>
            </a:r>
            <a:r>
              <a:rPr lang="en-GB" b="1" i="1" dirty="0">
                <a:latin typeface="Arial" charset="0"/>
              </a:rPr>
              <a:t>)</a:t>
            </a:r>
          </a:p>
          <a:p>
            <a:endParaRPr lang="el-GR" dirty="0">
              <a:latin typeface="Arial" charset="0"/>
            </a:endParaRPr>
          </a:p>
          <a:p>
            <a:r>
              <a:rPr lang="el-GR" dirty="0">
                <a:latin typeface="Arial" charset="0"/>
              </a:rPr>
              <a:t>Διασύνδεση με </a:t>
            </a:r>
            <a:r>
              <a:rPr lang="en-GB" dirty="0">
                <a:latin typeface="Arial" charset="0"/>
              </a:rPr>
              <a:t>GÉANT&amp;</a:t>
            </a:r>
            <a:r>
              <a:rPr lang="el-GR" dirty="0">
                <a:latin typeface="Arial" charset="0"/>
              </a:rPr>
              <a:t>Εμπορικό </a:t>
            </a:r>
            <a:r>
              <a:rPr lang="en-GB" dirty="0">
                <a:latin typeface="Arial" charset="0"/>
              </a:rPr>
              <a:t>Internet </a:t>
            </a:r>
            <a:endParaRPr lang="en-GB" dirty="0"/>
          </a:p>
        </p:txBody>
      </p:sp>
      <p:sp>
        <p:nvSpPr>
          <p:cNvPr id="6" name="5 - TextBox">
            <a:extLst>
              <a:ext uri="{FF2B5EF4-FFF2-40B4-BE49-F238E27FC236}">
                <a16:creationId xmlns:a16="http://schemas.microsoft.com/office/drawing/2014/main" id="{5D6B6211-A9B7-4192-A34D-ED6806D764C0}"/>
              </a:ext>
            </a:extLst>
          </p:cNvPr>
          <p:cNvSpPr txBox="1"/>
          <p:nvPr/>
        </p:nvSpPr>
        <p:spPr>
          <a:xfrm>
            <a:off x="531799" y="6035901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https://grnet.gr/infrastructure/network-and-topology/</a:t>
            </a:r>
          </a:p>
        </p:txBody>
      </p:sp>
    </p:spTree>
    <p:extLst>
      <p:ext uri="{BB962C8B-B14F-4D97-AF65-F5344CB8AC3E}">
        <p14:creationId xmlns:p14="http://schemas.microsoft.com/office/powerpoint/2010/main" val="1481788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8353" y="613602"/>
            <a:ext cx="8172450" cy="1143000"/>
          </a:xfrm>
        </p:spPr>
        <p:txBody>
          <a:bodyPr/>
          <a:lstStyle/>
          <a:p>
            <a:pPr eaLnBrk="1" hangingPunct="1"/>
            <a:r>
              <a:rPr lang="el-GR" sz="3200" dirty="0"/>
              <a:t>ΕΔΥΤΕ </a:t>
            </a:r>
            <a:r>
              <a:rPr lang="en-US" sz="3200" dirty="0"/>
              <a:t>- </a:t>
            </a:r>
            <a:r>
              <a:rPr lang="el-GR" sz="3200" dirty="0"/>
              <a:t>Εθνικό Δίκτυο Υποδομών Τεχνολογίας και Έρευνας (</a:t>
            </a:r>
            <a:r>
              <a:rPr lang="en-US" sz="3200" dirty="0"/>
              <a:t>GRNET</a:t>
            </a:r>
            <a:r>
              <a:rPr lang="el-GR" sz="3200" dirty="0"/>
              <a:t>)</a:t>
            </a:r>
            <a:endParaRPr lang="en-US" sz="3200" dirty="0"/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1CF9B-1FB6-4E73-A46F-717C1AE94F14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95822"/>
            <a:ext cx="45910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6 - TextBox"/>
          <p:cNvSpPr txBox="1">
            <a:spLocks noChangeArrowheads="1"/>
          </p:cNvSpPr>
          <p:nvPr/>
        </p:nvSpPr>
        <p:spPr bwMode="auto">
          <a:xfrm>
            <a:off x="5526897" y="1893970"/>
            <a:ext cx="361710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dirty="0">
                <a:latin typeface="Arial" charset="0"/>
              </a:rPr>
              <a:t>Το επίπεδο υπηρεσιών </a:t>
            </a:r>
            <a:r>
              <a:rPr lang="el-GR" sz="1400" dirty="0" err="1">
                <a:latin typeface="Arial" charset="0"/>
              </a:rPr>
              <a:t>carrier</a:t>
            </a:r>
            <a:r>
              <a:rPr lang="el-GR" sz="1400" dirty="0">
                <a:latin typeface="Arial" charset="0"/>
              </a:rPr>
              <a:t> (</a:t>
            </a:r>
            <a:r>
              <a:rPr lang="el-GR" sz="1400" dirty="0" err="1">
                <a:latin typeface="Arial" charset="0"/>
              </a:rPr>
              <a:t>carrier</a:t>
            </a:r>
            <a:r>
              <a:rPr lang="el-GR" sz="1400" dirty="0">
                <a:latin typeface="Arial" charset="0"/>
              </a:rPr>
              <a:t> </a:t>
            </a:r>
            <a:r>
              <a:rPr lang="el-GR" sz="1400" dirty="0" err="1">
                <a:latin typeface="Arial" charset="0"/>
              </a:rPr>
              <a:t>service</a:t>
            </a:r>
            <a:r>
              <a:rPr lang="el-GR" sz="1400" dirty="0">
                <a:latin typeface="Arial" charset="0"/>
              </a:rPr>
              <a:t> </a:t>
            </a:r>
            <a:r>
              <a:rPr lang="el-GR" sz="1400" dirty="0" err="1">
                <a:latin typeface="Arial" charset="0"/>
              </a:rPr>
              <a:t>layer</a:t>
            </a:r>
            <a:r>
              <a:rPr lang="el-GR" sz="1400" dirty="0">
                <a:latin typeface="Arial" charset="0"/>
              </a:rPr>
              <a:t>) παρέχει υπηρεσίες μεταφοράς </a:t>
            </a:r>
            <a:r>
              <a:rPr lang="el-GR" sz="1400" b="1" dirty="0">
                <a:latin typeface="Arial" charset="0"/>
              </a:rPr>
              <a:t>πλαισίων</a:t>
            </a:r>
            <a:r>
              <a:rPr lang="el-GR" sz="1400" dirty="0">
                <a:latin typeface="Arial" charset="0"/>
              </a:rPr>
              <a:t> (</a:t>
            </a:r>
            <a:r>
              <a:rPr lang="el-GR" sz="1400" b="1" dirty="0" err="1">
                <a:latin typeface="Arial" charset="0"/>
              </a:rPr>
              <a:t>frames</a:t>
            </a:r>
            <a:r>
              <a:rPr lang="el-GR" sz="1400" b="1" dirty="0">
                <a:latin typeface="Arial" charset="0"/>
              </a:rPr>
              <a:t>) </a:t>
            </a:r>
            <a:r>
              <a:rPr lang="el-GR" sz="1400" b="1" dirty="0" err="1">
                <a:latin typeface="Arial" charset="0"/>
              </a:rPr>
              <a:t>Ethernet</a:t>
            </a:r>
            <a:r>
              <a:rPr lang="el-GR" sz="1400" dirty="0">
                <a:latin typeface="Arial" charset="0"/>
              </a:rPr>
              <a:t>, κυρίως ανάμεσα στο δίκτυο IP του ΕΔYTE, τα κέντρα δεδομένων (</a:t>
            </a:r>
            <a:r>
              <a:rPr lang="el-GR" sz="1400" dirty="0" err="1">
                <a:latin typeface="Arial" charset="0"/>
              </a:rPr>
              <a:t>data</a:t>
            </a:r>
            <a:r>
              <a:rPr lang="el-GR" sz="1400" dirty="0">
                <a:latin typeface="Arial" charset="0"/>
              </a:rPr>
              <a:t> </a:t>
            </a:r>
            <a:r>
              <a:rPr lang="el-GR" sz="1400" dirty="0" err="1">
                <a:latin typeface="Arial" charset="0"/>
              </a:rPr>
              <a:t>centers</a:t>
            </a:r>
            <a:r>
              <a:rPr lang="el-GR" sz="1400" dirty="0">
                <a:latin typeface="Arial" charset="0"/>
              </a:rPr>
              <a:t>) του και των φορέων του. 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>
                <a:latin typeface="Arial" charset="0"/>
              </a:rPr>
              <a:t>Οι υπηρεσίες παρέχονται από κοινού από το δίκτυο </a:t>
            </a:r>
            <a:r>
              <a:rPr lang="el-GR" sz="1400" dirty="0" err="1">
                <a:latin typeface="Arial" charset="0"/>
              </a:rPr>
              <a:t>Carrier</a:t>
            </a:r>
            <a:r>
              <a:rPr lang="el-GR" sz="1400" dirty="0">
                <a:latin typeface="Arial" charset="0"/>
              </a:rPr>
              <a:t> (</a:t>
            </a:r>
            <a:r>
              <a:rPr lang="el-GR" sz="1400" b="1" dirty="0" err="1">
                <a:latin typeface="Arial" charset="0"/>
              </a:rPr>
              <a:t>Carrier</a:t>
            </a:r>
            <a:r>
              <a:rPr lang="el-GR" sz="1400" b="1" dirty="0">
                <a:latin typeface="Arial" charset="0"/>
              </a:rPr>
              <a:t> </a:t>
            </a:r>
            <a:r>
              <a:rPr lang="el-GR" sz="1400" b="1" dirty="0" err="1">
                <a:latin typeface="Arial" charset="0"/>
              </a:rPr>
              <a:t>Network</a:t>
            </a:r>
            <a:r>
              <a:rPr lang="el-GR" sz="1400" b="1" dirty="0">
                <a:latin typeface="Arial" charset="0"/>
              </a:rPr>
              <a:t> – CN</a:t>
            </a:r>
            <a:r>
              <a:rPr lang="el-GR" sz="1400" dirty="0">
                <a:latin typeface="Arial" charset="0"/>
              </a:rPr>
              <a:t>) και το δίκτυο πρόσβασης (</a:t>
            </a:r>
            <a:r>
              <a:rPr lang="el-GR" sz="1400" b="1" dirty="0">
                <a:latin typeface="Arial" charset="0"/>
              </a:rPr>
              <a:t>Access </a:t>
            </a:r>
            <a:r>
              <a:rPr lang="el-GR" sz="1400" b="1" dirty="0" err="1">
                <a:latin typeface="Arial" charset="0"/>
              </a:rPr>
              <a:t>Network</a:t>
            </a:r>
            <a:r>
              <a:rPr lang="el-GR" sz="1400" b="1" dirty="0">
                <a:latin typeface="Arial" charset="0"/>
              </a:rPr>
              <a:t> – AN</a:t>
            </a:r>
            <a:r>
              <a:rPr lang="el-GR" sz="1400" dirty="0">
                <a:latin typeface="Arial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>
                <a:latin typeface="Arial" charset="0"/>
              </a:rPr>
              <a:t> Τόσο το δίκτυο </a:t>
            </a:r>
            <a:r>
              <a:rPr lang="el-GR" sz="1400" dirty="0" err="1">
                <a:latin typeface="Arial" charset="0"/>
              </a:rPr>
              <a:t>Carrier</a:t>
            </a:r>
            <a:r>
              <a:rPr lang="el-GR" sz="1400" dirty="0">
                <a:latin typeface="Arial" charset="0"/>
              </a:rPr>
              <a:t> όσο και το δίκτυο πρόσβασης βασίζονται στις υπηρεσίες διασύνδεσης φυσικού επιπέδου του οπτικού δικτύου, το οποίο παρέχει κυκλώματα είτε απευθείας πάνω από «σκοτεινές» οπτικές ίνες, είτε </a:t>
            </a:r>
            <a:r>
              <a:rPr lang="el-GR" sz="1400" dirty="0" err="1">
                <a:latin typeface="Arial" charset="0"/>
              </a:rPr>
              <a:t>πολυπλεγμένες</a:t>
            </a:r>
            <a:r>
              <a:rPr lang="el-GR" sz="1400" dirty="0">
                <a:latin typeface="Arial" charset="0"/>
              </a:rPr>
              <a:t> μέσω εξοπλισμού DWDM/CWDM του ΕΔYTE.</a:t>
            </a:r>
            <a:endParaRPr lang="en-GB" sz="1400" dirty="0"/>
          </a:p>
        </p:txBody>
      </p:sp>
      <p:sp>
        <p:nvSpPr>
          <p:cNvPr id="6" name="5 - TextBox"/>
          <p:cNvSpPr txBox="1"/>
          <p:nvPr/>
        </p:nvSpPr>
        <p:spPr>
          <a:xfrm>
            <a:off x="107950" y="5877272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https://grnet.gr/infrastructure/network-and-topology/</a:t>
            </a:r>
          </a:p>
        </p:txBody>
      </p:sp>
    </p:spTree>
    <p:extLst>
      <p:ext uri="{BB962C8B-B14F-4D97-AF65-F5344CB8AC3E}">
        <p14:creationId xmlns:p14="http://schemas.microsoft.com/office/powerpoint/2010/main" val="1118618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75081"/>
            <a:ext cx="817245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GEANT (</a:t>
            </a:r>
            <a:r>
              <a:rPr lang="en-GB" sz="3200" b="1" dirty="0"/>
              <a:t>Gigabit Research and Education Network)</a:t>
            </a:r>
            <a:r>
              <a:rPr lang="el-GR" sz="3200" b="1" dirty="0"/>
              <a:t>: Πανευρωπαϊκό Δίκτυο Ερευνητικής &amp; Εκπαιδευτικής κοινότητας</a:t>
            </a:r>
            <a:r>
              <a:rPr lang="en-US" sz="3200" b="1" dirty="0"/>
              <a:t> </a:t>
            </a:r>
            <a:endParaRPr lang="en-US" sz="3200" dirty="0"/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B2325-594C-48D8-94AD-14EAFED708CC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pic>
        <p:nvPicPr>
          <p:cNvPr id="46084" name="Picture 2" descr="Network Top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88739"/>
            <a:ext cx="4608562" cy="45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5 - TextBox"/>
          <p:cNvSpPr txBox="1">
            <a:spLocks noChangeArrowheads="1"/>
          </p:cNvSpPr>
          <p:nvPr/>
        </p:nvSpPr>
        <p:spPr bwMode="auto">
          <a:xfrm>
            <a:off x="6129522" y="3165604"/>
            <a:ext cx="259164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GÉANT connects 50 million users in over 10,000 institutions. </a:t>
            </a:r>
            <a:endParaRPr lang="el-GR" sz="2000" dirty="0"/>
          </a:p>
          <a:p>
            <a:endParaRPr lang="el-GR" dirty="0"/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661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GEANT &amp; Partner Networks </a:t>
            </a:r>
            <a:br>
              <a:rPr lang="en-US" b="1"/>
            </a:br>
            <a:endParaRPr lang="en-US"/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15D47-16CC-41E7-982C-84E0A8CA6030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pic>
        <p:nvPicPr>
          <p:cNvPr id="47108" name="Picture 2" descr="GÉANT Media Library: Ma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025525"/>
            <a:ext cx="78549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A888E92B-ACED-43D4-92B5-930EC4A7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Διαχεiριση και Βελτιστοποiηση Δικτyων Επικοινωνιvν</a:t>
            </a:r>
          </a:p>
        </p:txBody>
      </p:sp>
    </p:spTree>
    <p:extLst>
      <p:ext uri="{BB962C8B-B14F-4D97-AF65-F5344CB8AC3E}">
        <p14:creationId xmlns:p14="http://schemas.microsoft.com/office/powerpoint/2010/main" val="3093459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750888"/>
          </a:xfrm>
        </p:spPr>
        <p:txBody>
          <a:bodyPr/>
          <a:lstStyle/>
          <a:p>
            <a:r>
              <a:rPr lang="en-US"/>
              <a:t>To Internet 2018</a:t>
            </a:r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CC4FC-92AC-41FA-BB96-895C383F92AD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37893" name="6 - TextBox"/>
          <p:cNvSpPr txBox="1">
            <a:spLocks noChangeArrowheads="1"/>
          </p:cNvSpPr>
          <p:nvPr/>
        </p:nvSpPr>
        <p:spPr bwMode="auto">
          <a:xfrm>
            <a:off x="2195736" y="6309320"/>
            <a:ext cx="583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https://www2.telegeography.com/global-internet-map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632848" cy="626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2829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750888"/>
          </a:xfrm>
        </p:spPr>
        <p:txBody>
          <a:bodyPr/>
          <a:lstStyle/>
          <a:p>
            <a:r>
              <a:rPr lang="el-GR"/>
              <a:t>Χρήση του </a:t>
            </a:r>
            <a:r>
              <a:rPr lang="en-US"/>
              <a:t>Internet</a:t>
            </a:r>
            <a:r>
              <a:rPr lang="el-GR"/>
              <a:t> / Ήπειρο</a:t>
            </a:r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85F8D-7C51-41DB-8C40-0225AAE0AFD7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sp>
        <p:nvSpPr>
          <p:cNvPr id="38917" name="6 - TextBox"/>
          <p:cNvSpPr txBox="1">
            <a:spLocks noChangeArrowheads="1"/>
          </p:cNvSpPr>
          <p:nvPr/>
        </p:nvSpPr>
        <p:spPr bwMode="auto">
          <a:xfrm>
            <a:off x="2124075" y="5661025"/>
            <a:ext cx="5111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https://www.internetworldstats.com/stats.htm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06AA6-F65C-8BD7-3AAD-0477809F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600" y="1959180"/>
            <a:ext cx="5698815" cy="37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2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/>
              <a:t>Διαδικτύωση</a:t>
            </a:r>
            <a:endParaRPr lang="en-US" dirty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900393"/>
          </a:xfrm>
        </p:spPr>
        <p:txBody>
          <a:bodyPr/>
          <a:lstStyle/>
          <a:p>
            <a:pPr eaLnBrk="1" hangingPunct="1"/>
            <a:r>
              <a:rPr lang="el-GR" dirty="0" err="1"/>
              <a:t>Διαδικτύωση</a:t>
            </a:r>
            <a:r>
              <a:rPr lang="el-GR" dirty="0"/>
              <a:t> (</a:t>
            </a:r>
            <a:r>
              <a:rPr lang="el-GR" dirty="0" err="1"/>
              <a:t>Ιnternetworking</a:t>
            </a:r>
            <a:r>
              <a:rPr lang="el-GR" dirty="0"/>
              <a:t>): διασύνδεση δύο ή περισσοτέρων δικτύων   </a:t>
            </a:r>
          </a:p>
          <a:p>
            <a:pPr eaLnBrk="1" hangingPunct="1"/>
            <a:endParaRPr lang="en-US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FDCFB-A239-4B2B-90CE-9F1A98900094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892968" y="3464657"/>
            <a:ext cx="286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2400" b="1" dirty="0">
                <a:solidFill>
                  <a:schemeClr val="accent2"/>
                </a:solidFill>
                <a:latin typeface="Times New Roman" pitchFamily="18" charset="0"/>
              </a:rPr>
              <a:t>Δ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ια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δίκτυο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el-GR" sz="2400" b="1" dirty="0">
                <a:solidFill>
                  <a:srgbClr val="CC0000"/>
                </a:solidFill>
                <a:latin typeface="Times New Roman" pitchFamily="18" charset="0"/>
              </a:rPr>
              <a:t>Ι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</a:rPr>
              <a:t>nternet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9335" name="Freeform 7"/>
          <p:cNvSpPr>
            <a:spLocks/>
          </p:cNvSpPr>
          <p:nvPr/>
        </p:nvSpPr>
        <p:spPr bwMode="auto">
          <a:xfrm>
            <a:off x="5874543" y="3318607"/>
            <a:ext cx="1233488" cy="658813"/>
          </a:xfrm>
          <a:custGeom>
            <a:avLst/>
            <a:gdLst/>
            <a:ahLst/>
            <a:cxnLst>
              <a:cxn ang="0">
                <a:pos x="60" y="253"/>
              </a:cxn>
              <a:cxn ang="0">
                <a:pos x="60" y="321"/>
              </a:cxn>
              <a:cxn ang="0">
                <a:pos x="102" y="349"/>
              </a:cxn>
              <a:cxn ang="0">
                <a:pos x="172" y="317"/>
              </a:cxn>
              <a:cxn ang="0">
                <a:pos x="174" y="389"/>
              </a:cxn>
              <a:cxn ang="0">
                <a:pos x="214" y="414"/>
              </a:cxn>
              <a:cxn ang="0">
                <a:pos x="297" y="385"/>
              </a:cxn>
              <a:cxn ang="0">
                <a:pos x="335" y="325"/>
              </a:cxn>
              <a:cxn ang="0">
                <a:pos x="355" y="381"/>
              </a:cxn>
              <a:cxn ang="0">
                <a:pos x="453" y="385"/>
              </a:cxn>
              <a:cxn ang="0">
                <a:pos x="530" y="321"/>
              </a:cxn>
              <a:cxn ang="0">
                <a:pos x="545" y="369"/>
              </a:cxn>
              <a:cxn ang="0">
                <a:pos x="614" y="369"/>
              </a:cxn>
              <a:cxn ang="0">
                <a:pos x="691" y="277"/>
              </a:cxn>
              <a:cxn ang="0">
                <a:pos x="708" y="281"/>
              </a:cxn>
              <a:cxn ang="0">
                <a:pos x="740" y="305"/>
              </a:cxn>
              <a:cxn ang="0">
                <a:pos x="771" y="277"/>
              </a:cxn>
              <a:cxn ang="0">
                <a:pos x="771" y="188"/>
              </a:cxn>
              <a:cxn ang="0">
                <a:pos x="720" y="128"/>
              </a:cxn>
              <a:cxn ang="0">
                <a:pos x="724" y="92"/>
              </a:cxn>
              <a:cxn ang="0">
                <a:pos x="693" y="48"/>
              </a:cxn>
              <a:cxn ang="0">
                <a:pos x="610" y="32"/>
              </a:cxn>
              <a:cxn ang="0">
                <a:pos x="574" y="64"/>
              </a:cxn>
              <a:cxn ang="0">
                <a:pos x="556" y="56"/>
              </a:cxn>
              <a:cxn ang="0">
                <a:pos x="485" y="8"/>
              </a:cxn>
              <a:cxn ang="0">
                <a:pos x="407" y="8"/>
              </a:cxn>
              <a:cxn ang="0">
                <a:pos x="324" y="40"/>
              </a:cxn>
              <a:cxn ang="0">
                <a:pos x="292" y="32"/>
              </a:cxn>
              <a:cxn ang="0">
                <a:pos x="252" y="0"/>
              </a:cxn>
              <a:cxn ang="0">
                <a:pos x="199" y="16"/>
              </a:cxn>
              <a:cxn ang="0">
                <a:pos x="161" y="84"/>
              </a:cxn>
              <a:cxn ang="0">
                <a:pos x="134" y="88"/>
              </a:cxn>
              <a:cxn ang="0">
                <a:pos x="67" y="68"/>
              </a:cxn>
              <a:cxn ang="0">
                <a:pos x="24" y="88"/>
              </a:cxn>
              <a:cxn ang="0">
                <a:pos x="0" y="164"/>
              </a:cxn>
              <a:cxn ang="0">
                <a:pos x="20" y="249"/>
              </a:cxn>
              <a:cxn ang="0">
                <a:pos x="71" y="229"/>
              </a:cxn>
            </a:cxnLst>
            <a:rect l="0" t="0" r="r" b="b"/>
            <a:pathLst>
              <a:path w="777" h="415">
                <a:moveTo>
                  <a:pt x="71" y="229"/>
                </a:moveTo>
                <a:lnTo>
                  <a:pt x="60" y="253"/>
                </a:lnTo>
                <a:lnTo>
                  <a:pt x="53" y="289"/>
                </a:lnTo>
                <a:lnTo>
                  <a:pt x="60" y="321"/>
                </a:lnTo>
                <a:lnTo>
                  <a:pt x="76" y="341"/>
                </a:lnTo>
                <a:lnTo>
                  <a:pt x="102" y="349"/>
                </a:lnTo>
                <a:lnTo>
                  <a:pt x="136" y="337"/>
                </a:lnTo>
                <a:lnTo>
                  <a:pt x="172" y="317"/>
                </a:lnTo>
                <a:lnTo>
                  <a:pt x="172" y="353"/>
                </a:lnTo>
                <a:lnTo>
                  <a:pt x="174" y="389"/>
                </a:lnTo>
                <a:lnTo>
                  <a:pt x="183" y="397"/>
                </a:lnTo>
                <a:lnTo>
                  <a:pt x="214" y="414"/>
                </a:lnTo>
                <a:lnTo>
                  <a:pt x="250" y="409"/>
                </a:lnTo>
                <a:lnTo>
                  <a:pt x="297" y="385"/>
                </a:lnTo>
                <a:lnTo>
                  <a:pt x="322" y="361"/>
                </a:lnTo>
                <a:lnTo>
                  <a:pt x="335" y="325"/>
                </a:lnTo>
                <a:lnTo>
                  <a:pt x="342" y="357"/>
                </a:lnTo>
                <a:lnTo>
                  <a:pt x="355" y="381"/>
                </a:lnTo>
                <a:lnTo>
                  <a:pt x="398" y="397"/>
                </a:lnTo>
                <a:lnTo>
                  <a:pt x="453" y="385"/>
                </a:lnTo>
                <a:lnTo>
                  <a:pt x="500" y="353"/>
                </a:lnTo>
                <a:lnTo>
                  <a:pt x="530" y="321"/>
                </a:lnTo>
                <a:lnTo>
                  <a:pt x="532" y="345"/>
                </a:lnTo>
                <a:lnTo>
                  <a:pt x="545" y="369"/>
                </a:lnTo>
                <a:lnTo>
                  <a:pt x="568" y="377"/>
                </a:lnTo>
                <a:lnTo>
                  <a:pt x="614" y="369"/>
                </a:lnTo>
                <a:lnTo>
                  <a:pt x="661" y="333"/>
                </a:lnTo>
                <a:lnTo>
                  <a:pt x="691" y="277"/>
                </a:lnTo>
                <a:lnTo>
                  <a:pt x="697" y="241"/>
                </a:lnTo>
                <a:lnTo>
                  <a:pt x="708" y="281"/>
                </a:lnTo>
                <a:lnTo>
                  <a:pt x="722" y="301"/>
                </a:lnTo>
                <a:lnTo>
                  <a:pt x="740" y="305"/>
                </a:lnTo>
                <a:lnTo>
                  <a:pt x="753" y="293"/>
                </a:lnTo>
                <a:lnTo>
                  <a:pt x="771" y="277"/>
                </a:lnTo>
                <a:lnTo>
                  <a:pt x="776" y="241"/>
                </a:lnTo>
                <a:lnTo>
                  <a:pt x="771" y="188"/>
                </a:lnTo>
                <a:lnTo>
                  <a:pt x="753" y="152"/>
                </a:lnTo>
                <a:lnTo>
                  <a:pt x="720" y="128"/>
                </a:lnTo>
                <a:lnTo>
                  <a:pt x="724" y="116"/>
                </a:lnTo>
                <a:lnTo>
                  <a:pt x="724" y="92"/>
                </a:lnTo>
                <a:lnTo>
                  <a:pt x="711" y="64"/>
                </a:lnTo>
                <a:lnTo>
                  <a:pt x="693" y="48"/>
                </a:lnTo>
                <a:lnTo>
                  <a:pt x="650" y="32"/>
                </a:lnTo>
                <a:lnTo>
                  <a:pt x="610" y="32"/>
                </a:lnTo>
                <a:lnTo>
                  <a:pt x="588" y="40"/>
                </a:lnTo>
                <a:lnTo>
                  <a:pt x="574" y="64"/>
                </a:lnTo>
                <a:lnTo>
                  <a:pt x="568" y="84"/>
                </a:lnTo>
                <a:lnTo>
                  <a:pt x="556" y="56"/>
                </a:lnTo>
                <a:lnTo>
                  <a:pt x="534" y="28"/>
                </a:lnTo>
                <a:lnTo>
                  <a:pt x="485" y="8"/>
                </a:lnTo>
                <a:lnTo>
                  <a:pt x="440" y="0"/>
                </a:lnTo>
                <a:lnTo>
                  <a:pt x="407" y="8"/>
                </a:lnTo>
                <a:lnTo>
                  <a:pt x="355" y="20"/>
                </a:lnTo>
                <a:lnTo>
                  <a:pt x="324" y="40"/>
                </a:lnTo>
                <a:lnTo>
                  <a:pt x="297" y="64"/>
                </a:lnTo>
                <a:lnTo>
                  <a:pt x="292" y="32"/>
                </a:lnTo>
                <a:lnTo>
                  <a:pt x="279" y="16"/>
                </a:lnTo>
                <a:lnTo>
                  <a:pt x="252" y="0"/>
                </a:lnTo>
                <a:lnTo>
                  <a:pt x="219" y="0"/>
                </a:lnTo>
                <a:lnTo>
                  <a:pt x="199" y="16"/>
                </a:lnTo>
                <a:lnTo>
                  <a:pt x="174" y="52"/>
                </a:lnTo>
                <a:lnTo>
                  <a:pt x="161" y="84"/>
                </a:lnTo>
                <a:lnTo>
                  <a:pt x="152" y="116"/>
                </a:lnTo>
                <a:lnTo>
                  <a:pt x="134" y="88"/>
                </a:lnTo>
                <a:lnTo>
                  <a:pt x="107" y="76"/>
                </a:lnTo>
                <a:lnTo>
                  <a:pt x="67" y="68"/>
                </a:lnTo>
                <a:lnTo>
                  <a:pt x="38" y="76"/>
                </a:lnTo>
                <a:lnTo>
                  <a:pt x="24" y="88"/>
                </a:lnTo>
                <a:lnTo>
                  <a:pt x="8" y="120"/>
                </a:lnTo>
                <a:lnTo>
                  <a:pt x="0" y="164"/>
                </a:lnTo>
                <a:lnTo>
                  <a:pt x="4" y="225"/>
                </a:lnTo>
                <a:lnTo>
                  <a:pt x="20" y="249"/>
                </a:lnTo>
                <a:lnTo>
                  <a:pt x="40" y="253"/>
                </a:lnTo>
                <a:lnTo>
                  <a:pt x="71" y="229"/>
                </a:lnTo>
              </a:path>
            </a:pathLst>
          </a:custGeom>
          <a:solidFill>
            <a:srgbClr val="9DFAFC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9336" name="Freeform 8"/>
          <p:cNvSpPr>
            <a:spLocks/>
          </p:cNvSpPr>
          <p:nvPr/>
        </p:nvSpPr>
        <p:spPr bwMode="auto">
          <a:xfrm>
            <a:off x="3625056" y="3158270"/>
            <a:ext cx="1893887" cy="982662"/>
          </a:xfrm>
          <a:custGeom>
            <a:avLst/>
            <a:gdLst/>
            <a:ahLst/>
            <a:cxnLst>
              <a:cxn ang="0">
                <a:pos x="92" y="378"/>
              </a:cxn>
              <a:cxn ang="0">
                <a:pos x="92" y="480"/>
              </a:cxn>
              <a:cxn ang="0">
                <a:pos x="158" y="522"/>
              </a:cxn>
              <a:cxn ang="0">
                <a:pos x="264" y="474"/>
              </a:cxn>
              <a:cxn ang="0">
                <a:pos x="267" y="582"/>
              </a:cxn>
              <a:cxn ang="0">
                <a:pos x="329" y="618"/>
              </a:cxn>
              <a:cxn ang="0">
                <a:pos x="456" y="576"/>
              </a:cxn>
              <a:cxn ang="0">
                <a:pos x="515" y="486"/>
              </a:cxn>
              <a:cxn ang="0">
                <a:pos x="546" y="570"/>
              </a:cxn>
              <a:cxn ang="0">
                <a:pos x="697" y="576"/>
              </a:cxn>
              <a:cxn ang="0">
                <a:pos x="814" y="480"/>
              </a:cxn>
              <a:cxn ang="0">
                <a:pos x="838" y="552"/>
              </a:cxn>
              <a:cxn ang="0">
                <a:pos x="944" y="552"/>
              </a:cxn>
              <a:cxn ang="0">
                <a:pos x="1061" y="414"/>
              </a:cxn>
              <a:cxn ang="0">
                <a:pos x="1088" y="420"/>
              </a:cxn>
              <a:cxn ang="0">
                <a:pos x="1137" y="456"/>
              </a:cxn>
              <a:cxn ang="0">
                <a:pos x="1185" y="414"/>
              </a:cxn>
              <a:cxn ang="0">
                <a:pos x="1185" y="282"/>
              </a:cxn>
              <a:cxn ang="0">
                <a:pos x="1106" y="192"/>
              </a:cxn>
              <a:cxn ang="0">
                <a:pos x="1112" y="138"/>
              </a:cxn>
              <a:cxn ang="0">
                <a:pos x="1064" y="72"/>
              </a:cxn>
              <a:cxn ang="0">
                <a:pos x="937" y="48"/>
              </a:cxn>
              <a:cxn ang="0">
                <a:pos x="882" y="96"/>
              </a:cxn>
              <a:cxn ang="0">
                <a:pos x="855" y="84"/>
              </a:cxn>
              <a:cxn ang="0">
                <a:pos x="745" y="12"/>
              </a:cxn>
              <a:cxn ang="0">
                <a:pos x="625" y="12"/>
              </a:cxn>
              <a:cxn ang="0">
                <a:pos x="498" y="60"/>
              </a:cxn>
              <a:cxn ang="0">
                <a:pos x="450" y="48"/>
              </a:cxn>
              <a:cxn ang="0">
                <a:pos x="388" y="0"/>
              </a:cxn>
              <a:cxn ang="0">
                <a:pos x="305" y="24"/>
              </a:cxn>
              <a:cxn ang="0">
                <a:pos x="247" y="126"/>
              </a:cxn>
              <a:cxn ang="0">
                <a:pos x="206" y="132"/>
              </a:cxn>
              <a:cxn ang="0">
                <a:pos x="103" y="102"/>
              </a:cxn>
              <a:cxn ang="0">
                <a:pos x="37" y="132"/>
              </a:cxn>
              <a:cxn ang="0">
                <a:pos x="0" y="246"/>
              </a:cxn>
              <a:cxn ang="0">
                <a:pos x="30" y="372"/>
              </a:cxn>
              <a:cxn ang="0">
                <a:pos x="109" y="342"/>
              </a:cxn>
            </a:cxnLst>
            <a:rect l="0" t="0" r="r" b="b"/>
            <a:pathLst>
              <a:path w="1193" h="619">
                <a:moveTo>
                  <a:pt x="109" y="342"/>
                </a:moveTo>
                <a:lnTo>
                  <a:pt x="92" y="378"/>
                </a:lnTo>
                <a:lnTo>
                  <a:pt x="82" y="432"/>
                </a:lnTo>
                <a:lnTo>
                  <a:pt x="92" y="480"/>
                </a:lnTo>
                <a:lnTo>
                  <a:pt x="116" y="510"/>
                </a:lnTo>
                <a:lnTo>
                  <a:pt x="158" y="522"/>
                </a:lnTo>
                <a:lnTo>
                  <a:pt x="209" y="504"/>
                </a:lnTo>
                <a:lnTo>
                  <a:pt x="264" y="474"/>
                </a:lnTo>
                <a:lnTo>
                  <a:pt x="264" y="528"/>
                </a:lnTo>
                <a:lnTo>
                  <a:pt x="267" y="582"/>
                </a:lnTo>
                <a:lnTo>
                  <a:pt x="281" y="594"/>
                </a:lnTo>
                <a:lnTo>
                  <a:pt x="329" y="618"/>
                </a:lnTo>
                <a:lnTo>
                  <a:pt x="384" y="612"/>
                </a:lnTo>
                <a:lnTo>
                  <a:pt x="456" y="576"/>
                </a:lnTo>
                <a:lnTo>
                  <a:pt x="494" y="540"/>
                </a:lnTo>
                <a:lnTo>
                  <a:pt x="515" y="486"/>
                </a:lnTo>
                <a:lnTo>
                  <a:pt x="525" y="534"/>
                </a:lnTo>
                <a:lnTo>
                  <a:pt x="546" y="570"/>
                </a:lnTo>
                <a:lnTo>
                  <a:pt x="611" y="594"/>
                </a:lnTo>
                <a:lnTo>
                  <a:pt x="697" y="576"/>
                </a:lnTo>
                <a:lnTo>
                  <a:pt x="769" y="528"/>
                </a:lnTo>
                <a:lnTo>
                  <a:pt x="814" y="480"/>
                </a:lnTo>
                <a:lnTo>
                  <a:pt x="817" y="516"/>
                </a:lnTo>
                <a:lnTo>
                  <a:pt x="838" y="552"/>
                </a:lnTo>
                <a:lnTo>
                  <a:pt x="872" y="564"/>
                </a:lnTo>
                <a:lnTo>
                  <a:pt x="944" y="552"/>
                </a:lnTo>
                <a:lnTo>
                  <a:pt x="1016" y="498"/>
                </a:lnTo>
                <a:lnTo>
                  <a:pt x="1061" y="414"/>
                </a:lnTo>
                <a:lnTo>
                  <a:pt x="1071" y="360"/>
                </a:lnTo>
                <a:lnTo>
                  <a:pt x="1088" y="420"/>
                </a:lnTo>
                <a:lnTo>
                  <a:pt x="1109" y="450"/>
                </a:lnTo>
                <a:lnTo>
                  <a:pt x="1137" y="456"/>
                </a:lnTo>
                <a:lnTo>
                  <a:pt x="1157" y="438"/>
                </a:lnTo>
                <a:lnTo>
                  <a:pt x="1185" y="414"/>
                </a:lnTo>
                <a:lnTo>
                  <a:pt x="1192" y="360"/>
                </a:lnTo>
                <a:lnTo>
                  <a:pt x="1185" y="282"/>
                </a:lnTo>
                <a:lnTo>
                  <a:pt x="1157" y="228"/>
                </a:lnTo>
                <a:lnTo>
                  <a:pt x="1106" y="192"/>
                </a:lnTo>
                <a:lnTo>
                  <a:pt x="1112" y="174"/>
                </a:lnTo>
                <a:lnTo>
                  <a:pt x="1112" y="138"/>
                </a:lnTo>
                <a:lnTo>
                  <a:pt x="1092" y="96"/>
                </a:lnTo>
                <a:lnTo>
                  <a:pt x="1064" y="72"/>
                </a:lnTo>
                <a:lnTo>
                  <a:pt x="999" y="48"/>
                </a:lnTo>
                <a:lnTo>
                  <a:pt x="937" y="48"/>
                </a:lnTo>
                <a:lnTo>
                  <a:pt x="903" y="60"/>
                </a:lnTo>
                <a:lnTo>
                  <a:pt x="882" y="96"/>
                </a:lnTo>
                <a:lnTo>
                  <a:pt x="872" y="126"/>
                </a:lnTo>
                <a:lnTo>
                  <a:pt x="855" y="84"/>
                </a:lnTo>
                <a:lnTo>
                  <a:pt x="821" y="42"/>
                </a:lnTo>
                <a:lnTo>
                  <a:pt x="745" y="12"/>
                </a:lnTo>
                <a:lnTo>
                  <a:pt x="676" y="0"/>
                </a:lnTo>
                <a:lnTo>
                  <a:pt x="625" y="12"/>
                </a:lnTo>
                <a:lnTo>
                  <a:pt x="546" y="30"/>
                </a:lnTo>
                <a:lnTo>
                  <a:pt x="498" y="60"/>
                </a:lnTo>
                <a:lnTo>
                  <a:pt x="456" y="96"/>
                </a:lnTo>
                <a:lnTo>
                  <a:pt x="450" y="48"/>
                </a:lnTo>
                <a:lnTo>
                  <a:pt x="429" y="24"/>
                </a:lnTo>
                <a:lnTo>
                  <a:pt x="388" y="0"/>
                </a:lnTo>
                <a:lnTo>
                  <a:pt x="336" y="0"/>
                </a:lnTo>
                <a:lnTo>
                  <a:pt x="305" y="24"/>
                </a:lnTo>
                <a:lnTo>
                  <a:pt x="267" y="78"/>
                </a:lnTo>
                <a:lnTo>
                  <a:pt x="247" y="126"/>
                </a:lnTo>
                <a:lnTo>
                  <a:pt x="233" y="174"/>
                </a:lnTo>
                <a:lnTo>
                  <a:pt x="206" y="132"/>
                </a:lnTo>
                <a:lnTo>
                  <a:pt x="164" y="114"/>
                </a:lnTo>
                <a:lnTo>
                  <a:pt x="103" y="102"/>
                </a:lnTo>
                <a:lnTo>
                  <a:pt x="58" y="114"/>
                </a:lnTo>
                <a:lnTo>
                  <a:pt x="37" y="132"/>
                </a:lnTo>
                <a:lnTo>
                  <a:pt x="13" y="180"/>
                </a:lnTo>
                <a:lnTo>
                  <a:pt x="0" y="246"/>
                </a:lnTo>
                <a:lnTo>
                  <a:pt x="6" y="336"/>
                </a:lnTo>
                <a:lnTo>
                  <a:pt x="30" y="372"/>
                </a:lnTo>
                <a:lnTo>
                  <a:pt x="61" y="378"/>
                </a:lnTo>
                <a:lnTo>
                  <a:pt x="109" y="342"/>
                </a:lnTo>
              </a:path>
            </a:pathLst>
          </a:custGeom>
          <a:solidFill>
            <a:srgbClr val="9DFAFC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5885656" y="3378932"/>
            <a:ext cx="1109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2000">
                <a:latin typeface="Times New Roman" pitchFamily="18" charset="0"/>
              </a:rPr>
              <a:t>Δίκτυο</a:t>
            </a:r>
            <a:r>
              <a:rPr lang="en-US" sz="2000">
                <a:latin typeface="Times New Roman" pitchFamily="18" charset="0"/>
              </a:rPr>
              <a:t>  I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542756" y="3482120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1">
                <a:latin typeface="Times New Roman" pitchFamily="18" charset="0"/>
              </a:rPr>
              <a:t>IS</a:t>
            </a: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539750" y="5037138"/>
            <a:ext cx="81867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dirty="0">
                <a:latin typeface="Times New Roman" pitchFamily="18" charset="0"/>
              </a:rPr>
              <a:t>ΙS: </a:t>
            </a:r>
            <a:r>
              <a:rPr lang="en-US" sz="1600" b="1" dirty="0">
                <a:latin typeface="Times New Roman" pitchFamily="18" charset="0"/>
              </a:rPr>
              <a:t>(</a:t>
            </a:r>
            <a:r>
              <a:rPr lang="el-GR" sz="1600" b="1" dirty="0">
                <a:latin typeface="Times New Roman" pitchFamily="18" charset="0"/>
              </a:rPr>
              <a:t>Πύλη (</a:t>
            </a:r>
            <a:r>
              <a:rPr lang="en-US" sz="1600" b="1" dirty="0">
                <a:latin typeface="Times New Roman" pitchFamily="18" charset="0"/>
              </a:rPr>
              <a:t>Gateway</a:t>
            </a:r>
            <a:r>
              <a:rPr lang="el-GR" sz="1600" b="1" dirty="0">
                <a:latin typeface="Times New Roman" pitchFamily="18" charset="0"/>
              </a:rPr>
              <a:t>)</a:t>
            </a:r>
            <a:r>
              <a:rPr lang="en-US" sz="1600" b="1" dirty="0">
                <a:latin typeface="Times New Roman" pitchFamily="18" charset="0"/>
              </a:rPr>
              <a:t> --  </a:t>
            </a:r>
            <a:r>
              <a:rPr lang="el-GR" sz="1600" b="1" dirty="0">
                <a:latin typeface="Times New Roman" pitchFamily="18" charset="0"/>
              </a:rPr>
              <a:t>Δρομολογητής (</a:t>
            </a:r>
            <a:r>
              <a:rPr lang="en-US" sz="1600" b="1" dirty="0">
                <a:latin typeface="Times New Roman" pitchFamily="18" charset="0"/>
              </a:rPr>
              <a:t>Router</a:t>
            </a:r>
            <a:r>
              <a:rPr lang="el-GR" sz="1600" b="1" dirty="0">
                <a:latin typeface="Times New Roman" pitchFamily="18" charset="0"/>
              </a:rPr>
              <a:t>)</a:t>
            </a:r>
            <a:r>
              <a:rPr lang="en-US" sz="1600" b="1" dirty="0">
                <a:latin typeface="Times New Roman" pitchFamily="18" charset="0"/>
              </a:rPr>
              <a:t>, </a:t>
            </a:r>
            <a:r>
              <a:rPr lang="el-GR" sz="1600" b="1" dirty="0">
                <a:latin typeface="Times New Roman" pitchFamily="18" charset="0"/>
              </a:rPr>
              <a:t>Γέφυρα (</a:t>
            </a:r>
            <a:r>
              <a:rPr lang="en-US" sz="1600" b="1" dirty="0">
                <a:latin typeface="Times New Roman" pitchFamily="18" charset="0"/>
              </a:rPr>
              <a:t>Bridge</a:t>
            </a:r>
            <a:r>
              <a:rPr lang="el-GR" sz="1600" b="1" dirty="0">
                <a:latin typeface="Times New Roman" pitchFamily="18" charset="0"/>
              </a:rPr>
              <a:t>)</a:t>
            </a:r>
            <a:r>
              <a:rPr lang="en-US" sz="1600" b="1" dirty="0">
                <a:latin typeface="Times New Roman" pitchFamily="18" charset="0"/>
              </a:rPr>
              <a:t>, </a:t>
            </a:r>
            <a:r>
              <a:rPr lang="el-GR" sz="1600" b="1" dirty="0" err="1">
                <a:latin typeface="Times New Roman" pitchFamily="18" charset="0"/>
              </a:rPr>
              <a:t>Επαναλήπτης</a:t>
            </a:r>
            <a:r>
              <a:rPr lang="el-GR" sz="1600" b="1" dirty="0">
                <a:latin typeface="Times New Roman" pitchFamily="18" charset="0"/>
              </a:rPr>
              <a:t> (</a:t>
            </a:r>
            <a:r>
              <a:rPr lang="en-US" sz="1600" b="1" dirty="0">
                <a:latin typeface="Times New Roman" pitchFamily="18" charset="0"/>
              </a:rPr>
              <a:t>Repeater</a:t>
            </a:r>
            <a:r>
              <a:rPr lang="el-GR" sz="1600" b="1" dirty="0">
                <a:latin typeface="Times New Roman" pitchFamily="18" charset="0"/>
              </a:rPr>
              <a:t>)</a:t>
            </a:r>
            <a:r>
              <a:rPr lang="en-US" sz="1600" b="1" dirty="0">
                <a:latin typeface="Times New Roman" pitchFamily="18" charset="0"/>
              </a:rPr>
              <a:t>)</a:t>
            </a:r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3944143" y="3432907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2000">
                <a:latin typeface="Times New Roman" pitchFamily="18" charset="0"/>
              </a:rPr>
              <a:t>Δίκτυο</a:t>
            </a:r>
            <a:r>
              <a:rPr lang="en-US" sz="2000">
                <a:latin typeface="Times New Roman" pitchFamily="18" charset="0"/>
              </a:rPr>
              <a:t>  II</a:t>
            </a:r>
          </a:p>
        </p:txBody>
      </p:sp>
    </p:spTree>
    <p:extLst>
      <p:ext uri="{BB962C8B-B14F-4D97-AF65-F5344CB8AC3E}">
        <p14:creationId xmlns:p14="http://schemas.microsoft.com/office/powerpoint/2010/main" val="251882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23131" y="626815"/>
            <a:ext cx="7773987" cy="1143000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el-GR" sz="3600" dirty="0"/>
              <a:t>Συχνότητα, Φάσμα και Εύρος Ζώνης</a:t>
            </a:r>
            <a:r>
              <a:rPr kumimoji="1" lang="en-US" sz="3600" dirty="0"/>
              <a:t> 1/</a:t>
            </a:r>
            <a:r>
              <a:rPr kumimoji="1" lang="el-GR" sz="3600" dirty="0"/>
              <a:t>5</a:t>
            </a:r>
            <a:endParaRPr 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773238"/>
            <a:ext cx="4559300" cy="4683125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10000"/>
              </a:lnSpc>
            </a:pPr>
            <a:r>
              <a:rPr lang="el-GR" sz="2000" dirty="0"/>
              <a:t>Τα ηλεκτρομαγνητικά σήματα χρησιμοποιούνται ως μέσα για την μετάδοση δεδομένων. </a:t>
            </a:r>
            <a:endParaRPr lang="en-US" sz="2000" dirty="0"/>
          </a:p>
          <a:p>
            <a:pPr lvl="1" eaLnBrk="1" hangingPunct="1">
              <a:lnSpc>
                <a:spcPct val="110000"/>
              </a:lnSpc>
            </a:pPr>
            <a:r>
              <a:rPr lang="el-GR" sz="2000" dirty="0"/>
              <a:t>Το σήμα είναι μια συνάρτηση του χρόνου, αλλά μπορεί και να εκφραστεί ως συνάρτηση της συχνότητας εξαιτίας του </a:t>
            </a:r>
            <a:r>
              <a:rPr lang="el-GR" sz="2000" dirty="0" err="1"/>
              <a:t>οτι</a:t>
            </a:r>
            <a:r>
              <a:rPr lang="el-GR" sz="2000" dirty="0"/>
              <a:t> το σήμα αποτελείται από συνιστώσες διαφορετικών συχνοτήτων. </a:t>
            </a:r>
            <a:endParaRPr lang="en-US" sz="2000" dirty="0"/>
          </a:p>
          <a:p>
            <a:pPr lvl="1" eaLnBrk="1" hangingPunct="1">
              <a:lnSpc>
                <a:spcPct val="110000"/>
              </a:lnSpc>
            </a:pPr>
            <a:r>
              <a:rPr lang="en-US" sz="2000" dirty="0"/>
              <a:t>H </a:t>
            </a:r>
            <a:r>
              <a:rPr lang="el-GR" sz="2000" dirty="0"/>
              <a:t>παράσταση στο πεδίο της συχνότητας ενός σήματος είναι πιο σημαντική για την κατανόηση της μετάδοσης δεδομένων από </a:t>
            </a:r>
            <a:r>
              <a:rPr lang="el-GR" sz="2000" dirty="0" err="1"/>
              <a:t>οτι</a:t>
            </a:r>
            <a:r>
              <a:rPr lang="el-GR" sz="2000" dirty="0"/>
              <a:t> η παράστασή του στο πεδίο του χρόνου.</a:t>
            </a:r>
          </a:p>
        </p:txBody>
      </p:sp>
      <p:sp>
        <p:nvSpPr>
          <p:cNvPr id="226" name="22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F1091-A5B8-46A2-B7D6-1E49620785B9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076" y="1773238"/>
            <a:ext cx="403066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3862" y="4149725"/>
            <a:ext cx="3382963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71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86201" y="570817"/>
            <a:ext cx="7523162" cy="1143000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el-GR" sz="4000" dirty="0"/>
              <a:t>Αναλογικά και Ψηφιακά σήματα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1773238"/>
            <a:ext cx="3960812" cy="46085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000" dirty="0"/>
              <a:t>Ένα αναλογικό σήμα (</a:t>
            </a:r>
            <a:r>
              <a:rPr lang="el-GR" sz="2000" b="1" dirty="0" err="1"/>
              <a:t>analog</a:t>
            </a:r>
            <a:r>
              <a:rPr lang="el-GR" sz="2000" b="1" dirty="0"/>
              <a:t> </a:t>
            </a:r>
            <a:r>
              <a:rPr lang="el-GR" sz="2000" b="1" dirty="0" err="1"/>
              <a:t>signal</a:t>
            </a:r>
            <a:r>
              <a:rPr lang="el-GR" sz="2000" dirty="0"/>
              <a:t>) είναι ένα σήμα του οποίου η έντασή του μεταβάλλεται ομαλά με το χρόνο δηλαδή δεν υπάρχουν διακοπές ή ασυνέχειες στο σήμα.</a:t>
            </a:r>
          </a:p>
          <a:p>
            <a:pPr eaLnBrk="1" hangingPunct="1">
              <a:lnSpc>
                <a:spcPct val="150000"/>
              </a:lnSpc>
            </a:pPr>
            <a:r>
              <a:rPr lang="el-GR" sz="2000" dirty="0"/>
              <a:t>Ένα ψηφιακό σήμα (</a:t>
            </a:r>
            <a:r>
              <a:rPr lang="el-GR" sz="2000" b="1" dirty="0" err="1"/>
              <a:t>digital</a:t>
            </a:r>
            <a:r>
              <a:rPr lang="el-GR" sz="2000" b="1" dirty="0"/>
              <a:t> </a:t>
            </a:r>
            <a:r>
              <a:rPr lang="el-GR" sz="2000" b="1" dirty="0" err="1"/>
              <a:t>signal</a:t>
            </a:r>
            <a:r>
              <a:rPr lang="el-GR" sz="2000" dirty="0"/>
              <a:t>) είναι ένα σήμα του οποίου η ένταση διατηρεί μια σταθερή τιμή για μια χρονική περίοδο και μετά αλλάζει σε μια άλλη σταθερή τιμή.</a:t>
            </a:r>
          </a:p>
        </p:txBody>
      </p:sp>
      <p:sp>
        <p:nvSpPr>
          <p:cNvPr id="226" name="22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6CC7F-9ADE-4DB6-A79B-17A659DE7286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21509" name="Picture 5"/>
          <p:cNvPicPr preferRelativeResize="0">
            <a:picLocks noChangeAspect="1" noChangeArrowheads="1"/>
          </p:cNvPicPr>
          <p:nvPr/>
        </p:nvPicPr>
        <p:blipFill>
          <a:blip r:embed="rId3" cstate="print"/>
          <a:srcRect b="10942"/>
          <a:stretch>
            <a:fillRect/>
          </a:stretch>
        </p:blipFill>
        <p:spPr bwMode="auto">
          <a:xfrm>
            <a:off x="4643438" y="1844675"/>
            <a:ext cx="43005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37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6201" y="552202"/>
            <a:ext cx="7523162" cy="1143000"/>
          </a:xfrm>
        </p:spPr>
        <p:txBody>
          <a:bodyPr/>
          <a:lstStyle/>
          <a:p>
            <a:pPr eaLnBrk="1" hangingPunct="1"/>
            <a:r>
              <a:rPr kumimoji="1" lang="el-GR" sz="3200" dirty="0"/>
              <a:t>Συχνότητα, Φάσμα και Εύρος Ζώνης </a:t>
            </a:r>
            <a:r>
              <a:rPr kumimoji="1" lang="en-US" sz="3200" dirty="0"/>
              <a:t>2/</a:t>
            </a:r>
            <a:r>
              <a:rPr kumimoji="1" lang="el-GR" sz="3200" dirty="0"/>
              <a:t>5</a:t>
            </a:r>
            <a:endParaRPr lang="en-US" sz="3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8" y="1773238"/>
            <a:ext cx="7993062" cy="4608512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l-GR" dirty="0"/>
              <a:t>Σύμφωνα με θεώρημα </a:t>
            </a:r>
            <a:r>
              <a:rPr lang="el-GR" dirty="0" err="1"/>
              <a:t>Fourier</a:t>
            </a:r>
            <a:r>
              <a:rPr lang="el-GR" dirty="0"/>
              <a:t>, κάθε σήμα είναι ένα άθροισμα ημιτονοειδών σημάτων (που ονομάζονται και αρμονικές συνιστώσες).</a:t>
            </a:r>
            <a:endParaRPr lang="en-US" dirty="0"/>
          </a:p>
          <a:p>
            <a:pPr algn="just" eaLnBrk="1" hangingPunct="1">
              <a:lnSpc>
                <a:spcPct val="150000"/>
              </a:lnSpc>
            </a:pPr>
            <a:r>
              <a:rPr lang="el-GR" dirty="0"/>
              <a:t>Έτσι προσθέτοντας μαζί ημιτονοειδή σήματα, που το καθένα έχει το κατάλληλο πλάτος, συχνότητα, και φάση, οποιοδήποτε σήμα μπορεί να κατασκευαστεί.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dirty="0"/>
              <a:t>Για τα περιοδικά σήματα οι συχνότητες των αρμονικών είναι ακέραια πολλαπλάσια της θεμελιώδους συχνότητας με κατάλληλα πλάτη και φάσεις (διακριτό φάσμα συχνοτήτων).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dirty="0"/>
              <a:t>Για τα μη περιοδικά σήματα οι συχνότητες των αρμονικών δεν είναι διακεκριμένες τιμές αλλά όλες (συνεχές φάσμα συχνοτήτων).</a:t>
            </a:r>
          </a:p>
          <a:p>
            <a:pPr lvl="1" eaLnBrk="1" hangingPunct="1"/>
            <a:endParaRPr lang="en-US" sz="1700" dirty="0"/>
          </a:p>
        </p:txBody>
      </p:sp>
      <p:sp>
        <p:nvSpPr>
          <p:cNvPr id="226" name="22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EDAF8-AE88-4CFA-A739-FF293BACF955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46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523162" cy="1143000"/>
          </a:xfrm>
        </p:spPr>
        <p:txBody>
          <a:bodyPr/>
          <a:lstStyle/>
          <a:p>
            <a:pPr eaLnBrk="1" hangingPunct="1"/>
            <a:r>
              <a:rPr kumimoji="1" lang="el-GR" sz="3200"/>
              <a:t>Συχνότητα, Φάσμα και Εύρος Ζώνης 3</a:t>
            </a:r>
            <a:r>
              <a:rPr kumimoji="1" lang="en-US" sz="3200"/>
              <a:t>/</a:t>
            </a:r>
            <a:r>
              <a:rPr kumimoji="1" lang="el-GR" sz="3200"/>
              <a:t>5</a:t>
            </a:r>
            <a:endParaRPr lang="en-US" sz="3200"/>
          </a:p>
        </p:txBody>
      </p:sp>
      <p:sp>
        <p:nvSpPr>
          <p:cNvPr id="10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187" y="1773239"/>
            <a:ext cx="4662489" cy="3960018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l-GR" sz="2100" dirty="0"/>
              <a:t>Στο κάτω σχήμα παρουσιάζεται  η συνάρτηση στο πεδίο της συχνότητας για το σήμα τετραγωνικού παλμού s(t) που έχει τιμή 1 από –Χ/2 έως Χ/2, και  0 αλλού.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sz="2100" dirty="0"/>
              <a:t>Παρατηρούμε σε αυτή την περίπτωση πως η  S(f) είναι συνεχής (αφού το σήμα απεριοδικό δηλαδή δεν επαναλαμβάνεται) και  καθώς μεγαλώνει το f η </a:t>
            </a:r>
            <a:r>
              <a:rPr lang="en-US" sz="2100" dirty="0"/>
              <a:t>S(f) </a:t>
            </a:r>
            <a:r>
              <a:rPr lang="el-GR" sz="2100" dirty="0"/>
              <a:t>τείνει στο 0. </a:t>
            </a:r>
          </a:p>
          <a:p>
            <a:pPr lvl="1" eaLnBrk="1" hangingPunct="1"/>
            <a:endParaRPr lang="en-US" sz="1700" dirty="0"/>
          </a:p>
        </p:txBody>
      </p:sp>
      <p:sp>
        <p:nvSpPr>
          <p:cNvPr id="226" name="22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50BDF-31D7-44E5-81CD-980C6A1B902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grpSp>
        <p:nvGrpSpPr>
          <p:cNvPr id="1030" name="Group 9"/>
          <p:cNvGrpSpPr>
            <a:grpSpLocks/>
          </p:cNvGrpSpPr>
          <p:nvPr/>
        </p:nvGrpSpPr>
        <p:grpSpPr bwMode="auto">
          <a:xfrm>
            <a:off x="6132055" y="1861115"/>
            <a:ext cx="2295525" cy="2025650"/>
            <a:chOff x="3878" y="482"/>
            <a:chExt cx="1446" cy="1276"/>
          </a:xfrm>
        </p:grpSpPr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8" y="482"/>
              <a:ext cx="1446" cy="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7"/>
            <p:cNvSpPr txBox="1">
              <a:spLocks noChangeArrowheads="1"/>
            </p:cNvSpPr>
            <p:nvPr/>
          </p:nvSpPr>
          <p:spPr bwMode="auto">
            <a:xfrm>
              <a:off x="4513" y="935"/>
              <a:ext cx="227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38" name="Text Box 8"/>
            <p:cNvSpPr txBox="1">
              <a:spLocks noChangeArrowheads="1"/>
            </p:cNvSpPr>
            <p:nvPr/>
          </p:nvSpPr>
          <p:spPr bwMode="auto">
            <a:xfrm>
              <a:off x="4241" y="527"/>
              <a:ext cx="272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000000"/>
                  </a:solidFill>
                </a:rPr>
                <a:t>s(t)</a:t>
              </a:r>
              <a:endParaRPr lang="el-GR" sz="10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277110"/>
              </p:ext>
            </p:extLst>
          </p:nvPr>
        </p:nvGraphicFramePr>
        <p:xfrm>
          <a:off x="5526089" y="3984060"/>
          <a:ext cx="3276600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371429" imgH="3161905" progId="PBrush">
                  <p:embed/>
                </p:oleObj>
              </mc:Choice>
              <mc:Fallback>
                <p:oleObj name="Bitmap Image" r:id="rId4" imgW="4371429" imgH="3161905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9" y="3984060"/>
                        <a:ext cx="3276600" cy="237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9 - TextBox"/>
          <p:cNvSpPr txBox="1">
            <a:spLocks noChangeArrowheads="1"/>
          </p:cNvSpPr>
          <p:nvPr/>
        </p:nvSpPr>
        <p:spPr bwMode="auto">
          <a:xfrm>
            <a:off x="6173789" y="6144648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000"/>
              <a:t>10</a:t>
            </a:r>
          </a:p>
        </p:txBody>
      </p:sp>
      <p:sp>
        <p:nvSpPr>
          <p:cNvPr id="1032" name="10 - TextBox"/>
          <p:cNvSpPr txBox="1">
            <a:spLocks noChangeArrowheads="1"/>
          </p:cNvSpPr>
          <p:nvPr/>
        </p:nvSpPr>
        <p:spPr bwMode="auto">
          <a:xfrm>
            <a:off x="7397751" y="6144648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000"/>
              <a:t>30</a:t>
            </a:r>
          </a:p>
        </p:txBody>
      </p:sp>
      <p:sp>
        <p:nvSpPr>
          <p:cNvPr id="1033" name="11 - TextBox"/>
          <p:cNvSpPr txBox="1">
            <a:spLocks noChangeArrowheads="1"/>
          </p:cNvSpPr>
          <p:nvPr/>
        </p:nvSpPr>
        <p:spPr bwMode="auto">
          <a:xfrm>
            <a:off x="6821489" y="6144648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000"/>
              <a:t>20</a:t>
            </a:r>
          </a:p>
        </p:txBody>
      </p:sp>
      <p:sp>
        <p:nvSpPr>
          <p:cNvPr id="1034" name="12 - TextBox"/>
          <p:cNvSpPr txBox="1">
            <a:spLocks noChangeArrowheads="1"/>
          </p:cNvSpPr>
          <p:nvPr/>
        </p:nvSpPr>
        <p:spPr bwMode="auto">
          <a:xfrm>
            <a:off x="7974014" y="6144648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000"/>
              <a:t>40</a:t>
            </a:r>
          </a:p>
        </p:txBody>
      </p:sp>
      <p:sp>
        <p:nvSpPr>
          <p:cNvPr id="1035" name="13 - TextBox"/>
          <p:cNvSpPr txBox="1">
            <a:spLocks noChangeArrowheads="1"/>
          </p:cNvSpPr>
          <p:nvPr/>
        </p:nvSpPr>
        <p:spPr bwMode="auto">
          <a:xfrm>
            <a:off x="8550276" y="6144648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00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170606002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1209</TotalTime>
  <Words>2513</Words>
  <Application>Microsoft Office PowerPoint</Application>
  <PresentationFormat>On-screen Show (4:3)</PresentationFormat>
  <Paragraphs>515</Paragraphs>
  <Slides>48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Ανασκόπηση</vt:lpstr>
      <vt:lpstr>Bitmap Image</vt:lpstr>
      <vt:lpstr>Clip</vt:lpstr>
      <vt:lpstr>VISIO</vt:lpstr>
      <vt:lpstr>PowerPoint Presentation</vt:lpstr>
      <vt:lpstr>Δίκτυα Υπολογιστών</vt:lpstr>
      <vt:lpstr>Ταξινόμηση Δικτύων Υπολογιστών</vt:lpstr>
      <vt:lpstr>Ταξινόμηση Δικτύων Υπολογιστών</vt:lpstr>
      <vt:lpstr>Διαδικτύωση</vt:lpstr>
      <vt:lpstr>Συχνότητα, Φάσμα και Εύρος Ζώνης 1/5</vt:lpstr>
      <vt:lpstr>Αναλογικά και Ψηφιακά σήματα</vt:lpstr>
      <vt:lpstr>Συχνότητα, Φάσμα και Εύρος Ζώνης 2/5</vt:lpstr>
      <vt:lpstr>Συχνότητα, Φάσμα και Εύρος Ζώνης 3/5</vt:lpstr>
      <vt:lpstr>Συχνότητα, Φάσμα και Εύρος Ζώνης 4/5</vt:lpstr>
      <vt:lpstr>Συχνότητα, Φάσμα και Εύρος Ζώνης 5/5</vt:lpstr>
      <vt:lpstr>Δομή ενός Δικτύου</vt:lpstr>
      <vt:lpstr>Δομή ενός Δικτύου</vt:lpstr>
      <vt:lpstr>Πυρήνας Δικτύου: Μεταγωγή Κυκλώματος</vt:lpstr>
      <vt:lpstr>Πυρήνας Δικτύου: Μεταγωγή Κυκλώματος</vt:lpstr>
      <vt:lpstr>Μεταγωγή Κυκλώματος: FDM και TDM</vt:lpstr>
      <vt:lpstr>Πυρήνας Δικτύου: Μεταγωγή Πακέτου</vt:lpstr>
      <vt:lpstr>Πυρήνας Δικτύου: Μεταγωγή Πακέτου</vt:lpstr>
      <vt:lpstr>Πυρήνας Δικτύου: Μεταγωγή Πακέτου</vt:lpstr>
      <vt:lpstr>Μεταγωγή Πακέτου: Στατιστική Πολυπλεξία</vt:lpstr>
      <vt:lpstr>Μεταγωγή Πακέτου: Προώθηση και αποθήκευση (store-and-forward)</vt:lpstr>
      <vt:lpstr>Μετρικές Επίδοσης Δίκτυου</vt:lpstr>
      <vt:lpstr>Μετρικές Επίδοσης Δίκτυου</vt:lpstr>
      <vt:lpstr>Μετρικές Επίδοσης Δίκτυου</vt:lpstr>
      <vt:lpstr>Μετρικές Επίδοσης Δίκτυου</vt:lpstr>
      <vt:lpstr>Τι είναι πρωτόκολλο;</vt:lpstr>
      <vt:lpstr>Το Μοντέλο Αναφοράς OSI</vt:lpstr>
      <vt:lpstr>Μοντέλο αναφοράς TCP/IP</vt:lpstr>
      <vt:lpstr>Διαστρωμάτωση και δεδομένα</vt:lpstr>
      <vt:lpstr>Λειτουργία των TCP και IP</vt:lpstr>
      <vt:lpstr>TCP/IP: Πρωτόκολλα</vt:lpstr>
      <vt:lpstr>Λειτουργίες Στοιχείων Δικτύου</vt:lpstr>
      <vt:lpstr>Λειτουργίες Στοιχείων Δικτύου</vt:lpstr>
      <vt:lpstr>Μοντέλο Διαχείρισης FCAPS</vt:lpstr>
      <vt:lpstr>Το μοντέλο διαχείρισης SNMP</vt:lpstr>
      <vt:lpstr>Aρχιτεκτονική διαχείρισης</vt:lpstr>
      <vt:lpstr>Software Defined Networking - SDN</vt:lpstr>
      <vt:lpstr>Software Defined Networking - SDN</vt:lpstr>
      <vt:lpstr>Πως λειτουργεί το Internet</vt:lpstr>
      <vt:lpstr>Πως λειτουργεί το Internet</vt:lpstr>
      <vt:lpstr>Ανακοίνωση Δικτύου 135.207.0.0/16 μέσω BGP</vt:lpstr>
      <vt:lpstr>ΕΔΥΤΕ - Εθνικό Δίκτυο Υποδομών Τεχνολογίας και Έρευνας (GRNET)</vt:lpstr>
      <vt:lpstr>ΕΔΥΤΕ - Εθνικό Δίκτυο Υποδομών Τεχνολογίας και Έρευνας (GRNET)</vt:lpstr>
      <vt:lpstr>ΕΔΥΤΕ - Εθνικό Δίκτυο Υποδομών Τεχνολογίας και Έρευνας (GRNET)</vt:lpstr>
      <vt:lpstr>GEANT (Gigabit Research and Education Network): Πανευρωπαϊκό Δίκτυο Ερευνητικής &amp; Εκπαιδευτικής κοινότητας </vt:lpstr>
      <vt:lpstr>GEANT &amp; Partner Networks  </vt:lpstr>
      <vt:lpstr>To Internet 2018</vt:lpstr>
      <vt:lpstr>Χρήση του Internet / Ήπειρο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Aggeliki</dc:creator>
  <cp:lastModifiedBy>-ANGELOS MICHALAS</cp:lastModifiedBy>
  <cp:revision>107</cp:revision>
  <dcterms:created xsi:type="dcterms:W3CDTF">2010-09-27T12:48:06Z</dcterms:created>
  <dcterms:modified xsi:type="dcterms:W3CDTF">2023-12-14T16:48:00Z</dcterms:modified>
</cp:coreProperties>
</file>