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335" r:id="rId3"/>
    <p:sldId id="346" r:id="rId4"/>
    <p:sldId id="296" r:id="rId5"/>
    <p:sldId id="337" r:id="rId6"/>
    <p:sldId id="343" r:id="rId7"/>
    <p:sldId id="342" r:id="rId8"/>
    <p:sldId id="322" r:id="rId9"/>
    <p:sldId id="353" r:id="rId10"/>
    <p:sldId id="338" r:id="rId11"/>
    <p:sldId id="344" r:id="rId12"/>
    <p:sldId id="351" r:id="rId13"/>
    <p:sldId id="352" r:id="rId14"/>
    <p:sldId id="347" r:id="rId15"/>
    <p:sldId id="354" r:id="rId16"/>
    <p:sldId id="348" r:id="rId17"/>
    <p:sldId id="356" r:id="rId18"/>
    <p:sldId id="357" r:id="rId19"/>
    <p:sldId id="358" r:id="rId20"/>
    <p:sldId id="359" r:id="rId21"/>
    <p:sldId id="360" r:id="rId22"/>
    <p:sldId id="289" r:id="rId23"/>
    <p:sldId id="269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AB"/>
    <a:srgbClr val="DDA7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117" autoAdjust="0"/>
  </p:normalViewPr>
  <p:slideViewPr>
    <p:cSldViewPr>
      <p:cViewPr>
        <p:scale>
          <a:sx n="70" d="100"/>
          <a:sy n="70" d="100"/>
        </p:scale>
        <p:origin x="-61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536C3-7BC5-4AED-954D-9E014EA9AD08}" type="datetimeFigureOut">
              <a:rPr lang="el-GR" smtClean="0"/>
              <a:pPr/>
              <a:t>21/10/2016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45A4E-98B5-48C0-9C94-9CE4D6FD48A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2317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rdf:type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instance of a class</a:t>
            </a:r>
          </a:p>
          <a:p>
            <a:r>
              <a:rPr lang="en-US" dirty="0" err="1" smtClean="0"/>
              <a:t>dbp:position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political position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9026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DominantTCWS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thematic category label having the greatest TCWS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DominantTCWS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label of an iteration is double or more than the respective of the previous one then the labeling process ends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dbr</a:t>
            </a:r>
            <a:r>
              <a:rPr lang="en-US" dirty="0" smtClean="0"/>
              <a:t>: http://dbpedia.org/resource/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Precision: How many selected items are relevant</a:t>
            </a:r>
          </a:p>
          <a:p>
            <a:r>
              <a:rPr lang="en-US" dirty="0" smtClean="0"/>
              <a:t>Recall: How many relevant items are selected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45A4E-98B5-48C0-9C94-9CE4D6FD48A5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704CCEC-BF7A-4531-B7FB-8F205DDE1C66}" type="datetimeFigureOut">
              <a:rPr lang="el-GR" smtClean="0"/>
              <a:pPr/>
              <a:t>21/10/2016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CCEC-BF7A-4531-B7FB-8F205DDE1C66}" type="datetimeFigureOut">
              <a:rPr lang="el-GR" smtClean="0"/>
              <a:pPr/>
              <a:t>21/10/2016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CCEC-BF7A-4531-B7FB-8F205DDE1C66}" type="datetimeFigureOut">
              <a:rPr lang="el-GR" smtClean="0"/>
              <a:pPr/>
              <a:t>21/10/2016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CCEC-BF7A-4531-B7FB-8F205DDE1C66}" type="datetimeFigureOut">
              <a:rPr lang="el-GR" smtClean="0"/>
              <a:pPr/>
              <a:t>21/10/2016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CCEC-BF7A-4531-B7FB-8F205DDE1C66}" type="datetimeFigureOut">
              <a:rPr lang="el-GR" smtClean="0"/>
              <a:pPr/>
              <a:t>21/10/2016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CCEC-BF7A-4531-B7FB-8F205DDE1C66}" type="datetimeFigureOut">
              <a:rPr lang="el-GR" smtClean="0"/>
              <a:pPr/>
              <a:t>21/10/2016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04CCEC-BF7A-4531-B7FB-8F205DDE1C66}" type="datetimeFigureOut">
              <a:rPr lang="el-GR" smtClean="0"/>
              <a:pPr/>
              <a:t>21/10/2016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704CCEC-BF7A-4531-B7FB-8F205DDE1C66}" type="datetimeFigureOut">
              <a:rPr lang="el-GR" smtClean="0"/>
              <a:pPr/>
              <a:t>21/10/2016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CCEC-BF7A-4531-B7FB-8F205DDE1C66}" type="datetimeFigureOut">
              <a:rPr lang="el-GR" smtClean="0"/>
              <a:pPr/>
              <a:t>21/10/2016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CCEC-BF7A-4531-B7FB-8F205DDE1C66}" type="datetimeFigureOut">
              <a:rPr lang="el-GR" smtClean="0"/>
              <a:pPr/>
              <a:t>21/10/2016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CCEC-BF7A-4531-B7FB-8F205DDE1C66}" type="datetimeFigureOut">
              <a:rPr lang="el-GR" smtClean="0"/>
              <a:pPr/>
              <a:t>21/10/2016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704CCEC-BF7A-4531-B7FB-8F205DDE1C66}" type="datetimeFigureOut">
              <a:rPr lang="el-GR" smtClean="0"/>
              <a:pPr/>
              <a:t>21/10/2016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76C7E7F-6A49-4BE0-B387-CC4005D54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luencetracker.com/searchedAccount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n-US" sz="4700" dirty="0" smtClean="0"/>
              <a:t>Thematic labeling of Twitter accounts using DBpedia properties</a:t>
            </a:r>
            <a:endParaRPr lang="el-GR" sz="47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-252536" y="3933056"/>
            <a:ext cx="6480720" cy="2958062"/>
          </a:xfrm>
        </p:spPr>
        <p:txBody>
          <a:bodyPr>
            <a:normAutofit fontScale="77500" lnSpcReduction="20000"/>
          </a:bodyPr>
          <a:lstStyle/>
          <a:p>
            <a:pPr algn="ctr" hangingPunct="0"/>
            <a:r>
              <a:rPr lang="en-US" dirty="0" err="1" smtClean="0"/>
              <a:t>Gerasimos</a:t>
            </a:r>
            <a:r>
              <a:rPr lang="en-US" dirty="0" smtClean="0"/>
              <a:t> Razis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Ioannis</a:t>
            </a:r>
            <a:r>
              <a:rPr lang="en-US" dirty="0" smtClean="0"/>
              <a:t> </a:t>
            </a:r>
            <a:r>
              <a:rPr lang="en-US" dirty="0" smtClean="0"/>
              <a:t>Anagnostopoulos</a:t>
            </a:r>
            <a:r>
              <a:rPr lang="en-US" baseline="30000" dirty="0" smtClean="0"/>
              <a:t>1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Petr</a:t>
            </a:r>
            <a:r>
              <a:rPr lang="en-US" dirty="0" smtClean="0"/>
              <a:t> Saloun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l-GR" dirty="0" smtClean="0"/>
          </a:p>
          <a:p>
            <a:pPr algn="ctr" hangingPunct="0"/>
            <a:endParaRPr lang="el-GR" dirty="0" smtClean="0"/>
          </a:p>
          <a:p>
            <a:pPr algn="ctr" hangingPunct="0"/>
            <a:r>
              <a:rPr lang="en-US" baseline="30000" dirty="0" smtClean="0"/>
              <a:t>1</a:t>
            </a:r>
            <a:r>
              <a:rPr lang="en-US" dirty="0" smtClean="0"/>
              <a:t>Computer Science and Biomedical Informatics Dpt. University of Thessaly</a:t>
            </a:r>
            <a:endParaRPr lang="el-GR" dirty="0" smtClean="0"/>
          </a:p>
          <a:p>
            <a:pPr algn="ctr"/>
            <a:r>
              <a:rPr lang="en-US" dirty="0" smtClean="0"/>
              <a:t>{</a:t>
            </a:r>
            <a:r>
              <a:rPr lang="en-US" dirty="0" err="1"/>
              <a:t>razis</a:t>
            </a:r>
            <a:r>
              <a:rPr lang="en-US" dirty="0"/>
              <a:t>, </a:t>
            </a:r>
            <a:r>
              <a:rPr lang="en-US" dirty="0" err="1"/>
              <a:t>janag</a:t>
            </a:r>
            <a:r>
              <a:rPr lang="en-US" dirty="0"/>
              <a:t>}@</a:t>
            </a:r>
            <a:r>
              <a:rPr lang="en-US" dirty="0" err="1" smtClean="0"/>
              <a:t>dib.uth.gr</a:t>
            </a:r>
            <a:endParaRPr lang="en-US" dirty="0" smtClean="0"/>
          </a:p>
          <a:p>
            <a:endParaRPr lang="el-GR" dirty="0" smtClean="0"/>
          </a:p>
          <a:p>
            <a:pPr algn="ctr"/>
            <a:r>
              <a:rPr lang="en-US" dirty="0" smtClean="0"/>
              <a:t> </a:t>
            </a:r>
            <a:r>
              <a:rPr lang="en-US" baseline="30000" dirty="0" smtClean="0"/>
              <a:t>2</a:t>
            </a:r>
            <a:r>
              <a:rPr lang="en-US" dirty="0" smtClean="0"/>
              <a:t>Faculty of Electrical Engineering and Computer Science </a:t>
            </a:r>
          </a:p>
          <a:p>
            <a:pPr algn="ctr"/>
            <a:r>
              <a:rPr lang="en-US" dirty="0" smtClean="0"/>
              <a:t>VSB-Technical University of Ostrava </a:t>
            </a:r>
          </a:p>
          <a:p>
            <a:pPr algn="ctr"/>
            <a:r>
              <a:rPr lang="en-US" dirty="0" smtClean="0"/>
              <a:t> petr.saloun@vsb.cz 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Labeling Twitter Accounts (1/4)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i="1" dirty="0" smtClean="0"/>
              <a:t>Thematic Category Labeling Algorithm (TCLA)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3200" dirty="0" smtClean="0"/>
              <a:t>Based on Similarity of Twitter accounts</a:t>
            </a:r>
            <a:endParaRPr lang="en-US" sz="3200" dirty="0" smtClean="0"/>
          </a:p>
          <a:p>
            <a:endParaRPr lang="en-US" sz="1000" dirty="0" smtClean="0"/>
          </a:p>
          <a:p>
            <a:r>
              <a:rPr lang="en-US" sz="3200" dirty="0" smtClean="0"/>
              <a:t>Consists of 3 Phases:</a:t>
            </a:r>
          </a:p>
          <a:p>
            <a:pPr lvl="1"/>
            <a:r>
              <a:rPr lang="en-US" sz="2800" dirty="0" smtClean="0"/>
              <a:t>Initial Thematic Category Labeling</a:t>
            </a:r>
          </a:p>
          <a:p>
            <a:pPr lvl="1"/>
            <a:r>
              <a:rPr lang="en-US" sz="2800" dirty="0" smtClean="0"/>
              <a:t>Iterative Thematic Category Labeling</a:t>
            </a:r>
          </a:p>
          <a:p>
            <a:pPr lvl="1"/>
            <a:r>
              <a:rPr lang="en-US" sz="2800" dirty="0" smtClean="0"/>
              <a:t>Thematic Categorization Results</a:t>
            </a:r>
            <a:endParaRPr lang="el-G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Labeling Twitter Accounts (2/4)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56184"/>
            <a:ext cx="8640960" cy="4941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u="sng" dirty="0" smtClean="0"/>
              <a:t>Phase 1: Initial Thematic Category Labeling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dirty="0" smtClean="0"/>
              <a:t>Accounts with DBpedia URI are labeled</a:t>
            </a:r>
          </a:p>
          <a:p>
            <a:r>
              <a:rPr lang="en-US" dirty="0" smtClean="0"/>
              <a:t>Perform Initial Labeling on an IT account</a:t>
            </a:r>
          </a:p>
          <a:p>
            <a:pPr lvl="1"/>
            <a:r>
              <a:rPr lang="en-US" dirty="0" smtClean="0"/>
              <a:t>top-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similars</a:t>
            </a:r>
            <a:r>
              <a:rPr lang="en-US" dirty="0" smtClean="0"/>
              <a:t> and their SM (they provide their weighted labels)</a:t>
            </a:r>
          </a:p>
          <a:p>
            <a:pPr lvl="1"/>
            <a:r>
              <a:rPr lang="en-US" dirty="0" smtClean="0"/>
              <a:t>Labels of account with “Thematic Category Weighted Score” (TCWS)</a:t>
            </a:r>
          </a:p>
          <a:p>
            <a:r>
              <a:rPr lang="en-US" dirty="0" smtClean="0"/>
              <a:t>Repeat for all IT accounts</a:t>
            </a:r>
          </a:p>
          <a:p>
            <a:r>
              <a:rPr lang="en-US" dirty="0" smtClean="0"/>
              <a:t>Store temporary results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3075" name="Picture 3" descr="Weight and TC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8667" y="5877272"/>
            <a:ext cx="4879837" cy="9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Labeling Twitter Accounts (3/4)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941168"/>
          </a:xfrm>
        </p:spPr>
        <p:txBody>
          <a:bodyPr>
            <a:normAutofit/>
          </a:bodyPr>
          <a:lstStyle/>
          <a:p>
            <a:pPr marL="365760" lvl="1" indent="-256032" algn="ctr">
              <a:buClr>
                <a:schemeClr val="accent3"/>
              </a:buClr>
              <a:buNone/>
            </a:pPr>
            <a:r>
              <a:rPr lang="en-US" sz="3000" u="sng" dirty="0" smtClean="0">
                <a:solidFill>
                  <a:schemeClr val="tx1"/>
                </a:solidFill>
              </a:rPr>
              <a:t>Phase 2: Iterative Thematic Category Labeling</a:t>
            </a: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 marL="365760" lvl="1" indent="-256032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Based on results of Phase 1</a:t>
            </a:r>
          </a:p>
          <a:p>
            <a:r>
              <a:rPr lang="en-US" dirty="0" smtClean="0"/>
              <a:t>Perform Iterative Labeling on an IT account</a:t>
            </a:r>
          </a:p>
          <a:p>
            <a:pPr lvl="1"/>
            <a:r>
              <a:rPr lang="en-US" dirty="0" smtClean="0"/>
              <a:t>Same functionality as in Phase 1 (enriched input)</a:t>
            </a:r>
          </a:p>
          <a:p>
            <a:r>
              <a:rPr lang="en-US" dirty="0" smtClean="0"/>
              <a:t>Store temporary results of current</a:t>
            </a:r>
            <a:r>
              <a:rPr lang="en-US" i="1" dirty="0" smtClean="0"/>
              <a:t> </a:t>
            </a:r>
            <a:r>
              <a:rPr lang="en-US" dirty="0" smtClean="0"/>
              <a:t>iteration</a:t>
            </a:r>
          </a:p>
          <a:p>
            <a:r>
              <a:rPr lang="en-US" dirty="0" smtClean="0"/>
              <a:t>Repeat for all IT accounts</a:t>
            </a:r>
          </a:p>
          <a:p>
            <a:r>
              <a:rPr lang="en-US" dirty="0" smtClean="0"/>
              <a:t>Repeat for </a:t>
            </a:r>
            <a:r>
              <a:rPr lang="en-US" i="1" dirty="0" err="1" smtClean="0"/>
              <a:t>i</a:t>
            </a:r>
            <a:r>
              <a:rPr lang="en-US" dirty="0" smtClean="0"/>
              <a:t> iterations, (0 ≤ </a:t>
            </a:r>
            <a:r>
              <a:rPr lang="en-US" i="1" dirty="0" err="1" smtClean="0"/>
              <a:t>i</a:t>
            </a:r>
            <a:r>
              <a:rPr lang="en-US" dirty="0" smtClean="0"/>
              <a:t> ≤ 5)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Labeling Twitter Accounts (4/4)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72816"/>
            <a:ext cx="8964488" cy="4941168"/>
          </a:xfrm>
        </p:spPr>
        <p:txBody>
          <a:bodyPr>
            <a:normAutofit lnSpcReduction="10000"/>
          </a:bodyPr>
          <a:lstStyle/>
          <a:p>
            <a:pPr marL="365760" lvl="1" indent="-256032" algn="ctr">
              <a:buClr>
                <a:schemeClr val="accent3"/>
              </a:buClr>
              <a:buNone/>
            </a:pPr>
            <a:r>
              <a:rPr lang="en-US" sz="3000" u="sng" dirty="0" smtClean="0">
                <a:solidFill>
                  <a:schemeClr val="tx1"/>
                </a:solidFill>
              </a:rPr>
              <a:t>Phase 3: Thematic Categorization Results</a:t>
            </a: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 marL="365760" lvl="1" indent="-256032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Based on results of Phase 2</a:t>
            </a:r>
          </a:p>
          <a:p>
            <a:r>
              <a:rPr lang="en-US" dirty="0" smtClean="0"/>
              <a:t>Perform Final Labeling on an IT account</a:t>
            </a:r>
          </a:p>
          <a:p>
            <a:pPr lvl="1"/>
            <a:r>
              <a:rPr lang="en-US" dirty="0" smtClean="0"/>
              <a:t>Discover </a:t>
            </a:r>
            <a:r>
              <a:rPr lang="en-US" dirty="0" err="1" smtClean="0"/>
              <a:t>Dominant</a:t>
            </a:r>
            <a:r>
              <a:rPr lang="en-US" sz="1300" dirty="0" err="1" smtClean="0"/>
              <a:t>TCWS</a:t>
            </a:r>
            <a:endParaRPr lang="en-US" sz="1300" dirty="0" smtClean="0"/>
          </a:p>
          <a:p>
            <a:pPr lvl="1"/>
            <a:r>
              <a:rPr lang="en-US" dirty="0" smtClean="0"/>
              <a:t>Outliers</a:t>
            </a:r>
          </a:p>
          <a:p>
            <a:pPr lvl="2"/>
            <a:r>
              <a:rPr lang="en-US" dirty="0" smtClean="0"/>
              <a:t>Labels having TCWS &lt; 20% of </a:t>
            </a:r>
            <a:r>
              <a:rPr lang="en-US" dirty="0" err="1" smtClean="0"/>
              <a:t>Dominant</a:t>
            </a:r>
            <a:r>
              <a:rPr lang="en-US" sz="1100" dirty="0" err="1" smtClean="0"/>
              <a:t>TCWS</a:t>
            </a:r>
            <a:endParaRPr lang="en-US" sz="1000" dirty="0" smtClean="0"/>
          </a:p>
          <a:p>
            <a:pPr lvl="2"/>
            <a:r>
              <a:rPr lang="en-US" dirty="0" err="1" smtClean="0"/>
              <a:t>Dominant</a:t>
            </a:r>
            <a:r>
              <a:rPr lang="en-US" sz="1100" dirty="0" err="1" smtClean="0"/>
              <a:t>TCWS</a:t>
            </a:r>
            <a:r>
              <a:rPr lang="en-US" sz="1600" dirty="0" smtClean="0"/>
              <a:t> </a:t>
            </a:r>
            <a:r>
              <a:rPr lang="en-US" dirty="0" smtClean="0"/>
              <a:t>of </a:t>
            </a:r>
            <a:r>
              <a:rPr lang="en-US" i="1" dirty="0" err="1" smtClean="0"/>
              <a:t>i</a:t>
            </a:r>
            <a:r>
              <a:rPr lang="en-US" dirty="0" smtClean="0"/>
              <a:t> &gt;= 200% of </a:t>
            </a:r>
            <a:r>
              <a:rPr lang="en-US" dirty="0" err="1" smtClean="0"/>
              <a:t>Dominant</a:t>
            </a:r>
            <a:r>
              <a:rPr lang="en-US" sz="1050" dirty="0" err="1" smtClean="0"/>
              <a:t>TCWS</a:t>
            </a:r>
            <a:r>
              <a:rPr lang="en-US" sz="1400" dirty="0" smtClean="0"/>
              <a:t> </a:t>
            </a:r>
            <a:r>
              <a:rPr lang="en-US" dirty="0" smtClean="0"/>
              <a:t>of </a:t>
            </a:r>
            <a:r>
              <a:rPr lang="en-US" i="1" dirty="0" smtClean="0"/>
              <a:t>i-1,</a:t>
            </a:r>
            <a:r>
              <a:rPr lang="en-US" sz="1600" dirty="0" smtClean="0"/>
              <a:t> </a:t>
            </a:r>
            <a:r>
              <a:rPr lang="en-US" dirty="0" smtClean="0"/>
              <a:t>(1 ≤ </a:t>
            </a:r>
            <a:r>
              <a:rPr lang="en-US" dirty="0" err="1" smtClean="0"/>
              <a:t>i</a:t>
            </a:r>
            <a:r>
              <a:rPr lang="en-US" dirty="0" smtClean="0"/>
              <a:t> ≤ 5)</a:t>
            </a:r>
          </a:p>
          <a:p>
            <a:pPr lvl="2"/>
            <a:r>
              <a:rPr lang="en-US" dirty="0" smtClean="0"/>
              <a:t>e.g. </a:t>
            </a:r>
            <a:r>
              <a:rPr lang="en-US" dirty="0" err="1" smtClean="0"/>
              <a:t>AdonisGeorgiadi</a:t>
            </a:r>
            <a:r>
              <a:rPr lang="en-US" dirty="0" smtClean="0"/>
              <a:t>: {[Politics, 78.45], [Right Wing, 56.48]</a:t>
            </a:r>
            <a:r>
              <a:rPr lang="en-US" strike="sngStrike" dirty="0" smtClean="0"/>
              <a:t>, [Entertainment, 1.74]</a:t>
            </a:r>
            <a:r>
              <a:rPr lang="en-US" dirty="0" smtClean="0"/>
              <a:t>}</a:t>
            </a:r>
          </a:p>
          <a:p>
            <a:r>
              <a:rPr lang="en-US" dirty="0" smtClean="0"/>
              <a:t>Repeat for all IT accounts</a:t>
            </a:r>
          </a:p>
          <a:p>
            <a:r>
              <a:rPr lang="en-US" dirty="0" smtClean="0"/>
              <a:t>Display results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Results of TCLA (1/2)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Metrics Before and After Applying TCLA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2050" name="Picture 2" descr="Metrics Before and After Applying TC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830513"/>
            <a:ext cx="6340717" cy="198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Results of TCLA (2/2)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72816"/>
            <a:ext cx="8280920" cy="5085184"/>
          </a:xfrm>
        </p:spPr>
        <p:txBody>
          <a:bodyPr>
            <a:normAutofit/>
          </a:bodyPr>
          <a:lstStyle/>
          <a:p>
            <a:r>
              <a:rPr lang="en-US" dirty="0" smtClean="0"/>
              <a:t>Final Labeling of Group of Initial and Newly-Labeled Accounts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dirty="0" smtClean="0"/>
              <a:t>Metrics of Initial Accounts Before and After Applying TCLA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5122" name="Picture 2" descr="Final Labeling of Group of Initial and Newly-Labeled Accounts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272" y="2745104"/>
            <a:ext cx="6264000" cy="1548000"/>
          </a:xfrm>
          <a:prstGeom prst="rect">
            <a:avLst/>
          </a:prstGeom>
          <a:noFill/>
        </p:spPr>
      </p:pic>
      <p:pic>
        <p:nvPicPr>
          <p:cNvPr id="1026" name="Picture 2" descr="Metrics of Initial Accounts Before and After Applying TCL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8344" y="5445224"/>
            <a:ext cx="6300000" cy="136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Discovering DBpedia URIs (1/6)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Which DBpedia URI describes best an IT URI (Twitter account)?</a:t>
            </a:r>
          </a:p>
          <a:p>
            <a:endParaRPr lang="en-US" sz="1100" dirty="0" smtClean="0"/>
          </a:p>
          <a:p>
            <a:r>
              <a:rPr lang="en-US" sz="3200" dirty="0" smtClean="0"/>
              <a:t>Two methodologies:</a:t>
            </a:r>
          </a:p>
          <a:p>
            <a:pPr lvl="1"/>
            <a:r>
              <a:rPr lang="en-US" sz="3000" dirty="0" smtClean="0"/>
              <a:t>Search by Name</a:t>
            </a:r>
          </a:p>
          <a:p>
            <a:pPr lvl="1"/>
            <a:r>
              <a:rPr lang="en-US" sz="3000" dirty="0" smtClean="0"/>
              <a:t>URI Construction</a:t>
            </a:r>
            <a:endParaRPr lang="el-GR" sz="3000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Discovering DBpedia URIs (2/6)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u="sng" dirty="0" smtClean="0"/>
              <a:t>Search by Name</a:t>
            </a:r>
            <a:endParaRPr lang="el-GR" u="sng" dirty="0" smtClean="0"/>
          </a:p>
          <a:p>
            <a:endParaRPr lang="el-GR" sz="1100" dirty="0" smtClean="0"/>
          </a:p>
          <a:p>
            <a:r>
              <a:rPr lang="en-US" dirty="0" smtClean="0"/>
              <a:t>Use “Display Name” of Twitter accounts </a:t>
            </a:r>
          </a:p>
          <a:p>
            <a:endParaRPr lang="el-GR" sz="1000" dirty="0" smtClean="0"/>
          </a:p>
          <a:p>
            <a:r>
              <a:rPr lang="en-US" dirty="0" smtClean="0"/>
              <a:t>Search in DBpedia for URIs containing the “Display Name”</a:t>
            </a:r>
          </a:p>
          <a:p>
            <a:endParaRPr lang="en-US" sz="1000" dirty="0" smtClean="0"/>
          </a:p>
          <a:p>
            <a:r>
              <a:rPr lang="en-US" dirty="0" smtClean="0"/>
              <a:t>Three properties model “Names” in DBpedia</a:t>
            </a:r>
          </a:p>
          <a:p>
            <a:pPr lvl="1"/>
            <a:r>
              <a:rPr lang="en-US" dirty="0" err="1" smtClean="0"/>
              <a:t>foaf:name</a:t>
            </a:r>
            <a:endParaRPr lang="en-US" dirty="0" smtClean="0"/>
          </a:p>
          <a:p>
            <a:pPr lvl="1"/>
            <a:r>
              <a:rPr lang="en-US" dirty="0" err="1" smtClean="0"/>
              <a:t>dbp:name</a:t>
            </a:r>
            <a:endParaRPr lang="en-US" dirty="0" smtClean="0"/>
          </a:p>
          <a:p>
            <a:pPr lvl="1"/>
            <a:r>
              <a:rPr lang="en-US" dirty="0" err="1" smtClean="0"/>
              <a:t>rdfs:label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Discovering DBpedia URIs (3/6)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988840"/>
            <a:ext cx="8892480" cy="4608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u="sng" dirty="0" smtClean="0"/>
              <a:t>URI Construction</a:t>
            </a:r>
          </a:p>
          <a:p>
            <a:pPr>
              <a:buNone/>
            </a:pPr>
            <a:endParaRPr lang="el-GR" sz="1100" dirty="0" smtClean="0"/>
          </a:p>
          <a:p>
            <a:r>
              <a:rPr lang="en-US" dirty="0" smtClean="0"/>
              <a:t>Create DBpedia URI by formatting “Display Name” under name pattern conventions</a:t>
            </a:r>
            <a:endParaRPr lang="el-GR" dirty="0" smtClean="0"/>
          </a:p>
          <a:p>
            <a:pPr lvl="1"/>
            <a:r>
              <a:rPr lang="en-US" dirty="0" smtClean="0"/>
              <a:t>Replacement of spaces between words by underscores, </a:t>
            </a:r>
          </a:p>
          <a:p>
            <a:pPr lvl="1"/>
            <a:r>
              <a:rPr lang="en-US" dirty="0" smtClean="0"/>
              <a:t>Capitalized first letter of each word, </a:t>
            </a:r>
          </a:p>
          <a:p>
            <a:pPr lvl="1"/>
            <a:r>
              <a:rPr lang="en-US" dirty="0" smtClean="0"/>
              <a:t>Transliteration of special characters (e.g. "é" to "e", "ü" to "u", "ψ" to "</a:t>
            </a:r>
            <a:r>
              <a:rPr lang="en-US" dirty="0" err="1" smtClean="0"/>
              <a:t>ps</a:t>
            </a:r>
            <a:r>
              <a:rPr lang="en-US" dirty="0" smtClean="0"/>
              <a:t>"), </a:t>
            </a:r>
          </a:p>
          <a:p>
            <a:pPr lvl="1"/>
            <a:r>
              <a:rPr lang="en-US" dirty="0" smtClean="0"/>
              <a:t>Physical persons URI format: “First Name - Last Name” 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Discovering DBpedia URIs (4/6)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608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 smtClean="0"/>
              <a:t>Limitations</a:t>
            </a:r>
          </a:p>
          <a:p>
            <a:pPr>
              <a:buNone/>
            </a:pPr>
            <a:endParaRPr lang="el-GR" sz="1100" dirty="0" smtClean="0"/>
          </a:p>
          <a:p>
            <a:r>
              <a:rPr lang="en-US" dirty="0" smtClean="0"/>
              <a:t>Disambiguation URIs (e.g. </a:t>
            </a:r>
            <a:r>
              <a:rPr lang="en-US" dirty="0" err="1" smtClean="0"/>
              <a:t>dbr:Android</a:t>
            </a:r>
            <a:r>
              <a:rPr lang="en-US" dirty="0" smtClean="0"/>
              <a:t>)</a:t>
            </a:r>
          </a:p>
          <a:p>
            <a:endParaRPr lang="en-US" sz="1000" dirty="0"/>
          </a:p>
          <a:p>
            <a:r>
              <a:rPr lang="en-US" dirty="0" smtClean="0"/>
              <a:t>Lack of standard input by Twitter users (free text)</a:t>
            </a:r>
          </a:p>
          <a:p>
            <a:endParaRPr lang="en-US" sz="1000" dirty="0" smtClean="0"/>
          </a:p>
          <a:p>
            <a:r>
              <a:rPr lang="en-US" dirty="0" err="1" smtClean="0"/>
              <a:t>Synonymity</a:t>
            </a:r>
            <a:endParaRPr lang="en-US" dirty="0" smtClean="0"/>
          </a:p>
          <a:p>
            <a:pPr lvl="1"/>
            <a:r>
              <a:rPr lang="en-US" dirty="0" smtClean="0"/>
              <a:t>Honda: Motor company or Comet?</a:t>
            </a:r>
          </a:p>
          <a:p>
            <a:pPr lvl="1"/>
            <a:r>
              <a:rPr lang="en-US" dirty="0" smtClean="0"/>
              <a:t>Nikos Pappas: Greek politician or Basketball player?</a:t>
            </a:r>
          </a:p>
          <a:p>
            <a:endParaRPr lang="en-US" sz="1000" dirty="0" smtClean="0"/>
          </a:p>
          <a:p>
            <a:r>
              <a:rPr lang="en-US" dirty="0" smtClean="0"/>
              <a:t>Recognition of URI policy of data source</a:t>
            </a:r>
            <a:endParaRPr lang="el-G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Contents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Influence Tracker (IT)</a:t>
            </a:r>
          </a:p>
          <a:p>
            <a:pPr lvl="1"/>
            <a:r>
              <a:rPr lang="en-US" sz="2800" dirty="0" smtClean="0"/>
              <a:t>www.influencetracker.com</a:t>
            </a:r>
            <a:endParaRPr lang="el-GR" sz="2800" dirty="0" smtClean="0"/>
          </a:p>
          <a:p>
            <a:r>
              <a:rPr lang="en-US" dirty="0" smtClean="0"/>
              <a:t>Origin of Thematic Categories</a:t>
            </a:r>
          </a:p>
          <a:p>
            <a:r>
              <a:rPr lang="en-US" dirty="0" smtClean="0"/>
              <a:t>Similarity in Twitter</a:t>
            </a:r>
          </a:p>
          <a:p>
            <a:r>
              <a:rPr lang="en-US" dirty="0" smtClean="0"/>
              <a:t>Labeling Twitter Accounts</a:t>
            </a:r>
          </a:p>
          <a:p>
            <a:pPr lvl="1"/>
            <a:r>
              <a:rPr lang="en-US" dirty="0" smtClean="0"/>
              <a:t>Thematic Category Labeling Algorithm (TCLA)</a:t>
            </a:r>
          </a:p>
          <a:p>
            <a:pPr lvl="1"/>
            <a:r>
              <a:rPr lang="en-US" dirty="0" smtClean="0"/>
              <a:t>Results of TCLA</a:t>
            </a:r>
          </a:p>
          <a:p>
            <a:r>
              <a:rPr lang="en-US" dirty="0" smtClean="0"/>
              <a:t>Discovering DBpedia URIs</a:t>
            </a:r>
          </a:p>
          <a:p>
            <a:pPr lvl="1"/>
            <a:r>
              <a:rPr lang="en-US" dirty="0" smtClean="0"/>
              <a:t>“Search by Name”</a:t>
            </a:r>
          </a:p>
          <a:p>
            <a:pPr lvl="1"/>
            <a:r>
              <a:rPr lang="en-US" dirty="0" smtClean="0"/>
              <a:t>“URI Construction”</a:t>
            </a:r>
            <a:endParaRPr lang="el-GR" dirty="0" smtClean="0"/>
          </a:p>
          <a:p>
            <a:r>
              <a:rPr lang="en-US" dirty="0" smtClean="0"/>
              <a:t>Conclusions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Discovering DBpedia URIs (5/6)</a:t>
            </a:r>
            <a:endParaRPr lang="el-GR" dirty="0"/>
          </a:p>
        </p:txBody>
      </p:sp>
      <p:pic>
        <p:nvPicPr>
          <p:cNvPr id="5" name="4 - Θέση περιεχομένου" descr="Effectiveness of URI Discovery Phases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2492896"/>
            <a:ext cx="6464022" cy="4140000"/>
          </a:xfrm>
        </p:spPr>
      </p:pic>
      <p:sp>
        <p:nvSpPr>
          <p:cNvPr id="6" name="5 - TextBox"/>
          <p:cNvSpPr txBox="1"/>
          <p:nvPr/>
        </p:nvSpPr>
        <p:spPr>
          <a:xfrm>
            <a:off x="1403648" y="1556792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n-US" sz="2400" dirty="0" smtClean="0"/>
              <a:t>Effectiveness of URI Discovery Methodologies </a:t>
            </a:r>
          </a:p>
          <a:p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Discovering DBpedia URIs (6/6)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395536" y="1196752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endParaRPr lang="el-GR" sz="2400" dirty="0" smtClean="0"/>
          </a:p>
          <a:p>
            <a:r>
              <a:rPr lang="en-US" sz="2400" dirty="0" smtClean="0"/>
              <a:t>Effectiveness of URI Discovery Methodologies per Category </a:t>
            </a:r>
          </a:p>
          <a:p>
            <a:endParaRPr lang="el-GR" dirty="0"/>
          </a:p>
        </p:txBody>
      </p:sp>
      <p:pic>
        <p:nvPicPr>
          <p:cNvPr id="8" name="7 - Θέση περιεχομένου" descr="Effectiveness of URI Discovery of Phases Per Category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636912"/>
            <a:ext cx="9144000" cy="2556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Conclusions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700808"/>
            <a:ext cx="8003232" cy="4680520"/>
          </a:xfrm>
        </p:spPr>
        <p:txBody>
          <a:bodyPr>
            <a:normAutofit/>
          </a:bodyPr>
          <a:lstStyle/>
          <a:p>
            <a:r>
              <a:rPr lang="en-US" dirty="0" smtClean="0"/>
              <a:t>Automatic labeling of Twitter accounts with  Thematic Categories from LOD cloud</a:t>
            </a:r>
          </a:p>
          <a:p>
            <a:endParaRPr lang="en-US" sz="1100" dirty="0" smtClean="0"/>
          </a:p>
          <a:p>
            <a:r>
              <a:rPr lang="en-US" dirty="0" smtClean="0"/>
              <a:t>Classification of Twitter accounts</a:t>
            </a:r>
          </a:p>
          <a:p>
            <a:endParaRPr lang="en-US" sz="1100" dirty="0" smtClean="0"/>
          </a:p>
          <a:p>
            <a:r>
              <a:rPr lang="en-US" dirty="0" smtClean="0"/>
              <a:t>Enrichment of available information</a:t>
            </a:r>
          </a:p>
          <a:p>
            <a:endParaRPr lang="en-US" sz="1100" dirty="0" smtClean="0"/>
          </a:p>
          <a:p>
            <a:r>
              <a:rPr lang="en-US" dirty="0" smtClean="0"/>
              <a:t>Automatic DBpedia URI discovery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208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63688" y="4077072"/>
            <a:ext cx="5904656" cy="12961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QUESTIONS ?</a:t>
            </a:r>
          </a:p>
          <a:p>
            <a:pPr algn="ctr">
              <a:buNone/>
            </a:pPr>
            <a:endParaRPr lang="en-US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052736"/>
            <a:ext cx="2636747" cy="26291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InfluenceTracker.com (IT)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844824"/>
            <a:ext cx="8784976" cy="4824536"/>
          </a:xfrm>
        </p:spPr>
        <p:txBody>
          <a:bodyPr>
            <a:normAutofit/>
          </a:bodyPr>
          <a:lstStyle/>
          <a:p>
            <a:pPr marL="95250" indent="14288">
              <a:buNone/>
            </a:pPr>
            <a:r>
              <a:rPr lang="en-US" dirty="0" smtClean="0"/>
              <a:t>Discover various characteristics of a Twitter Account:</a:t>
            </a:r>
          </a:p>
          <a:p>
            <a:endParaRPr lang="en-US" sz="1000" dirty="0" smtClean="0"/>
          </a:p>
          <a:p>
            <a:r>
              <a:rPr lang="en-US" dirty="0" smtClean="0"/>
              <a:t>adaptable Influence Metric</a:t>
            </a:r>
          </a:p>
          <a:p>
            <a:r>
              <a:rPr lang="en-US" dirty="0" smtClean="0"/>
              <a:t>social analytics, real-time statistics, diagrams, etc.</a:t>
            </a:r>
          </a:p>
          <a:p>
            <a:r>
              <a:rPr lang="en-US" dirty="0" smtClean="0"/>
              <a:t>evolution of accounts</a:t>
            </a:r>
          </a:p>
          <a:p>
            <a:r>
              <a:rPr lang="en-US" dirty="0" smtClean="0"/>
              <a:t>comparison of accounts</a:t>
            </a:r>
          </a:p>
          <a:p>
            <a:r>
              <a:rPr lang="en-US" dirty="0" smtClean="0"/>
              <a:t>Similarity Metric (SM)</a:t>
            </a:r>
          </a:p>
          <a:p>
            <a:r>
              <a:rPr lang="en-US" dirty="0" smtClean="0"/>
              <a:t>IT Ontology: Semantification of Twitter</a:t>
            </a:r>
          </a:p>
          <a:p>
            <a:r>
              <a:rPr lang="en-US" dirty="0" smtClean="0"/>
              <a:t>5 Star Data (LOD): IT URIs + DBpedia </a:t>
            </a:r>
            <a:r>
              <a:rPr lang="en-US" dirty="0" smtClean="0"/>
              <a:t>URIs</a:t>
            </a:r>
            <a:endParaRPr lang="en-US" sz="2400" dirty="0" smtClean="0"/>
          </a:p>
          <a:p>
            <a:pPr marL="708660" indent="-342900">
              <a:buNone/>
            </a:pPr>
            <a:endParaRPr lang="en-US" sz="1800" dirty="0" smtClean="0"/>
          </a:p>
          <a:p>
            <a:pPr marL="708660" indent="-342900">
              <a:buNone/>
            </a:pPr>
            <a:endParaRPr lang="en-US" sz="1800" dirty="0" smtClean="0"/>
          </a:p>
          <a:p>
            <a:pPr marL="708660" indent="-342900">
              <a:buNone/>
            </a:pPr>
            <a:endParaRPr lang="en-US" sz="1800" dirty="0" smtClean="0"/>
          </a:p>
          <a:p>
            <a:pPr indent="0">
              <a:buNone/>
            </a:pPr>
            <a:endParaRPr lang="en-US" sz="2200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270000" y="13903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457200" y="48999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@CNN</a:t>
            </a:r>
            <a:endParaRPr lang="el-GR" dirty="0"/>
          </a:p>
        </p:txBody>
      </p:sp>
      <p:pic>
        <p:nvPicPr>
          <p:cNvPr id="7170" name="Picture 2" descr="CN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0237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Origin of Thematic Categories (1/2)</a:t>
            </a:r>
            <a:endParaRPr lang="el-GR" sz="3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44 Thematic Categories (Labels)</a:t>
            </a:r>
          </a:p>
          <a:p>
            <a:r>
              <a:rPr lang="en-US" dirty="0" smtClean="0"/>
              <a:t>40 derived from DBpedia resources</a:t>
            </a:r>
          </a:p>
          <a:p>
            <a:pPr lvl="1"/>
            <a:r>
              <a:rPr lang="en-US" dirty="0" smtClean="0"/>
              <a:t>36 by values of “</a:t>
            </a:r>
            <a:r>
              <a:rPr lang="en-US" dirty="0" err="1" smtClean="0"/>
              <a:t>rdf:type</a:t>
            </a:r>
            <a:r>
              <a:rPr lang="en-US" dirty="0" smtClean="0"/>
              <a:t>” property</a:t>
            </a:r>
          </a:p>
          <a:p>
            <a:pPr lvl="1"/>
            <a:r>
              <a:rPr lang="en-US" dirty="0" smtClean="0"/>
              <a:t>4 by values of “</a:t>
            </a:r>
            <a:r>
              <a:rPr lang="en-US" dirty="0" err="1" smtClean="0"/>
              <a:t>dbp:position</a:t>
            </a:r>
            <a:r>
              <a:rPr lang="en-US" dirty="0" smtClean="0"/>
              <a:t>” property</a:t>
            </a:r>
          </a:p>
          <a:p>
            <a:r>
              <a:rPr lang="en-US" dirty="0" smtClean="0"/>
              <a:t>4 proposed by IT 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Picture 2" descr="Origin of Thematic Categories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69376"/>
            <a:ext cx="7092000" cy="284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Origin of Thematic Categories (2/2)</a:t>
            </a:r>
            <a:endParaRPr lang="el-GR" sz="3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Selection criteria:</a:t>
            </a:r>
          </a:p>
          <a:p>
            <a:r>
              <a:rPr lang="en-US" dirty="0" smtClean="0"/>
              <a:t>“Similar” classes under same Label</a:t>
            </a:r>
            <a:endParaRPr lang="el-GR" dirty="0" smtClean="0"/>
          </a:p>
          <a:p>
            <a:r>
              <a:rPr lang="en-US" dirty="0" smtClean="0"/>
              <a:t>number of occurrences in dataset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2050" name="Picture 2" descr="Selection criteria of Thematic Categories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440" y="2925384"/>
            <a:ext cx="7920000" cy="392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Similarity in Twitter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608512"/>
          </a:xfrm>
        </p:spPr>
        <p:txBody>
          <a:bodyPr>
            <a:normAutofit/>
          </a:bodyPr>
          <a:lstStyle/>
          <a:p>
            <a:pPr marL="95250" indent="0">
              <a:buNone/>
            </a:pPr>
            <a:r>
              <a:rPr lang="en-US" sz="3000" dirty="0" smtClean="0"/>
              <a:t>Similarity Metric: Aims at discovering similar accounts in terms of their disseminated entities</a:t>
            </a:r>
          </a:p>
          <a:p>
            <a:r>
              <a:rPr lang="en-US" dirty="0" smtClean="0"/>
              <a:t>4 categories</a:t>
            </a:r>
            <a:r>
              <a:rPr lang="el-GR" dirty="0" smtClean="0"/>
              <a:t> </a:t>
            </a:r>
            <a:r>
              <a:rPr lang="en-US" dirty="0" smtClean="0"/>
              <a:t>of entities </a:t>
            </a:r>
            <a:r>
              <a:rPr lang="el-GR" dirty="0" smtClean="0"/>
              <a:t>(</a:t>
            </a:r>
            <a:r>
              <a:rPr lang="en-US" dirty="0" smtClean="0"/>
              <a:t>mentions, hashtags, URLs, domains</a:t>
            </a:r>
            <a:r>
              <a:rPr lang="el-GR" dirty="0" smtClean="0"/>
              <a:t>)</a:t>
            </a:r>
          </a:p>
          <a:p>
            <a:r>
              <a:rPr lang="en-US" dirty="0" smtClean="0"/>
              <a:t>Find total entities counter per category</a:t>
            </a:r>
          </a:p>
          <a:p>
            <a:pPr lvl="1"/>
            <a:r>
              <a:rPr lang="en-US" dirty="0" smtClean="0"/>
              <a:t>Frequency of use of categories</a:t>
            </a:r>
          </a:p>
          <a:p>
            <a:r>
              <a:rPr lang="en-US" dirty="0" smtClean="0"/>
              <a:t>Find common entities counter per category</a:t>
            </a:r>
            <a:endParaRPr lang="el-GR" dirty="0" smtClean="0"/>
          </a:p>
          <a:p>
            <a:pPr lvl="1"/>
            <a:r>
              <a:rPr lang="en-US" dirty="0" smtClean="0"/>
              <a:t>Common counter</a:t>
            </a:r>
            <a:r>
              <a:rPr lang="el-GR" dirty="0" smtClean="0"/>
              <a:t>   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n-US" dirty="0" smtClean="0"/>
              <a:t>Category Similarity</a:t>
            </a:r>
            <a:endParaRPr lang="el-GR" dirty="0" smtClean="0"/>
          </a:p>
          <a:p>
            <a:r>
              <a:rPr lang="en-US" dirty="0" smtClean="0"/>
              <a:t>Coefficient per category</a:t>
            </a:r>
            <a:endParaRPr lang="el-GR" dirty="0" smtClean="0"/>
          </a:p>
          <a:p>
            <a:pPr lvl="1"/>
            <a:r>
              <a:rPr lang="en-US" dirty="0" smtClean="0"/>
              <a:t>Categories with at least one common element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Βέλος προς τα επάνω"/>
          <p:cNvSpPr/>
          <p:nvPr/>
        </p:nvSpPr>
        <p:spPr>
          <a:xfrm>
            <a:off x="3779912" y="5085224"/>
            <a:ext cx="216000" cy="3600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Βέλος προς τα επάνω"/>
          <p:cNvSpPr/>
          <p:nvPr/>
        </p:nvSpPr>
        <p:spPr>
          <a:xfrm>
            <a:off x="7308304" y="5085184"/>
            <a:ext cx="216000" cy="3600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Similarity Network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196752"/>
            <a:ext cx="7416000" cy="5661248"/>
          </a:xfrm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34597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Example of Similarity Network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Dataset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09634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Initial pool: 986 Twitter accounts registered at IT</a:t>
            </a:r>
            <a:r>
              <a:rPr lang="en-US" sz="3000" baseline="30000" dirty="0" smtClean="0"/>
              <a:t>1</a:t>
            </a:r>
            <a:r>
              <a:rPr lang="en-US" sz="3000" dirty="0" smtClean="0"/>
              <a:t> (May 2015)</a:t>
            </a:r>
          </a:p>
          <a:p>
            <a:endParaRPr lang="el-GR" sz="1000" dirty="0" smtClean="0"/>
          </a:p>
          <a:p>
            <a:r>
              <a:rPr lang="en-US" sz="3000" dirty="0" smtClean="0"/>
              <a:t>24 accounts had no </a:t>
            </a:r>
            <a:r>
              <a:rPr lang="en-US" sz="3000" dirty="0" err="1" smtClean="0"/>
              <a:t>similars</a:t>
            </a:r>
            <a:r>
              <a:rPr lang="en-US" sz="3000" dirty="0" smtClean="0"/>
              <a:t> due to the lack of entities in tweets</a:t>
            </a:r>
            <a:endParaRPr lang="en-US" sz="3000" dirty="0" smtClean="0">
              <a:sym typeface="Wingdings" pitchFamily="2" charset="2"/>
            </a:endParaRPr>
          </a:p>
          <a:p>
            <a:endParaRPr lang="en-US" sz="1000" dirty="0" smtClean="0">
              <a:sym typeface="Wingdings" pitchFamily="2" charset="2"/>
            </a:endParaRPr>
          </a:p>
          <a:p>
            <a:r>
              <a:rPr lang="en-US" sz="3000" dirty="0" smtClean="0">
                <a:sym typeface="Wingdings" pitchFamily="2" charset="2"/>
              </a:rPr>
              <a:t>Final Dataset: 962 </a:t>
            </a:r>
            <a:r>
              <a:rPr lang="en-US" sz="3000" dirty="0" smtClean="0"/>
              <a:t>Twitter </a:t>
            </a:r>
            <a:r>
              <a:rPr lang="en-US" sz="3000" dirty="0" smtClean="0">
                <a:sym typeface="Wingdings" pitchFamily="2" charset="2"/>
              </a:rPr>
              <a:t>accounts</a:t>
            </a:r>
            <a:endParaRPr lang="el-GR" sz="3000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2915816" y="6309320"/>
            <a:ext cx="6261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/>
              <a:t>1</a:t>
            </a:r>
            <a:r>
              <a:rPr lang="en-US" sz="2000" dirty="0" smtClean="0">
                <a:hlinkClick r:id="rId2"/>
              </a:rPr>
              <a:t>http://www.influencetracker.com/searchedAccounts</a:t>
            </a:r>
            <a:endParaRPr lang="el-GR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5327</TotalTime>
  <Words>879</Words>
  <Application>Microsoft Office PowerPoint</Application>
  <PresentationFormat>Προβολή στην οθόνη (4:3)</PresentationFormat>
  <Paragraphs>181</Paragraphs>
  <Slides>23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Αστικό</vt:lpstr>
      <vt:lpstr> Thematic labeling of Twitter accounts using DBpedia properties</vt:lpstr>
      <vt:lpstr>Contents</vt:lpstr>
      <vt:lpstr>InfluenceTracker.com (IT)</vt:lpstr>
      <vt:lpstr>@CNN</vt:lpstr>
      <vt:lpstr>Origin of Thematic Categories (1/2)</vt:lpstr>
      <vt:lpstr>Origin of Thematic Categories (2/2)</vt:lpstr>
      <vt:lpstr>Similarity in Twitter</vt:lpstr>
      <vt:lpstr>Example of Similarity Network</vt:lpstr>
      <vt:lpstr>Dataset</vt:lpstr>
      <vt:lpstr>Labeling Twitter Accounts (1/4)</vt:lpstr>
      <vt:lpstr>Labeling Twitter Accounts (2/4)</vt:lpstr>
      <vt:lpstr>Labeling Twitter Accounts (3/4)</vt:lpstr>
      <vt:lpstr>Labeling Twitter Accounts (4/4)</vt:lpstr>
      <vt:lpstr>Results of TCLA (1/2)</vt:lpstr>
      <vt:lpstr>Results of TCLA (2/2)</vt:lpstr>
      <vt:lpstr>Discovering DBpedia URIs (1/6)</vt:lpstr>
      <vt:lpstr>Discovering DBpedia URIs (2/6)</vt:lpstr>
      <vt:lpstr>Discovering DBpedia URIs (3/6)</vt:lpstr>
      <vt:lpstr>Discovering DBpedia URIs (4/6)</vt:lpstr>
      <vt:lpstr>Discovering DBpedia URIs (5/6)</vt:lpstr>
      <vt:lpstr>Discovering DBpedia URIs (6/6)</vt:lpstr>
      <vt:lpstr>Conclusions</vt:lpstr>
      <vt:lpstr>Διαφάνεια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Makis</dc:creator>
  <cp:lastModifiedBy>Makis</cp:lastModifiedBy>
  <cp:revision>475</cp:revision>
  <dcterms:created xsi:type="dcterms:W3CDTF">2014-05-06T10:30:57Z</dcterms:created>
  <dcterms:modified xsi:type="dcterms:W3CDTF">2016-10-21T08:43:14Z</dcterms:modified>
</cp:coreProperties>
</file>