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9" r:id="rId1"/>
  </p:sldMasterIdLst>
  <p:notesMasterIdLst>
    <p:notesMasterId r:id="rId11"/>
  </p:notesMasterIdLst>
  <p:handoutMasterIdLst>
    <p:handoutMasterId r:id="rId12"/>
  </p:handoutMasterIdLst>
  <p:sldIdLst>
    <p:sldId id="256" r:id="rId2"/>
    <p:sldId id="332" r:id="rId3"/>
    <p:sldId id="257" r:id="rId4"/>
    <p:sldId id="333" r:id="rId5"/>
    <p:sldId id="334" r:id="rId6"/>
    <p:sldId id="335" r:id="rId7"/>
    <p:sldId id="336" r:id="rId8"/>
    <p:sldId id="337" r:id="rId9"/>
    <p:sldId id="338" r:id="rId10"/>
  </p:sldIdLst>
  <p:sldSz cx="9144000" cy="6858000" type="screen4x3"/>
  <p:notesSz cx="7099300" cy="10234613"/>
  <p:defaultTextStyle>
    <a:defPPr>
      <a:defRPr lang="en-US"/>
    </a:defPPr>
    <a:lvl1pPr algn="l" rtl="0" fontAlgn="base">
      <a:spcBef>
        <a:spcPct val="0"/>
      </a:spcBef>
      <a:spcAft>
        <a:spcPct val="0"/>
      </a:spcAft>
      <a:defRPr sz="2000" kern="1200">
        <a:solidFill>
          <a:schemeClr val="tx1"/>
        </a:solidFill>
        <a:latin typeface="Arial Narrow" pitchFamily="34" charset="0"/>
        <a:ea typeface="+mn-ea"/>
        <a:cs typeface="+mn-cs"/>
      </a:defRPr>
    </a:lvl1pPr>
    <a:lvl2pPr marL="457200" algn="l" rtl="0" fontAlgn="base">
      <a:spcBef>
        <a:spcPct val="0"/>
      </a:spcBef>
      <a:spcAft>
        <a:spcPct val="0"/>
      </a:spcAft>
      <a:defRPr sz="2000" kern="1200">
        <a:solidFill>
          <a:schemeClr val="tx1"/>
        </a:solidFill>
        <a:latin typeface="Arial Narrow" pitchFamily="34" charset="0"/>
        <a:ea typeface="+mn-ea"/>
        <a:cs typeface="+mn-cs"/>
      </a:defRPr>
    </a:lvl2pPr>
    <a:lvl3pPr marL="914400" algn="l" rtl="0" fontAlgn="base">
      <a:spcBef>
        <a:spcPct val="0"/>
      </a:spcBef>
      <a:spcAft>
        <a:spcPct val="0"/>
      </a:spcAft>
      <a:defRPr sz="2000" kern="1200">
        <a:solidFill>
          <a:schemeClr val="tx1"/>
        </a:solidFill>
        <a:latin typeface="Arial Narrow" pitchFamily="34" charset="0"/>
        <a:ea typeface="+mn-ea"/>
        <a:cs typeface="+mn-cs"/>
      </a:defRPr>
    </a:lvl3pPr>
    <a:lvl4pPr marL="1371600" algn="l" rtl="0" fontAlgn="base">
      <a:spcBef>
        <a:spcPct val="0"/>
      </a:spcBef>
      <a:spcAft>
        <a:spcPct val="0"/>
      </a:spcAft>
      <a:defRPr sz="2000" kern="1200">
        <a:solidFill>
          <a:schemeClr val="tx1"/>
        </a:solidFill>
        <a:latin typeface="Arial Narrow" pitchFamily="34" charset="0"/>
        <a:ea typeface="+mn-ea"/>
        <a:cs typeface="+mn-cs"/>
      </a:defRPr>
    </a:lvl4pPr>
    <a:lvl5pPr marL="1828800" algn="l" rtl="0" fontAlgn="base">
      <a:spcBef>
        <a:spcPct val="0"/>
      </a:spcBef>
      <a:spcAft>
        <a:spcPct val="0"/>
      </a:spcAft>
      <a:defRPr sz="2000" kern="1200">
        <a:solidFill>
          <a:schemeClr val="tx1"/>
        </a:solidFill>
        <a:latin typeface="Arial Narrow" pitchFamily="34" charset="0"/>
        <a:ea typeface="+mn-ea"/>
        <a:cs typeface="+mn-cs"/>
      </a:defRPr>
    </a:lvl5pPr>
    <a:lvl6pPr marL="2286000" algn="l" defTabSz="914400" rtl="0" eaLnBrk="1" latinLnBrk="0" hangingPunct="1">
      <a:defRPr sz="2000" kern="1200">
        <a:solidFill>
          <a:schemeClr val="tx1"/>
        </a:solidFill>
        <a:latin typeface="Arial Narrow" pitchFamily="34" charset="0"/>
        <a:ea typeface="+mn-ea"/>
        <a:cs typeface="+mn-cs"/>
      </a:defRPr>
    </a:lvl6pPr>
    <a:lvl7pPr marL="2743200" algn="l" defTabSz="914400" rtl="0" eaLnBrk="1" latinLnBrk="0" hangingPunct="1">
      <a:defRPr sz="2000" kern="1200">
        <a:solidFill>
          <a:schemeClr val="tx1"/>
        </a:solidFill>
        <a:latin typeface="Arial Narrow" pitchFamily="34" charset="0"/>
        <a:ea typeface="+mn-ea"/>
        <a:cs typeface="+mn-cs"/>
      </a:defRPr>
    </a:lvl7pPr>
    <a:lvl8pPr marL="3200400" algn="l" defTabSz="914400" rtl="0" eaLnBrk="1" latinLnBrk="0" hangingPunct="1">
      <a:defRPr sz="2000" kern="1200">
        <a:solidFill>
          <a:schemeClr val="tx1"/>
        </a:solidFill>
        <a:latin typeface="Arial Narrow" pitchFamily="34" charset="0"/>
        <a:ea typeface="+mn-ea"/>
        <a:cs typeface="+mn-cs"/>
      </a:defRPr>
    </a:lvl8pPr>
    <a:lvl9pPr marL="3657600" algn="l" defTabSz="914400" rtl="0" eaLnBrk="1" latinLnBrk="0" hangingPunct="1">
      <a:defRPr sz="2000" kern="1200">
        <a:solidFill>
          <a:schemeClr val="tx1"/>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D8D8EC"/>
    <a:srgbClr val="339933"/>
    <a:srgbClr val="CCFFCC"/>
    <a:srgbClr val="CCECFF"/>
    <a:srgbClr val="FFFF00"/>
    <a:srgbClr val="FFFF66"/>
    <a:srgbClr val="CC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193" autoAdjust="0"/>
    <p:restoredTop sz="94681" autoAdjust="0"/>
  </p:normalViewPr>
  <p:slideViewPr>
    <p:cSldViewPr snapToGrid="0">
      <p:cViewPr>
        <p:scale>
          <a:sx n="75" d="100"/>
          <a:sy n="75" d="100"/>
        </p:scale>
        <p:origin x="-1872" y="-78"/>
      </p:cViewPr>
      <p:guideLst>
        <p:guide orient="horz" pos="2162"/>
        <p:guide pos="2873"/>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65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vl1pPr>
          </a:lstStyle>
          <a:p>
            <a:endParaRPr lang="en-US"/>
          </a:p>
        </p:txBody>
      </p:sp>
      <p:sp>
        <p:nvSpPr>
          <p:cNvPr id="6147" name="Rectangle 3"/>
          <p:cNvSpPr>
            <a:spLocks noGrp="1" noChangeArrowheads="1"/>
          </p:cNvSpPr>
          <p:nvPr>
            <p:ph type="dt" sz="quarter" idx="1"/>
          </p:nvPr>
        </p:nvSpPr>
        <p:spPr bwMode="auto">
          <a:xfrm>
            <a:off x="4022725"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vl1pPr>
          </a:lstStyle>
          <a:p>
            <a:endParaRPr lang="en-US"/>
          </a:p>
        </p:txBody>
      </p:sp>
      <p:sp>
        <p:nvSpPr>
          <p:cNvPr id="6148" name="Rectangle 4"/>
          <p:cNvSpPr>
            <a:spLocks noGrp="1" noChangeArrowheads="1"/>
          </p:cNvSpPr>
          <p:nvPr>
            <p:ph type="ftr" sz="quarter" idx="2"/>
          </p:nvPr>
        </p:nvSpPr>
        <p:spPr bwMode="auto">
          <a:xfrm>
            <a:off x="0"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vl1pPr>
          </a:lstStyle>
          <a:p>
            <a:endParaRPr lang="en-US"/>
          </a:p>
        </p:txBody>
      </p:sp>
      <p:sp>
        <p:nvSpPr>
          <p:cNvPr id="6149" name="Rectangle 5"/>
          <p:cNvSpPr>
            <a:spLocks noGrp="1" noChangeArrowheads="1"/>
          </p:cNvSpPr>
          <p:nvPr>
            <p:ph type="sldNum" sz="quarter" idx="3"/>
          </p:nvPr>
        </p:nvSpPr>
        <p:spPr bwMode="auto">
          <a:xfrm>
            <a:off x="4022725"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vl1pPr>
          </a:lstStyle>
          <a:p>
            <a:fld id="{E0E729EB-A27B-4D17-9CF4-CC4589347B42}" type="slidenum">
              <a:rPr lang="en-US"/>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defTabSz="990600">
              <a:defRPr sz="1300"/>
            </a:lvl1pPr>
          </a:lstStyle>
          <a:p>
            <a:endParaRPr lang="en-US"/>
          </a:p>
        </p:txBody>
      </p:sp>
      <p:sp>
        <p:nvSpPr>
          <p:cNvPr id="5123" name="Rectangle 3"/>
          <p:cNvSpPr>
            <a:spLocks noGrp="1" noChangeArrowheads="1"/>
          </p:cNvSpPr>
          <p:nvPr>
            <p:ph type="dt" idx="1"/>
          </p:nvPr>
        </p:nvSpPr>
        <p:spPr bwMode="auto">
          <a:xfrm>
            <a:off x="4022725" y="0"/>
            <a:ext cx="3076575" cy="511175"/>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lvl1pPr algn="r" defTabSz="990600">
              <a:defRPr sz="1300"/>
            </a:lvl1pPr>
          </a:lstStyle>
          <a:p>
            <a:endParaRPr lang="en-US"/>
          </a:p>
        </p:txBody>
      </p:sp>
      <p:sp>
        <p:nvSpPr>
          <p:cNvPr id="5124" name="Rectangle 4"/>
          <p:cNvSpPr>
            <a:spLocks noChangeArrowheads="1" noTextEdit="1"/>
          </p:cNvSpPr>
          <p:nvPr>
            <p:ph type="sldImg" idx="2"/>
          </p:nvPr>
        </p:nvSpPr>
        <p:spPr bwMode="auto">
          <a:xfrm>
            <a:off x="990600" y="768350"/>
            <a:ext cx="5118100" cy="3836988"/>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946150" y="4860925"/>
            <a:ext cx="5207000" cy="4605338"/>
          </a:xfrm>
          <a:prstGeom prst="rect">
            <a:avLst/>
          </a:prstGeom>
          <a:noFill/>
          <a:ln w="9525">
            <a:noFill/>
            <a:miter lim="800000"/>
            <a:headEnd/>
            <a:tailEnd/>
          </a:ln>
          <a:effectLst/>
        </p:spPr>
        <p:txBody>
          <a:bodyPr vert="horz" wrap="square" lIns="99048" tIns="49524" rIns="99048" bIns="49524"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6" name="Rectangle 6"/>
          <p:cNvSpPr>
            <a:spLocks noGrp="1" noChangeArrowheads="1"/>
          </p:cNvSpPr>
          <p:nvPr>
            <p:ph type="ftr" sz="quarter" idx="4"/>
          </p:nvPr>
        </p:nvSpPr>
        <p:spPr bwMode="auto">
          <a:xfrm>
            <a:off x="0"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defTabSz="990600">
              <a:defRPr sz="1300"/>
            </a:lvl1pPr>
          </a:lstStyle>
          <a:p>
            <a:endParaRPr lang="en-US"/>
          </a:p>
        </p:txBody>
      </p:sp>
      <p:sp>
        <p:nvSpPr>
          <p:cNvPr id="5127" name="Rectangle 7"/>
          <p:cNvSpPr>
            <a:spLocks noGrp="1" noChangeArrowheads="1"/>
          </p:cNvSpPr>
          <p:nvPr>
            <p:ph type="sldNum" sz="quarter" idx="5"/>
          </p:nvPr>
        </p:nvSpPr>
        <p:spPr bwMode="auto">
          <a:xfrm>
            <a:off x="4022725" y="9723438"/>
            <a:ext cx="3076575" cy="511175"/>
          </a:xfrm>
          <a:prstGeom prst="rect">
            <a:avLst/>
          </a:prstGeom>
          <a:noFill/>
          <a:ln w="9525">
            <a:noFill/>
            <a:miter lim="800000"/>
            <a:headEnd/>
            <a:tailEnd/>
          </a:ln>
          <a:effectLst/>
        </p:spPr>
        <p:txBody>
          <a:bodyPr vert="horz" wrap="square" lIns="99048" tIns="49524" rIns="99048" bIns="49524" numCol="1" anchor="b" anchorCtr="0" compatLnSpc="1">
            <a:prstTxWarp prst="textNoShape">
              <a:avLst/>
            </a:prstTxWarp>
          </a:bodyPr>
          <a:lstStyle>
            <a:lvl1pPr algn="r" defTabSz="990600">
              <a:defRPr sz="1300"/>
            </a:lvl1pPr>
          </a:lstStyle>
          <a:p>
            <a:fld id="{D633F99C-D288-4072-B17C-5FBFB5867086}"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3000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3000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3000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A79C7654-78F9-4775-A35D-3FA8869E7CC4}" type="slidenum">
              <a:rPr lang="en-US"/>
              <a:pPr/>
              <a:t>1</a:t>
            </a:fld>
            <a:endParaRPr lang="en-US"/>
          </a:p>
        </p:txBody>
      </p:sp>
      <p:sp>
        <p:nvSpPr>
          <p:cNvPr id="661506" name="Rectangle 2"/>
          <p:cNvSpPr>
            <a:spLocks noChangeArrowheads="1" noTextEdit="1"/>
          </p:cNvSpPr>
          <p:nvPr>
            <p:ph type="sldImg"/>
          </p:nvPr>
        </p:nvSpPr>
        <p:spPr>
          <a:xfrm>
            <a:off x="992188" y="768350"/>
            <a:ext cx="5114925" cy="3836988"/>
          </a:xfrm>
          <a:ln/>
        </p:spPr>
      </p:sp>
      <p:sp>
        <p:nvSpPr>
          <p:cNvPr id="661507" name="Rectangle 3"/>
          <p:cNvSpPr>
            <a:spLocks noGrp="1" noChangeArrowheads="1"/>
          </p:cNvSpPr>
          <p:nvPr>
            <p:ph type="body" idx="1"/>
          </p:nvPr>
        </p:nvSpPr>
        <p:spPr/>
        <p:txBody>
          <a:bodyPr/>
          <a:lstStyle/>
          <a:p>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675F6CBC-7405-400B-9C7C-A810F71FE9DE}" type="slidenum">
              <a:rPr lang="en-US"/>
              <a:pPr/>
              <a:t>3</a:t>
            </a:fld>
            <a:endParaRPr lang="en-US"/>
          </a:p>
        </p:txBody>
      </p:sp>
      <p:sp>
        <p:nvSpPr>
          <p:cNvPr id="662530" name="Rectangle 2"/>
          <p:cNvSpPr>
            <a:spLocks noChangeArrowheads="1" noTextEdit="1"/>
          </p:cNvSpPr>
          <p:nvPr>
            <p:ph type="sldImg"/>
          </p:nvPr>
        </p:nvSpPr>
        <p:spPr>
          <a:xfrm>
            <a:off x="992188" y="768350"/>
            <a:ext cx="5114925" cy="3836988"/>
          </a:xfrm>
          <a:ln/>
        </p:spPr>
      </p:sp>
      <p:sp>
        <p:nvSpPr>
          <p:cNvPr id="662531" name="Rectangle 3"/>
          <p:cNvSpPr>
            <a:spLocks noGrp="1" noChangeArrowheads="1"/>
          </p:cNvSpPr>
          <p:nvPr>
            <p:ph type="body" idx="1"/>
          </p:nvPr>
        </p:nvSpPr>
        <p:spPr/>
        <p:txBody>
          <a:bodyPr/>
          <a:lstStyle/>
          <a:p>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59458" name="Freeform 2"/>
          <p:cNvSpPr>
            <a:spLocks/>
          </p:cNvSpPr>
          <p:nvPr/>
        </p:nvSpPr>
        <p:spPr bwMode="hidden">
          <a:xfrm>
            <a:off x="-11113" y="1836738"/>
            <a:ext cx="2268538" cy="2709862"/>
          </a:xfrm>
          <a:custGeom>
            <a:avLst/>
            <a:gdLst/>
            <a:ahLst/>
            <a:cxnLst>
              <a:cxn ang="0">
                <a:pos x="808" y="283"/>
              </a:cxn>
              <a:cxn ang="0">
                <a:pos x="673" y="252"/>
              </a:cxn>
              <a:cxn ang="0">
                <a:pos x="654" y="0"/>
              </a:cxn>
              <a:cxn ang="0">
                <a:pos x="488" y="13"/>
              </a:cxn>
              <a:cxn ang="0">
                <a:pos x="476" y="252"/>
              </a:cxn>
              <a:cxn ang="0">
                <a:pos x="365" y="290"/>
              </a:cxn>
              <a:cxn ang="0">
                <a:pos x="206" y="86"/>
              </a:cxn>
              <a:cxn ang="0">
                <a:pos x="95" y="148"/>
              </a:cxn>
              <a:cxn ang="0">
                <a:pos x="200" y="376"/>
              </a:cxn>
              <a:cxn ang="0">
                <a:pos x="126" y="450"/>
              </a:cxn>
              <a:cxn ang="0">
                <a:pos x="0" y="423"/>
              </a:cxn>
              <a:cxn ang="0">
                <a:pos x="0" y="1273"/>
              </a:cxn>
              <a:cxn ang="0">
                <a:pos x="101" y="1226"/>
              </a:cxn>
              <a:cxn ang="0">
                <a:pos x="181" y="1306"/>
              </a:cxn>
              <a:cxn ang="0">
                <a:pos x="70" y="1509"/>
              </a:cxn>
              <a:cxn ang="0">
                <a:pos x="175" y="1596"/>
              </a:cxn>
              <a:cxn ang="0">
                <a:pos x="365" y="1411"/>
              </a:cxn>
              <a:cxn ang="0">
                <a:pos x="476" y="1448"/>
              </a:cxn>
              <a:cxn ang="0">
                <a:pos x="501" y="1700"/>
              </a:cxn>
              <a:cxn ang="0">
                <a:pos x="667" y="1707"/>
              </a:cxn>
              <a:cxn ang="0">
                <a:pos x="685" y="1442"/>
              </a:cxn>
              <a:cxn ang="0">
                <a:pos x="826" y="1405"/>
              </a:cxn>
              <a:cxn ang="0">
                <a:pos x="993" y="1590"/>
              </a:cxn>
              <a:cxn ang="0">
                <a:pos x="1103" y="1522"/>
              </a:cxn>
              <a:cxn ang="0">
                <a:pos x="993" y="1300"/>
              </a:cxn>
              <a:cxn ang="0">
                <a:pos x="1067" y="1207"/>
              </a:cxn>
              <a:cxn ang="0">
                <a:pos x="1288" y="1312"/>
              </a:cxn>
              <a:cxn ang="0">
                <a:pos x="1355" y="1196"/>
              </a:cxn>
              <a:cxn ang="0">
                <a:pos x="1153" y="1047"/>
              </a:cxn>
              <a:cxn ang="0">
                <a:pos x="1177" y="918"/>
              </a:cxn>
              <a:cxn ang="0">
                <a:pos x="1429" y="894"/>
              </a:cxn>
              <a:cxn ang="0">
                <a:pos x="1423" y="764"/>
              </a:cxn>
              <a:cxn ang="0">
                <a:pos x="1171" y="727"/>
              </a:cxn>
              <a:cxn ang="0">
                <a:pos x="1146" y="629"/>
              </a:cxn>
              <a:cxn ang="0">
                <a:pos x="1349" y="487"/>
              </a:cxn>
              <a:cxn ang="0">
                <a:pos x="1282" y="370"/>
              </a:cxn>
              <a:cxn ang="0">
                <a:pos x="1054" y="462"/>
              </a:cxn>
              <a:cxn ang="0">
                <a:pos x="980" y="388"/>
              </a:cxn>
              <a:cxn ang="0">
                <a:pos x="1097" y="173"/>
              </a:cxn>
              <a:cxn ang="0">
                <a:pos x="986" y="105"/>
              </a:cxn>
              <a:cxn ang="0">
                <a:pos x="808" y="283"/>
              </a:cxn>
            </a:cxnLst>
            <a:rect l="0" t="0" r="r" b="b"/>
            <a:pathLst>
              <a:path w="1429" h="1707">
                <a:moveTo>
                  <a:pt x="808" y="283"/>
                </a:moveTo>
                <a:lnTo>
                  <a:pt x="673" y="252"/>
                </a:lnTo>
                <a:lnTo>
                  <a:pt x="654" y="0"/>
                </a:lnTo>
                <a:lnTo>
                  <a:pt x="488" y="13"/>
                </a:lnTo>
                <a:lnTo>
                  <a:pt x="476" y="252"/>
                </a:lnTo>
                <a:lnTo>
                  <a:pt x="365" y="290"/>
                </a:lnTo>
                <a:lnTo>
                  <a:pt x="206" y="86"/>
                </a:lnTo>
                <a:lnTo>
                  <a:pt x="95" y="148"/>
                </a:lnTo>
                <a:lnTo>
                  <a:pt x="200" y="376"/>
                </a:lnTo>
                <a:lnTo>
                  <a:pt x="126" y="450"/>
                </a:lnTo>
                <a:lnTo>
                  <a:pt x="0" y="423"/>
                </a:lnTo>
                <a:lnTo>
                  <a:pt x="0" y="1273"/>
                </a:lnTo>
                <a:lnTo>
                  <a:pt x="101" y="1226"/>
                </a:lnTo>
                <a:lnTo>
                  <a:pt x="181" y="1306"/>
                </a:lnTo>
                <a:lnTo>
                  <a:pt x="70" y="1509"/>
                </a:lnTo>
                <a:lnTo>
                  <a:pt x="175" y="1596"/>
                </a:lnTo>
                <a:lnTo>
                  <a:pt x="365" y="1411"/>
                </a:lnTo>
                <a:lnTo>
                  <a:pt x="476" y="1448"/>
                </a:lnTo>
                <a:lnTo>
                  <a:pt x="501" y="1700"/>
                </a:lnTo>
                <a:lnTo>
                  <a:pt x="667" y="1707"/>
                </a:lnTo>
                <a:lnTo>
                  <a:pt x="685" y="1442"/>
                </a:lnTo>
                <a:lnTo>
                  <a:pt x="826" y="1405"/>
                </a:lnTo>
                <a:lnTo>
                  <a:pt x="993" y="1590"/>
                </a:lnTo>
                <a:lnTo>
                  <a:pt x="1103" y="1522"/>
                </a:lnTo>
                <a:lnTo>
                  <a:pt x="993" y="1300"/>
                </a:lnTo>
                <a:lnTo>
                  <a:pt x="1067" y="1207"/>
                </a:lnTo>
                <a:lnTo>
                  <a:pt x="1288" y="1312"/>
                </a:lnTo>
                <a:lnTo>
                  <a:pt x="1355" y="1196"/>
                </a:lnTo>
                <a:lnTo>
                  <a:pt x="1153" y="1047"/>
                </a:lnTo>
                <a:lnTo>
                  <a:pt x="1177" y="918"/>
                </a:lnTo>
                <a:lnTo>
                  <a:pt x="1429" y="894"/>
                </a:lnTo>
                <a:lnTo>
                  <a:pt x="1423" y="764"/>
                </a:lnTo>
                <a:lnTo>
                  <a:pt x="1171" y="727"/>
                </a:lnTo>
                <a:lnTo>
                  <a:pt x="1146" y="629"/>
                </a:lnTo>
                <a:lnTo>
                  <a:pt x="1349" y="487"/>
                </a:lnTo>
                <a:lnTo>
                  <a:pt x="1282" y="370"/>
                </a:lnTo>
                <a:lnTo>
                  <a:pt x="1054" y="462"/>
                </a:lnTo>
                <a:lnTo>
                  <a:pt x="980" y="388"/>
                </a:lnTo>
                <a:lnTo>
                  <a:pt x="1097" y="173"/>
                </a:lnTo>
                <a:lnTo>
                  <a:pt x="986" y="105"/>
                </a:lnTo>
                <a:lnTo>
                  <a:pt x="808" y="283"/>
                </a:lnTo>
                <a:close/>
              </a:path>
            </a:pathLst>
          </a:custGeom>
          <a:gradFill rotWithShape="0">
            <a:gsLst>
              <a:gs pos="0">
                <a:srgbClr val="424788"/>
              </a:gs>
              <a:gs pos="100000">
                <a:srgbClr val="000062"/>
              </a:gs>
            </a:gsLst>
            <a:lin ang="0" scaled="1"/>
          </a:gradFill>
          <a:ln w="9525">
            <a:noFill/>
            <a:round/>
            <a:headEnd/>
            <a:tailEnd/>
          </a:ln>
          <a:effectLst/>
        </p:spPr>
        <p:txBody>
          <a:bodyPr wrap="none" anchor="ctr"/>
          <a:lstStyle/>
          <a:p>
            <a:endParaRPr lang="el-GR"/>
          </a:p>
        </p:txBody>
      </p:sp>
      <p:sp>
        <p:nvSpPr>
          <p:cNvPr id="659459" name="Freeform 3"/>
          <p:cNvSpPr>
            <a:spLocks/>
          </p:cNvSpPr>
          <p:nvPr/>
        </p:nvSpPr>
        <p:spPr bwMode="hidden">
          <a:xfrm>
            <a:off x="107950" y="15875"/>
            <a:ext cx="838200" cy="787400"/>
          </a:xfrm>
          <a:custGeom>
            <a:avLst/>
            <a:gdLst/>
            <a:ahLst/>
            <a:cxnLst>
              <a:cxn ang="0">
                <a:pos x="335" y="56"/>
              </a:cxn>
              <a:cxn ang="0">
                <a:pos x="293" y="46"/>
              </a:cxn>
              <a:cxn ang="0">
                <a:pos x="288" y="0"/>
              </a:cxn>
              <a:cxn ang="0">
                <a:pos x="238" y="0"/>
              </a:cxn>
              <a:cxn ang="0">
                <a:pos x="232" y="46"/>
              </a:cxn>
              <a:cxn ang="0">
                <a:pos x="198" y="58"/>
              </a:cxn>
              <a:cxn ang="0">
                <a:pos x="146" y="0"/>
              </a:cxn>
              <a:cxn ang="0">
                <a:pos x="114" y="14"/>
              </a:cxn>
              <a:cxn ang="0">
                <a:pos x="147" y="84"/>
              </a:cxn>
              <a:cxn ang="0">
                <a:pos x="124" y="107"/>
              </a:cxn>
              <a:cxn ang="0">
                <a:pos x="50" y="81"/>
              </a:cxn>
              <a:cxn ang="0">
                <a:pos x="32" y="109"/>
              </a:cxn>
              <a:cxn ang="0">
                <a:pos x="90" y="159"/>
              </a:cxn>
              <a:cxn ang="0">
                <a:pos x="80" y="197"/>
              </a:cxn>
              <a:cxn ang="0">
                <a:pos x="2" y="202"/>
              </a:cxn>
              <a:cxn ang="0">
                <a:pos x="0" y="244"/>
              </a:cxn>
              <a:cxn ang="0">
                <a:pos x="80" y="256"/>
              </a:cxn>
              <a:cxn ang="0">
                <a:pos x="88" y="292"/>
              </a:cxn>
              <a:cxn ang="0">
                <a:pos x="29" y="345"/>
              </a:cxn>
              <a:cxn ang="0">
                <a:pos x="50" y="378"/>
              </a:cxn>
              <a:cxn ang="0">
                <a:pos x="116" y="347"/>
              </a:cxn>
              <a:cxn ang="0">
                <a:pos x="141" y="372"/>
              </a:cxn>
              <a:cxn ang="0">
                <a:pos x="107" y="435"/>
              </a:cxn>
              <a:cxn ang="0">
                <a:pos x="139" y="462"/>
              </a:cxn>
              <a:cxn ang="0">
                <a:pos x="198" y="404"/>
              </a:cxn>
              <a:cxn ang="0">
                <a:pos x="232" y="416"/>
              </a:cxn>
              <a:cxn ang="0">
                <a:pos x="240" y="494"/>
              </a:cxn>
              <a:cxn ang="0">
                <a:pos x="292" y="496"/>
              </a:cxn>
              <a:cxn ang="0">
                <a:pos x="297" y="414"/>
              </a:cxn>
              <a:cxn ang="0">
                <a:pos x="341" y="403"/>
              </a:cxn>
              <a:cxn ang="0">
                <a:pos x="393" y="460"/>
              </a:cxn>
              <a:cxn ang="0">
                <a:pos x="427" y="439"/>
              </a:cxn>
              <a:cxn ang="0">
                <a:pos x="393" y="370"/>
              </a:cxn>
              <a:cxn ang="0">
                <a:pos x="416" y="341"/>
              </a:cxn>
              <a:cxn ang="0">
                <a:pos x="484" y="374"/>
              </a:cxn>
              <a:cxn ang="0">
                <a:pos x="505" y="338"/>
              </a:cxn>
              <a:cxn ang="0">
                <a:pos x="442" y="292"/>
              </a:cxn>
              <a:cxn ang="0">
                <a:pos x="450" y="252"/>
              </a:cxn>
              <a:cxn ang="0">
                <a:pos x="528" y="244"/>
              </a:cxn>
              <a:cxn ang="0">
                <a:pos x="526" y="204"/>
              </a:cxn>
              <a:cxn ang="0">
                <a:pos x="448" y="193"/>
              </a:cxn>
              <a:cxn ang="0">
                <a:pos x="440" y="162"/>
              </a:cxn>
              <a:cxn ang="0">
                <a:pos x="503" y="119"/>
              </a:cxn>
              <a:cxn ang="0">
                <a:pos x="482" y="82"/>
              </a:cxn>
              <a:cxn ang="0">
                <a:pos x="412" y="111"/>
              </a:cxn>
              <a:cxn ang="0">
                <a:pos x="389" y="88"/>
              </a:cxn>
              <a:cxn ang="0">
                <a:pos x="425" y="21"/>
              </a:cxn>
              <a:cxn ang="0">
                <a:pos x="391" y="0"/>
              </a:cxn>
              <a:cxn ang="0">
                <a:pos x="335" y="56"/>
              </a:cxn>
            </a:cxnLst>
            <a:rect l="0" t="0" r="r" b="b"/>
            <a:pathLst>
              <a:path w="528" h="496">
                <a:moveTo>
                  <a:pt x="335" y="56"/>
                </a:moveTo>
                <a:lnTo>
                  <a:pt x="293" y="46"/>
                </a:lnTo>
                <a:lnTo>
                  <a:pt x="288" y="0"/>
                </a:lnTo>
                <a:lnTo>
                  <a:pt x="238" y="0"/>
                </a:lnTo>
                <a:lnTo>
                  <a:pt x="232" y="46"/>
                </a:lnTo>
                <a:lnTo>
                  <a:pt x="198" y="58"/>
                </a:lnTo>
                <a:lnTo>
                  <a:pt x="146" y="0"/>
                </a:lnTo>
                <a:lnTo>
                  <a:pt x="114" y="14"/>
                </a:lnTo>
                <a:lnTo>
                  <a:pt x="147" y="84"/>
                </a:lnTo>
                <a:lnTo>
                  <a:pt x="124" y="107"/>
                </a:lnTo>
                <a:lnTo>
                  <a:pt x="50" y="81"/>
                </a:lnTo>
                <a:lnTo>
                  <a:pt x="32" y="109"/>
                </a:lnTo>
                <a:lnTo>
                  <a:pt x="90" y="159"/>
                </a:lnTo>
                <a:lnTo>
                  <a:pt x="80" y="197"/>
                </a:lnTo>
                <a:lnTo>
                  <a:pt x="2" y="202"/>
                </a:lnTo>
                <a:lnTo>
                  <a:pt x="0" y="244"/>
                </a:lnTo>
                <a:lnTo>
                  <a:pt x="80" y="256"/>
                </a:lnTo>
                <a:lnTo>
                  <a:pt x="88" y="292"/>
                </a:lnTo>
                <a:lnTo>
                  <a:pt x="29" y="345"/>
                </a:lnTo>
                <a:lnTo>
                  <a:pt x="50" y="378"/>
                </a:lnTo>
                <a:lnTo>
                  <a:pt x="116" y="347"/>
                </a:lnTo>
                <a:lnTo>
                  <a:pt x="141" y="372"/>
                </a:lnTo>
                <a:lnTo>
                  <a:pt x="107" y="435"/>
                </a:lnTo>
                <a:lnTo>
                  <a:pt x="139" y="462"/>
                </a:lnTo>
                <a:lnTo>
                  <a:pt x="198" y="404"/>
                </a:lnTo>
                <a:lnTo>
                  <a:pt x="232" y="416"/>
                </a:lnTo>
                <a:lnTo>
                  <a:pt x="240" y="494"/>
                </a:lnTo>
                <a:lnTo>
                  <a:pt x="292" y="496"/>
                </a:lnTo>
                <a:lnTo>
                  <a:pt x="297" y="414"/>
                </a:lnTo>
                <a:lnTo>
                  <a:pt x="341" y="403"/>
                </a:lnTo>
                <a:lnTo>
                  <a:pt x="393" y="460"/>
                </a:lnTo>
                <a:lnTo>
                  <a:pt x="427" y="439"/>
                </a:lnTo>
                <a:lnTo>
                  <a:pt x="393" y="370"/>
                </a:lnTo>
                <a:lnTo>
                  <a:pt x="416" y="341"/>
                </a:lnTo>
                <a:lnTo>
                  <a:pt x="484" y="374"/>
                </a:lnTo>
                <a:lnTo>
                  <a:pt x="505" y="338"/>
                </a:lnTo>
                <a:lnTo>
                  <a:pt x="442" y="292"/>
                </a:lnTo>
                <a:lnTo>
                  <a:pt x="450" y="252"/>
                </a:lnTo>
                <a:lnTo>
                  <a:pt x="528" y="244"/>
                </a:lnTo>
                <a:lnTo>
                  <a:pt x="526" y="204"/>
                </a:lnTo>
                <a:lnTo>
                  <a:pt x="448" y="193"/>
                </a:lnTo>
                <a:lnTo>
                  <a:pt x="440" y="162"/>
                </a:lnTo>
                <a:lnTo>
                  <a:pt x="503" y="119"/>
                </a:lnTo>
                <a:lnTo>
                  <a:pt x="482" y="82"/>
                </a:lnTo>
                <a:lnTo>
                  <a:pt x="412" y="111"/>
                </a:lnTo>
                <a:lnTo>
                  <a:pt x="389" y="88"/>
                </a:lnTo>
                <a:lnTo>
                  <a:pt x="425" y="21"/>
                </a:lnTo>
                <a:lnTo>
                  <a:pt x="391" y="0"/>
                </a:lnTo>
                <a:lnTo>
                  <a:pt x="335" y="56"/>
                </a:lnTo>
                <a:close/>
              </a:path>
            </a:pathLst>
          </a:custGeom>
          <a:gradFill rotWithShape="0">
            <a:gsLst>
              <a:gs pos="0">
                <a:schemeClr val="bg2"/>
              </a:gs>
              <a:gs pos="100000">
                <a:schemeClr val="accent2"/>
              </a:gs>
            </a:gsLst>
            <a:lin ang="2700000" scaled="1"/>
          </a:gradFill>
          <a:ln w="9525">
            <a:noFill/>
            <a:round/>
            <a:headEnd/>
            <a:tailEnd/>
          </a:ln>
          <a:effectLst/>
        </p:spPr>
        <p:txBody>
          <a:bodyPr wrap="none" anchor="ctr"/>
          <a:lstStyle/>
          <a:p>
            <a:endParaRPr lang="el-GR"/>
          </a:p>
        </p:txBody>
      </p:sp>
      <p:sp>
        <p:nvSpPr>
          <p:cNvPr id="659460" name="Freeform 4"/>
          <p:cNvSpPr>
            <a:spLocks/>
          </p:cNvSpPr>
          <p:nvPr/>
        </p:nvSpPr>
        <p:spPr bwMode="hidden">
          <a:xfrm>
            <a:off x="1192213" y="354013"/>
            <a:ext cx="2266950" cy="2270125"/>
          </a:xfrm>
          <a:custGeom>
            <a:avLst/>
            <a:gdLst/>
            <a:ahLst/>
            <a:cxnLst>
              <a:cxn ang="0">
                <a:pos x="1469" y="384"/>
              </a:cxn>
              <a:cxn ang="0">
                <a:pos x="1285" y="342"/>
              </a:cxn>
              <a:cxn ang="0">
                <a:pos x="1260" y="0"/>
              </a:cxn>
              <a:cxn ang="0">
                <a:pos x="1035" y="17"/>
              </a:cxn>
              <a:cxn ang="0">
                <a:pos x="1018" y="342"/>
              </a:cxn>
              <a:cxn ang="0">
                <a:pos x="868" y="393"/>
              </a:cxn>
              <a:cxn ang="0">
                <a:pos x="651" y="117"/>
              </a:cxn>
              <a:cxn ang="0">
                <a:pos x="501" y="201"/>
              </a:cxn>
              <a:cxn ang="0">
                <a:pos x="643" y="509"/>
              </a:cxn>
              <a:cxn ang="0">
                <a:pos x="543" y="610"/>
              </a:cxn>
              <a:cxn ang="0">
                <a:pos x="217" y="493"/>
              </a:cxn>
              <a:cxn ang="0">
                <a:pos x="142" y="618"/>
              </a:cxn>
              <a:cxn ang="0">
                <a:pos x="392" y="835"/>
              </a:cxn>
              <a:cxn ang="0">
                <a:pos x="351" y="1002"/>
              </a:cxn>
              <a:cxn ang="0">
                <a:pos x="8" y="1027"/>
              </a:cxn>
              <a:cxn ang="0">
                <a:pos x="0" y="1211"/>
              </a:cxn>
              <a:cxn ang="0">
                <a:pos x="351" y="1261"/>
              </a:cxn>
              <a:cxn ang="0">
                <a:pos x="384" y="1419"/>
              </a:cxn>
              <a:cxn ang="0">
                <a:pos x="125" y="1653"/>
              </a:cxn>
              <a:cxn ang="0">
                <a:pos x="217" y="1795"/>
              </a:cxn>
              <a:cxn ang="0">
                <a:pos x="509" y="1661"/>
              </a:cxn>
              <a:cxn ang="0">
                <a:pos x="618" y="1770"/>
              </a:cxn>
              <a:cxn ang="0">
                <a:pos x="467" y="2045"/>
              </a:cxn>
              <a:cxn ang="0">
                <a:pos x="609" y="2162"/>
              </a:cxn>
              <a:cxn ang="0">
                <a:pos x="868" y="1912"/>
              </a:cxn>
              <a:cxn ang="0">
                <a:pos x="1018" y="1962"/>
              </a:cxn>
              <a:cxn ang="0">
                <a:pos x="1052" y="2304"/>
              </a:cxn>
              <a:cxn ang="0">
                <a:pos x="1277" y="2313"/>
              </a:cxn>
              <a:cxn ang="0">
                <a:pos x="1302" y="1954"/>
              </a:cxn>
              <a:cxn ang="0">
                <a:pos x="1494" y="1904"/>
              </a:cxn>
              <a:cxn ang="0">
                <a:pos x="1720" y="2154"/>
              </a:cxn>
              <a:cxn ang="0">
                <a:pos x="1870" y="2062"/>
              </a:cxn>
              <a:cxn ang="0">
                <a:pos x="1720" y="1762"/>
              </a:cxn>
              <a:cxn ang="0">
                <a:pos x="1820" y="1636"/>
              </a:cxn>
              <a:cxn ang="0">
                <a:pos x="2120" y="1778"/>
              </a:cxn>
              <a:cxn ang="0">
                <a:pos x="2212" y="1620"/>
              </a:cxn>
              <a:cxn ang="0">
                <a:pos x="1937" y="1419"/>
              </a:cxn>
              <a:cxn ang="0">
                <a:pos x="1970" y="1244"/>
              </a:cxn>
              <a:cxn ang="0">
                <a:pos x="2312" y="1211"/>
              </a:cxn>
              <a:cxn ang="0">
                <a:pos x="2304" y="1035"/>
              </a:cxn>
              <a:cxn ang="0">
                <a:pos x="1962" y="985"/>
              </a:cxn>
              <a:cxn ang="0">
                <a:pos x="1928" y="852"/>
              </a:cxn>
              <a:cxn ang="0">
                <a:pos x="2204" y="660"/>
              </a:cxn>
              <a:cxn ang="0">
                <a:pos x="2112" y="501"/>
              </a:cxn>
              <a:cxn ang="0">
                <a:pos x="1803" y="626"/>
              </a:cxn>
              <a:cxn ang="0">
                <a:pos x="1703" y="526"/>
              </a:cxn>
              <a:cxn ang="0">
                <a:pos x="1861" y="234"/>
              </a:cxn>
              <a:cxn ang="0">
                <a:pos x="1711" y="142"/>
              </a:cxn>
              <a:cxn ang="0">
                <a:pos x="1469" y="384"/>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18900000" scaled="1"/>
          </a:gradFill>
          <a:ln w="9525">
            <a:noFill/>
            <a:round/>
            <a:headEnd/>
            <a:tailEnd/>
          </a:ln>
          <a:effectLst/>
        </p:spPr>
        <p:txBody>
          <a:bodyPr wrap="none" anchor="ctr"/>
          <a:lstStyle/>
          <a:p>
            <a:endParaRPr lang="el-GR"/>
          </a:p>
        </p:txBody>
      </p:sp>
      <p:sp>
        <p:nvSpPr>
          <p:cNvPr id="659461" name="Freeform 5"/>
          <p:cNvSpPr>
            <a:spLocks/>
          </p:cNvSpPr>
          <p:nvPr/>
        </p:nvSpPr>
        <p:spPr bwMode="hidden">
          <a:xfrm rot="-5400000">
            <a:off x="3977481" y="-853281"/>
            <a:ext cx="1722438" cy="3429000"/>
          </a:xfrm>
          <a:custGeom>
            <a:avLst/>
            <a:gdLst/>
            <a:ahLst/>
            <a:cxnLst>
              <a:cxn ang="0">
                <a:pos x="1265" y="0"/>
              </a:cxn>
              <a:cxn ang="0">
                <a:pos x="1128" y="18"/>
              </a:cxn>
              <a:cxn ang="0">
                <a:pos x="1110" y="372"/>
              </a:cxn>
              <a:cxn ang="0">
                <a:pos x="946" y="428"/>
              </a:cxn>
              <a:cxn ang="0">
                <a:pos x="710" y="127"/>
              </a:cxn>
              <a:cxn ang="0">
                <a:pos x="546" y="219"/>
              </a:cxn>
              <a:cxn ang="0">
                <a:pos x="701" y="555"/>
              </a:cxn>
              <a:cxn ang="0">
                <a:pos x="592" y="665"/>
              </a:cxn>
              <a:cxn ang="0">
                <a:pos x="237" y="537"/>
              </a:cxn>
              <a:cxn ang="0">
                <a:pos x="155" y="674"/>
              </a:cxn>
              <a:cxn ang="0">
                <a:pos x="427" y="911"/>
              </a:cxn>
              <a:cxn ang="0">
                <a:pos x="383" y="1093"/>
              </a:cxn>
              <a:cxn ang="0">
                <a:pos x="9" y="1121"/>
              </a:cxn>
              <a:cxn ang="0">
                <a:pos x="0" y="1322"/>
              </a:cxn>
              <a:cxn ang="0">
                <a:pos x="383" y="1376"/>
              </a:cxn>
              <a:cxn ang="0">
                <a:pos x="419" y="1549"/>
              </a:cxn>
              <a:cxn ang="0">
                <a:pos x="136" y="1804"/>
              </a:cxn>
              <a:cxn ang="0">
                <a:pos x="237" y="1959"/>
              </a:cxn>
              <a:cxn ang="0">
                <a:pos x="555" y="1813"/>
              </a:cxn>
              <a:cxn ang="0">
                <a:pos x="674" y="1932"/>
              </a:cxn>
              <a:cxn ang="0">
                <a:pos x="509" y="2232"/>
              </a:cxn>
              <a:cxn ang="0">
                <a:pos x="664" y="2360"/>
              </a:cxn>
              <a:cxn ang="0">
                <a:pos x="946" y="2087"/>
              </a:cxn>
              <a:cxn ang="0">
                <a:pos x="1110" y="2142"/>
              </a:cxn>
              <a:cxn ang="0">
                <a:pos x="1147" y="2515"/>
              </a:cxn>
              <a:cxn ang="0">
                <a:pos x="1265" y="2518"/>
              </a:cxn>
              <a:cxn ang="0">
                <a:pos x="1265" y="0"/>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w="9525">
            <a:noFill/>
            <a:round/>
            <a:headEnd/>
            <a:tailEnd/>
          </a:ln>
          <a:effectLst/>
        </p:spPr>
        <p:txBody>
          <a:bodyPr wrap="none" anchor="ctr"/>
          <a:lstStyle/>
          <a:p>
            <a:endParaRPr lang="el-GR"/>
          </a:p>
        </p:txBody>
      </p:sp>
      <p:pic>
        <p:nvPicPr>
          <p:cNvPr id="659462" name="Picture 6" descr="Facbanna"/>
          <p:cNvPicPr>
            <a:picLocks noChangeAspect="1" noChangeArrowheads="1"/>
          </p:cNvPicPr>
          <p:nvPr/>
        </p:nvPicPr>
        <p:blipFill>
          <a:blip r:embed="rId2" cstate="print"/>
          <a:srcRect/>
          <a:stretch>
            <a:fillRect/>
          </a:stretch>
        </p:blipFill>
        <p:spPr bwMode="invGray">
          <a:xfrm>
            <a:off x="3175" y="-3175"/>
            <a:ext cx="803275" cy="6858000"/>
          </a:xfrm>
          <a:prstGeom prst="rect">
            <a:avLst/>
          </a:prstGeom>
          <a:noFill/>
        </p:spPr>
      </p:pic>
      <p:sp>
        <p:nvSpPr>
          <p:cNvPr id="659463" name="Rectangle 7"/>
          <p:cNvSpPr>
            <a:spLocks noGrp="1" noChangeArrowheads="1"/>
          </p:cNvSpPr>
          <p:nvPr>
            <p:ph type="ctrTitle" sz="quarter"/>
          </p:nvPr>
        </p:nvSpPr>
        <p:spPr>
          <a:xfrm>
            <a:off x="1066800" y="2286000"/>
            <a:ext cx="7772400" cy="1143000"/>
          </a:xfrm>
        </p:spPr>
        <p:txBody>
          <a:bodyPr anchor="ctr"/>
          <a:lstStyle>
            <a:lvl1pPr algn="ctr">
              <a:defRPr sz="2800"/>
            </a:lvl1pPr>
          </a:lstStyle>
          <a:p>
            <a:r>
              <a:rPr lang="el-GR"/>
              <a:t>Click to edit Master title style</a:t>
            </a:r>
          </a:p>
        </p:txBody>
      </p:sp>
      <p:sp>
        <p:nvSpPr>
          <p:cNvPr id="659464" name="Rectangle 8"/>
          <p:cNvSpPr>
            <a:spLocks noGrp="1" noChangeArrowheads="1"/>
          </p:cNvSpPr>
          <p:nvPr>
            <p:ph type="subTitle" sz="quarter" idx="1"/>
          </p:nvPr>
        </p:nvSpPr>
        <p:spPr>
          <a:xfrm>
            <a:off x="1485900" y="5257800"/>
            <a:ext cx="6934200" cy="1219200"/>
          </a:xfrm>
        </p:spPr>
        <p:txBody>
          <a:bodyPr/>
          <a:lstStyle>
            <a:lvl1pPr marL="0" indent="0" algn="ctr">
              <a:buFont typeface="Wingdings" pitchFamily="2" charset="2"/>
              <a:buNone/>
              <a:defRPr sz="2200"/>
            </a:lvl1pPr>
          </a:lstStyle>
          <a:p>
            <a:r>
              <a:rPr lang="el-GR"/>
              <a:t>Click to edit Master subtitle style</a:t>
            </a:r>
          </a:p>
        </p:txBody>
      </p:sp>
    </p:spTree>
  </p:cSld>
  <p:clrMapOvr>
    <a:masterClrMapping/>
  </p:clrMapOvr>
  <p:transition>
    <p:rand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Slide Number Placeholder 3"/>
          <p:cNvSpPr>
            <a:spLocks noGrp="1"/>
          </p:cNvSpPr>
          <p:nvPr>
            <p:ph type="sldNum" sz="quarter" idx="10"/>
          </p:nvPr>
        </p:nvSpPr>
        <p:spPr/>
        <p:txBody>
          <a:bodyPr/>
          <a:lstStyle>
            <a:lvl1pPr>
              <a:defRPr/>
            </a:lvl1pPr>
          </a:lstStyle>
          <a:p>
            <a:fld id="{654F39FF-18A5-44CF-AC45-6643A8D2D05C}" type="slidenum">
              <a:rPr lang="el-GR"/>
              <a:pPr/>
              <a:t>‹#›</a:t>
            </a:fld>
            <a:endParaRPr lang="el-GR"/>
          </a:p>
        </p:txBody>
      </p:sp>
    </p:spTree>
  </p:cSld>
  <p:clrMapOvr>
    <a:masterClrMapping/>
  </p:clrMapOvr>
  <p:transition>
    <p:rand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152400"/>
            <a:ext cx="2286000" cy="6705600"/>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0" y="152400"/>
            <a:ext cx="6705600" cy="6705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Slide Number Placeholder 3"/>
          <p:cNvSpPr>
            <a:spLocks noGrp="1"/>
          </p:cNvSpPr>
          <p:nvPr>
            <p:ph type="sldNum" sz="quarter" idx="10"/>
          </p:nvPr>
        </p:nvSpPr>
        <p:spPr/>
        <p:txBody>
          <a:bodyPr/>
          <a:lstStyle>
            <a:lvl1pPr>
              <a:defRPr/>
            </a:lvl1pPr>
          </a:lstStyle>
          <a:p>
            <a:fld id="{E75CD1C6-4F0B-47E7-BE4C-4CF3EFD1C27C}" type="slidenum">
              <a:rPr lang="el-GR"/>
              <a:pPr/>
              <a:t>‹#›</a:t>
            </a:fld>
            <a:endParaRPr lang="el-GR"/>
          </a:p>
        </p:txBody>
      </p:sp>
    </p:spTree>
  </p:cSld>
  <p:clrMapOvr>
    <a:masterClrMapping/>
  </p:clrMapOvr>
  <p:transition>
    <p:rand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Slide Number Placeholder 3"/>
          <p:cNvSpPr>
            <a:spLocks noGrp="1"/>
          </p:cNvSpPr>
          <p:nvPr>
            <p:ph type="sldNum" sz="quarter" idx="10"/>
          </p:nvPr>
        </p:nvSpPr>
        <p:spPr/>
        <p:txBody>
          <a:bodyPr/>
          <a:lstStyle>
            <a:lvl1pPr>
              <a:defRPr/>
            </a:lvl1pPr>
          </a:lstStyle>
          <a:p>
            <a:fld id="{6E8458D3-E553-489C-AD97-49F690473E08}" type="slidenum">
              <a:rPr lang="el-GR"/>
              <a:pPr/>
              <a:t>‹#›</a:t>
            </a:fld>
            <a:endParaRPr lang="el-GR"/>
          </a:p>
        </p:txBody>
      </p:sp>
    </p:spTree>
  </p:cSld>
  <p:clrMapOvr>
    <a:masterClrMapping/>
  </p:clrMapOvr>
  <p:transition>
    <p:rand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E60D2E6E-C8CA-4470-B616-E22A2C2A27AF}" type="slidenum">
              <a:rPr lang="el-GR"/>
              <a:pPr/>
              <a:t>‹#›</a:t>
            </a:fld>
            <a:endParaRPr lang="el-GR"/>
          </a:p>
        </p:txBody>
      </p:sp>
    </p:spTree>
  </p:cSld>
  <p:clrMapOvr>
    <a:masterClrMapping/>
  </p:clrMapOvr>
  <p:transition>
    <p:rand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0" y="990600"/>
            <a:ext cx="4495800" cy="5867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990600"/>
            <a:ext cx="4495800" cy="5867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Slide Number Placeholder 4"/>
          <p:cNvSpPr>
            <a:spLocks noGrp="1"/>
          </p:cNvSpPr>
          <p:nvPr>
            <p:ph type="sldNum" sz="quarter" idx="10"/>
          </p:nvPr>
        </p:nvSpPr>
        <p:spPr/>
        <p:txBody>
          <a:bodyPr/>
          <a:lstStyle>
            <a:lvl1pPr>
              <a:defRPr/>
            </a:lvl1pPr>
          </a:lstStyle>
          <a:p>
            <a:fld id="{82A75F43-EFDB-4B3C-87E5-44AFFFD5D5E5}" type="slidenum">
              <a:rPr lang="el-GR"/>
              <a:pPr/>
              <a:t>‹#›</a:t>
            </a:fld>
            <a:endParaRPr lang="el-GR"/>
          </a:p>
        </p:txBody>
      </p:sp>
    </p:spTree>
  </p:cSld>
  <p:clrMapOvr>
    <a:masterClrMapping/>
  </p:clrMapOvr>
  <p:transition>
    <p:rand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Slide Number Placeholder 6"/>
          <p:cNvSpPr>
            <a:spLocks noGrp="1"/>
          </p:cNvSpPr>
          <p:nvPr>
            <p:ph type="sldNum" sz="quarter" idx="10"/>
          </p:nvPr>
        </p:nvSpPr>
        <p:spPr/>
        <p:txBody>
          <a:bodyPr/>
          <a:lstStyle>
            <a:lvl1pPr>
              <a:defRPr/>
            </a:lvl1pPr>
          </a:lstStyle>
          <a:p>
            <a:fld id="{A00679EB-35DA-4334-9183-17B5FCFFCC90}" type="slidenum">
              <a:rPr lang="el-GR"/>
              <a:pPr/>
              <a:t>‹#›</a:t>
            </a:fld>
            <a:endParaRPr lang="el-GR"/>
          </a:p>
        </p:txBody>
      </p:sp>
    </p:spTree>
  </p:cSld>
  <p:clrMapOvr>
    <a:masterClrMapping/>
  </p:clrMapOvr>
  <p:transition>
    <p:rand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Slide Number Placeholder 2"/>
          <p:cNvSpPr>
            <a:spLocks noGrp="1"/>
          </p:cNvSpPr>
          <p:nvPr>
            <p:ph type="sldNum" sz="quarter" idx="10"/>
          </p:nvPr>
        </p:nvSpPr>
        <p:spPr/>
        <p:txBody>
          <a:bodyPr/>
          <a:lstStyle>
            <a:lvl1pPr>
              <a:defRPr/>
            </a:lvl1pPr>
          </a:lstStyle>
          <a:p>
            <a:fld id="{FC2ED1BC-4CED-4B4D-B83B-31BC19E860E9}" type="slidenum">
              <a:rPr lang="el-GR"/>
              <a:pPr/>
              <a:t>‹#›</a:t>
            </a:fld>
            <a:endParaRPr lang="el-GR"/>
          </a:p>
        </p:txBody>
      </p:sp>
    </p:spTree>
  </p:cSld>
  <p:clrMapOvr>
    <a:masterClrMapping/>
  </p:clrMapOvr>
  <p:transition>
    <p:rand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E72DDB2B-B362-4E59-82AA-E5510B77119A}" type="slidenum">
              <a:rPr lang="el-GR"/>
              <a:pPr/>
              <a:t>‹#›</a:t>
            </a:fld>
            <a:endParaRPr lang="el-GR"/>
          </a:p>
        </p:txBody>
      </p:sp>
    </p:spTree>
  </p:cSld>
  <p:clrMapOvr>
    <a:masterClrMapping/>
  </p:clrMapOvr>
  <p:transition>
    <p:rand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512D8EFC-00BD-4805-8B31-DE7CE5FB4B43}" type="slidenum">
              <a:rPr lang="el-GR"/>
              <a:pPr/>
              <a:t>‹#›</a:t>
            </a:fld>
            <a:endParaRPr lang="el-GR"/>
          </a:p>
        </p:txBody>
      </p:sp>
    </p:spTree>
  </p:cSld>
  <p:clrMapOvr>
    <a:masterClrMapping/>
  </p:clrMapOvr>
  <p:transition>
    <p:rand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02A192CF-D1BC-42A8-9384-297CF306FE19}" type="slidenum">
              <a:rPr lang="el-GR"/>
              <a:pPr/>
              <a:t>‹#›</a:t>
            </a:fld>
            <a:endParaRPr lang="el-GR"/>
          </a:p>
        </p:txBody>
      </p:sp>
    </p:spTree>
  </p:cSld>
  <p:clrMapOvr>
    <a:masterClrMapping/>
  </p:clrMapOvr>
  <p:transition>
    <p:rand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658434" name="Freeform 2"/>
          <p:cNvSpPr>
            <a:spLocks/>
          </p:cNvSpPr>
          <p:nvPr/>
        </p:nvSpPr>
        <p:spPr bwMode="hidden">
          <a:xfrm>
            <a:off x="0" y="1836738"/>
            <a:ext cx="2268538" cy="2709862"/>
          </a:xfrm>
          <a:custGeom>
            <a:avLst/>
            <a:gdLst/>
            <a:ahLst/>
            <a:cxnLst>
              <a:cxn ang="0">
                <a:pos x="808" y="283"/>
              </a:cxn>
              <a:cxn ang="0">
                <a:pos x="673" y="252"/>
              </a:cxn>
              <a:cxn ang="0">
                <a:pos x="654" y="0"/>
              </a:cxn>
              <a:cxn ang="0">
                <a:pos x="488" y="13"/>
              </a:cxn>
              <a:cxn ang="0">
                <a:pos x="476" y="252"/>
              </a:cxn>
              <a:cxn ang="0">
                <a:pos x="365" y="290"/>
              </a:cxn>
              <a:cxn ang="0">
                <a:pos x="206" y="86"/>
              </a:cxn>
              <a:cxn ang="0">
                <a:pos x="95" y="148"/>
              </a:cxn>
              <a:cxn ang="0">
                <a:pos x="200" y="376"/>
              </a:cxn>
              <a:cxn ang="0">
                <a:pos x="126" y="450"/>
              </a:cxn>
              <a:cxn ang="0">
                <a:pos x="0" y="423"/>
              </a:cxn>
              <a:cxn ang="0">
                <a:pos x="0" y="1273"/>
              </a:cxn>
              <a:cxn ang="0">
                <a:pos x="101" y="1226"/>
              </a:cxn>
              <a:cxn ang="0">
                <a:pos x="181" y="1306"/>
              </a:cxn>
              <a:cxn ang="0">
                <a:pos x="70" y="1509"/>
              </a:cxn>
              <a:cxn ang="0">
                <a:pos x="175" y="1596"/>
              </a:cxn>
              <a:cxn ang="0">
                <a:pos x="365" y="1411"/>
              </a:cxn>
              <a:cxn ang="0">
                <a:pos x="476" y="1448"/>
              </a:cxn>
              <a:cxn ang="0">
                <a:pos x="501" y="1700"/>
              </a:cxn>
              <a:cxn ang="0">
                <a:pos x="667" y="1707"/>
              </a:cxn>
              <a:cxn ang="0">
                <a:pos x="685" y="1442"/>
              </a:cxn>
              <a:cxn ang="0">
                <a:pos x="826" y="1405"/>
              </a:cxn>
              <a:cxn ang="0">
                <a:pos x="993" y="1590"/>
              </a:cxn>
              <a:cxn ang="0">
                <a:pos x="1103" y="1522"/>
              </a:cxn>
              <a:cxn ang="0">
                <a:pos x="993" y="1300"/>
              </a:cxn>
              <a:cxn ang="0">
                <a:pos x="1067" y="1207"/>
              </a:cxn>
              <a:cxn ang="0">
                <a:pos x="1288" y="1312"/>
              </a:cxn>
              <a:cxn ang="0">
                <a:pos x="1355" y="1196"/>
              </a:cxn>
              <a:cxn ang="0">
                <a:pos x="1153" y="1047"/>
              </a:cxn>
              <a:cxn ang="0">
                <a:pos x="1177" y="918"/>
              </a:cxn>
              <a:cxn ang="0">
                <a:pos x="1429" y="894"/>
              </a:cxn>
              <a:cxn ang="0">
                <a:pos x="1423" y="764"/>
              </a:cxn>
              <a:cxn ang="0">
                <a:pos x="1171" y="727"/>
              </a:cxn>
              <a:cxn ang="0">
                <a:pos x="1146" y="629"/>
              </a:cxn>
              <a:cxn ang="0">
                <a:pos x="1349" y="487"/>
              </a:cxn>
              <a:cxn ang="0">
                <a:pos x="1282" y="370"/>
              </a:cxn>
              <a:cxn ang="0">
                <a:pos x="1054" y="462"/>
              </a:cxn>
              <a:cxn ang="0">
                <a:pos x="980" y="388"/>
              </a:cxn>
              <a:cxn ang="0">
                <a:pos x="1097" y="173"/>
              </a:cxn>
              <a:cxn ang="0">
                <a:pos x="986" y="105"/>
              </a:cxn>
              <a:cxn ang="0">
                <a:pos x="808" y="283"/>
              </a:cxn>
            </a:cxnLst>
            <a:rect l="0" t="0" r="r" b="b"/>
            <a:pathLst>
              <a:path w="1429" h="1707">
                <a:moveTo>
                  <a:pt x="808" y="283"/>
                </a:moveTo>
                <a:lnTo>
                  <a:pt x="673" y="252"/>
                </a:lnTo>
                <a:lnTo>
                  <a:pt x="654" y="0"/>
                </a:lnTo>
                <a:lnTo>
                  <a:pt x="488" y="13"/>
                </a:lnTo>
                <a:lnTo>
                  <a:pt x="476" y="252"/>
                </a:lnTo>
                <a:lnTo>
                  <a:pt x="365" y="290"/>
                </a:lnTo>
                <a:lnTo>
                  <a:pt x="206" y="86"/>
                </a:lnTo>
                <a:lnTo>
                  <a:pt x="95" y="148"/>
                </a:lnTo>
                <a:lnTo>
                  <a:pt x="200" y="376"/>
                </a:lnTo>
                <a:lnTo>
                  <a:pt x="126" y="450"/>
                </a:lnTo>
                <a:lnTo>
                  <a:pt x="0" y="423"/>
                </a:lnTo>
                <a:lnTo>
                  <a:pt x="0" y="1273"/>
                </a:lnTo>
                <a:lnTo>
                  <a:pt x="101" y="1226"/>
                </a:lnTo>
                <a:lnTo>
                  <a:pt x="181" y="1306"/>
                </a:lnTo>
                <a:lnTo>
                  <a:pt x="70" y="1509"/>
                </a:lnTo>
                <a:lnTo>
                  <a:pt x="175" y="1596"/>
                </a:lnTo>
                <a:lnTo>
                  <a:pt x="365" y="1411"/>
                </a:lnTo>
                <a:lnTo>
                  <a:pt x="476" y="1448"/>
                </a:lnTo>
                <a:lnTo>
                  <a:pt x="501" y="1700"/>
                </a:lnTo>
                <a:lnTo>
                  <a:pt x="667" y="1707"/>
                </a:lnTo>
                <a:lnTo>
                  <a:pt x="685" y="1442"/>
                </a:lnTo>
                <a:lnTo>
                  <a:pt x="826" y="1405"/>
                </a:lnTo>
                <a:lnTo>
                  <a:pt x="993" y="1590"/>
                </a:lnTo>
                <a:lnTo>
                  <a:pt x="1103" y="1522"/>
                </a:lnTo>
                <a:lnTo>
                  <a:pt x="993" y="1300"/>
                </a:lnTo>
                <a:lnTo>
                  <a:pt x="1067" y="1207"/>
                </a:lnTo>
                <a:lnTo>
                  <a:pt x="1288" y="1312"/>
                </a:lnTo>
                <a:lnTo>
                  <a:pt x="1355" y="1196"/>
                </a:lnTo>
                <a:lnTo>
                  <a:pt x="1153" y="1047"/>
                </a:lnTo>
                <a:lnTo>
                  <a:pt x="1177" y="918"/>
                </a:lnTo>
                <a:lnTo>
                  <a:pt x="1429" y="894"/>
                </a:lnTo>
                <a:lnTo>
                  <a:pt x="1423" y="764"/>
                </a:lnTo>
                <a:lnTo>
                  <a:pt x="1171" y="727"/>
                </a:lnTo>
                <a:lnTo>
                  <a:pt x="1146" y="629"/>
                </a:lnTo>
                <a:lnTo>
                  <a:pt x="1349" y="487"/>
                </a:lnTo>
                <a:lnTo>
                  <a:pt x="1282" y="370"/>
                </a:lnTo>
                <a:lnTo>
                  <a:pt x="1054" y="462"/>
                </a:lnTo>
                <a:lnTo>
                  <a:pt x="980" y="388"/>
                </a:lnTo>
                <a:lnTo>
                  <a:pt x="1097" y="173"/>
                </a:lnTo>
                <a:lnTo>
                  <a:pt x="986" y="105"/>
                </a:lnTo>
                <a:lnTo>
                  <a:pt x="808" y="283"/>
                </a:lnTo>
                <a:close/>
              </a:path>
            </a:pathLst>
          </a:custGeom>
          <a:gradFill rotWithShape="0">
            <a:gsLst>
              <a:gs pos="0">
                <a:srgbClr val="424788"/>
              </a:gs>
              <a:gs pos="100000">
                <a:srgbClr val="000062"/>
              </a:gs>
            </a:gsLst>
            <a:lin ang="0" scaled="1"/>
          </a:gradFill>
          <a:ln w="9525">
            <a:noFill/>
            <a:round/>
            <a:headEnd/>
            <a:tailEnd/>
          </a:ln>
          <a:effectLst/>
        </p:spPr>
        <p:txBody>
          <a:bodyPr wrap="none" anchor="ctr"/>
          <a:lstStyle/>
          <a:p>
            <a:endParaRPr lang="el-GR"/>
          </a:p>
        </p:txBody>
      </p:sp>
      <p:sp>
        <p:nvSpPr>
          <p:cNvPr id="658435" name="Freeform 3"/>
          <p:cNvSpPr>
            <a:spLocks/>
          </p:cNvSpPr>
          <p:nvPr/>
        </p:nvSpPr>
        <p:spPr bwMode="hidden">
          <a:xfrm>
            <a:off x="119063" y="15875"/>
            <a:ext cx="838200" cy="787400"/>
          </a:xfrm>
          <a:custGeom>
            <a:avLst/>
            <a:gdLst/>
            <a:ahLst/>
            <a:cxnLst>
              <a:cxn ang="0">
                <a:pos x="335" y="56"/>
              </a:cxn>
              <a:cxn ang="0">
                <a:pos x="293" y="46"/>
              </a:cxn>
              <a:cxn ang="0">
                <a:pos x="288" y="0"/>
              </a:cxn>
              <a:cxn ang="0">
                <a:pos x="238" y="0"/>
              </a:cxn>
              <a:cxn ang="0">
                <a:pos x="232" y="46"/>
              </a:cxn>
              <a:cxn ang="0">
                <a:pos x="198" y="58"/>
              </a:cxn>
              <a:cxn ang="0">
                <a:pos x="146" y="0"/>
              </a:cxn>
              <a:cxn ang="0">
                <a:pos x="114" y="14"/>
              </a:cxn>
              <a:cxn ang="0">
                <a:pos x="147" y="84"/>
              </a:cxn>
              <a:cxn ang="0">
                <a:pos x="124" y="107"/>
              </a:cxn>
              <a:cxn ang="0">
                <a:pos x="50" y="81"/>
              </a:cxn>
              <a:cxn ang="0">
                <a:pos x="32" y="109"/>
              </a:cxn>
              <a:cxn ang="0">
                <a:pos x="90" y="159"/>
              </a:cxn>
              <a:cxn ang="0">
                <a:pos x="80" y="197"/>
              </a:cxn>
              <a:cxn ang="0">
                <a:pos x="2" y="202"/>
              </a:cxn>
              <a:cxn ang="0">
                <a:pos x="0" y="244"/>
              </a:cxn>
              <a:cxn ang="0">
                <a:pos x="80" y="256"/>
              </a:cxn>
              <a:cxn ang="0">
                <a:pos x="88" y="292"/>
              </a:cxn>
              <a:cxn ang="0">
                <a:pos x="29" y="345"/>
              </a:cxn>
              <a:cxn ang="0">
                <a:pos x="50" y="378"/>
              </a:cxn>
              <a:cxn ang="0">
                <a:pos x="116" y="347"/>
              </a:cxn>
              <a:cxn ang="0">
                <a:pos x="141" y="372"/>
              </a:cxn>
              <a:cxn ang="0">
                <a:pos x="107" y="435"/>
              </a:cxn>
              <a:cxn ang="0">
                <a:pos x="139" y="462"/>
              </a:cxn>
              <a:cxn ang="0">
                <a:pos x="198" y="404"/>
              </a:cxn>
              <a:cxn ang="0">
                <a:pos x="232" y="416"/>
              </a:cxn>
              <a:cxn ang="0">
                <a:pos x="240" y="494"/>
              </a:cxn>
              <a:cxn ang="0">
                <a:pos x="292" y="496"/>
              </a:cxn>
              <a:cxn ang="0">
                <a:pos x="297" y="414"/>
              </a:cxn>
              <a:cxn ang="0">
                <a:pos x="341" y="403"/>
              </a:cxn>
              <a:cxn ang="0">
                <a:pos x="393" y="460"/>
              </a:cxn>
              <a:cxn ang="0">
                <a:pos x="427" y="439"/>
              </a:cxn>
              <a:cxn ang="0">
                <a:pos x="393" y="370"/>
              </a:cxn>
              <a:cxn ang="0">
                <a:pos x="416" y="341"/>
              </a:cxn>
              <a:cxn ang="0">
                <a:pos x="484" y="374"/>
              </a:cxn>
              <a:cxn ang="0">
                <a:pos x="505" y="338"/>
              </a:cxn>
              <a:cxn ang="0">
                <a:pos x="442" y="292"/>
              </a:cxn>
              <a:cxn ang="0">
                <a:pos x="450" y="252"/>
              </a:cxn>
              <a:cxn ang="0">
                <a:pos x="528" y="244"/>
              </a:cxn>
              <a:cxn ang="0">
                <a:pos x="526" y="204"/>
              </a:cxn>
              <a:cxn ang="0">
                <a:pos x="448" y="193"/>
              </a:cxn>
              <a:cxn ang="0">
                <a:pos x="440" y="162"/>
              </a:cxn>
              <a:cxn ang="0">
                <a:pos x="503" y="119"/>
              </a:cxn>
              <a:cxn ang="0">
                <a:pos x="482" y="82"/>
              </a:cxn>
              <a:cxn ang="0">
                <a:pos x="412" y="111"/>
              </a:cxn>
              <a:cxn ang="0">
                <a:pos x="389" y="88"/>
              </a:cxn>
              <a:cxn ang="0">
                <a:pos x="425" y="21"/>
              </a:cxn>
              <a:cxn ang="0">
                <a:pos x="391" y="0"/>
              </a:cxn>
              <a:cxn ang="0">
                <a:pos x="335" y="56"/>
              </a:cxn>
            </a:cxnLst>
            <a:rect l="0" t="0" r="r" b="b"/>
            <a:pathLst>
              <a:path w="528" h="496">
                <a:moveTo>
                  <a:pt x="335" y="56"/>
                </a:moveTo>
                <a:lnTo>
                  <a:pt x="293" y="46"/>
                </a:lnTo>
                <a:lnTo>
                  <a:pt x="288" y="0"/>
                </a:lnTo>
                <a:lnTo>
                  <a:pt x="238" y="0"/>
                </a:lnTo>
                <a:lnTo>
                  <a:pt x="232" y="46"/>
                </a:lnTo>
                <a:lnTo>
                  <a:pt x="198" y="58"/>
                </a:lnTo>
                <a:lnTo>
                  <a:pt x="146" y="0"/>
                </a:lnTo>
                <a:lnTo>
                  <a:pt x="114" y="14"/>
                </a:lnTo>
                <a:lnTo>
                  <a:pt x="147" y="84"/>
                </a:lnTo>
                <a:lnTo>
                  <a:pt x="124" y="107"/>
                </a:lnTo>
                <a:lnTo>
                  <a:pt x="50" y="81"/>
                </a:lnTo>
                <a:lnTo>
                  <a:pt x="32" y="109"/>
                </a:lnTo>
                <a:lnTo>
                  <a:pt x="90" y="159"/>
                </a:lnTo>
                <a:lnTo>
                  <a:pt x="80" y="197"/>
                </a:lnTo>
                <a:lnTo>
                  <a:pt x="2" y="202"/>
                </a:lnTo>
                <a:lnTo>
                  <a:pt x="0" y="244"/>
                </a:lnTo>
                <a:lnTo>
                  <a:pt x="80" y="256"/>
                </a:lnTo>
                <a:lnTo>
                  <a:pt x="88" y="292"/>
                </a:lnTo>
                <a:lnTo>
                  <a:pt x="29" y="345"/>
                </a:lnTo>
                <a:lnTo>
                  <a:pt x="50" y="378"/>
                </a:lnTo>
                <a:lnTo>
                  <a:pt x="116" y="347"/>
                </a:lnTo>
                <a:lnTo>
                  <a:pt x="141" y="372"/>
                </a:lnTo>
                <a:lnTo>
                  <a:pt x="107" y="435"/>
                </a:lnTo>
                <a:lnTo>
                  <a:pt x="139" y="462"/>
                </a:lnTo>
                <a:lnTo>
                  <a:pt x="198" y="404"/>
                </a:lnTo>
                <a:lnTo>
                  <a:pt x="232" y="416"/>
                </a:lnTo>
                <a:lnTo>
                  <a:pt x="240" y="494"/>
                </a:lnTo>
                <a:lnTo>
                  <a:pt x="292" y="496"/>
                </a:lnTo>
                <a:lnTo>
                  <a:pt x="297" y="414"/>
                </a:lnTo>
                <a:lnTo>
                  <a:pt x="341" y="403"/>
                </a:lnTo>
                <a:lnTo>
                  <a:pt x="393" y="460"/>
                </a:lnTo>
                <a:lnTo>
                  <a:pt x="427" y="439"/>
                </a:lnTo>
                <a:lnTo>
                  <a:pt x="393" y="370"/>
                </a:lnTo>
                <a:lnTo>
                  <a:pt x="416" y="341"/>
                </a:lnTo>
                <a:lnTo>
                  <a:pt x="484" y="374"/>
                </a:lnTo>
                <a:lnTo>
                  <a:pt x="505" y="338"/>
                </a:lnTo>
                <a:lnTo>
                  <a:pt x="442" y="292"/>
                </a:lnTo>
                <a:lnTo>
                  <a:pt x="450" y="252"/>
                </a:lnTo>
                <a:lnTo>
                  <a:pt x="528" y="244"/>
                </a:lnTo>
                <a:lnTo>
                  <a:pt x="526" y="204"/>
                </a:lnTo>
                <a:lnTo>
                  <a:pt x="448" y="193"/>
                </a:lnTo>
                <a:lnTo>
                  <a:pt x="440" y="162"/>
                </a:lnTo>
                <a:lnTo>
                  <a:pt x="503" y="119"/>
                </a:lnTo>
                <a:lnTo>
                  <a:pt x="482" y="82"/>
                </a:lnTo>
                <a:lnTo>
                  <a:pt x="412" y="111"/>
                </a:lnTo>
                <a:lnTo>
                  <a:pt x="389" y="88"/>
                </a:lnTo>
                <a:lnTo>
                  <a:pt x="425" y="21"/>
                </a:lnTo>
                <a:lnTo>
                  <a:pt x="391" y="0"/>
                </a:lnTo>
                <a:lnTo>
                  <a:pt x="335" y="56"/>
                </a:lnTo>
                <a:close/>
              </a:path>
            </a:pathLst>
          </a:custGeom>
          <a:gradFill rotWithShape="0">
            <a:gsLst>
              <a:gs pos="0">
                <a:schemeClr val="bg2"/>
              </a:gs>
              <a:gs pos="100000">
                <a:schemeClr val="accent2"/>
              </a:gs>
            </a:gsLst>
            <a:lin ang="2700000" scaled="1"/>
          </a:gradFill>
          <a:ln w="9525">
            <a:noFill/>
            <a:round/>
            <a:headEnd/>
            <a:tailEnd/>
          </a:ln>
          <a:effectLst/>
        </p:spPr>
        <p:txBody>
          <a:bodyPr wrap="none" anchor="ctr"/>
          <a:lstStyle/>
          <a:p>
            <a:endParaRPr lang="el-GR"/>
          </a:p>
        </p:txBody>
      </p:sp>
      <p:sp>
        <p:nvSpPr>
          <p:cNvPr id="658436" name="Freeform 4"/>
          <p:cNvSpPr>
            <a:spLocks/>
          </p:cNvSpPr>
          <p:nvPr/>
        </p:nvSpPr>
        <p:spPr bwMode="hidden">
          <a:xfrm>
            <a:off x="1203325" y="354013"/>
            <a:ext cx="2266950" cy="2270125"/>
          </a:xfrm>
          <a:custGeom>
            <a:avLst/>
            <a:gdLst/>
            <a:ahLst/>
            <a:cxnLst>
              <a:cxn ang="0">
                <a:pos x="1469" y="384"/>
              </a:cxn>
              <a:cxn ang="0">
                <a:pos x="1285" y="342"/>
              </a:cxn>
              <a:cxn ang="0">
                <a:pos x="1260" y="0"/>
              </a:cxn>
              <a:cxn ang="0">
                <a:pos x="1035" y="17"/>
              </a:cxn>
              <a:cxn ang="0">
                <a:pos x="1018" y="342"/>
              </a:cxn>
              <a:cxn ang="0">
                <a:pos x="868" y="393"/>
              </a:cxn>
              <a:cxn ang="0">
                <a:pos x="651" y="117"/>
              </a:cxn>
              <a:cxn ang="0">
                <a:pos x="501" y="201"/>
              </a:cxn>
              <a:cxn ang="0">
                <a:pos x="643" y="509"/>
              </a:cxn>
              <a:cxn ang="0">
                <a:pos x="543" y="610"/>
              </a:cxn>
              <a:cxn ang="0">
                <a:pos x="217" y="493"/>
              </a:cxn>
              <a:cxn ang="0">
                <a:pos x="142" y="618"/>
              </a:cxn>
              <a:cxn ang="0">
                <a:pos x="392" y="835"/>
              </a:cxn>
              <a:cxn ang="0">
                <a:pos x="351" y="1002"/>
              </a:cxn>
              <a:cxn ang="0">
                <a:pos x="8" y="1027"/>
              </a:cxn>
              <a:cxn ang="0">
                <a:pos x="0" y="1211"/>
              </a:cxn>
              <a:cxn ang="0">
                <a:pos x="351" y="1261"/>
              </a:cxn>
              <a:cxn ang="0">
                <a:pos x="384" y="1419"/>
              </a:cxn>
              <a:cxn ang="0">
                <a:pos x="125" y="1653"/>
              </a:cxn>
              <a:cxn ang="0">
                <a:pos x="217" y="1795"/>
              </a:cxn>
              <a:cxn ang="0">
                <a:pos x="509" y="1661"/>
              </a:cxn>
              <a:cxn ang="0">
                <a:pos x="618" y="1770"/>
              </a:cxn>
              <a:cxn ang="0">
                <a:pos x="467" y="2045"/>
              </a:cxn>
              <a:cxn ang="0">
                <a:pos x="609" y="2162"/>
              </a:cxn>
              <a:cxn ang="0">
                <a:pos x="868" y="1912"/>
              </a:cxn>
              <a:cxn ang="0">
                <a:pos x="1018" y="1962"/>
              </a:cxn>
              <a:cxn ang="0">
                <a:pos x="1052" y="2304"/>
              </a:cxn>
              <a:cxn ang="0">
                <a:pos x="1277" y="2313"/>
              </a:cxn>
              <a:cxn ang="0">
                <a:pos x="1302" y="1954"/>
              </a:cxn>
              <a:cxn ang="0">
                <a:pos x="1494" y="1904"/>
              </a:cxn>
              <a:cxn ang="0">
                <a:pos x="1720" y="2154"/>
              </a:cxn>
              <a:cxn ang="0">
                <a:pos x="1870" y="2062"/>
              </a:cxn>
              <a:cxn ang="0">
                <a:pos x="1720" y="1762"/>
              </a:cxn>
              <a:cxn ang="0">
                <a:pos x="1820" y="1636"/>
              </a:cxn>
              <a:cxn ang="0">
                <a:pos x="2120" y="1778"/>
              </a:cxn>
              <a:cxn ang="0">
                <a:pos x="2212" y="1620"/>
              </a:cxn>
              <a:cxn ang="0">
                <a:pos x="1937" y="1419"/>
              </a:cxn>
              <a:cxn ang="0">
                <a:pos x="1970" y="1244"/>
              </a:cxn>
              <a:cxn ang="0">
                <a:pos x="2312" y="1211"/>
              </a:cxn>
              <a:cxn ang="0">
                <a:pos x="2304" y="1035"/>
              </a:cxn>
              <a:cxn ang="0">
                <a:pos x="1962" y="985"/>
              </a:cxn>
              <a:cxn ang="0">
                <a:pos x="1928" y="852"/>
              </a:cxn>
              <a:cxn ang="0">
                <a:pos x="2204" y="660"/>
              </a:cxn>
              <a:cxn ang="0">
                <a:pos x="2112" y="501"/>
              </a:cxn>
              <a:cxn ang="0">
                <a:pos x="1803" y="626"/>
              </a:cxn>
              <a:cxn ang="0">
                <a:pos x="1703" y="526"/>
              </a:cxn>
              <a:cxn ang="0">
                <a:pos x="1861" y="234"/>
              </a:cxn>
              <a:cxn ang="0">
                <a:pos x="1711" y="142"/>
              </a:cxn>
              <a:cxn ang="0">
                <a:pos x="1469" y="384"/>
              </a:cxn>
            </a:cxnLst>
            <a:rect l="0" t="0" r="r" b="b"/>
            <a:pathLst>
              <a:path w="2312" h="2313">
                <a:moveTo>
                  <a:pt x="1469" y="384"/>
                </a:moveTo>
                <a:lnTo>
                  <a:pt x="1285" y="342"/>
                </a:lnTo>
                <a:lnTo>
                  <a:pt x="1260" y="0"/>
                </a:lnTo>
                <a:lnTo>
                  <a:pt x="1035" y="17"/>
                </a:lnTo>
                <a:lnTo>
                  <a:pt x="1018" y="342"/>
                </a:lnTo>
                <a:lnTo>
                  <a:pt x="868" y="393"/>
                </a:lnTo>
                <a:lnTo>
                  <a:pt x="651" y="117"/>
                </a:lnTo>
                <a:lnTo>
                  <a:pt x="501" y="201"/>
                </a:lnTo>
                <a:lnTo>
                  <a:pt x="643" y="509"/>
                </a:lnTo>
                <a:lnTo>
                  <a:pt x="543" y="610"/>
                </a:lnTo>
                <a:lnTo>
                  <a:pt x="217" y="493"/>
                </a:lnTo>
                <a:lnTo>
                  <a:pt x="142" y="618"/>
                </a:lnTo>
                <a:lnTo>
                  <a:pt x="392" y="835"/>
                </a:lnTo>
                <a:lnTo>
                  <a:pt x="351" y="1002"/>
                </a:lnTo>
                <a:lnTo>
                  <a:pt x="8" y="1027"/>
                </a:lnTo>
                <a:lnTo>
                  <a:pt x="0" y="1211"/>
                </a:lnTo>
                <a:lnTo>
                  <a:pt x="351" y="1261"/>
                </a:lnTo>
                <a:lnTo>
                  <a:pt x="384" y="1419"/>
                </a:lnTo>
                <a:lnTo>
                  <a:pt x="125" y="1653"/>
                </a:lnTo>
                <a:lnTo>
                  <a:pt x="217" y="1795"/>
                </a:lnTo>
                <a:lnTo>
                  <a:pt x="509" y="1661"/>
                </a:lnTo>
                <a:lnTo>
                  <a:pt x="618" y="1770"/>
                </a:lnTo>
                <a:lnTo>
                  <a:pt x="467" y="2045"/>
                </a:lnTo>
                <a:lnTo>
                  <a:pt x="609" y="2162"/>
                </a:lnTo>
                <a:lnTo>
                  <a:pt x="868" y="1912"/>
                </a:lnTo>
                <a:lnTo>
                  <a:pt x="1018" y="1962"/>
                </a:lnTo>
                <a:lnTo>
                  <a:pt x="1052" y="2304"/>
                </a:lnTo>
                <a:lnTo>
                  <a:pt x="1277" y="2313"/>
                </a:lnTo>
                <a:lnTo>
                  <a:pt x="1302" y="1954"/>
                </a:lnTo>
                <a:lnTo>
                  <a:pt x="1494" y="1904"/>
                </a:lnTo>
                <a:lnTo>
                  <a:pt x="1720" y="2154"/>
                </a:lnTo>
                <a:lnTo>
                  <a:pt x="1870" y="2062"/>
                </a:lnTo>
                <a:lnTo>
                  <a:pt x="1720" y="1762"/>
                </a:lnTo>
                <a:lnTo>
                  <a:pt x="1820" y="1636"/>
                </a:lnTo>
                <a:lnTo>
                  <a:pt x="2120" y="1778"/>
                </a:lnTo>
                <a:lnTo>
                  <a:pt x="2212" y="1620"/>
                </a:lnTo>
                <a:lnTo>
                  <a:pt x="1937" y="1419"/>
                </a:lnTo>
                <a:lnTo>
                  <a:pt x="1970" y="1244"/>
                </a:lnTo>
                <a:lnTo>
                  <a:pt x="2312" y="1211"/>
                </a:lnTo>
                <a:lnTo>
                  <a:pt x="2304" y="1035"/>
                </a:lnTo>
                <a:lnTo>
                  <a:pt x="1962" y="985"/>
                </a:lnTo>
                <a:lnTo>
                  <a:pt x="1928" y="852"/>
                </a:lnTo>
                <a:lnTo>
                  <a:pt x="2204" y="660"/>
                </a:lnTo>
                <a:lnTo>
                  <a:pt x="2112" y="501"/>
                </a:lnTo>
                <a:lnTo>
                  <a:pt x="1803" y="626"/>
                </a:lnTo>
                <a:lnTo>
                  <a:pt x="1703" y="526"/>
                </a:lnTo>
                <a:lnTo>
                  <a:pt x="1861" y="234"/>
                </a:lnTo>
                <a:lnTo>
                  <a:pt x="1711" y="142"/>
                </a:lnTo>
                <a:lnTo>
                  <a:pt x="1469" y="384"/>
                </a:lnTo>
                <a:close/>
              </a:path>
            </a:pathLst>
          </a:custGeom>
          <a:gradFill rotWithShape="0">
            <a:gsLst>
              <a:gs pos="0">
                <a:schemeClr val="bg2"/>
              </a:gs>
              <a:gs pos="100000">
                <a:schemeClr val="bg1"/>
              </a:gs>
            </a:gsLst>
            <a:lin ang="18900000" scaled="1"/>
          </a:gradFill>
          <a:ln w="9525">
            <a:noFill/>
            <a:round/>
            <a:headEnd/>
            <a:tailEnd/>
          </a:ln>
          <a:effectLst/>
        </p:spPr>
        <p:txBody>
          <a:bodyPr wrap="none" anchor="ctr"/>
          <a:lstStyle/>
          <a:p>
            <a:endParaRPr lang="el-GR"/>
          </a:p>
        </p:txBody>
      </p:sp>
      <p:sp>
        <p:nvSpPr>
          <p:cNvPr id="658437" name="Freeform 5"/>
          <p:cNvSpPr>
            <a:spLocks/>
          </p:cNvSpPr>
          <p:nvPr/>
        </p:nvSpPr>
        <p:spPr bwMode="hidden">
          <a:xfrm rot="-5400000">
            <a:off x="3988594" y="-853281"/>
            <a:ext cx="1722438" cy="3429000"/>
          </a:xfrm>
          <a:custGeom>
            <a:avLst/>
            <a:gdLst/>
            <a:ahLst/>
            <a:cxnLst>
              <a:cxn ang="0">
                <a:pos x="1265" y="0"/>
              </a:cxn>
              <a:cxn ang="0">
                <a:pos x="1128" y="18"/>
              </a:cxn>
              <a:cxn ang="0">
                <a:pos x="1110" y="372"/>
              </a:cxn>
              <a:cxn ang="0">
                <a:pos x="946" y="428"/>
              </a:cxn>
              <a:cxn ang="0">
                <a:pos x="710" y="127"/>
              </a:cxn>
              <a:cxn ang="0">
                <a:pos x="546" y="219"/>
              </a:cxn>
              <a:cxn ang="0">
                <a:pos x="701" y="555"/>
              </a:cxn>
              <a:cxn ang="0">
                <a:pos x="592" y="665"/>
              </a:cxn>
              <a:cxn ang="0">
                <a:pos x="237" y="537"/>
              </a:cxn>
              <a:cxn ang="0">
                <a:pos x="155" y="674"/>
              </a:cxn>
              <a:cxn ang="0">
                <a:pos x="427" y="911"/>
              </a:cxn>
              <a:cxn ang="0">
                <a:pos x="383" y="1093"/>
              </a:cxn>
              <a:cxn ang="0">
                <a:pos x="9" y="1121"/>
              </a:cxn>
              <a:cxn ang="0">
                <a:pos x="0" y="1322"/>
              </a:cxn>
              <a:cxn ang="0">
                <a:pos x="383" y="1376"/>
              </a:cxn>
              <a:cxn ang="0">
                <a:pos x="419" y="1549"/>
              </a:cxn>
              <a:cxn ang="0">
                <a:pos x="136" y="1804"/>
              </a:cxn>
              <a:cxn ang="0">
                <a:pos x="237" y="1959"/>
              </a:cxn>
              <a:cxn ang="0">
                <a:pos x="555" y="1813"/>
              </a:cxn>
              <a:cxn ang="0">
                <a:pos x="674" y="1932"/>
              </a:cxn>
              <a:cxn ang="0">
                <a:pos x="509" y="2232"/>
              </a:cxn>
              <a:cxn ang="0">
                <a:pos x="664" y="2360"/>
              </a:cxn>
              <a:cxn ang="0">
                <a:pos x="946" y="2087"/>
              </a:cxn>
              <a:cxn ang="0">
                <a:pos x="1110" y="2142"/>
              </a:cxn>
              <a:cxn ang="0">
                <a:pos x="1147" y="2515"/>
              </a:cxn>
              <a:cxn ang="0">
                <a:pos x="1265" y="2518"/>
              </a:cxn>
              <a:cxn ang="0">
                <a:pos x="1265" y="0"/>
              </a:cxn>
            </a:cxnLst>
            <a:rect l="0" t="0" r="r" b="b"/>
            <a:pathLst>
              <a:path w="1265" h="2518">
                <a:moveTo>
                  <a:pt x="1265" y="0"/>
                </a:moveTo>
                <a:lnTo>
                  <a:pt x="1128" y="18"/>
                </a:lnTo>
                <a:lnTo>
                  <a:pt x="1110" y="372"/>
                </a:lnTo>
                <a:lnTo>
                  <a:pt x="946" y="428"/>
                </a:lnTo>
                <a:lnTo>
                  <a:pt x="710" y="127"/>
                </a:lnTo>
                <a:lnTo>
                  <a:pt x="546" y="219"/>
                </a:lnTo>
                <a:lnTo>
                  <a:pt x="701" y="555"/>
                </a:lnTo>
                <a:lnTo>
                  <a:pt x="592" y="665"/>
                </a:lnTo>
                <a:lnTo>
                  <a:pt x="237" y="537"/>
                </a:lnTo>
                <a:lnTo>
                  <a:pt x="155" y="674"/>
                </a:lnTo>
                <a:lnTo>
                  <a:pt x="427" y="911"/>
                </a:lnTo>
                <a:lnTo>
                  <a:pt x="383" y="1093"/>
                </a:lnTo>
                <a:lnTo>
                  <a:pt x="9" y="1121"/>
                </a:lnTo>
                <a:lnTo>
                  <a:pt x="0" y="1322"/>
                </a:lnTo>
                <a:lnTo>
                  <a:pt x="383" y="1376"/>
                </a:lnTo>
                <a:lnTo>
                  <a:pt x="419" y="1549"/>
                </a:lnTo>
                <a:lnTo>
                  <a:pt x="136" y="1804"/>
                </a:lnTo>
                <a:lnTo>
                  <a:pt x="237" y="1959"/>
                </a:lnTo>
                <a:lnTo>
                  <a:pt x="555" y="1813"/>
                </a:lnTo>
                <a:lnTo>
                  <a:pt x="674" y="1932"/>
                </a:lnTo>
                <a:lnTo>
                  <a:pt x="509" y="2232"/>
                </a:lnTo>
                <a:lnTo>
                  <a:pt x="664" y="2360"/>
                </a:lnTo>
                <a:lnTo>
                  <a:pt x="946" y="2087"/>
                </a:lnTo>
                <a:lnTo>
                  <a:pt x="1110" y="2142"/>
                </a:lnTo>
                <a:lnTo>
                  <a:pt x="1147" y="2515"/>
                </a:lnTo>
                <a:lnTo>
                  <a:pt x="1265" y="2518"/>
                </a:lnTo>
                <a:lnTo>
                  <a:pt x="1265" y="0"/>
                </a:lnTo>
                <a:close/>
              </a:path>
            </a:pathLst>
          </a:custGeom>
          <a:gradFill rotWithShape="0">
            <a:gsLst>
              <a:gs pos="0">
                <a:schemeClr val="bg1"/>
              </a:gs>
              <a:gs pos="100000">
                <a:schemeClr val="accent2"/>
              </a:gs>
            </a:gsLst>
            <a:lin ang="0" scaled="1"/>
          </a:gradFill>
          <a:ln w="9525">
            <a:noFill/>
            <a:round/>
            <a:headEnd/>
            <a:tailEnd/>
          </a:ln>
          <a:effectLst/>
        </p:spPr>
        <p:txBody>
          <a:bodyPr wrap="none" anchor="ctr"/>
          <a:lstStyle/>
          <a:p>
            <a:endParaRPr lang="el-GR"/>
          </a:p>
        </p:txBody>
      </p:sp>
      <p:sp>
        <p:nvSpPr>
          <p:cNvPr id="658438" name="Rectangle 6"/>
          <p:cNvSpPr>
            <a:spLocks noGrp="1" noChangeArrowheads="1"/>
          </p:cNvSpPr>
          <p:nvPr>
            <p:ph type="sldNum" sz="quarter" idx="4"/>
          </p:nvPr>
        </p:nvSpPr>
        <p:spPr bwMode="auto">
          <a:xfrm>
            <a:off x="7239000" y="6553200"/>
            <a:ext cx="1905000"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fld id="{4DBE7190-DE5B-41FF-A673-1FE759E1AB90}" type="slidenum">
              <a:rPr lang="el-GR"/>
              <a:pPr/>
              <a:t>‹#›</a:t>
            </a:fld>
            <a:endParaRPr lang="el-GR"/>
          </a:p>
        </p:txBody>
      </p:sp>
      <p:sp>
        <p:nvSpPr>
          <p:cNvPr id="658439" name="Text Box 7"/>
          <p:cNvSpPr txBox="1">
            <a:spLocks noChangeArrowheads="1"/>
          </p:cNvSpPr>
          <p:nvPr/>
        </p:nvSpPr>
        <p:spPr bwMode="auto">
          <a:xfrm>
            <a:off x="7289800" y="0"/>
            <a:ext cx="1854200" cy="274638"/>
          </a:xfrm>
          <a:prstGeom prst="rect">
            <a:avLst/>
          </a:prstGeom>
          <a:noFill/>
          <a:ln w="9525">
            <a:noFill/>
            <a:miter lim="800000"/>
            <a:headEnd/>
            <a:tailEnd/>
          </a:ln>
          <a:effectLst/>
        </p:spPr>
        <p:txBody>
          <a:bodyPr>
            <a:spAutoFit/>
          </a:bodyPr>
          <a:lstStyle/>
          <a:p>
            <a:pPr algn="r">
              <a:spcBef>
                <a:spcPct val="50000"/>
              </a:spcBef>
            </a:pPr>
            <a:r>
              <a:rPr lang="el-GR" sz="1200">
                <a:latin typeface="Arial" charset="0"/>
              </a:rPr>
              <a:t>Συστήματα ERP / CRM</a:t>
            </a:r>
          </a:p>
        </p:txBody>
      </p:sp>
      <p:sp>
        <p:nvSpPr>
          <p:cNvPr id="658440" name="Rectangle 8"/>
          <p:cNvSpPr>
            <a:spLocks noGrp="1" noChangeArrowheads="1"/>
          </p:cNvSpPr>
          <p:nvPr>
            <p:ph type="title"/>
          </p:nvPr>
        </p:nvSpPr>
        <p:spPr bwMode="auto">
          <a:xfrm>
            <a:off x="0" y="152400"/>
            <a:ext cx="9144000" cy="68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Click to edit Master title style</a:t>
            </a:r>
          </a:p>
        </p:txBody>
      </p:sp>
      <p:sp>
        <p:nvSpPr>
          <p:cNvPr id="658441" name="Rectangle 9"/>
          <p:cNvSpPr>
            <a:spLocks noGrp="1" noChangeArrowheads="1"/>
          </p:cNvSpPr>
          <p:nvPr>
            <p:ph type="body" idx="1"/>
          </p:nvPr>
        </p:nvSpPr>
        <p:spPr bwMode="auto">
          <a:xfrm>
            <a:off x="0" y="990600"/>
            <a:ext cx="9144000" cy="5867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p>
        </p:txBody>
      </p:sp>
    </p:spTree>
  </p:cSld>
  <p:clrMap bg1="dk2" tx1="lt1" bg2="dk1" tx2="lt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p:random/>
  </p:transition>
  <p:hf hdr="0" ftr="0" dt="0"/>
  <p:txStyles>
    <p:titleStyle>
      <a:lvl1pPr algn="l" rtl="0" fontAlgn="base">
        <a:spcBef>
          <a:spcPct val="0"/>
        </a:spcBef>
        <a:spcAft>
          <a:spcPct val="0"/>
        </a:spcAft>
        <a:defRPr sz="2600">
          <a:solidFill>
            <a:schemeClr val="tx2"/>
          </a:solidFill>
          <a:latin typeface="+mj-lt"/>
          <a:ea typeface="+mj-ea"/>
          <a:cs typeface="+mj-cs"/>
        </a:defRPr>
      </a:lvl1pPr>
      <a:lvl2pPr algn="l" rtl="0" fontAlgn="base">
        <a:spcBef>
          <a:spcPct val="0"/>
        </a:spcBef>
        <a:spcAft>
          <a:spcPct val="0"/>
        </a:spcAft>
        <a:defRPr sz="2600">
          <a:solidFill>
            <a:schemeClr val="tx2"/>
          </a:solidFill>
          <a:latin typeface="Arial" charset="0"/>
        </a:defRPr>
      </a:lvl2pPr>
      <a:lvl3pPr algn="l" rtl="0" fontAlgn="base">
        <a:spcBef>
          <a:spcPct val="0"/>
        </a:spcBef>
        <a:spcAft>
          <a:spcPct val="0"/>
        </a:spcAft>
        <a:defRPr sz="2600">
          <a:solidFill>
            <a:schemeClr val="tx2"/>
          </a:solidFill>
          <a:latin typeface="Arial" charset="0"/>
        </a:defRPr>
      </a:lvl3pPr>
      <a:lvl4pPr algn="l" rtl="0" fontAlgn="base">
        <a:spcBef>
          <a:spcPct val="0"/>
        </a:spcBef>
        <a:spcAft>
          <a:spcPct val="0"/>
        </a:spcAft>
        <a:defRPr sz="2600">
          <a:solidFill>
            <a:schemeClr val="tx2"/>
          </a:solidFill>
          <a:latin typeface="Arial" charset="0"/>
        </a:defRPr>
      </a:lvl4pPr>
      <a:lvl5pPr algn="l" rtl="0" fontAlgn="base">
        <a:spcBef>
          <a:spcPct val="0"/>
        </a:spcBef>
        <a:spcAft>
          <a:spcPct val="0"/>
        </a:spcAft>
        <a:defRPr sz="2600">
          <a:solidFill>
            <a:schemeClr val="tx2"/>
          </a:solidFill>
          <a:latin typeface="Arial" charset="0"/>
        </a:defRPr>
      </a:lvl5pPr>
      <a:lvl6pPr marL="457200" algn="l" rtl="0" fontAlgn="base">
        <a:spcBef>
          <a:spcPct val="0"/>
        </a:spcBef>
        <a:spcAft>
          <a:spcPct val="0"/>
        </a:spcAft>
        <a:defRPr sz="2600">
          <a:solidFill>
            <a:schemeClr val="tx2"/>
          </a:solidFill>
          <a:latin typeface="Arial" charset="0"/>
        </a:defRPr>
      </a:lvl6pPr>
      <a:lvl7pPr marL="914400" algn="l" rtl="0" fontAlgn="base">
        <a:spcBef>
          <a:spcPct val="0"/>
        </a:spcBef>
        <a:spcAft>
          <a:spcPct val="0"/>
        </a:spcAft>
        <a:defRPr sz="2600">
          <a:solidFill>
            <a:schemeClr val="tx2"/>
          </a:solidFill>
          <a:latin typeface="Arial" charset="0"/>
        </a:defRPr>
      </a:lvl7pPr>
      <a:lvl8pPr marL="1371600" algn="l" rtl="0" fontAlgn="base">
        <a:spcBef>
          <a:spcPct val="0"/>
        </a:spcBef>
        <a:spcAft>
          <a:spcPct val="0"/>
        </a:spcAft>
        <a:defRPr sz="2600">
          <a:solidFill>
            <a:schemeClr val="tx2"/>
          </a:solidFill>
          <a:latin typeface="Arial" charset="0"/>
        </a:defRPr>
      </a:lvl8pPr>
      <a:lvl9pPr marL="1828800" algn="l" rtl="0" fontAlgn="base">
        <a:spcBef>
          <a:spcPct val="0"/>
        </a:spcBef>
        <a:spcAft>
          <a:spcPct val="0"/>
        </a:spcAft>
        <a:defRPr sz="2600">
          <a:solidFill>
            <a:schemeClr val="tx2"/>
          </a:solidFill>
          <a:latin typeface="Arial" charset="0"/>
        </a:defRPr>
      </a:lvl9pPr>
    </p:titleStyle>
    <p:bodyStyle>
      <a:lvl1pPr marL="342900" indent="-342900" algn="l" rtl="0" fontAlgn="base">
        <a:spcBef>
          <a:spcPct val="40000"/>
        </a:spcBef>
        <a:spcAft>
          <a:spcPct val="0"/>
        </a:spcAft>
        <a:buClr>
          <a:srgbClr val="FFCC66"/>
        </a:buClr>
        <a:buSzPct val="95000"/>
        <a:buFont typeface="Wingdings" pitchFamily="2" charset="2"/>
        <a:buChar char="n"/>
        <a:defRPr sz="2000">
          <a:solidFill>
            <a:schemeClr val="tx1"/>
          </a:solidFill>
          <a:latin typeface="+mn-lt"/>
          <a:ea typeface="+mn-ea"/>
          <a:cs typeface="+mn-cs"/>
        </a:defRPr>
      </a:lvl1pPr>
      <a:lvl2pPr marL="742950" indent="-285750" algn="l" rtl="0" fontAlgn="base">
        <a:spcBef>
          <a:spcPct val="15000"/>
        </a:spcBef>
        <a:spcAft>
          <a:spcPct val="0"/>
        </a:spcAft>
        <a:buClr>
          <a:schemeClr val="tx2"/>
        </a:buClr>
        <a:buSzPct val="90000"/>
        <a:buFont typeface="Wingdings" pitchFamily="2" charset="2"/>
        <a:buChar char="o"/>
        <a:defRPr>
          <a:solidFill>
            <a:schemeClr val="tx1"/>
          </a:solidFill>
          <a:latin typeface="+mn-lt"/>
        </a:defRPr>
      </a:lvl2pPr>
      <a:lvl3pPr marL="1143000" indent="-228600" algn="l" rtl="0" fontAlgn="base">
        <a:spcBef>
          <a:spcPct val="20000"/>
        </a:spcBef>
        <a:spcAft>
          <a:spcPct val="0"/>
        </a:spcAft>
        <a:buClr>
          <a:srgbClr val="7F84C1"/>
        </a:buClr>
        <a:buSzPct val="80000"/>
        <a:buFont typeface="Wingdings" pitchFamily="2" charset="2"/>
        <a:buChar char="l"/>
        <a:defRPr sz="1600">
          <a:solidFill>
            <a:schemeClr val="tx1"/>
          </a:solidFill>
          <a:latin typeface="+mn-lt"/>
        </a:defRPr>
      </a:lvl3pPr>
      <a:lvl4pPr marL="1600200" indent="-228600" algn="l" rtl="0" fontAlgn="base">
        <a:spcBef>
          <a:spcPct val="20000"/>
        </a:spcBef>
        <a:spcAft>
          <a:spcPct val="0"/>
        </a:spcAft>
        <a:buClr>
          <a:schemeClr val="hlink"/>
        </a:buClr>
        <a:buSzPct val="80000"/>
        <a:buFont typeface="Wingdings" pitchFamily="2" charset="2"/>
        <a:buChar char="l"/>
        <a:defRPr sz="1400">
          <a:solidFill>
            <a:schemeClr val="tx1"/>
          </a:solidFill>
          <a:latin typeface="+mn-lt"/>
        </a:defRPr>
      </a:lvl4pPr>
      <a:lvl5pPr marL="2057400" indent="-228600" algn="l" rtl="0" fontAlgn="base">
        <a:spcBef>
          <a:spcPct val="20000"/>
        </a:spcBef>
        <a:spcAft>
          <a:spcPct val="0"/>
        </a:spcAft>
        <a:buClr>
          <a:schemeClr val="accent2"/>
        </a:buClr>
        <a:buSzPct val="80000"/>
        <a:buFont typeface="Wingdings" pitchFamily="2" charset="2"/>
        <a:buChar char="l"/>
        <a:defRPr sz="1400">
          <a:solidFill>
            <a:schemeClr val="tx1"/>
          </a:solidFill>
          <a:latin typeface="+mn-lt"/>
        </a:defRPr>
      </a:lvl5pPr>
      <a:lvl6pPr marL="2514600" indent="-228600" algn="l" rtl="0" fontAlgn="base">
        <a:spcBef>
          <a:spcPct val="20000"/>
        </a:spcBef>
        <a:spcAft>
          <a:spcPct val="0"/>
        </a:spcAft>
        <a:buClr>
          <a:schemeClr val="accent2"/>
        </a:buClr>
        <a:buSzPct val="80000"/>
        <a:buFont typeface="Wingdings" pitchFamily="2" charset="2"/>
        <a:buChar char="l"/>
        <a:defRPr sz="1400">
          <a:solidFill>
            <a:schemeClr val="tx1"/>
          </a:solidFill>
          <a:latin typeface="+mn-lt"/>
        </a:defRPr>
      </a:lvl6pPr>
      <a:lvl7pPr marL="2971800" indent="-228600" algn="l" rtl="0" fontAlgn="base">
        <a:spcBef>
          <a:spcPct val="20000"/>
        </a:spcBef>
        <a:spcAft>
          <a:spcPct val="0"/>
        </a:spcAft>
        <a:buClr>
          <a:schemeClr val="accent2"/>
        </a:buClr>
        <a:buSzPct val="80000"/>
        <a:buFont typeface="Wingdings" pitchFamily="2" charset="2"/>
        <a:buChar char="l"/>
        <a:defRPr sz="1400">
          <a:solidFill>
            <a:schemeClr val="tx1"/>
          </a:solidFill>
          <a:latin typeface="+mn-lt"/>
        </a:defRPr>
      </a:lvl7pPr>
      <a:lvl8pPr marL="3429000" indent="-228600" algn="l" rtl="0" fontAlgn="base">
        <a:spcBef>
          <a:spcPct val="20000"/>
        </a:spcBef>
        <a:spcAft>
          <a:spcPct val="0"/>
        </a:spcAft>
        <a:buClr>
          <a:schemeClr val="accent2"/>
        </a:buClr>
        <a:buSzPct val="80000"/>
        <a:buFont typeface="Wingdings" pitchFamily="2" charset="2"/>
        <a:buChar char="l"/>
        <a:defRPr sz="1400">
          <a:solidFill>
            <a:schemeClr val="tx1"/>
          </a:solidFill>
          <a:latin typeface="+mn-lt"/>
        </a:defRPr>
      </a:lvl8pPr>
      <a:lvl9pPr marL="3886200" indent="-228600" algn="l" rtl="0" fontAlgn="base">
        <a:spcBef>
          <a:spcPct val="20000"/>
        </a:spcBef>
        <a:spcAft>
          <a:spcPct val="0"/>
        </a:spcAft>
        <a:buClr>
          <a:schemeClr val="accent2"/>
        </a:buClr>
        <a:buSzPct val="80000"/>
        <a:buFont typeface="Wingdings" pitchFamily="2" charset="2"/>
        <a:buChar char="l"/>
        <a:defRPr sz="14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8568" name="Rectangle 8"/>
          <p:cNvSpPr>
            <a:spLocks noGrp="1" noChangeArrowheads="1"/>
          </p:cNvSpPr>
          <p:nvPr>
            <p:ph type="ctrTitle"/>
          </p:nvPr>
        </p:nvSpPr>
        <p:spPr>
          <a:noFill/>
          <a:ln/>
        </p:spPr>
        <p:txBody>
          <a:bodyPr/>
          <a:lstStyle/>
          <a:p>
            <a:r>
              <a:rPr lang="el-GR" b="1" dirty="0">
                <a:effectLst>
                  <a:outerShdw blurRad="38100" dist="38100" dir="2700000" algn="tl">
                    <a:srgbClr val="000000"/>
                  </a:outerShdw>
                </a:effectLst>
              </a:rPr>
              <a:t>Συστήματα</a:t>
            </a:r>
            <a:r>
              <a:rPr lang="en-US" b="1" dirty="0">
                <a:effectLst>
                  <a:outerShdw blurRad="38100" dist="38100" dir="2700000" algn="tl">
                    <a:srgbClr val="000000"/>
                  </a:outerShdw>
                </a:effectLst>
              </a:rPr>
              <a:t> ERP </a:t>
            </a:r>
            <a:endParaRPr lang="el-GR" b="1" dirty="0">
              <a:effectLst>
                <a:outerShdw blurRad="38100" dist="38100" dir="2700000" algn="tl">
                  <a:srgbClr val="000000"/>
                </a:outerShdw>
              </a:effectLst>
            </a:endParaRPr>
          </a:p>
        </p:txBody>
      </p:sp>
      <p:sp>
        <p:nvSpPr>
          <p:cNvPr id="578570" name="Rectangle 10"/>
          <p:cNvSpPr>
            <a:spLocks noGrp="1" noChangeArrowheads="1"/>
          </p:cNvSpPr>
          <p:nvPr>
            <p:ph type="subTitle" idx="1"/>
          </p:nvPr>
        </p:nvSpPr>
        <p:spPr>
          <a:xfrm>
            <a:off x="1524000" y="5562600"/>
            <a:ext cx="6934200" cy="681038"/>
          </a:xfrm>
          <a:noFill/>
          <a:ln/>
        </p:spPr>
        <p:txBody>
          <a:bodyPr/>
          <a:lstStyle/>
          <a:p>
            <a:r>
              <a:rPr lang="el-GR"/>
              <a:t>Πανεπιστήμιο Πειραιώς</a:t>
            </a:r>
            <a:r>
              <a:rPr lang="en-US"/>
              <a:t> - </a:t>
            </a:r>
            <a:r>
              <a:rPr lang="el-GR"/>
              <a:t>Τμήμα Πληροφορικής </a:t>
            </a:r>
          </a:p>
        </p:txBody>
      </p:sp>
      <p:pic>
        <p:nvPicPr>
          <p:cNvPr id="578571" name="Picture 11" descr="sec_m_1_top"/>
          <p:cNvPicPr>
            <a:picLocks noChangeAspect="1" noChangeArrowheads="1"/>
          </p:cNvPicPr>
          <p:nvPr/>
        </p:nvPicPr>
        <p:blipFill>
          <a:blip r:embed="rId3" cstate="print"/>
          <a:srcRect/>
          <a:stretch>
            <a:fillRect/>
          </a:stretch>
        </p:blipFill>
        <p:spPr bwMode="auto">
          <a:xfrm>
            <a:off x="1065213" y="5389563"/>
            <a:ext cx="920750" cy="701675"/>
          </a:xfrm>
          <a:prstGeom prst="rect">
            <a:avLst/>
          </a:prstGeom>
          <a:noFill/>
        </p:spPr>
      </p:pic>
    </p:spTree>
  </p:cSld>
  <p:clrMapOvr>
    <a:masterClrMapping/>
  </p:clrMapOvr>
  <p:transition>
    <p:rand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993EE17B-0820-4E4D-AF5D-BFC2449D028C}" type="slidenum">
              <a:rPr lang="el-GR"/>
              <a:pPr/>
              <a:t>2</a:t>
            </a:fld>
            <a:endParaRPr lang="el-GR"/>
          </a:p>
        </p:txBody>
      </p:sp>
      <p:sp>
        <p:nvSpPr>
          <p:cNvPr id="740356" name="Rectangle 4"/>
          <p:cNvSpPr>
            <a:spLocks noGrp="1" noChangeArrowheads="1"/>
          </p:cNvSpPr>
          <p:nvPr>
            <p:ph type="title"/>
          </p:nvPr>
        </p:nvSpPr>
        <p:spPr>
          <a:noFill/>
          <a:ln/>
        </p:spPr>
        <p:txBody>
          <a:bodyPr/>
          <a:lstStyle/>
          <a:p>
            <a:r>
              <a:rPr lang="el-GR" sz="2200"/>
              <a:t>Ενδιαφέροντα Στατιστικά για </a:t>
            </a:r>
            <a:r>
              <a:rPr lang="en-US" sz="2400"/>
              <a:t>ERP/CRM</a:t>
            </a:r>
            <a:r>
              <a:rPr lang="el-GR" sz="2200"/>
              <a:t> </a:t>
            </a:r>
            <a:r>
              <a:rPr lang="el-GR" sz="1600"/>
              <a:t>(</a:t>
            </a:r>
            <a:r>
              <a:rPr lang="en-US" sz="1600"/>
              <a:t>European E-Business W@tch 2008)</a:t>
            </a:r>
            <a:endParaRPr lang="el-GR" sz="1600"/>
          </a:p>
        </p:txBody>
      </p:sp>
      <p:sp>
        <p:nvSpPr>
          <p:cNvPr id="740357" name="Rectangle 5"/>
          <p:cNvSpPr>
            <a:spLocks noGrp="1" noChangeArrowheads="1"/>
          </p:cNvSpPr>
          <p:nvPr>
            <p:ph type="body" idx="1"/>
          </p:nvPr>
        </p:nvSpPr>
        <p:spPr>
          <a:noFill/>
          <a:ln/>
        </p:spPr>
        <p:txBody>
          <a:bodyPr/>
          <a:lstStyle/>
          <a:p>
            <a:r>
              <a:rPr lang="en-US"/>
              <a:t>70% </a:t>
            </a:r>
            <a:r>
              <a:rPr lang="el-GR"/>
              <a:t>των μεγάλων βιομηχανικών επιχειρήσεων χρησιμοποιούν συστήματα </a:t>
            </a:r>
            <a:r>
              <a:rPr lang="en-US"/>
              <a:t>ERP</a:t>
            </a:r>
            <a:endParaRPr lang="el-GR"/>
          </a:p>
          <a:p>
            <a:r>
              <a:rPr lang="el-GR"/>
              <a:t>Η χημική βιομηχανία καθώς και η βιομηχανία κατασκευής επίπλων είναι οι τομείς στους οποίους χρησιμοποιούνται περισσότερο τα συστήματα </a:t>
            </a:r>
            <a:r>
              <a:rPr lang="en-US"/>
              <a:t>ERP. </a:t>
            </a:r>
            <a:r>
              <a:rPr lang="el-GR"/>
              <a:t>Την περίοδο 2006-2007 οι επιχειρήσεις που χρησιμοποιούν συστήματα </a:t>
            </a:r>
            <a:r>
              <a:rPr lang="en-US"/>
              <a:t>ERP</a:t>
            </a:r>
            <a:r>
              <a:rPr lang="el-GR"/>
              <a:t> σχεδόν διπλασιαστήκανε.</a:t>
            </a:r>
          </a:p>
          <a:p>
            <a:r>
              <a:rPr lang="el-GR"/>
              <a:t>Ο τομέας στον οποίο παρατηρείται η μικρότερη χρήση συστημάτων </a:t>
            </a:r>
            <a:r>
              <a:rPr lang="en-US"/>
              <a:t>ERP </a:t>
            </a:r>
            <a:r>
              <a:rPr lang="el-GR"/>
              <a:t>είναι ο τουρισμός.</a:t>
            </a:r>
          </a:p>
          <a:p>
            <a:r>
              <a:rPr lang="el-GR"/>
              <a:t>Στον τομέα των μεταφορών, το 40% των μεγάλων επιχειρήσεων χρησιμοποιεί συστήματα </a:t>
            </a:r>
            <a:r>
              <a:rPr lang="en-US"/>
              <a:t>ERP, </a:t>
            </a:r>
            <a:r>
              <a:rPr lang="el-GR"/>
              <a:t>ενώ μόνο το 6% των μικρών επιχειρήσεων χρησιμοποιεί συστήματα </a:t>
            </a:r>
            <a:r>
              <a:rPr lang="en-US"/>
              <a:t>ERP</a:t>
            </a:r>
            <a:endParaRPr lang="el-GR"/>
          </a:p>
          <a:p>
            <a:r>
              <a:rPr lang="el-GR"/>
              <a:t>Ο τομέας στον οποίο παρατηρείται η μεγαλύτερη χρήση συστημάτων </a:t>
            </a:r>
            <a:r>
              <a:rPr lang="en-US"/>
              <a:t>CRM </a:t>
            </a:r>
            <a:r>
              <a:rPr lang="el-GR"/>
              <a:t>είναι οι τηλεπικοινωνίες (48%), όπως επίσης και ο τραπεζικός τομέας και ο τουρισμός (23%)</a:t>
            </a:r>
          </a:p>
          <a:p>
            <a:r>
              <a:rPr lang="el-GR"/>
              <a:t>Ο τομέας στον οποίο παρατηρείται η μικρότερη χρήση συστημάτων </a:t>
            </a:r>
            <a:r>
              <a:rPr lang="en-US"/>
              <a:t>CRM </a:t>
            </a:r>
            <a:r>
              <a:rPr lang="el-GR"/>
              <a:t>είναι ο κατασκευαστικός τομέας</a:t>
            </a:r>
          </a:p>
          <a:p>
            <a:endParaRPr lang="el-GR"/>
          </a:p>
        </p:txBody>
      </p:sp>
    </p:spTree>
  </p:cSld>
  <p:clrMapOvr>
    <a:masterClrMapping/>
  </p:clrMapOvr>
  <p:transition>
    <p:rand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8AAAB6AD-531B-470A-8755-EF01D06EE628}" type="slidenum">
              <a:rPr lang="el-GR"/>
              <a:pPr/>
              <a:t>3</a:t>
            </a:fld>
            <a:endParaRPr lang="el-GR"/>
          </a:p>
        </p:txBody>
      </p:sp>
      <p:sp>
        <p:nvSpPr>
          <p:cNvPr id="579591" name="Rectangle 7"/>
          <p:cNvSpPr>
            <a:spLocks noGrp="1" noChangeArrowheads="1"/>
          </p:cNvSpPr>
          <p:nvPr>
            <p:ph type="title"/>
          </p:nvPr>
        </p:nvSpPr>
        <p:spPr/>
        <p:txBody>
          <a:bodyPr/>
          <a:lstStyle/>
          <a:p>
            <a:r>
              <a:rPr lang="el-GR"/>
              <a:t>Παραδείγματα – Μελέτες Περιπτώσεων</a:t>
            </a:r>
          </a:p>
        </p:txBody>
      </p:sp>
      <p:sp>
        <p:nvSpPr>
          <p:cNvPr id="579592" name="Rectangle 8"/>
          <p:cNvSpPr>
            <a:spLocks noGrp="1" noChangeArrowheads="1"/>
          </p:cNvSpPr>
          <p:nvPr>
            <p:ph type="body" idx="1"/>
          </p:nvPr>
        </p:nvSpPr>
        <p:spPr/>
        <p:txBody>
          <a:bodyPr/>
          <a:lstStyle/>
          <a:p>
            <a:r>
              <a:rPr lang="en-US"/>
              <a:t>Case Study 1: Zachem, Poland</a:t>
            </a:r>
          </a:p>
          <a:p>
            <a:endParaRPr lang="en-US"/>
          </a:p>
          <a:p>
            <a:r>
              <a:rPr lang="en-US"/>
              <a:t>Case Study 2: Toly Products, Malta</a:t>
            </a:r>
            <a:endParaRPr lang="el-GR"/>
          </a:p>
          <a:p>
            <a:endParaRPr lang="en-US"/>
          </a:p>
          <a:p>
            <a:r>
              <a:rPr lang="en-US"/>
              <a:t>Case Study 3: PROFIm, Poland</a:t>
            </a:r>
            <a:endParaRPr lang="el-GR"/>
          </a:p>
          <a:p>
            <a:endParaRPr lang="en-US"/>
          </a:p>
          <a:p>
            <a:r>
              <a:rPr lang="en-US"/>
              <a:t>Case Study 4: SkandiaBanken, Norway</a:t>
            </a:r>
            <a:endParaRPr lang="el-GR"/>
          </a:p>
          <a:p>
            <a:endParaRPr lang="en-US"/>
          </a:p>
          <a:p>
            <a:r>
              <a:rPr lang="en-US"/>
              <a:t>Case Study 5: </a:t>
            </a:r>
            <a:r>
              <a:rPr lang="el-GR"/>
              <a:t>Ελληνικές Μελέτες Περιπτώσεων</a:t>
            </a:r>
            <a:endParaRPr lang="en-US"/>
          </a:p>
          <a:p>
            <a:endParaRPr lang="en-US"/>
          </a:p>
          <a:p>
            <a:pPr>
              <a:buFont typeface="Wingdings" pitchFamily="2" charset="2"/>
              <a:buNone/>
            </a:pPr>
            <a:endParaRPr lang="en-US"/>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5423862D-4EB7-4527-A2C6-CEAECE4959B2}" type="slidenum">
              <a:rPr lang="el-GR"/>
              <a:pPr/>
              <a:t>4</a:t>
            </a:fld>
            <a:endParaRPr lang="el-GR"/>
          </a:p>
        </p:txBody>
      </p:sp>
      <p:sp>
        <p:nvSpPr>
          <p:cNvPr id="741380" name="Rectangle 4"/>
          <p:cNvSpPr>
            <a:spLocks noGrp="1" noChangeArrowheads="1"/>
          </p:cNvSpPr>
          <p:nvPr>
            <p:ph type="title"/>
          </p:nvPr>
        </p:nvSpPr>
        <p:spPr>
          <a:noFill/>
          <a:ln/>
        </p:spPr>
        <p:txBody>
          <a:bodyPr/>
          <a:lstStyle/>
          <a:p>
            <a:r>
              <a:rPr lang="el-GR"/>
              <a:t>Παραδείγματα – Μελέτες Περιπτώσεων</a:t>
            </a:r>
            <a:r>
              <a:rPr lang="en-US"/>
              <a:t> (1/6)</a:t>
            </a:r>
            <a:endParaRPr lang="el-GR"/>
          </a:p>
        </p:txBody>
      </p:sp>
      <p:sp>
        <p:nvSpPr>
          <p:cNvPr id="741381" name="Rectangle 5"/>
          <p:cNvSpPr>
            <a:spLocks noGrp="1" noChangeArrowheads="1"/>
          </p:cNvSpPr>
          <p:nvPr>
            <p:ph type="body" idx="1"/>
          </p:nvPr>
        </p:nvSpPr>
        <p:spPr>
          <a:xfrm>
            <a:off x="0" y="1104900"/>
            <a:ext cx="9144000" cy="5651500"/>
          </a:xfrm>
          <a:noFill/>
          <a:ln/>
        </p:spPr>
        <p:txBody>
          <a:bodyPr/>
          <a:lstStyle/>
          <a:p>
            <a:pPr>
              <a:spcBef>
                <a:spcPct val="90000"/>
              </a:spcBef>
            </a:pPr>
            <a:r>
              <a:rPr lang="el-GR"/>
              <a:t>Η </a:t>
            </a:r>
            <a:r>
              <a:rPr lang="en-US"/>
              <a:t>Zachem</a:t>
            </a:r>
            <a:r>
              <a:rPr lang="el-GR"/>
              <a:t> είναι μία μεγάλη κρατική Πολωνική εταιρεία (με 1,400 εργαζόμενους) η οποία παράγει οργανικά και ανόργανα χημικά προϊόντα </a:t>
            </a:r>
          </a:p>
          <a:p>
            <a:pPr>
              <a:spcBef>
                <a:spcPct val="90000"/>
              </a:spcBef>
            </a:pPr>
            <a:r>
              <a:rPr lang="el-GR"/>
              <a:t>Το 1990 αποφασίστηκε ο σταδιακός εκμοντερνισμός της εταιρείας, έτσι ώστε να αυξηθεί η αποδοτικότητά της και να παραμείνει ανταγωνιστική  </a:t>
            </a:r>
          </a:p>
          <a:p>
            <a:pPr>
              <a:spcBef>
                <a:spcPct val="90000"/>
              </a:spcBef>
            </a:pPr>
            <a:r>
              <a:rPr lang="el-GR"/>
              <a:t>Ένα από τα προβλήματα που υπήρχαν στην εταιρεία ήταν η απουσία γρήγορης και ακριβής πληροφορίας στη διαδικασία λήψης αποφάσεων</a:t>
            </a:r>
          </a:p>
          <a:p>
            <a:pPr>
              <a:spcBef>
                <a:spcPct val="90000"/>
              </a:spcBef>
            </a:pPr>
            <a:r>
              <a:rPr lang="el-GR"/>
              <a:t>Το 1999 η Διοίκηση της εταιρείας αποφάσισε την υλοποίηση ενός μεγάλου </a:t>
            </a:r>
            <a:r>
              <a:rPr lang="en-US"/>
              <a:t>ERP </a:t>
            </a:r>
            <a:r>
              <a:rPr lang="el-GR"/>
              <a:t>έργου με σκοπό την αύξηση της παραγωγικότητας και αποδοτικότητας της εταιρείας</a:t>
            </a:r>
          </a:p>
          <a:p>
            <a:pPr>
              <a:spcBef>
                <a:spcPct val="90000"/>
              </a:spcBef>
            </a:pPr>
            <a:r>
              <a:rPr lang="el-GR"/>
              <a:t>120 εργαζόμενοι και 30 εξωτερικοί σύμβουλοι πήραν μέρος στο έργο αυτό</a:t>
            </a:r>
          </a:p>
          <a:p>
            <a:pPr>
              <a:spcBef>
                <a:spcPct val="90000"/>
              </a:spcBef>
            </a:pPr>
            <a:r>
              <a:rPr lang="el-GR"/>
              <a:t>Σήμερα όλες οι λειτουργίες της εταιρείας «ακουμπάνε» πάνω στο υλοποιηθέν </a:t>
            </a:r>
            <a:r>
              <a:rPr lang="en-US"/>
              <a:t>ERP </a:t>
            </a:r>
            <a:r>
              <a:rPr lang="el-GR"/>
              <a:t>σύστημα </a:t>
            </a:r>
          </a:p>
        </p:txBody>
      </p:sp>
    </p:spTree>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1F33D89C-B1DF-4911-B628-166F75D3AECD}" type="slidenum">
              <a:rPr lang="el-GR"/>
              <a:pPr/>
              <a:t>5</a:t>
            </a:fld>
            <a:endParaRPr lang="el-GR"/>
          </a:p>
        </p:txBody>
      </p:sp>
      <p:sp>
        <p:nvSpPr>
          <p:cNvPr id="743428" name="Rectangle 4"/>
          <p:cNvSpPr>
            <a:spLocks noGrp="1" noChangeArrowheads="1"/>
          </p:cNvSpPr>
          <p:nvPr>
            <p:ph type="title"/>
          </p:nvPr>
        </p:nvSpPr>
        <p:spPr>
          <a:noFill/>
          <a:ln/>
        </p:spPr>
        <p:txBody>
          <a:bodyPr/>
          <a:lstStyle/>
          <a:p>
            <a:r>
              <a:rPr lang="el-GR"/>
              <a:t>Παραδείγματα – Μελέτες Περιπτώσεων</a:t>
            </a:r>
            <a:r>
              <a:rPr lang="en-US"/>
              <a:t> (</a:t>
            </a:r>
            <a:r>
              <a:rPr lang="el-GR"/>
              <a:t>2</a:t>
            </a:r>
            <a:r>
              <a:rPr lang="en-US"/>
              <a:t>/6)</a:t>
            </a:r>
            <a:endParaRPr lang="el-GR"/>
          </a:p>
        </p:txBody>
      </p:sp>
      <p:sp>
        <p:nvSpPr>
          <p:cNvPr id="743429" name="Rectangle 5"/>
          <p:cNvSpPr>
            <a:spLocks noGrp="1" noChangeArrowheads="1"/>
          </p:cNvSpPr>
          <p:nvPr>
            <p:ph type="body" idx="1"/>
          </p:nvPr>
        </p:nvSpPr>
        <p:spPr>
          <a:xfrm>
            <a:off x="0" y="1270000"/>
            <a:ext cx="9144000" cy="5461000"/>
          </a:xfrm>
          <a:noFill/>
          <a:ln/>
        </p:spPr>
        <p:txBody>
          <a:bodyPr/>
          <a:lstStyle/>
          <a:p>
            <a:pPr>
              <a:spcBef>
                <a:spcPct val="85000"/>
              </a:spcBef>
            </a:pPr>
            <a:r>
              <a:rPr lang="el-GR"/>
              <a:t>Η </a:t>
            </a:r>
            <a:r>
              <a:rPr lang="en-US"/>
              <a:t>Toly Products</a:t>
            </a:r>
            <a:r>
              <a:rPr lang="el-GR"/>
              <a:t> είναι ένας μεγάλος προμηθευτής υψηλής ποιότητας πλαστικών εξαρτημάτων </a:t>
            </a:r>
            <a:r>
              <a:rPr lang="en-US"/>
              <a:t>packaging</a:t>
            </a:r>
            <a:r>
              <a:rPr lang="el-GR"/>
              <a:t> για αρώματα και γυναικείες κρέμες</a:t>
            </a:r>
            <a:r>
              <a:rPr lang="en-US"/>
              <a:t> </a:t>
            </a:r>
            <a:r>
              <a:rPr lang="el-GR"/>
              <a:t>  </a:t>
            </a:r>
          </a:p>
          <a:p>
            <a:pPr>
              <a:spcBef>
                <a:spcPct val="85000"/>
              </a:spcBef>
            </a:pPr>
            <a:r>
              <a:rPr lang="el-GR"/>
              <a:t>Λόγω της επέκτασης της εταιρείας σε πολλές χώρες παγκοσμίως, το 1998 αποφασίστηκε ο η υλοποίηση ενός </a:t>
            </a:r>
            <a:r>
              <a:rPr lang="en-US"/>
              <a:t>CRM </a:t>
            </a:r>
            <a:r>
              <a:rPr lang="el-GR"/>
              <a:t>έργου, έτσι ώστε να αυξηθεί η ικανότητά της να διαχειρίζεται πολλαπλές παραγγελίες σε διάφορες χώρες και να  παρακολουθεί τις πελατειακές της σχέσεις  </a:t>
            </a:r>
          </a:p>
          <a:p>
            <a:pPr>
              <a:spcBef>
                <a:spcPct val="85000"/>
              </a:spcBef>
            </a:pPr>
            <a:r>
              <a:rPr lang="el-GR"/>
              <a:t>Το 2001 ένα ολοκληρωμένο </a:t>
            </a:r>
            <a:r>
              <a:rPr lang="en-US"/>
              <a:t>CRM </a:t>
            </a:r>
            <a:r>
              <a:rPr lang="el-GR"/>
              <a:t>σύστημα εγκαταστάθηκε επιτυχώς στην εταιρεία</a:t>
            </a:r>
          </a:p>
          <a:p>
            <a:pPr>
              <a:spcBef>
                <a:spcPct val="85000"/>
              </a:spcBef>
            </a:pPr>
            <a:r>
              <a:rPr lang="el-GR"/>
              <a:t>Σήμερα, με το </a:t>
            </a:r>
            <a:r>
              <a:rPr lang="en-US"/>
              <a:t>CRM </a:t>
            </a:r>
            <a:r>
              <a:rPr lang="el-GR"/>
              <a:t>σύστημα, η εταιρεία μπορεί και διαχειρίζεται 5 φορές περισσότερες παραγγελίες από το 1998, μέσα σε 24 ώρες !</a:t>
            </a:r>
          </a:p>
          <a:p>
            <a:pPr>
              <a:spcBef>
                <a:spcPct val="85000"/>
              </a:spcBef>
            </a:pPr>
            <a:r>
              <a:rPr lang="el-GR"/>
              <a:t>Η εταιρεία έχει αυξήσει την πελατειακή της βάση κατά 20% </a:t>
            </a:r>
          </a:p>
        </p:txBody>
      </p:sp>
    </p:spTree>
  </p:cSld>
  <p:clrMapOvr>
    <a:masterClrMapping/>
  </p:clrMapOvr>
  <p:transition>
    <p:rand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75C9F50E-B8F7-4359-BF41-C8090B9184F9}" type="slidenum">
              <a:rPr lang="el-GR"/>
              <a:pPr/>
              <a:t>6</a:t>
            </a:fld>
            <a:endParaRPr lang="el-GR"/>
          </a:p>
        </p:txBody>
      </p:sp>
      <p:sp>
        <p:nvSpPr>
          <p:cNvPr id="744452" name="Rectangle 4"/>
          <p:cNvSpPr>
            <a:spLocks noGrp="1" noChangeArrowheads="1"/>
          </p:cNvSpPr>
          <p:nvPr>
            <p:ph type="title"/>
          </p:nvPr>
        </p:nvSpPr>
        <p:spPr>
          <a:noFill/>
          <a:ln/>
        </p:spPr>
        <p:txBody>
          <a:bodyPr/>
          <a:lstStyle/>
          <a:p>
            <a:r>
              <a:rPr lang="el-GR"/>
              <a:t>Παραδείγματα – Μελέτες Περιπτώσεων</a:t>
            </a:r>
            <a:r>
              <a:rPr lang="en-US"/>
              <a:t> (</a:t>
            </a:r>
            <a:r>
              <a:rPr lang="el-GR"/>
              <a:t>3</a:t>
            </a:r>
            <a:r>
              <a:rPr lang="en-US"/>
              <a:t>/6)</a:t>
            </a:r>
            <a:endParaRPr lang="el-GR"/>
          </a:p>
        </p:txBody>
      </p:sp>
      <p:sp>
        <p:nvSpPr>
          <p:cNvPr id="744453" name="Rectangle 5"/>
          <p:cNvSpPr>
            <a:spLocks noGrp="1" noChangeArrowheads="1"/>
          </p:cNvSpPr>
          <p:nvPr>
            <p:ph type="body" idx="1"/>
          </p:nvPr>
        </p:nvSpPr>
        <p:spPr>
          <a:xfrm>
            <a:off x="0" y="1244600"/>
            <a:ext cx="9144000" cy="5461000"/>
          </a:xfrm>
          <a:noFill/>
          <a:ln/>
        </p:spPr>
        <p:txBody>
          <a:bodyPr/>
          <a:lstStyle/>
          <a:p>
            <a:pPr>
              <a:spcBef>
                <a:spcPct val="85000"/>
              </a:spcBef>
            </a:pPr>
            <a:r>
              <a:rPr lang="el-GR"/>
              <a:t>Η </a:t>
            </a:r>
            <a:r>
              <a:rPr lang="en-US"/>
              <a:t>PROFIm</a:t>
            </a:r>
            <a:r>
              <a:rPr lang="el-GR"/>
              <a:t> είναι ένας μεγάλος σχεδιαστής και κατασκευαστής/προμηθευτής επίπλων γραφείου στην Πολωνία</a:t>
            </a:r>
            <a:r>
              <a:rPr lang="en-US"/>
              <a:t> </a:t>
            </a:r>
            <a:r>
              <a:rPr lang="el-GR"/>
              <a:t>  </a:t>
            </a:r>
          </a:p>
          <a:p>
            <a:pPr>
              <a:spcBef>
                <a:spcPct val="85000"/>
              </a:spcBef>
            </a:pPr>
            <a:r>
              <a:rPr lang="el-GR"/>
              <a:t>Για να αυξηθεί η αποδοτικότητα και ανταγωνιστικότητα της εταιρείας, αποφασίστηκε η υλοποίηση ενός </a:t>
            </a:r>
            <a:r>
              <a:rPr lang="en-US"/>
              <a:t>ERP </a:t>
            </a:r>
            <a:r>
              <a:rPr lang="el-GR"/>
              <a:t>έργου  </a:t>
            </a:r>
          </a:p>
          <a:p>
            <a:pPr>
              <a:spcBef>
                <a:spcPct val="85000"/>
              </a:spcBef>
            </a:pPr>
            <a:r>
              <a:rPr lang="el-GR"/>
              <a:t>Παράλληλα με την υλοποίηση του </a:t>
            </a:r>
            <a:r>
              <a:rPr lang="en-US"/>
              <a:t>ERP </a:t>
            </a:r>
            <a:r>
              <a:rPr lang="el-GR"/>
              <a:t>έργου, αποφασίστηκε και η υλοποίηση ενός </a:t>
            </a:r>
            <a:r>
              <a:rPr lang="en-US"/>
              <a:t>CRM </a:t>
            </a:r>
            <a:r>
              <a:rPr lang="el-GR"/>
              <a:t>συστήματος για βέλτιστη διαχείριση των πελατειακών σχέσεων της εταιρείας</a:t>
            </a:r>
          </a:p>
          <a:p>
            <a:pPr>
              <a:spcBef>
                <a:spcPct val="85000"/>
              </a:spcBef>
            </a:pPr>
            <a:r>
              <a:rPr lang="el-GR"/>
              <a:t>Σήμερα, με το </a:t>
            </a:r>
            <a:r>
              <a:rPr lang="en-US"/>
              <a:t>ERP </a:t>
            </a:r>
            <a:r>
              <a:rPr lang="el-GR"/>
              <a:t>σύστημα, η εταιρεία μείωσε το κόστος παραγωγής κατά 15%, μείωσε τους χρόνους παράδοσης των προϊόντων κατά 25% και βελτίωσε</a:t>
            </a:r>
            <a:r>
              <a:rPr lang="en-US"/>
              <a:t> </a:t>
            </a:r>
            <a:r>
              <a:rPr lang="el-GR"/>
              <a:t>σημαντικά τη διαχείριση του </a:t>
            </a:r>
            <a:r>
              <a:rPr lang="en-US"/>
              <a:t>stock </a:t>
            </a:r>
            <a:r>
              <a:rPr lang="el-GR"/>
              <a:t>της</a:t>
            </a:r>
          </a:p>
          <a:p>
            <a:pPr>
              <a:spcBef>
                <a:spcPct val="85000"/>
              </a:spcBef>
            </a:pPr>
            <a:r>
              <a:rPr lang="el-GR"/>
              <a:t>Η εταιρεία έχει αυξήσει την πελατειακή της βάση κατά </a:t>
            </a:r>
            <a:r>
              <a:rPr lang="en-US"/>
              <a:t>15</a:t>
            </a:r>
            <a:r>
              <a:rPr lang="el-GR"/>
              <a:t>% </a:t>
            </a:r>
          </a:p>
        </p:txBody>
      </p:sp>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4F7E8DEB-E7B4-4917-831A-06986FD8EB92}" type="slidenum">
              <a:rPr lang="el-GR"/>
              <a:pPr/>
              <a:t>7</a:t>
            </a:fld>
            <a:endParaRPr lang="el-GR"/>
          </a:p>
        </p:txBody>
      </p:sp>
      <p:sp>
        <p:nvSpPr>
          <p:cNvPr id="745476" name="Rectangle 4"/>
          <p:cNvSpPr>
            <a:spLocks noGrp="1" noChangeArrowheads="1"/>
          </p:cNvSpPr>
          <p:nvPr>
            <p:ph type="title"/>
          </p:nvPr>
        </p:nvSpPr>
        <p:spPr>
          <a:noFill/>
          <a:ln/>
        </p:spPr>
        <p:txBody>
          <a:bodyPr/>
          <a:lstStyle/>
          <a:p>
            <a:r>
              <a:rPr lang="el-GR"/>
              <a:t>Παραδείγματα – Μελέτες Περιπτώσεων</a:t>
            </a:r>
            <a:r>
              <a:rPr lang="en-US"/>
              <a:t> (</a:t>
            </a:r>
            <a:r>
              <a:rPr lang="el-GR"/>
              <a:t>4</a:t>
            </a:r>
            <a:r>
              <a:rPr lang="en-US"/>
              <a:t>/6)</a:t>
            </a:r>
            <a:endParaRPr lang="el-GR"/>
          </a:p>
        </p:txBody>
      </p:sp>
      <p:sp>
        <p:nvSpPr>
          <p:cNvPr id="745479" name="Rectangle 7"/>
          <p:cNvSpPr>
            <a:spLocks noGrp="1" noChangeArrowheads="1"/>
          </p:cNvSpPr>
          <p:nvPr>
            <p:ph type="body" idx="1"/>
          </p:nvPr>
        </p:nvSpPr>
        <p:spPr>
          <a:xfrm>
            <a:off x="-12700" y="1257300"/>
            <a:ext cx="9144000" cy="4800600"/>
          </a:xfrm>
          <a:noFill/>
          <a:ln/>
        </p:spPr>
        <p:txBody>
          <a:bodyPr/>
          <a:lstStyle/>
          <a:p>
            <a:pPr>
              <a:spcBef>
                <a:spcPct val="85000"/>
              </a:spcBef>
            </a:pPr>
            <a:r>
              <a:rPr lang="el-GR"/>
              <a:t>Η </a:t>
            </a:r>
            <a:r>
              <a:rPr lang="en-US"/>
              <a:t>SkandiaBanken</a:t>
            </a:r>
            <a:r>
              <a:rPr lang="el-GR"/>
              <a:t> είναι μία από τις πρώτες </a:t>
            </a:r>
            <a:r>
              <a:rPr lang="en-US"/>
              <a:t>Internet-only </a:t>
            </a:r>
            <a:r>
              <a:rPr lang="el-GR"/>
              <a:t>τράπεζες στη Νορβηγία</a:t>
            </a:r>
          </a:p>
          <a:p>
            <a:pPr>
              <a:spcBef>
                <a:spcPct val="85000"/>
              </a:spcBef>
            </a:pPr>
            <a:r>
              <a:rPr lang="el-GR"/>
              <a:t>Ιδρύθηκε το 2000 και απασχολεί 151 εργαζομένους, με υποκαταστήματα στη Σουηδία  </a:t>
            </a:r>
          </a:p>
          <a:p>
            <a:pPr>
              <a:spcBef>
                <a:spcPct val="85000"/>
              </a:spcBef>
            </a:pPr>
            <a:r>
              <a:rPr lang="el-GR"/>
              <a:t>Λόγω της φύσης της τράπεζας, η Διοίκηση αποφάσισε να υλοποιήσει γρήγορα ένα σύστημα </a:t>
            </a:r>
            <a:r>
              <a:rPr lang="en-US"/>
              <a:t>CRM </a:t>
            </a:r>
            <a:r>
              <a:rPr lang="el-GR"/>
              <a:t>με σκοπό την αύξηση της πελατειακής της βάσης και την καλύτερη παρακολούθηση των πελατών της, μιας και δεν υπήρχε προσωπική επαφή με τους πελάτες όπως συμβαίνει με μία τυπική τράπεζα  </a:t>
            </a:r>
          </a:p>
          <a:p>
            <a:pPr>
              <a:spcBef>
                <a:spcPct val="85000"/>
              </a:spcBef>
            </a:pPr>
            <a:r>
              <a:rPr lang="el-GR"/>
              <a:t>Με το ολοκληρωμένο </a:t>
            </a:r>
            <a:r>
              <a:rPr lang="en-US"/>
              <a:t>CRM </a:t>
            </a:r>
            <a:r>
              <a:rPr lang="el-GR"/>
              <a:t>σύστημα που αναπτύχθηκε η τράπεζα έφτασε σήμερα να εξυπηρετεί περίπου 1 εκατ. πελάτες</a:t>
            </a:r>
          </a:p>
        </p:txBody>
      </p:sp>
    </p:spTree>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32AC60B7-BB7A-4615-8146-402C591E6C63}" type="slidenum">
              <a:rPr lang="el-GR"/>
              <a:pPr/>
              <a:t>8</a:t>
            </a:fld>
            <a:endParaRPr lang="el-GR"/>
          </a:p>
        </p:txBody>
      </p:sp>
      <p:sp>
        <p:nvSpPr>
          <p:cNvPr id="746500" name="Rectangle 4"/>
          <p:cNvSpPr>
            <a:spLocks noGrp="1" noChangeArrowheads="1"/>
          </p:cNvSpPr>
          <p:nvPr>
            <p:ph type="title"/>
          </p:nvPr>
        </p:nvSpPr>
        <p:spPr>
          <a:noFill/>
          <a:ln/>
        </p:spPr>
        <p:txBody>
          <a:bodyPr/>
          <a:lstStyle/>
          <a:p>
            <a:r>
              <a:rPr lang="el-GR"/>
              <a:t>Παραδείγματα – Μελέτες Περιπτώσεων</a:t>
            </a:r>
            <a:r>
              <a:rPr lang="en-US"/>
              <a:t> (</a:t>
            </a:r>
            <a:r>
              <a:rPr lang="el-GR"/>
              <a:t>5</a:t>
            </a:r>
            <a:r>
              <a:rPr lang="en-US"/>
              <a:t>/6)</a:t>
            </a:r>
            <a:endParaRPr lang="el-GR"/>
          </a:p>
        </p:txBody>
      </p:sp>
      <p:sp>
        <p:nvSpPr>
          <p:cNvPr id="746501" name="Rectangle 5"/>
          <p:cNvSpPr>
            <a:spLocks noGrp="1" noChangeArrowheads="1"/>
          </p:cNvSpPr>
          <p:nvPr>
            <p:ph type="body" idx="1"/>
          </p:nvPr>
        </p:nvSpPr>
        <p:spPr>
          <a:xfrm>
            <a:off x="-12700" y="1257300"/>
            <a:ext cx="9144000" cy="5346700"/>
          </a:xfrm>
          <a:noFill/>
          <a:ln/>
        </p:spPr>
        <p:txBody>
          <a:bodyPr/>
          <a:lstStyle/>
          <a:p>
            <a:r>
              <a:rPr lang="el-GR" sz="1900" dirty="0"/>
              <a:t>Η εταιρεία </a:t>
            </a:r>
            <a:r>
              <a:rPr lang="en-US" sz="1900" dirty="0"/>
              <a:t>AKS HOTELS</a:t>
            </a:r>
            <a:r>
              <a:rPr lang="el-GR" sz="1900" dirty="0"/>
              <a:t> προχώρησε το Σεπτέμβριο του 2008 στην απόκτηση μίας εφαρμογής </a:t>
            </a:r>
            <a:r>
              <a:rPr lang="en-US" sz="1900" dirty="0"/>
              <a:t>CRM </a:t>
            </a:r>
            <a:r>
              <a:rPr lang="el-GR" sz="1900" dirty="0"/>
              <a:t>για την αποτελεσματικότερη και αποδοτικότερη διαχείριση των σχέσεων με τους πελάτες και συνεργάτες της. Το σύστημα </a:t>
            </a:r>
            <a:r>
              <a:rPr lang="en-US" sz="1900" dirty="0"/>
              <a:t>CRM </a:t>
            </a:r>
            <a:r>
              <a:rPr lang="el-GR" sz="1900" dirty="0"/>
              <a:t>ενοποιεί τα Κεντρικά Γραφεία της εταιρείας, τα 2 ξενοδοχεία του Ομίλου και το πλήρως αυτόνομο Συνεδριακό Κέντρο στην Αργολίδα</a:t>
            </a:r>
          </a:p>
          <a:p>
            <a:r>
              <a:rPr lang="el-GR" sz="1900" dirty="0"/>
              <a:t>Το Φεβρουάριο του 2009 η εταιρεία Διεθνής Αερολιμένας Αθηνών ΑΕ ξεκίνησε την υλοποίηση ενός μεγάλου </a:t>
            </a:r>
            <a:r>
              <a:rPr lang="en-US" sz="1900" dirty="0" smtClean="0"/>
              <a:t>SAP ERP </a:t>
            </a:r>
            <a:r>
              <a:rPr lang="el-GR" sz="1900" dirty="0"/>
              <a:t>έργου, διάρκειας 15 μηνών  </a:t>
            </a:r>
          </a:p>
          <a:p>
            <a:r>
              <a:rPr lang="el-GR" sz="1900" dirty="0"/>
              <a:t>Ο Τιτάνας αποφάσισε την υλοποίηση ενός </a:t>
            </a:r>
            <a:r>
              <a:rPr lang="en-US" sz="1900" dirty="0"/>
              <a:t>SAP ERP </a:t>
            </a:r>
            <a:r>
              <a:rPr lang="el-GR" sz="1900" dirty="0"/>
              <a:t>έργου για τη θυγατρική του εταιρεία στη Σερβία. Το έργο ολοκληρώθηκε με επιτυχία στις αρχές του 2008 και  περιλαμβάνει τις εξής λειτουργικότητες: Οικονομικά, Ελεγκτική, Διαχείριση υλικών, Συντήρηση των εγκαταστάσεων, Προγραμματισμός και διαχείριση της παραγωγής </a:t>
            </a:r>
          </a:p>
          <a:p>
            <a:r>
              <a:rPr lang="el-GR" sz="1900" dirty="0"/>
              <a:t>Η εταιρία ΜΥΛΟΙ ΚΕΠΕΝΟΥ ΑΒΕΕ, εισηγμένη στο ΧΑΑ και μία από τις μεγαλύτερες μονάδες παραγωγής αλεύρων διαφορετικών τύπων (απασχολεί περίπου 100 εργαζόμενους), δραστηριοποιείται στον ελληνικό και βαλκανικό χώρο. Στις αρχές του 2009 εγκατέστησε επιτυχώς ένα ολοκληρωμένο σύστημα </a:t>
            </a:r>
            <a:r>
              <a:rPr lang="en-US" sz="1900" dirty="0"/>
              <a:t>ERP</a:t>
            </a:r>
            <a:r>
              <a:rPr lang="el-GR" sz="1900" dirty="0"/>
              <a:t> </a:t>
            </a:r>
          </a:p>
        </p:txBody>
      </p:sp>
    </p:spTree>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fld id="{C94D5B0E-1C7B-4D8B-927C-E10C590A1E84}" type="slidenum">
              <a:rPr lang="el-GR"/>
              <a:pPr/>
              <a:t>9</a:t>
            </a:fld>
            <a:endParaRPr lang="el-GR"/>
          </a:p>
        </p:txBody>
      </p:sp>
      <p:sp>
        <p:nvSpPr>
          <p:cNvPr id="747524" name="Rectangle 4"/>
          <p:cNvSpPr>
            <a:spLocks noGrp="1" noChangeArrowheads="1"/>
          </p:cNvSpPr>
          <p:nvPr>
            <p:ph type="title"/>
          </p:nvPr>
        </p:nvSpPr>
        <p:spPr>
          <a:noFill/>
          <a:ln/>
        </p:spPr>
        <p:txBody>
          <a:bodyPr/>
          <a:lstStyle/>
          <a:p>
            <a:r>
              <a:rPr lang="el-GR"/>
              <a:t>Παραδείγματα – Μελέτες Περιπτώσεων</a:t>
            </a:r>
            <a:r>
              <a:rPr lang="en-US"/>
              <a:t> (6/6)</a:t>
            </a:r>
            <a:endParaRPr lang="el-GR"/>
          </a:p>
        </p:txBody>
      </p:sp>
      <p:sp>
        <p:nvSpPr>
          <p:cNvPr id="747525" name="Rectangle 5"/>
          <p:cNvSpPr>
            <a:spLocks noGrp="1" noChangeArrowheads="1"/>
          </p:cNvSpPr>
          <p:nvPr>
            <p:ph type="body" idx="1"/>
          </p:nvPr>
        </p:nvSpPr>
        <p:spPr>
          <a:xfrm>
            <a:off x="-12700" y="1676400"/>
            <a:ext cx="9144000" cy="4724400"/>
          </a:xfrm>
          <a:noFill/>
          <a:ln/>
        </p:spPr>
        <p:txBody>
          <a:bodyPr/>
          <a:lstStyle/>
          <a:p>
            <a:pPr>
              <a:spcBef>
                <a:spcPct val="85000"/>
              </a:spcBef>
            </a:pPr>
            <a:r>
              <a:rPr lang="el-GR"/>
              <a:t>Ο ΗΛΠΑΠ διανύει κάθε χρόνο 12 εκατ. Χιλιόμετρα, μεταφέροντας περίπου 80 εκατ. Επιβάτες. Διαθέτει σήμερα 350 ηλεκτροκίνητα λεωφορεία και απασχολεί περίπου 1600 εργαζόμενους. Το 2008 εγκατέστησε ολοκληρωμένη εφαρμογή </a:t>
            </a:r>
            <a:r>
              <a:rPr lang="en-US"/>
              <a:t>ERP </a:t>
            </a:r>
            <a:r>
              <a:rPr lang="el-GR"/>
              <a:t>με σκοπό την πλήρη αυτοματοποίηση των διαδικασιών της και την αύξηση της αποδοτικότητάς της</a:t>
            </a:r>
          </a:p>
          <a:p>
            <a:pPr>
              <a:spcBef>
                <a:spcPct val="85000"/>
              </a:spcBef>
            </a:pPr>
            <a:r>
              <a:rPr lang="el-GR"/>
              <a:t>Η εταιρεία </a:t>
            </a:r>
            <a:r>
              <a:rPr lang="en-US"/>
              <a:t>ANASTAZI BOURNAZOS</a:t>
            </a:r>
            <a:r>
              <a:rPr lang="el-GR"/>
              <a:t> εγκατέστησε το 2008 σύστημα </a:t>
            </a:r>
            <a:r>
              <a:rPr lang="en-US"/>
              <a:t>ERP</a:t>
            </a:r>
          </a:p>
          <a:p>
            <a:pPr>
              <a:spcBef>
                <a:spcPct val="85000"/>
              </a:spcBef>
            </a:pPr>
            <a:r>
              <a:rPr lang="el-GR"/>
              <a:t>Η εταιρεία </a:t>
            </a:r>
            <a:r>
              <a:rPr lang="en-US"/>
              <a:t>EUROPCAR</a:t>
            </a:r>
            <a:r>
              <a:rPr lang="el-GR"/>
              <a:t> εγκατέστησε το 2008 σύστημα </a:t>
            </a:r>
            <a:r>
              <a:rPr lang="en-US"/>
              <a:t>ERP</a:t>
            </a:r>
            <a:endParaRPr lang="el-GR"/>
          </a:p>
          <a:p>
            <a:pPr>
              <a:spcBef>
                <a:spcPct val="85000"/>
              </a:spcBef>
            </a:pPr>
            <a:endParaRPr lang="el-GR"/>
          </a:p>
        </p:txBody>
      </p:sp>
    </p:spTree>
  </p:cSld>
  <p:clrMapOvr>
    <a:masterClrMapping/>
  </p:clrMapOvr>
  <p:transition>
    <p:random/>
  </p:transition>
</p:sld>
</file>

<file path=ppt/theme/theme1.xml><?xml version="1.0" encoding="utf-8"?>
<a:theme xmlns:a="http://schemas.openxmlformats.org/drawingml/2006/main" name="ERP">
  <a:themeElements>
    <a:clrScheme name="">
      <a:dk1>
        <a:srgbClr val="000054"/>
      </a:dk1>
      <a:lt1>
        <a:srgbClr val="FFFFFF"/>
      </a:lt1>
      <a:dk2>
        <a:srgbClr val="00007A"/>
      </a:dk2>
      <a:lt2>
        <a:srgbClr val="FFCC66"/>
      </a:lt2>
      <a:accent1>
        <a:srgbClr val="9999FF"/>
      </a:accent1>
      <a:accent2>
        <a:srgbClr val="555BAD"/>
      </a:accent2>
      <a:accent3>
        <a:srgbClr val="AAAABE"/>
      </a:accent3>
      <a:accent4>
        <a:srgbClr val="DADADA"/>
      </a:accent4>
      <a:accent5>
        <a:srgbClr val="CACAFF"/>
      </a:accent5>
      <a:accent6>
        <a:srgbClr val="4C529C"/>
      </a:accent6>
      <a:hlink>
        <a:srgbClr val="B97C01"/>
      </a:hlink>
      <a:folHlink>
        <a:srgbClr val="CCFF33"/>
      </a:folHlink>
    </a:clrScheme>
    <a:fontScheme name="ERP">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Narrow" pitchFamily="34" charset="0"/>
          </a:defRPr>
        </a:defPPr>
      </a:lstStyle>
    </a:lnDef>
  </a:objectDefaults>
  <a:extraClrSchemeLst>
    <a:extraClrScheme>
      <a:clrScheme name="ERP 1">
        <a:dk1>
          <a:srgbClr val="000054"/>
        </a:dk1>
        <a:lt1>
          <a:srgbClr val="EAEAEA"/>
        </a:lt1>
        <a:dk2>
          <a:srgbClr val="00007A"/>
        </a:dk2>
        <a:lt2>
          <a:srgbClr val="EBD189"/>
        </a:lt2>
        <a:accent1>
          <a:srgbClr val="FCAB40"/>
        </a:accent1>
        <a:accent2>
          <a:srgbClr val="555BAD"/>
        </a:accent2>
        <a:accent3>
          <a:srgbClr val="AAAABE"/>
        </a:accent3>
        <a:accent4>
          <a:srgbClr val="C8C8C8"/>
        </a:accent4>
        <a:accent5>
          <a:srgbClr val="FDD2AF"/>
        </a:accent5>
        <a:accent6>
          <a:srgbClr val="4C529C"/>
        </a:accent6>
        <a:hlink>
          <a:srgbClr val="B97C01"/>
        </a:hlink>
        <a:folHlink>
          <a:srgbClr val="CCFF33"/>
        </a:folHlink>
      </a:clrScheme>
      <a:clrMap bg1="dk2" tx1="lt1" bg2="dk1" tx2="lt2" accent1="accent1" accent2="accent2" accent3="accent3" accent4="accent4" accent5="accent5" accent6="accent6" hlink="hlink" folHlink="folHlink"/>
    </a:extraClrScheme>
    <a:extraClrScheme>
      <a:clrScheme name="ERP 2">
        <a:dk1>
          <a:srgbClr val="000000"/>
        </a:dk1>
        <a:lt1>
          <a:srgbClr val="FFFFCC"/>
        </a:lt1>
        <a:dk2>
          <a:srgbClr val="993300"/>
        </a:dk2>
        <a:lt2>
          <a:srgbClr val="EDE1AF"/>
        </a:lt2>
        <a:accent1>
          <a:srgbClr val="CAC0E2"/>
        </a:accent1>
        <a:accent2>
          <a:srgbClr val="DFC977"/>
        </a:accent2>
        <a:accent3>
          <a:srgbClr val="FFFFE2"/>
        </a:accent3>
        <a:accent4>
          <a:srgbClr val="000000"/>
        </a:accent4>
        <a:accent5>
          <a:srgbClr val="E1DCEE"/>
        </a:accent5>
        <a:accent6>
          <a:srgbClr val="CAB66B"/>
        </a:accent6>
        <a:hlink>
          <a:srgbClr val="660033"/>
        </a:hlink>
        <a:folHlink>
          <a:srgbClr val="993366"/>
        </a:folHlink>
      </a:clrScheme>
      <a:clrMap bg1="lt1" tx1="dk1" bg2="lt2" tx2="dk2" accent1="accent1" accent2="accent2" accent3="accent3" accent4="accent4" accent5="accent5" accent6="accent6" hlink="hlink" folHlink="folHlink"/>
    </a:extraClrScheme>
    <a:extraClrScheme>
      <a:clrScheme name="ERP 3">
        <a:dk1>
          <a:srgbClr val="000000"/>
        </a:dk1>
        <a:lt1>
          <a:srgbClr val="FFFFFF"/>
        </a:lt1>
        <a:dk2>
          <a:srgbClr val="000000"/>
        </a:dk2>
        <a:lt2>
          <a:srgbClr val="EAEAEA"/>
        </a:lt2>
        <a:accent1>
          <a:srgbClr val="DDDDDD"/>
        </a:accent1>
        <a:accent2>
          <a:srgbClr val="B2B2B2"/>
        </a:accent2>
        <a:accent3>
          <a:srgbClr val="FFFFFF"/>
        </a:accent3>
        <a:accent4>
          <a:srgbClr val="000000"/>
        </a:accent4>
        <a:accent5>
          <a:srgbClr val="EBEBEB"/>
        </a:accent5>
        <a:accent6>
          <a:srgbClr val="A1A1A1"/>
        </a:accent6>
        <a:hlink>
          <a:srgbClr val="4D4D4D"/>
        </a:hlink>
        <a:folHlink>
          <a:srgbClr val="969696"/>
        </a:folHlink>
      </a:clrScheme>
      <a:clrMap bg1="lt1" tx1="dk1" bg2="lt2" tx2="dk2" accent1="accent1" accent2="accent2" accent3="accent3" accent4="accent4" accent5="accent5" accent6="accent6" hlink="hlink" folHlink="folHlink"/>
    </a:extraClrScheme>
    <a:extraClrScheme>
      <a:clrScheme name="ERP 4">
        <a:dk1>
          <a:srgbClr val="481800"/>
        </a:dk1>
        <a:lt1>
          <a:srgbClr val="EAEAEA"/>
        </a:lt1>
        <a:dk2>
          <a:srgbClr val="762700"/>
        </a:dk2>
        <a:lt2>
          <a:srgbClr val="EBD189"/>
        </a:lt2>
        <a:accent1>
          <a:srgbClr val="FCAB40"/>
        </a:accent1>
        <a:accent2>
          <a:srgbClr val="AD717F"/>
        </a:accent2>
        <a:accent3>
          <a:srgbClr val="BDACAA"/>
        </a:accent3>
        <a:accent4>
          <a:srgbClr val="C8C8C8"/>
        </a:accent4>
        <a:accent5>
          <a:srgbClr val="FDD2AF"/>
        </a:accent5>
        <a:accent6>
          <a:srgbClr val="9C6672"/>
        </a:accent6>
        <a:hlink>
          <a:srgbClr val="FFFF99"/>
        </a:hlink>
        <a:folHlink>
          <a:srgbClr val="CC9900"/>
        </a:folHlink>
      </a:clrScheme>
      <a:clrMap bg1="dk2" tx1="lt1" bg2="dk1" tx2="lt2" accent1="accent1" accent2="accent2" accent3="accent3" accent4="accent4" accent5="accent5" accent6="accent6" hlink="hlink" folHlink="folHlink"/>
    </a:extraClrScheme>
    <a:extraClrScheme>
      <a:clrScheme name="ERP 5">
        <a:dk1>
          <a:srgbClr val="330066"/>
        </a:dk1>
        <a:lt1>
          <a:srgbClr val="EAEAEA"/>
        </a:lt1>
        <a:dk2>
          <a:srgbClr val="4E009C"/>
        </a:dk2>
        <a:lt2>
          <a:srgbClr val="EBD189"/>
        </a:lt2>
        <a:accent1>
          <a:srgbClr val="FCAB40"/>
        </a:accent1>
        <a:accent2>
          <a:srgbClr val="8871BB"/>
        </a:accent2>
        <a:accent3>
          <a:srgbClr val="B2AACB"/>
        </a:accent3>
        <a:accent4>
          <a:srgbClr val="C8C8C8"/>
        </a:accent4>
        <a:accent5>
          <a:srgbClr val="FDD2AF"/>
        </a:accent5>
        <a:accent6>
          <a:srgbClr val="7B66A9"/>
        </a:accent6>
        <a:hlink>
          <a:srgbClr val="99CC00"/>
        </a:hlink>
        <a:folHlink>
          <a:srgbClr val="808000"/>
        </a:folHlink>
      </a:clrScheme>
      <a:clrMap bg1="dk2" tx1="lt1" bg2="dk1" tx2="lt2" accent1="accent1" accent2="accent2" accent3="accent3" accent4="accent4" accent5="accent5" accent6="accent6" hlink="hlink" folHlink="folHlink"/>
    </a:extraClrScheme>
    <a:extraClrScheme>
      <a:clrScheme name="ERP 6">
        <a:dk1>
          <a:srgbClr val="454425"/>
        </a:dk1>
        <a:lt1>
          <a:srgbClr val="EAEAEA"/>
        </a:lt1>
        <a:dk2>
          <a:srgbClr val="4D6A2A"/>
        </a:dk2>
        <a:lt2>
          <a:srgbClr val="EBD189"/>
        </a:lt2>
        <a:accent1>
          <a:srgbClr val="FCAB40"/>
        </a:accent1>
        <a:accent2>
          <a:srgbClr val="A59E79"/>
        </a:accent2>
        <a:accent3>
          <a:srgbClr val="B2B9AC"/>
        </a:accent3>
        <a:accent4>
          <a:srgbClr val="C8C8C8"/>
        </a:accent4>
        <a:accent5>
          <a:srgbClr val="FDD2AF"/>
        </a:accent5>
        <a:accent6>
          <a:srgbClr val="958F6D"/>
        </a:accent6>
        <a:hlink>
          <a:srgbClr val="FFCC00"/>
        </a:hlink>
        <a:folHlink>
          <a:srgbClr val="CCCC00"/>
        </a:folHlink>
      </a:clrScheme>
      <a:clrMap bg1="dk2" tx1="lt1" bg2="dk1" tx2="lt2" accent1="accent1" accent2="accent2" accent3="accent3" accent4="accent4" accent5="accent5" accent6="accent6" hlink="hlink" folHlink="folHlink"/>
    </a:extraClrScheme>
    <a:extraClrScheme>
      <a:clrScheme name="ERP 7">
        <a:dk1>
          <a:srgbClr val="3C2924"/>
        </a:dk1>
        <a:lt1>
          <a:srgbClr val="EAEAEA"/>
        </a:lt1>
        <a:dk2>
          <a:srgbClr val="0D0A46"/>
        </a:dk2>
        <a:lt2>
          <a:srgbClr val="EBD189"/>
        </a:lt2>
        <a:accent1>
          <a:srgbClr val="FCAB40"/>
        </a:accent1>
        <a:accent2>
          <a:srgbClr val="633D4E"/>
        </a:accent2>
        <a:accent3>
          <a:srgbClr val="AAAAB0"/>
        </a:accent3>
        <a:accent4>
          <a:srgbClr val="C8C8C8"/>
        </a:accent4>
        <a:accent5>
          <a:srgbClr val="FDD2AF"/>
        </a:accent5>
        <a:accent6>
          <a:srgbClr val="593646"/>
        </a:accent6>
        <a:hlink>
          <a:srgbClr val="FFCC66"/>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Settings\commonuser\My Documents\ERP\ERP.pot</Template>
  <TotalTime>4669</TotalTime>
  <Words>859</Words>
  <Application>Microsoft Office PowerPoint</Application>
  <PresentationFormat>On-screen Show (4:3)</PresentationFormat>
  <Paragraphs>62</Paragraphs>
  <Slides>9</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Times New Roman</vt:lpstr>
      <vt:lpstr>Arial</vt:lpstr>
      <vt:lpstr>Arial Narrow</vt:lpstr>
      <vt:lpstr>Wingdings</vt:lpstr>
      <vt:lpstr>ERP</vt:lpstr>
      <vt:lpstr>Συστήματα ERP </vt:lpstr>
      <vt:lpstr>Ενδιαφέροντα Στατιστικά για ERP/CRM (European E-Business W@tch 2008)</vt:lpstr>
      <vt:lpstr>Παραδείγματα – Μελέτες Περιπτώσεων</vt:lpstr>
      <vt:lpstr>Παραδείγματα – Μελέτες Περιπτώσεων (1/6)</vt:lpstr>
      <vt:lpstr>Παραδείγματα – Μελέτες Περιπτώσεων (2/6)</vt:lpstr>
      <vt:lpstr>Παραδείγματα – Μελέτες Περιπτώσεων (3/6)</vt:lpstr>
      <vt:lpstr>Παραδείγματα – Μελέτες Περιπτώσεων (4/6)</vt:lpstr>
      <vt:lpstr>Παραδείγματα – Μελέτες Περιπτώσεων (5/6)</vt:lpstr>
      <vt:lpstr>Παραδείγματα – Μελέτες Περιπτώσεων (6/6)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Εισαγωγικά</dc:title>
  <dc:creator>PLOUKADOUNOU</dc:creator>
  <cp:lastModifiedBy>Γιούλη</cp:lastModifiedBy>
  <cp:revision>306</cp:revision>
  <dcterms:created xsi:type="dcterms:W3CDTF">2005-01-25T12:19:19Z</dcterms:created>
  <dcterms:modified xsi:type="dcterms:W3CDTF">2014-03-05T19:21:21Z</dcterms:modified>
</cp:coreProperties>
</file>