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4"/>
  </p:sldMasterIdLst>
  <p:notesMasterIdLst>
    <p:notesMasterId r:id="rId39"/>
  </p:notesMasterIdLst>
  <p:sldIdLst>
    <p:sldId id="291" r:id="rId5"/>
    <p:sldId id="322" r:id="rId6"/>
    <p:sldId id="290" r:id="rId7"/>
    <p:sldId id="352" r:id="rId8"/>
    <p:sldId id="351" r:id="rId9"/>
    <p:sldId id="353" r:id="rId10"/>
    <p:sldId id="339" r:id="rId11"/>
    <p:sldId id="355" r:id="rId12"/>
    <p:sldId id="341" r:id="rId13"/>
    <p:sldId id="342" r:id="rId14"/>
    <p:sldId id="345" r:id="rId15"/>
    <p:sldId id="346" r:id="rId16"/>
    <p:sldId id="356" r:id="rId17"/>
    <p:sldId id="357" r:id="rId18"/>
    <p:sldId id="375" r:id="rId19"/>
    <p:sldId id="350" r:id="rId20"/>
    <p:sldId id="361" r:id="rId21"/>
    <p:sldId id="376" r:id="rId22"/>
    <p:sldId id="377" r:id="rId23"/>
    <p:sldId id="378" r:id="rId24"/>
    <p:sldId id="370" r:id="rId25"/>
    <p:sldId id="395" r:id="rId26"/>
    <p:sldId id="380" r:id="rId27"/>
    <p:sldId id="394" r:id="rId28"/>
    <p:sldId id="382" r:id="rId29"/>
    <p:sldId id="383" r:id="rId30"/>
    <p:sldId id="384" r:id="rId31"/>
    <p:sldId id="385" r:id="rId32"/>
    <p:sldId id="387" r:id="rId33"/>
    <p:sldId id="364" r:id="rId34"/>
    <p:sldId id="365" r:id="rId35"/>
    <p:sldId id="366" r:id="rId36"/>
    <p:sldId id="388" r:id="rId37"/>
    <p:sldId id="3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EA5140-697D-42ED-8E45-868C7DC115BC}">
          <p14:sldIdLst>
            <p14:sldId id="291"/>
            <p14:sldId id="322"/>
            <p14:sldId id="290"/>
            <p14:sldId id="352"/>
            <p14:sldId id="351"/>
            <p14:sldId id="353"/>
            <p14:sldId id="339"/>
            <p14:sldId id="355"/>
            <p14:sldId id="341"/>
            <p14:sldId id="342"/>
            <p14:sldId id="345"/>
            <p14:sldId id="346"/>
            <p14:sldId id="356"/>
            <p14:sldId id="357"/>
            <p14:sldId id="375"/>
            <p14:sldId id="350"/>
            <p14:sldId id="361"/>
            <p14:sldId id="376"/>
            <p14:sldId id="377"/>
            <p14:sldId id="378"/>
            <p14:sldId id="370"/>
            <p14:sldId id="395"/>
            <p14:sldId id="380"/>
            <p14:sldId id="394"/>
            <p14:sldId id="382"/>
            <p14:sldId id="383"/>
            <p14:sldId id="384"/>
            <p14:sldId id="385"/>
            <p14:sldId id="387"/>
            <p14:sldId id="364"/>
            <p14:sldId id="365"/>
            <p14:sldId id="366"/>
            <p14:sldId id="388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OS AGIAKATSIKAS" userId="178424ff-5f61-4153-90e9-6df8abfa620a" providerId="ADAL" clId="{80C2C8AF-929D-4326-B107-63319CAC0296}"/>
    <pc:docChg chg="custSel modSld">
      <pc:chgData name="DIMITRIOS AGIAKATSIKAS" userId="178424ff-5f61-4153-90e9-6df8abfa620a" providerId="ADAL" clId="{80C2C8AF-929D-4326-B107-63319CAC0296}" dt="2023-04-21T14:40:13.034" v="19" actId="20577"/>
      <pc:docMkLst>
        <pc:docMk/>
      </pc:docMkLst>
      <pc:sldChg chg="modSp mod">
        <pc:chgData name="DIMITRIOS AGIAKATSIKAS" userId="178424ff-5f61-4153-90e9-6df8abfa620a" providerId="ADAL" clId="{80C2C8AF-929D-4326-B107-63319CAC0296}" dt="2023-04-21T14:40:13.034" v="19" actId="20577"/>
        <pc:sldMkLst>
          <pc:docMk/>
          <pc:sldMk cId="2061153835" sldId="322"/>
        </pc:sldMkLst>
        <pc:spChg chg="mod">
          <ac:chgData name="DIMITRIOS AGIAKATSIKAS" userId="178424ff-5f61-4153-90e9-6df8abfa620a" providerId="ADAL" clId="{80C2C8AF-929D-4326-B107-63319CAC0296}" dt="2023-04-21T14:40:13.034" v="19" actId="20577"/>
          <ac:spMkLst>
            <pc:docMk/>
            <pc:sldMk cId="2061153835" sldId="322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3-03-29T14:35:19.38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697 646 0,'27'0'79,"-1"0"-48,-52 0 16,-27 53-32,79-53 32</inkml:trace>
  <inkml:trace contextRef="#ctx0" brushRef="#br0" timeOffset="4.02">1200 249 0,'-27'0'62,"27"27"-46,-53-27-16,53 53 0,-52-27 15,52 27-15,-53-27 16,53 1-16,-53 26 16,53-27-16,-53 27 15,53 0-15,0-26 16,0-1-16,0 27 16,26-53-1,27 0-15,0 0 16,-26 0-16,-1 0 15,53 0 1,-79-53 0,0 0-1,0 0-15,-26 53 16,-27-26 0,0 26-1,0 0 1,0 79-1,53-52-15,0-1 16</inkml:trace>
  <inkml:trace contextRef="#ctx0" brushRef="#br0" timeOffset="5.02">115 276 0,'0'53'110,"-26"-53"-48,-1 0-46,-26-53-1,53 26 1,0 1-16,0-1 16,0-26-16,0 27 15,0-27 1,80 0-1,-28 53 1,1 0 0,0 0-1,0 53 1,-53-27-16,53 27 16,-53 0-16,0 27 15,0-1-15,0-26 16,-26 26-16,26-26 15,-80-26-15,80 26 16,-53-27-16,27-26 16,26 27-1,-27-27 1,27-27 0,27 27 46,26 0-46,-27 0-16,1 0 15,26 0-15,-27 53 16,1-53 15,-27 27-15,52-27-1</inkml:trace>
  <inkml:trace contextRef="#ctx0" brushRef="#br0" timeOffset="6.02">1517 302 0,'0'-26'63,"27"26"-63,-1 0 15,27-53-15,-26 53 16,25 0-1,-25 0 1,-27 53 15,0 26-31,0 0 16,0-26-16,0 0 16,0 0-16,0-26 15,0 26-15,0-27 16,0 1-16,0 52 15,0-53 1,0 1 15</inkml:trace>
  <inkml:trace contextRef="#ctx0" brushRef="#br0" timeOffset="7.02">1544 540 0,'53'0'16,"-27"0"0,1 0-16,25 0 15,28 0-15,-27 0 16,-27 0-16,1 0 15,26 0 1,-106 0 31</inkml:trace>
  <inkml:trace contextRef="#ctx0" brushRef="#br0" timeOffset="8.02">4507-306 0,'27'-27'16,"-27"54"15,0 26-15,0-27-16,0 27 15,0-27-15,0 1 16,0 52-16,0-26 16,0 0-1,0 0 1</inkml:trace>
  <inkml:trace contextRef="#ctx0" brushRef="#br0" timeOffset="9.02">5089-386 0,'-26'0'63,"26"27"-63,-53-27 15,53 53-15,-53-27 16,0 27-16,53-27 16,-26 27-16,26-26 15,0-1-15,0 27 16,0-26 0,0 26-1,79-53 1,-53 0-1,1 0-15,-1 0 16,27 0-16,0-27 16,0-52-1,-53 26 1,0 0 0,-53 53-16,27 0 15,-1 0-15,1 0 16,-27 0-16,0 0 15,53 79 1,-27-79-16,27 53 16,-26-53-16</inkml:trace>
  <inkml:trace contextRef="#ctx0" brushRef="#br0" timeOffset="10.02">2364 408 0,'26'0'125,"-26"53"-125,80-53 16,-27 26-16,-27-26 16,1 53-16,26-53 15,-1 27 1,-25-27-1,26 0 1</inkml:trace>
  <inkml:trace contextRef="#ctx0" brushRef="#br0" timeOffset="11.02">2761 355 0,'-27'0'16,"27"27"-16,-53-27 15,27 79-15,-27-79 16,27 79-16,-27-52 15,26-27-15,27 79 16,-53-79-16,53 53 16,0-26-1</inkml:trace>
  <inkml:trace contextRef="#ctx0" brushRef="#br0" timeOffset="12.02">3211 170 0,'0'-53'16,"0"106"31,0 26-32,0 27-15,0 0 0,0-27 16,0-26-16,0-26 16,0-1-16,0 27 15,0 0 1,26-53 0</inkml:trace>
  <inkml:trace contextRef="#ctx0" brushRef="#br0" timeOffset="13.02">3581 223 0,'0'53'32,"0"0"-32,0 26 15,-53 0-15,53-26 16,0 0-16,0-26 16,53 52-16,-26-79 15,-1 0 1,0 0-16,27 0 0,-26 0 15,-1-26-15,54-27 16,-80 26 0,0-26-16,0 0 15,0 0-15,0 1 16,-53-1-16,26 26 16,1 27-16,-27-26 15,26 26-15,-25 0 16,25 0-1,27 53 1,-53 0 0,53-1-16,0-25 15</inkml:trace>
  <inkml:trace contextRef="#ctx0" brushRef="#br0" timeOffset="14.02">4004-42 0,'27'0'63,"-1"0"-63,27 0 15,-26 0 1,-1 0 15</inkml:trace>
  <inkml:trace contextRef="#ctx0" brushRef="#br0" timeOffset="15.02">935 2445 0,'-53'0'31,"80"0"31,-27-26-15,-27 26-15</inkml:trace>
  <inkml:trace contextRef="#ctx0" brushRef="#br0" timeOffset="16.02">406 1969 0,'-53'0'125,"0"27"-125,-26 25 16,26 28 0,53-54-1,0 1 1,26-27 0,27 0-1,27 0-15,-27 0 16,26 0-16,-26 0 15,-27-53-15,-26 0 16,53 26-16,-53 1 0,0-27 16,-26 27-1,-27 26 1,26 0-16,1 0 16,-27 0-1,53 53 1,26-53-1,27 0-15</inkml:trace>
  <inkml:trace contextRef="#ctx0" brushRef="#br0" timeOffset="17.02">618 1996 0,'0'26'63,"0"0"-47,0 1-1,0 26-15,53-27 16,-53 1-16,0 26 15,0-27-15,26-26 0,-26 53 16,0-27 0,0 27-1,-106-26 17,80-27-17,-1 0-15,1 0 16,-27 0-1,26 53 32,27-27-31,-26-26-16</inkml:trace>
  <inkml:trace contextRef="#ctx0" brushRef="#br0" timeOffset="18.02">1385 2101 0,'0'-26'15,"-26"26"48,-54 26-47,54 27 15,26 0-31,0 27 15,0-54 1,53-26 0,0 0-1,-1 0-15,1 0 16,-53-79-16,53 79 16,-53-80-16,0 54 15,27-1-15,-27-26 16,-27 53-1,1 0-15,-27 27 16,-26-1-16,52 27 16,27-26-16,-26 26 15,26-27 1</inkml:trace>
  <inkml:trace contextRef="#ctx0" brushRef="#br0" timeOffset="19.02">1464 2313 0,'-53'53'47,"1"-27"-47,25-26 0,27 53 15,-53 0-15,53 0 16,0-26 0,27-27-1,26 0-15,-27 0 16,0 0-16,1 0 16,26 0-16,0 0 15,-53-27 1,26 27-16,-26-53 15,0 27 1,-53-1 0,0 27-1,27 0 1</inkml:trace>
  <inkml:trace contextRef="#ctx0" brushRef="#br0" timeOffset="20.02">1835 2260 0,'-27'0'15,"1"0"1,-27 0 0,53-53 15,0-26-15,26 26-1,1 26 1,26-25-1,0 52 1,0 0-16,0 0 16,-53 26-1,52 0-15,-52 1 16,0 26-16,0-27 16,0 1-16,0-1 15,0 27-15,0-26 16,0-1-16,0 27 15,-79-27-15,26-26 16,53 53-16,-26-53 16,79 0 93,26 0-93,-26 0-1,-27 0-15,1 0 16,26 0 0,-53 27-16,53-27 15,-53 26 1,0 1 15</inkml:trace>
  <inkml:trace contextRef="#ctx0" brushRef="#br0" timeOffset="21.02">2734 2181 0,'27'0'15,"26"26"1,-27-26-16,27 27 16,0-27-16,0 53 15,0-53-15,-27 26 16,1-26-16,26 0 15</inkml:trace>
  <inkml:trace contextRef="#ctx0" brushRef="#br0" timeOffset="22.02">3131 2207 0,'-26'0'0,"-54"0"16,27 27-16,1-27 16,-1 53-16,26-53 15,27 79-15,-53-79 16,53 26-1,53-26 17</inkml:trace>
  <inkml:trace contextRef="#ctx0" brushRef="#br0" timeOffset="23.02">3555 1969 0,'26'0'63,"-26"53"-63,0-27 15,0 27-15,0-26 16,0-1-16,0 27 16,0 0-1,53-26 16</inkml:trace>
  <inkml:trace contextRef="#ctx0" brushRef="#br0" timeOffset="24.02">3951 1916 0,'0'53'31,"-52"26"-16,52-52-15,0-1 0,-27 27 16,27-26 0,0-1-16,27 27 15,52-53 1,-53 0-16,27 0 16,-26 0-16,-1 0 15,27 0-15,-26-53 16,25 27-1,-52-27-15,53 26 16,-53 1-16,0-53 16,0 26-16,0 26 15,-26 1-15,-27 26 16,27 0-16,-1 0 16,-52 53-16,52 0 15,27-27-15,-53 27 16,53-27-16</inkml:trace>
  <inkml:trace contextRef="#ctx0" brushRef="#br0" timeOffset="25.02">4560 1731 0,'-26'0'16,"52"0"46,27 0-46,-27 0-16,1 0 16,26 0-1,-27 0 1</inkml:trace>
  <inkml:trace contextRef="#ctx0" brushRef="#br0" timeOffset="26.02">5089 1493 0,'0'53'47,"0"-27"-31,0 1-16,0 26 0,0-27 15,0 27 1,27 0 0,-27 0-1,53-53 1,-53 26 0</inkml:trace>
  <inkml:trace contextRef="#ctx0" brushRef="#br0" timeOffset="27.02">5751 1466 0,'-53'27'47,"0"-27"-47,26 53 16,1 0-16,26-27 16,-53 1-16,53 25 15,0-25-15,0 26 16,0-27-1,79-26 1,-26 0-16,-26 0 16,-1 0-16,27 0 15,0 0-15,-53-26 16,0-27 0,0 26-1,-26 27 1,-54 0-1,54 0 1,-1 0 0,1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3-03-29T14:35:19.414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1778 319 0,'0'-27'63,"-53"27"-63,27 0 31,26-26-31,-53 26 16,27 0-1,-54-53 1,54 53-16,-1 0 15,1 0-15,-27 0 16,27 0-16,-1 0 16,-26 0-16,27 0 15,-1 0-15,1 0 16,-27 0-16,26 0 16,-26 0-16,1 27 0,-1-27 15,-27 0-15,27 26 16,0-26-16,0 0 15,1 53-15,-1-53 16,-27 0-16,54 26 16,-1-26-16,-26 0 15,27 53-15,0-53 16,-27 27-16,26-27 16,1 26-16,-27-26 15,53 53-15,-53-53 16,53 27-16,-53-27 15,53 26-15,-53-26 16,53 53-16,-26-53 16,26 53-16,-53 0 15,53 0-15,0-27 16,0 27 0,0 0-1,0 0 1,0 0-1,0-27 1,0 27 0,53-53-16,-53 80 15,26-80-15,-26 26 16,27-26-16,52 26 16,-26-26-1,-27 0-15,1 53 16,52-53-1,-26 0 1,-27 0-16,27 0 16,0 0-1,0 0 1,0 0 0,0 0-1,26 0 1,-26 0-1,0 0-15,0 0 16,0 0-16,0 0 0,-27 0 16,1 0-16,-1 0 15,27 0 1,-26 0-16,26 0 16,-27 0-16,27 0 15,-26 0-15,-1 0 16,0 0-16,27 0 15,-26 0-15,-1 0 16,27 0-16,-26 0 16,-1 0-16,1 0 15,25 0-15,-25 0 16,-1-26-16,27 26 16,-26 0-16,-1 0 0,27-27 15,-26 27-15,25 0 16,-25 0-1,26 0 1,0 0 0,0 0-1,-27 0 1,27 0-16,-26 0 16,-1 0-16,0 0 15,27 0-15,-26 0 16,-1 0-16,1 0 15,52 0 1,-26 0 0,0 0-1,26 0-15,-26 0 16,-26 0 0,26 0-1,0 0-15,-27 0 16,0 0-16,27 0 15,-26 0-15,-1-52 16,27 52-16,-26 0 16,-1 0-16,1 0 15,25 0-15,1 0 16,0 0 0,-26 0-1,26 0-15,0 0 16,-27 0-16,1-27 15,25 27-15,1 0 16,-26-26-16,-1 26 16,54 0-16,-54-53 15,27 53-15,0-27 16,0 27-16,-27-53 16,1 53-16,26-53 15,0 1 1,0-1-1,26 53 1,-79-27-16,26 27 16,1-26-16,-27-27 31,0 26-15,0-26-1,0 27-15,0-27 16,0 27-1,-53 26 1,-26-53 0,26 53-16,26 0 15,1 0-15,-27-27 16,26 27-16,1 0 16,-1 0-16,-25-26 0,25 26 15,-26-53 1,-26 53-1,79-27-15,-53 27 16,0 0 0,26-53-16,-25 53 15,25 0-15,1 0 16,-27-26-16,26 26 16,-26 0-16,0-53 15,0 53-15,-26-53 16,26 53-16,0-26 15,0 26-15,0-53 16,1 53-16,25 0 0,1-27 16,-27 27-16,26 0 15,1-53-15,-27 53 16,26 0-16,-25 0 16,-1 0-16,0 0 15,0 0-15,-27 0 16,27 0-16,1 27 15,-1-27-15,0 0 16,0 0-16,0 0 16,26 0-16,1 0 15,-27 26-15,27-26 16,-27 53-16,26-53 0,-26 27 16,27-27-1,-27 53-15,26-53 0,1 0 16,26 26-16,-53-26 15,0 0-15,27 53 16,-1-53-16,-26 53 16,27-53-16,-1 26 15,-25-26-15,25 0 16,27 27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3-03-29T14:35:19.41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0 283 0,'0'-53'15,"27"53"1,26-26 0,26 26-16,0-53 15,1 53-15,26-27 16,26 27-16,27-53 15,26 53-15,0 0 16,27-53-16,26 53 0,-53 0 16,-53 0-16,27 0 15,-53 0-15,-27 0 16,-26 0-16,27 53 16,-54-53-16,0 0 15,27 0-15,0 0 16,-26 0-1,-1 0 1,27 0 0,-26 0-16,-1-26 15,27 26-15,0 0 16,-27 0 0,-79 0 62,27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3-03-29T14:35:19.41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1227 352 0,'0'-26'188,"-27"26"-126,27-27-46,-53 27 0,27 0-1,-1 0 1,-25 0-1,25 0 1,27-26 0,-26 26-1,-1 0 1,-26 0 15,27 0-15,-27 0-1,26 0 1,-26 0 0,1 0-1,25 0 1,1 0 0,-27 0 15,26 0-16,-26 53 1,0-53-16,1 0 16,52 26-1,-27-26-15,1 0 16,26 26 0,-53-26-16,26 0 15,27 27 1,-26-27-16,-27 53 15,26-53 1,27 26 0,-52-26-16,25 53 31,27-26-15,-53-27-1,53 26 1,-26-26-1,26 27-15,0 26 16,0-27 0,0 0-1,0 27 17,0-26-1,0-1-16,53-26 1,-53 27 0,26-27-1,-26 53 1,27-53 0,-1 0-1,-26 26 1,53-26-1,-27 0 17,1 0-17,52 27 1,-26-27 0,0 0-1,0 0 1,-53 52-16,26-52 15,27 0 1,0 27 0,0-27-1,0 0-15,-53 26 16,53-26-16,0 53 16,-27-53 15,-26 27-31,27-27 31,-1 0-15,-26 26-1,80-26 1,-27 0 0,-1 0-1,1 0 1,0 0-16,0 0 31,0 0-31,27 53 16,-28-53-1,28 0 1,-54 0 0,1 0-16,26 0 15,-27 0-15,1 0 16,-1 0-16,27 0 15,-27 0-15,1 0 16,26 0-16,-27 0 16,1 0-16,-1 0 0,27 0 15,-27 0-15,1 0 16,-1 0-16,27 0 16,-26 0-16,-1 0 15,27 0-15,0 0 16,0 0-16,0 0 15,0 0-15,-27 0 16,54 0-16,-27 0 16,-27 0-16,27 0 15,0 0-15,0 0 16,26 0-16,-26 0 16,0 0-16,0 0 15,-27 0-15,1 0 16,26 0-16,-27 0 15,1 0-15,26 0 0,-27 0 16,27 0-16,-27 0 16,27 0-16,0 0 15,0 0-15,0 0 16,0 0-16,0 0 16,0 0-16,-27 0 15,1 0-15,26 0 16,-53-53-1,79 53-15,-26 0 16,-27-26 0,1 26-1,26-53 1,-27 0 0,27 26-1,-53-25 1,27 52-16,-27-53 15,26 26 1,-26 1 0,0-27-1,0 26 1,0 1 0,0-27-1,0 27 1,0-1-16,-26 1 31,26-27 0,-27 53-31,-26-27 32,27 1-1,26-27-16,-53 26 1,26 27 15,1-53-15,-27 53 0,27 0-1,-1 0 1,27-26-1,-53 26-15,0 0 16,0 0 0,0-26-1,1 26 1,-1 0 0,0-53-1,26 53 1,1 0-1,-27 0 1,53-27-16,-53 27 16,0 0-1,0-53 1,27 53-16,-54 0 16,27-26-1,0 26 1,1 0-1,52-27 1,-53 27-16,0 0 16,0 0-1,-53-53 1,53 53 0,0 0-1,0 0 1,0-26-1,0 26 1,0 0 0,1 0-1,-1 0 1,26 0 0,-26 0-1,53-53-15,-26 53 16,-1 0-16,1 0 31,-27 0-31,0 0 16,0 0-1,27 0 1,-27 0 0,0 0-1,-27 0 1,54 0-1,26 26-15,-26-26 16,-27 0 0,0 0-16,-27 0 15,27 27 1,1-27 0,25 0-1,-26 53 1,-26-53-1,52 0-15,1 0 16,-27 26-16,26-26 16,1 0-16,-27 27 15,27-27-15,-1 0 16,1 0 0,26 53-16,-53-53 15,26 0 1,27 26-1,-26-26-15,-27 0 16,53 27-16,-27-27 31,27 53-31,-26-53 16,-27 26 0,27-26-1,26 26 1,-27-26-1,27 27 1,-26-27-16,26 53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3-03-29T14:35:19.41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0 81 0,'53'-27'63,"26"27"-48,-26 0 1,0 0-16,27 0 16,-1 0-16,27 0 15,26 0-15,-26 0 16,0 0-16,0 0 15,26 0-15,-53 0 16,1 0-16,-27 0 16,-1 0-16,-25 0 15,26 27-15,-27-27 16,-26 53-16,53-53 16,0 26-1,26 27-15,-52-53 16,-1 27-1,27-27-15,-26 0 0,-1 0 16,27 53-16,0-53 16,26 0-16,-52 0 15,-1 0-15,1 0 16,26 0-16,-53 26 16,53-26-16,0 0 15,-27 26 1,27-26-1,0 0 1,-27 53 0,27-53-16,-26 0 15,-1 27-15,27-27 0,-26 0 16,25 0 0,-52 26-16,27-26 15,-1 0 16,27 0-15,-26 0 0,-1 0-1,27 0 1,-26 0 46,-1 0-46,0 0 15,-52 0 126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3AAC1-13E3-47D7-ACA8-6E60749C93BE}" type="datetimeFigureOut">
              <a:rPr lang="el-GR" smtClean="0"/>
              <a:t>21/4/2023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49A83-E274-4070-9AC6-9C3D8C3404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10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C74581-0AC2-4F13-9169-86ED3EEAEF5B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Explanation from: Patel-Predd, P., “Transistors in Space: NASA Tests New Radiation-Proof Chips,” IEEE Spectrum, Vol. 45, No. 8, p. 17, August 2008.</a:t>
            </a:r>
          </a:p>
        </p:txBody>
      </p:sp>
    </p:spTree>
    <p:extLst>
      <p:ext uri="{BB962C8B-B14F-4D97-AF65-F5344CB8AC3E}">
        <p14:creationId xmlns:p14="http://schemas.microsoft.com/office/powerpoint/2010/main" val="362403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43D4-99F1-4527-BFCE-6F42FD3F7F72}" type="slidenum">
              <a:rPr lang="en-US" altLang="el-GR"/>
              <a:pPr/>
              <a:t>24</a:t>
            </a:fld>
            <a:endParaRPr lang="en-US" altLang="el-GR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l-GR"/>
              <a:t>Transition: Based on this figure, here are our definitions … </a:t>
            </a:r>
          </a:p>
          <a:p>
            <a:r>
              <a:rPr lang="en-US" altLang="el-GR"/>
              <a:t>Talk about “Does bit matter” as a forward pointer for ACE later</a:t>
            </a:r>
          </a:p>
          <a:p>
            <a:r>
              <a:rPr lang="en-US" altLang="el-GR"/>
              <a:t>Bit flip in quicksort … often doesn’t matter!</a:t>
            </a:r>
          </a:p>
        </p:txBody>
      </p:sp>
    </p:spTree>
    <p:extLst>
      <p:ext uri="{BB962C8B-B14F-4D97-AF65-F5344CB8AC3E}">
        <p14:creationId xmlns:p14="http://schemas.microsoft.com/office/powerpoint/2010/main" val="313822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66850"/>
            <a:ext cx="10363200" cy="47625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6F6F7AE-9C01-4D8B-A33B-147DF77ADD7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534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8592655-DA66-4658-9920-2EEC884FD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37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4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AA58-416E-4CC0-AD60-2AB3FC29C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9917"/>
            <a:ext cx="10993549" cy="1475013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EMBEDDED Systems RELIABILITY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21868-1A87-4424-977E-D7CEE4064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038237"/>
            <a:ext cx="10993546" cy="1022204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>
                <a:solidFill>
                  <a:schemeClr val="tx1"/>
                </a:solidFill>
              </a:rPr>
              <a:t>Lecture 1: fault modelling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err="1">
                <a:solidFill>
                  <a:schemeClr val="tx1"/>
                </a:solidFill>
              </a:rPr>
              <a:t>Dimitrios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agiakatsikas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Mihalis</a:t>
            </a:r>
            <a:r>
              <a:rPr lang="en-GB" sz="1400" b="1" dirty="0">
                <a:solidFill>
                  <a:schemeClr val="tx1"/>
                </a:solidFill>
              </a:rPr>
              <a:t> Psarakis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E8D0599-81E8-4654-8232-7D13E041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77" y="677424"/>
            <a:ext cx="1887359" cy="108051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073FCA8-3451-43EA-93D1-C3871D59E177}"/>
              </a:ext>
            </a:extLst>
          </p:cNvPr>
          <p:cNvSpPr txBox="1">
            <a:spLocks/>
          </p:cNvSpPr>
          <p:nvPr/>
        </p:nvSpPr>
        <p:spPr>
          <a:xfrm>
            <a:off x="599227" y="3477074"/>
            <a:ext cx="10993546" cy="2703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2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1524001" y="3149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8" name="Group 12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80510"/>
              </p:ext>
            </p:extLst>
          </p:nvPr>
        </p:nvGraphicFramePr>
        <p:xfrm>
          <a:off x="6270909" y="1639421"/>
          <a:ext cx="4200525" cy="4933954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val="211022878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56646885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2813681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86430529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27285304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453601009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49997831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72902036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39219359"/>
                    </a:ext>
                  </a:extLst>
                </a:gridCol>
              </a:tblGrid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4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4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4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89393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78460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a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32952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a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411526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b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541490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b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72168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c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665127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c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782315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d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50803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d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934512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e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58326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e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675895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f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06615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f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43959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g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834258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g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634318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h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91642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h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009175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i  SA0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11902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i  SA1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20133"/>
                  </a:ext>
                </a:extLst>
              </a:tr>
            </a:tbl>
          </a:graphicData>
        </a:graphic>
      </p:graphicFrame>
      <p:sp>
        <p:nvSpPr>
          <p:cNvPr id="39" name="Text Box 1286"/>
          <p:cNvSpPr txBox="1">
            <a:spLocks noChangeArrowheads="1"/>
          </p:cNvSpPr>
          <p:nvPr/>
        </p:nvSpPr>
        <p:spPr bwMode="auto">
          <a:xfrm>
            <a:off x="6332856" y="963830"/>
            <a:ext cx="4076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dirty="0"/>
              <a:t>Truth table for fault-free behavior</a:t>
            </a:r>
          </a:p>
          <a:p>
            <a:pPr algn="ctr"/>
            <a:r>
              <a:rPr lang="en-US" altLang="el-GR" dirty="0"/>
              <a:t>and behavior of all possible stuck-at faults</a:t>
            </a:r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581192" y="1379103"/>
            <a:ext cx="5425161" cy="29120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l-GR" sz="2800" dirty="0"/>
              <a:t>Valid test vectors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Faulty circuit differs from good circuit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>
                <a:cs typeface="Arial" panose="020B0604020202020204" pitchFamily="34" charset="0"/>
              </a:rPr>
              <a:t>Necessary vectors: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l-GR" sz="2000" dirty="0">
                <a:cs typeface="Arial" panose="020B0604020202020204" pitchFamily="34" charset="0"/>
              </a:rPr>
              <a:t>011 detects f SA1, e SA0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l-GR" sz="2000" dirty="0">
                <a:cs typeface="Arial" panose="020B0604020202020204" pitchFamily="34" charset="0"/>
              </a:rPr>
              <a:t>100 detects d SA1</a:t>
            </a:r>
          </a:p>
          <a:p>
            <a:pPr lvl="2">
              <a:lnSpc>
                <a:spcPct val="90000"/>
              </a:lnSpc>
            </a:pPr>
            <a:r>
              <a:rPr lang="en-US" altLang="el-GR" sz="2000" dirty="0"/>
              <a:t>Detect total of 10 faults</a:t>
            </a:r>
          </a:p>
          <a:p>
            <a:pPr lvl="2">
              <a:lnSpc>
                <a:spcPct val="90000"/>
              </a:lnSpc>
            </a:pPr>
            <a:r>
              <a:rPr lang="en-US" altLang="el-GR" sz="2000" dirty="0"/>
              <a:t>001 and 110 detect remaining 8 faults </a:t>
            </a:r>
          </a:p>
        </p:txBody>
      </p: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1068388" y="4581495"/>
            <a:ext cx="4292600" cy="1911350"/>
            <a:chOff x="3821" y="2778"/>
            <a:chExt cx="5170" cy="1929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6314" y="4140"/>
              <a:ext cx="624" cy="540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el-GR"/>
            </a:p>
          </p:txBody>
        </p:sp>
        <p:grpSp>
          <p:nvGrpSpPr>
            <p:cNvPr id="45" name="Group 36"/>
            <p:cNvGrpSpPr>
              <a:grpSpLocks/>
            </p:cNvGrpSpPr>
            <p:nvPr/>
          </p:nvGrpSpPr>
          <p:grpSpPr bwMode="auto">
            <a:xfrm>
              <a:off x="3821" y="2778"/>
              <a:ext cx="5170" cy="1929"/>
              <a:chOff x="3821" y="2778"/>
              <a:chExt cx="5170" cy="1929"/>
            </a:xfrm>
          </p:grpSpPr>
          <p:sp>
            <p:nvSpPr>
              <p:cNvPr id="46" name="Text Box 37"/>
              <p:cNvSpPr txBox="1">
                <a:spLocks noChangeArrowheads="1"/>
              </p:cNvSpPr>
              <p:nvPr/>
            </p:nvSpPr>
            <p:spPr bwMode="auto">
              <a:xfrm>
                <a:off x="3821" y="2887"/>
                <a:ext cx="474" cy="1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</a:p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el-GR"/>
              </a:p>
            </p:txBody>
          </p:sp>
          <p:grpSp>
            <p:nvGrpSpPr>
              <p:cNvPr id="47" name="Group 38"/>
              <p:cNvGrpSpPr>
                <a:grpSpLocks/>
              </p:cNvGrpSpPr>
              <p:nvPr/>
            </p:nvGrpSpPr>
            <p:grpSpPr bwMode="auto">
              <a:xfrm>
                <a:off x="4193" y="2778"/>
                <a:ext cx="4798" cy="1896"/>
                <a:chOff x="4193" y="2778"/>
                <a:chExt cx="4798" cy="1896"/>
              </a:xfrm>
            </p:grpSpPr>
            <p:sp>
              <p:nvSpPr>
                <p:cNvPr id="48" name="AutoShape 39"/>
                <p:cNvSpPr>
                  <a:spLocks noChangeArrowheads="1"/>
                </p:cNvSpPr>
                <p:nvPr/>
              </p:nvSpPr>
              <p:spPr bwMode="auto">
                <a:xfrm>
                  <a:off x="6314" y="2943"/>
                  <a:ext cx="624" cy="540"/>
                </a:xfrm>
                <a:prstGeom prst="flowChartDelay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9" name="Line 40"/>
                <p:cNvSpPr>
                  <a:spLocks noChangeShapeType="1"/>
                </p:cNvSpPr>
                <p:nvPr/>
              </p:nvSpPr>
              <p:spPr bwMode="auto">
                <a:xfrm>
                  <a:off x="8233" y="3806"/>
                  <a:ext cx="42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50" name="Freeform 41"/>
                <p:cNvSpPr>
                  <a:spLocks/>
                </p:cNvSpPr>
                <p:nvPr/>
              </p:nvSpPr>
              <p:spPr bwMode="auto">
                <a:xfrm>
                  <a:off x="4769" y="3368"/>
                  <a:ext cx="1529" cy="904"/>
                </a:xfrm>
                <a:custGeom>
                  <a:avLst/>
                  <a:gdLst>
                    <a:gd name="T0" fmla="*/ 0 w 534"/>
                    <a:gd name="T1" fmla="*/ 0 h 1160"/>
                    <a:gd name="T2" fmla="*/ 3 w 534"/>
                    <a:gd name="T3" fmla="*/ 1160 h 1160"/>
                    <a:gd name="T4" fmla="*/ 534 w 534"/>
                    <a:gd name="T5" fmla="*/ 1160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4" h="1160">
                      <a:moveTo>
                        <a:pt x="0" y="0"/>
                      </a:moveTo>
                      <a:lnTo>
                        <a:pt x="3" y="1160"/>
                      </a:lnTo>
                      <a:lnTo>
                        <a:pt x="534" y="11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5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193" y="3363"/>
                  <a:ext cx="2112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193" y="4597"/>
                  <a:ext cx="2112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53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193" y="3055"/>
                  <a:ext cx="2112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5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8631" y="3631"/>
                  <a:ext cx="360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y</a:t>
                  </a:r>
                  <a:endParaRPr lang="en-US" altLang="el-GR"/>
                </a:p>
              </p:txBody>
            </p:sp>
            <p:sp>
              <p:nvSpPr>
                <p:cNvPr id="5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07" y="2778"/>
                  <a:ext cx="36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endParaRPr lang="en-US" altLang="el-GR"/>
                </a:p>
              </p:txBody>
            </p:sp>
            <p:sp>
              <p:nvSpPr>
                <p:cNvPr id="5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307" y="3108"/>
                  <a:ext cx="36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endParaRPr lang="en-US" altLang="el-GR"/>
                </a:p>
              </p:txBody>
            </p:sp>
            <p:sp>
              <p:nvSpPr>
                <p:cNvPr id="57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07" y="4314"/>
                  <a:ext cx="36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endParaRPr lang="en-US" altLang="el-GR"/>
                </a:p>
              </p:txBody>
            </p:sp>
            <p:sp>
              <p:nvSpPr>
                <p:cNvPr id="5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814" y="3080"/>
                  <a:ext cx="322" cy="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endParaRPr lang="en-US" altLang="el-GR"/>
                </a:p>
              </p:txBody>
            </p:sp>
            <p:sp>
              <p:nvSpPr>
                <p:cNvPr id="5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786" y="4018"/>
                  <a:ext cx="31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</a:t>
                  </a:r>
                  <a:endParaRPr lang="en-US" altLang="el-GR"/>
                </a:p>
              </p:txBody>
            </p:sp>
            <p:sp>
              <p:nvSpPr>
                <p:cNvPr id="6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822" y="3991"/>
                  <a:ext cx="360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endParaRPr lang="en-US" altLang="el-GR"/>
                </a:p>
              </p:txBody>
            </p:sp>
            <p:sp>
              <p:nvSpPr>
                <p:cNvPr id="6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162" y="3187"/>
                  <a:ext cx="304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</a:t>
                  </a:r>
                  <a:endParaRPr lang="en-US" altLang="el-GR"/>
                </a:p>
              </p:txBody>
            </p:sp>
            <p:sp>
              <p:nvSpPr>
                <p:cNvPr id="6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162" y="4085"/>
                  <a:ext cx="332" cy="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endParaRPr lang="en-US" altLang="el-GR"/>
                </a:p>
              </p:txBody>
            </p:sp>
            <p:sp>
              <p:nvSpPr>
                <p:cNvPr id="6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8267" y="3527"/>
                  <a:ext cx="294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i</a:t>
                  </a:r>
                  <a:endParaRPr lang="en-US" altLang="el-GR"/>
                </a:p>
              </p:txBody>
            </p:sp>
            <p:grpSp>
              <p:nvGrpSpPr>
                <p:cNvPr id="64" name="Group 55"/>
                <p:cNvGrpSpPr>
                  <a:grpSpLocks/>
                </p:cNvGrpSpPr>
                <p:nvPr/>
              </p:nvGrpSpPr>
              <p:grpSpPr bwMode="auto">
                <a:xfrm>
                  <a:off x="6939" y="3205"/>
                  <a:ext cx="976" cy="1203"/>
                  <a:chOff x="6939" y="3205"/>
                  <a:chExt cx="976" cy="1203"/>
                </a:xfrm>
              </p:grpSpPr>
              <p:sp>
                <p:nvSpPr>
                  <p:cNvPr id="69" name="Freeform 56"/>
                  <p:cNvSpPr>
                    <a:spLocks/>
                  </p:cNvSpPr>
                  <p:nvPr/>
                </p:nvSpPr>
                <p:spPr bwMode="auto">
                  <a:xfrm>
                    <a:off x="6940" y="3989"/>
                    <a:ext cx="975" cy="419"/>
                  </a:xfrm>
                  <a:custGeom>
                    <a:avLst/>
                    <a:gdLst>
                      <a:gd name="T0" fmla="*/ 0 w 975"/>
                      <a:gd name="T1" fmla="*/ 549 h 549"/>
                      <a:gd name="T2" fmla="*/ 255 w 975"/>
                      <a:gd name="T3" fmla="*/ 549 h 549"/>
                      <a:gd name="T4" fmla="*/ 256 w 975"/>
                      <a:gd name="T5" fmla="*/ 0 h 549"/>
                      <a:gd name="T6" fmla="*/ 975 w 975"/>
                      <a:gd name="T7" fmla="*/ 0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75" h="549">
                        <a:moveTo>
                          <a:pt x="0" y="549"/>
                        </a:moveTo>
                        <a:lnTo>
                          <a:pt x="255" y="549"/>
                        </a:lnTo>
                        <a:lnTo>
                          <a:pt x="256" y="0"/>
                        </a:lnTo>
                        <a:lnTo>
                          <a:pt x="97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el-GR"/>
                  </a:p>
                </p:txBody>
              </p:sp>
              <p:sp>
                <p:nvSpPr>
                  <p:cNvPr id="70" name="Freeform 57"/>
                  <p:cNvSpPr>
                    <a:spLocks/>
                  </p:cNvSpPr>
                  <p:nvPr/>
                </p:nvSpPr>
                <p:spPr bwMode="auto">
                  <a:xfrm flipV="1">
                    <a:off x="6939" y="3205"/>
                    <a:ext cx="975" cy="419"/>
                  </a:xfrm>
                  <a:custGeom>
                    <a:avLst/>
                    <a:gdLst>
                      <a:gd name="T0" fmla="*/ 0 w 975"/>
                      <a:gd name="T1" fmla="*/ 549 h 549"/>
                      <a:gd name="T2" fmla="*/ 255 w 975"/>
                      <a:gd name="T3" fmla="*/ 549 h 549"/>
                      <a:gd name="T4" fmla="*/ 256 w 975"/>
                      <a:gd name="T5" fmla="*/ 0 h 549"/>
                      <a:gd name="T6" fmla="*/ 975 w 975"/>
                      <a:gd name="T7" fmla="*/ 0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75" h="549">
                        <a:moveTo>
                          <a:pt x="0" y="549"/>
                        </a:moveTo>
                        <a:lnTo>
                          <a:pt x="255" y="549"/>
                        </a:lnTo>
                        <a:lnTo>
                          <a:pt x="256" y="0"/>
                        </a:lnTo>
                        <a:lnTo>
                          <a:pt x="97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65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7541" y="3499"/>
                  <a:ext cx="691" cy="616"/>
                </a:xfrm>
                <a:prstGeom prst="moon">
                  <a:avLst>
                    <a:gd name="adj" fmla="val 80681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6" name="AutoShape 59"/>
                <p:cNvSpPr>
                  <a:spLocks noChangeArrowheads="1"/>
                </p:cNvSpPr>
                <p:nvPr/>
              </p:nvSpPr>
              <p:spPr bwMode="auto">
                <a:xfrm rot="5400000">
                  <a:off x="5198" y="4097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67" name="Oval 60"/>
                <p:cNvSpPr>
                  <a:spLocks noChangeArrowheads="1"/>
                </p:cNvSpPr>
                <p:nvPr/>
              </p:nvSpPr>
              <p:spPr bwMode="auto">
                <a:xfrm>
                  <a:off x="5545" y="4225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auto">
                <a:xfrm>
                  <a:off x="4723" y="3315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37" name="Rectangle 1269"/>
          <p:cNvSpPr>
            <a:spLocks noGrp="1" noChangeArrowheads="1"/>
          </p:cNvSpPr>
          <p:nvPr>
            <p:ph type="title"/>
          </p:nvPr>
        </p:nvSpPr>
        <p:spPr>
          <a:xfrm>
            <a:off x="636294" y="407298"/>
            <a:ext cx="10363200" cy="800100"/>
          </a:xfrm>
        </p:spPr>
        <p:txBody>
          <a:bodyPr/>
          <a:lstStyle/>
          <a:p>
            <a:r>
              <a:rPr lang="en-US" altLang="el-GR" dirty="0"/>
              <a:t>Stuck-at Faults</a:t>
            </a:r>
          </a:p>
        </p:txBody>
      </p:sp>
    </p:spTree>
    <p:extLst>
      <p:ext uri="{BB962C8B-B14F-4D97-AF65-F5344CB8AC3E}">
        <p14:creationId xmlns:p14="http://schemas.microsoft.com/office/powerpoint/2010/main" val="255060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993" name="Group 337"/>
          <p:cNvGrpSpPr>
            <a:grpSpLocks/>
          </p:cNvGrpSpPr>
          <p:nvPr/>
        </p:nvGrpSpPr>
        <p:grpSpPr bwMode="auto">
          <a:xfrm>
            <a:off x="5500316" y="2545511"/>
            <a:ext cx="2179637" cy="2713037"/>
            <a:chOff x="4450" y="7938"/>
            <a:chExt cx="2429" cy="2891"/>
          </a:xfrm>
        </p:grpSpPr>
        <p:sp>
          <p:nvSpPr>
            <p:cNvPr id="454994" name="Freeform 338"/>
            <p:cNvSpPr>
              <a:spLocks/>
            </p:cNvSpPr>
            <p:nvPr/>
          </p:nvSpPr>
          <p:spPr bwMode="auto">
            <a:xfrm>
              <a:off x="5257" y="9520"/>
              <a:ext cx="1536" cy="221"/>
            </a:xfrm>
            <a:custGeom>
              <a:avLst/>
              <a:gdLst>
                <a:gd name="T0" fmla="*/ 0 w 1536"/>
                <a:gd name="T1" fmla="*/ 176 h 176"/>
                <a:gd name="T2" fmla="*/ 0 w 1536"/>
                <a:gd name="T3" fmla="*/ 4 h 176"/>
                <a:gd name="T4" fmla="*/ 1536 w 1536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76">
                  <a:moveTo>
                    <a:pt x="0" y="176"/>
                  </a:moveTo>
                  <a:lnTo>
                    <a:pt x="0" y="4"/>
                  </a:lnTo>
                  <a:lnTo>
                    <a:pt x="153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grpSp>
          <p:nvGrpSpPr>
            <p:cNvPr id="454995" name="Group 339"/>
            <p:cNvGrpSpPr>
              <a:grpSpLocks/>
            </p:cNvGrpSpPr>
            <p:nvPr/>
          </p:nvGrpSpPr>
          <p:grpSpPr bwMode="auto">
            <a:xfrm>
              <a:off x="6088" y="10613"/>
              <a:ext cx="227" cy="123"/>
              <a:chOff x="6261" y="10524"/>
              <a:chExt cx="227" cy="123"/>
            </a:xfrm>
          </p:grpSpPr>
          <p:sp>
            <p:nvSpPr>
              <p:cNvPr id="454996" name="Line 340"/>
              <p:cNvSpPr>
                <a:spLocks noChangeShapeType="1"/>
              </p:cNvSpPr>
              <p:nvPr/>
            </p:nvSpPr>
            <p:spPr bwMode="auto">
              <a:xfrm>
                <a:off x="6261" y="10524"/>
                <a:ext cx="22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54997" name="Line 341"/>
              <p:cNvSpPr>
                <a:spLocks noChangeShapeType="1"/>
              </p:cNvSpPr>
              <p:nvPr/>
            </p:nvSpPr>
            <p:spPr bwMode="auto">
              <a:xfrm>
                <a:off x="6290" y="10585"/>
                <a:ext cx="1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54998" name="Line 342"/>
              <p:cNvSpPr>
                <a:spLocks noChangeShapeType="1"/>
              </p:cNvSpPr>
              <p:nvPr/>
            </p:nvSpPr>
            <p:spPr bwMode="auto">
              <a:xfrm>
                <a:off x="6332" y="10646"/>
                <a:ext cx="8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</p:grpSp>
        <p:sp>
          <p:nvSpPr>
            <p:cNvPr id="454999" name="Line 343"/>
            <p:cNvSpPr>
              <a:spLocks noChangeShapeType="1"/>
            </p:cNvSpPr>
            <p:nvPr/>
          </p:nvSpPr>
          <p:spPr bwMode="auto">
            <a:xfrm flipV="1">
              <a:off x="6197" y="8037"/>
              <a:ext cx="11" cy="3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455000" name="Oval 344"/>
            <p:cNvSpPr>
              <a:spLocks noChangeArrowheads="1"/>
            </p:cNvSpPr>
            <p:nvPr/>
          </p:nvSpPr>
          <p:spPr bwMode="auto">
            <a:xfrm>
              <a:off x="5897" y="9609"/>
              <a:ext cx="625" cy="58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69696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455001" name="Text Box 345"/>
            <p:cNvSpPr txBox="1">
              <a:spLocks noChangeArrowheads="1"/>
            </p:cNvSpPr>
            <p:nvPr/>
          </p:nvSpPr>
          <p:spPr bwMode="auto">
            <a:xfrm>
              <a:off x="5588" y="7938"/>
              <a:ext cx="62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DD</a:t>
              </a:r>
              <a:endParaRPr lang="en-US" altLang="el-GR"/>
            </a:p>
          </p:txBody>
        </p:sp>
        <p:sp>
          <p:nvSpPr>
            <p:cNvPr id="455002" name="Text Box 346"/>
            <p:cNvSpPr txBox="1">
              <a:spLocks noChangeArrowheads="1"/>
            </p:cNvSpPr>
            <p:nvPr/>
          </p:nvSpPr>
          <p:spPr bwMode="auto">
            <a:xfrm>
              <a:off x="5595" y="10564"/>
              <a:ext cx="48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SS</a:t>
              </a:r>
              <a:endParaRPr lang="en-US" altLang="el-GR"/>
            </a:p>
          </p:txBody>
        </p:sp>
        <p:sp>
          <p:nvSpPr>
            <p:cNvPr id="455003" name="Text Box 347"/>
            <p:cNvSpPr txBox="1">
              <a:spLocks noChangeArrowheads="1"/>
            </p:cNvSpPr>
            <p:nvPr/>
          </p:nvSpPr>
          <p:spPr bwMode="auto">
            <a:xfrm>
              <a:off x="4455" y="8932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el-GR"/>
            </a:p>
          </p:txBody>
        </p:sp>
        <p:grpSp>
          <p:nvGrpSpPr>
            <p:cNvPr id="455004" name="Group 348"/>
            <p:cNvGrpSpPr>
              <a:grpSpLocks/>
            </p:cNvGrpSpPr>
            <p:nvPr/>
          </p:nvGrpSpPr>
          <p:grpSpPr bwMode="auto">
            <a:xfrm>
              <a:off x="5925" y="8407"/>
              <a:ext cx="573" cy="334"/>
              <a:chOff x="7127" y="7270"/>
              <a:chExt cx="573" cy="334"/>
            </a:xfrm>
          </p:grpSpPr>
          <p:sp>
            <p:nvSpPr>
              <p:cNvPr id="455005" name="Text Box 349"/>
              <p:cNvSpPr txBox="1">
                <a:spLocks noChangeArrowheads="1"/>
              </p:cNvSpPr>
              <p:nvPr/>
            </p:nvSpPr>
            <p:spPr bwMode="auto">
              <a:xfrm>
                <a:off x="7432" y="7306"/>
                <a:ext cx="26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el-GR"/>
              </a:p>
            </p:txBody>
          </p:sp>
          <p:sp>
            <p:nvSpPr>
              <p:cNvPr id="455006" name="Freeform 350"/>
              <p:cNvSpPr>
                <a:spLocks/>
              </p:cNvSpPr>
              <p:nvPr/>
            </p:nvSpPr>
            <p:spPr bwMode="auto">
              <a:xfrm>
                <a:off x="7306" y="7283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007" name="Line 351"/>
              <p:cNvSpPr>
                <a:spLocks noChangeShapeType="1"/>
              </p:cNvSpPr>
              <p:nvPr/>
            </p:nvSpPr>
            <p:spPr bwMode="auto">
              <a:xfrm>
                <a:off x="7221" y="7270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008" name="Oval 352"/>
              <p:cNvSpPr>
                <a:spLocks noChangeArrowheads="1"/>
              </p:cNvSpPr>
              <p:nvPr/>
            </p:nvSpPr>
            <p:spPr bwMode="auto">
              <a:xfrm>
                <a:off x="7127" y="7388"/>
                <a:ext cx="95" cy="98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5009" name="Group 353"/>
            <p:cNvGrpSpPr>
              <a:grpSpLocks/>
            </p:cNvGrpSpPr>
            <p:nvPr/>
          </p:nvGrpSpPr>
          <p:grpSpPr bwMode="auto">
            <a:xfrm>
              <a:off x="5925" y="8998"/>
              <a:ext cx="573" cy="334"/>
              <a:chOff x="7127" y="7270"/>
              <a:chExt cx="573" cy="334"/>
            </a:xfrm>
          </p:grpSpPr>
          <p:sp>
            <p:nvSpPr>
              <p:cNvPr id="455010" name="Text Box 354"/>
              <p:cNvSpPr txBox="1">
                <a:spLocks noChangeArrowheads="1"/>
              </p:cNvSpPr>
              <p:nvPr/>
            </p:nvSpPr>
            <p:spPr bwMode="auto">
              <a:xfrm>
                <a:off x="7432" y="7306"/>
                <a:ext cx="26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l-GR"/>
              </a:p>
            </p:txBody>
          </p:sp>
          <p:sp>
            <p:nvSpPr>
              <p:cNvPr id="455011" name="Freeform 355"/>
              <p:cNvSpPr>
                <a:spLocks/>
              </p:cNvSpPr>
              <p:nvPr/>
            </p:nvSpPr>
            <p:spPr bwMode="auto">
              <a:xfrm>
                <a:off x="7306" y="7283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012" name="Line 356"/>
              <p:cNvSpPr>
                <a:spLocks noChangeShapeType="1"/>
              </p:cNvSpPr>
              <p:nvPr/>
            </p:nvSpPr>
            <p:spPr bwMode="auto">
              <a:xfrm>
                <a:off x="7221" y="7270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013" name="Oval 357"/>
              <p:cNvSpPr>
                <a:spLocks noChangeArrowheads="1"/>
              </p:cNvSpPr>
              <p:nvPr/>
            </p:nvSpPr>
            <p:spPr bwMode="auto">
              <a:xfrm>
                <a:off x="7127" y="7388"/>
                <a:ext cx="95" cy="98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5014" name="Group 358"/>
            <p:cNvGrpSpPr>
              <a:grpSpLocks/>
            </p:cNvGrpSpPr>
            <p:nvPr/>
          </p:nvGrpSpPr>
          <p:grpSpPr bwMode="auto">
            <a:xfrm>
              <a:off x="6008" y="9723"/>
              <a:ext cx="514" cy="334"/>
              <a:chOff x="7259" y="8679"/>
              <a:chExt cx="514" cy="334"/>
            </a:xfrm>
          </p:grpSpPr>
          <p:sp>
            <p:nvSpPr>
              <p:cNvPr id="455015" name="Text Box 359"/>
              <p:cNvSpPr txBox="1">
                <a:spLocks noChangeArrowheads="1"/>
              </p:cNvSpPr>
              <p:nvPr/>
            </p:nvSpPr>
            <p:spPr bwMode="auto">
              <a:xfrm>
                <a:off x="7470" y="8715"/>
                <a:ext cx="303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l-GR" dirty="0"/>
              </a:p>
            </p:txBody>
          </p:sp>
          <p:sp>
            <p:nvSpPr>
              <p:cNvPr id="455016" name="Freeform 360"/>
              <p:cNvSpPr>
                <a:spLocks/>
              </p:cNvSpPr>
              <p:nvPr/>
            </p:nvSpPr>
            <p:spPr bwMode="auto">
              <a:xfrm>
                <a:off x="7344" y="8692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017" name="Line 361"/>
              <p:cNvSpPr>
                <a:spLocks noChangeShapeType="1"/>
              </p:cNvSpPr>
              <p:nvPr/>
            </p:nvSpPr>
            <p:spPr bwMode="auto">
              <a:xfrm>
                <a:off x="7259" y="8679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55018" name="Group 362"/>
            <p:cNvGrpSpPr>
              <a:grpSpLocks/>
            </p:cNvGrpSpPr>
            <p:nvPr/>
          </p:nvGrpSpPr>
          <p:grpSpPr bwMode="auto">
            <a:xfrm>
              <a:off x="5079" y="9723"/>
              <a:ext cx="555" cy="334"/>
              <a:chOff x="7259" y="8679"/>
              <a:chExt cx="555" cy="334"/>
            </a:xfrm>
          </p:grpSpPr>
          <p:sp>
            <p:nvSpPr>
              <p:cNvPr id="455019" name="Text Box 363"/>
              <p:cNvSpPr txBox="1">
                <a:spLocks noChangeArrowheads="1"/>
              </p:cNvSpPr>
              <p:nvPr/>
            </p:nvSpPr>
            <p:spPr bwMode="auto">
              <a:xfrm>
                <a:off x="7470" y="8715"/>
                <a:ext cx="344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el-GR" dirty="0"/>
              </a:p>
            </p:txBody>
          </p:sp>
          <p:sp>
            <p:nvSpPr>
              <p:cNvPr id="455020" name="Freeform 364"/>
              <p:cNvSpPr>
                <a:spLocks/>
              </p:cNvSpPr>
              <p:nvPr/>
            </p:nvSpPr>
            <p:spPr bwMode="auto">
              <a:xfrm>
                <a:off x="7344" y="8692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021" name="Line 365"/>
              <p:cNvSpPr>
                <a:spLocks noChangeShapeType="1"/>
              </p:cNvSpPr>
              <p:nvPr/>
            </p:nvSpPr>
            <p:spPr bwMode="auto">
              <a:xfrm>
                <a:off x="7259" y="8679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5022" name="Text Box 366"/>
            <p:cNvSpPr txBox="1">
              <a:spLocks noChangeArrowheads="1"/>
            </p:cNvSpPr>
            <p:nvPr/>
          </p:nvSpPr>
          <p:spPr bwMode="auto">
            <a:xfrm>
              <a:off x="4453" y="8334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el-GR"/>
            </a:p>
          </p:txBody>
        </p:sp>
        <p:sp>
          <p:nvSpPr>
            <p:cNvPr id="455023" name="Text Box 367"/>
            <p:cNvSpPr txBox="1">
              <a:spLocks noChangeArrowheads="1"/>
            </p:cNvSpPr>
            <p:nvPr/>
          </p:nvSpPr>
          <p:spPr bwMode="auto">
            <a:xfrm>
              <a:off x="6652" y="9267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endParaRPr lang="en-US" altLang="el-GR"/>
            </a:p>
          </p:txBody>
        </p:sp>
        <p:sp>
          <p:nvSpPr>
            <p:cNvPr id="455024" name="Line 368"/>
            <p:cNvSpPr>
              <a:spLocks noChangeShapeType="1"/>
            </p:cNvSpPr>
            <p:nvPr/>
          </p:nvSpPr>
          <p:spPr bwMode="auto">
            <a:xfrm flipH="1">
              <a:off x="4450" y="8573"/>
              <a:ext cx="14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25" name="Line 369"/>
            <p:cNvSpPr>
              <a:spLocks noChangeShapeType="1"/>
            </p:cNvSpPr>
            <p:nvPr/>
          </p:nvSpPr>
          <p:spPr bwMode="auto">
            <a:xfrm flipH="1">
              <a:off x="4450" y="9166"/>
              <a:ext cx="14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26" name="Line 370"/>
            <p:cNvSpPr>
              <a:spLocks noChangeShapeType="1"/>
            </p:cNvSpPr>
            <p:nvPr/>
          </p:nvSpPr>
          <p:spPr bwMode="auto">
            <a:xfrm>
              <a:off x="6202" y="10029"/>
              <a:ext cx="1" cy="5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27" name="Line 371"/>
            <p:cNvSpPr>
              <a:spLocks noChangeShapeType="1"/>
            </p:cNvSpPr>
            <p:nvPr/>
          </p:nvSpPr>
          <p:spPr bwMode="auto">
            <a:xfrm>
              <a:off x="6202" y="9306"/>
              <a:ext cx="1" cy="4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28" name="Line 372"/>
            <p:cNvSpPr>
              <a:spLocks noChangeShapeType="1"/>
            </p:cNvSpPr>
            <p:nvPr/>
          </p:nvSpPr>
          <p:spPr bwMode="auto">
            <a:xfrm>
              <a:off x="6202" y="8718"/>
              <a:ext cx="1" cy="2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29" name="Freeform 373"/>
            <p:cNvSpPr>
              <a:spLocks/>
            </p:cNvSpPr>
            <p:nvPr/>
          </p:nvSpPr>
          <p:spPr bwMode="auto">
            <a:xfrm>
              <a:off x="5652" y="9161"/>
              <a:ext cx="362" cy="724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455030" name="Freeform 374"/>
            <p:cNvSpPr>
              <a:spLocks/>
            </p:cNvSpPr>
            <p:nvPr/>
          </p:nvSpPr>
          <p:spPr bwMode="auto">
            <a:xfrm>
              <a:off x="4784" y="8569"/>
              <a:ext cx="296" cy="1329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455031" name="Freeform 375"/>
            <p:cNvSpPr>
              <a:spLocks/>
            </p:cNvSpPr>
            <p:nvPr/>
          </p:nvSpPr>
          <p:spPr bwMode="auto">
            <a:xfrm>
              <a:off x="5259" y="10030"/>
              <a:ext cx="950" cy="268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455032" name="Oval 376"/>
            <p:cNvSpPr>
              <a:spLocks noChangeArrowheads="1"/>
            </p:cNvSpPr>
            <p:nvPr/>
          </p:nvSpPr>
          <p:spPr bwMode="auto">
            <a:xfrm>
              <a:off x="5605" y="9120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33" name="Oval 377"/>
            <p:cNvSpPr>
              <a:spLocks noChangeArrowheads="1"/>
            </p:cNvSpPr>
            <p:nvPr/>
          </p:nvSpPr>
          <p:spPr bwMode="auto">
            <a:xfrm>
              <a:off x="4734" y="8529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34" name="Oval 378"/>
            <p:cNvSpPr>
              <a:spLocks noChangeArrowheads="1"/>
            </p:cNvSpPr>
            <p:nvPr/>
          </p:nvSpPr>
          <p:spPr bwMode="auto">
            <a:xfrm>
              <a:off x="6151" y="10255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5035" name="Oval 379"/>
            <p:cNvSpPr>
              <a:spLocks noChangeArrowheads="1"/>
            </p:cNvSpPr>
            <p:nvPr/>
          </p:nvSpPr>
          <p:spPr bwMode="auto">
            <a:xfrm>
              <a:off x="6151" y="9477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5048" name="Text Box 392"/>
          <p:cNvSpPr txBox="1">
            <a:spLocks noChangeArrowheads="1"/>
          </p:cNvSpPr>
          <p:nvPr/>
        </p:nvSpPr>
        <p:spPr bwMode="auto">
          <a:xfrm>
            <a:off x="4495899" y="3321798"/>
            <a:ext cx="8547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/>
              <a:t>2-input</a:t>
            </a:r>
          </a:p>
          <a:p>
            <a:pPr algn="ctr"/>
            <a:r>
              <a:rPr lang="en-US" altLang="el-GR"/>
              <a:t>CMOS</a:t>
            </a:r>
          </a:p>
          <a:p>
            <a:pPr algn="ctr"/>
            <a:r>
              <a:rPr lang="en-US" altLang="el-GR"/>
              <a:t>NOR</a:t>
            </a:r>
          </a:p>
          <a:p>
            <a:pPr algn="ctr"/>
            <a:r>
              <a:rPr lang="en-US" altLang="el-GR"/>
              <a:t>gate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Transistor Faults</a:t>
            </a:r>
            <a:br>
              <a:rPr lang="en-US" alt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70169"/>
            <a:ext cx="11029615" cy="4005181"/>
          </a:xfrm>
        </p:spPr>
        <p:txBody>
          <a:bodyPr anchor="t">
            <a:noAutofit/>
          </a:bodyPr>
          <a:lstStyle/>
          <a:p>
            <a:r>
              <a:rPr lang="en-US" altLang="el-GR" sz="2000" dirty="0"/>
              <a:t>Any transistor can be</a:t>
            </a:r>
          </a:p>
          <a:p>
            <a:pPr lvl="1"/>
            <a:r>
              <a:rPr lang="en-US" altLang="el-GR" sz="1800" dirty="0"/>
              <a:t>Stuck-short</a:t>
            </a:r>
          </a:p>
          <a:p>
            <a:pPr lvl="2"/>
            <a:r>
              <a:rPr lang="en-US" altLang="el-GR" sz="1600" dirty="0"/>
              <a:t>Also known as stuck-on</a:t>
            </a:r>
          </a:p>
          <a:p>
            <a:pPr lvl="1"/>
            <a:r>
              <a:rPr lang="en-US" altLang="el-GR" sz="1800" dirty="0"/>
              <a:t>Stuck-open</a:t>
            </a:r>
          </a:p>
          <a:p>
            <a:pPr lvl="2"/>
            <a:r>
              <a:rPr lang="en-US" altLang="el-GR" sz="1600" dirty="0"/>
              <a:t>Also known as stuck-off</a:t>
            </a:r>
          </a:p>
          <a:p>
            <a:pPr lvl="2">
              <a:buFontTx/>
              <a:buNone/>
            </a:pPr>
            <a:r>
              <a:rPr lang="en-US" altLang="el-GR" sz="1600" dirty="0"/>
              <a:t># fault types: </a:t>
            </a:r>
            <a:r>
              <a:rPr lang="en-US" altLang="el-GR" sz="1600" i="1" dirty="0"/>
              <a:t>k</a:t>
            </a:r>
            <a:r>
              <a:rPr lang="en-US" altLang="el-GR" sz="1600" dirty="0"/>
              <a:t>=2</a:t>
            </a:r>
          </a:p>
          <a:p>
            <a:r>
              <a:rPr lang="en-US" altLang="el-GR" sz="2000" dirty="0"/>
              <a:t>Example circuit</a:t>
            </a:r>
          </a:p>
          <a:p>
            <a:pPr lvl="1">
              <a:lnSpc>
                <a:spcPct val="90000"/>
              </a:lnSpc>
            </a:pPr>
            <a:r>
              <a:rPr lang="en-US" altLang="el-GR" sz="1800" dirty="0"/>
              <a:t># fault sites: </a:t>
            </a:r>
            <a:r>
              <a:rPr lang="en-US" altLang="el-GR" sz="1800" i="1" dirty="0"/>
              <a:t>n</a:t>
            </a:r>
            <a:r>
              <a:rPr lang="en-US" altLang="el-GR" sz="1800" dirty="0"/>
              <a:t>=4</a:t>
            </a:r>
          </a:p>
          <a:p>
            <a:pPr lvl="1">
              <a:lnSpc>
                <a:spcPct val="90000"/>
              </a:lnSpc>
            </a:pPr>
            <a:r>
              <a:rPr lang="en-US" altLang="el-GR" sz="1800" dirty="0"/>
              <a:t># single faults =2</a:t>
            </a:r>
            <a:r>
              <a:rPr lang="en-US" altLang="el-GR" sz="1800" dirty="0">
                <a:cs typeface="Arial" panose="020B0604020202020204" pitchFamily="34" charset="0"/>
              </a:rPr>
              <a:t>×4=8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488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37"/>
          <p:cNvGrpSpPr>
            <a:grpSpLocks/>
          </p:cNvGrpSpPr>
          <p:nvPr/>
        </p:nvGrpSpPr>
        <p:grpSpPr bwMode="auto">
          <a:xfrm>
            <a:off x="5500316" y="2545511"/>
            <a:ext cx="2179637" cy="2713037"/>
            <a:chOff x="4450" y="7938"/>
            <a:chExt cx="2429" cy="2891"/>
          </a:xfrm>
        </p:grpSpPr>
        <p:sp>
          <p:nvSpPr>
            <p:cNvPr id="53" name="Freeform 338"/>
            <p:cNvSpPr>
              <a:spLocks/>
            </p:cNvSpPr>
            <p:nvPr/>
          </p:nvSpPr>
          <p:spPr bwMode="auto">
            <a:xfrm>
              <a:off x="5257" y="9520"/>
              <a:ext cx="1536" cy="221"/>
            </a:xfrm>
            <a:custGeom>
              <a:avLst/>
              <a:gdLst>
                <a:gd name="T0" fmla="*/ 0 w 1536"/>
                <a:gd name="T1" fmla="*/ 176 h 176"/>
                <a:gd name="T2" fmla="*/ 0 w 1536"/>
                <a:gd name="T3" fmla="*/ 4 h 176"/>
                <a:gd name="T4" fmla="*/ 1536 w 1536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76">
                  <a:moveTo>
                    <a:pt x="0" y="176"/>
                  </a:moveTo>
                  <a:lnTo>
                    <a:pt x="0" y="4"/>
                  </a:lnTo>
                  <a:lnTo>
                    <a:pt x="153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grpSp>
          <p:nvGrpSpPr>
            <p:cNvPr id="54" name="Group 339"/>
            <p:cNvGrpSpPr>
              <a:grpSpLocks/>
            </p:cNvGrpSpPr>
            <p:nvPr/>
          </p:nvGrpSpPr>
          <p:grpSpPr bwMode="auto">
            <a:xfrm>
              <a:off x="6088" y="10613"/>
              <a:ext cx="227" cy="123"/>
              <a:chOff x="6261" y="10524"/>
              <a:chExt cx="227" cy="123"/>
            </a:xfrm>
          </p:grpSpPr>
          <p:sp>
            <p:nvSpPr>
              <p:cNvPr id="92" name="Line 340"/>
              <p:cNvSpPr>
                <a:spLocks noChangeShapeType="1"/>
              </p:cNvSpPr>
              <p:nvPr/>
            </p:nvSpPr>
            <p:spPr bwMode="auto">
              <a:xfrm>
                <a:off x="6261" y="10524"/>
                <a:ext cx="22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93" name="Line 341"/>
              <p:cNvSpPr>
                <a:spLocks noChangeShapeType="1"/>
              </p:cNvSpPr>
              <p:nvPr/>
            </p:nvSpPr>
            <p:spPr bwMode="auto">
              <a:xfrm>
                <a:off x="6290" y="10585"/>
                <a:ext cx="1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94" name="Line 342"/>
              <p:cNvSpPr>
                <a:spLocks noChangeShapeType="1"/>
              </p:cNvSpPr>
              <p:nvPr/>
            </p:nvSpPr>
            <p:spPr bwMode="auto">
              <a:xfrm>
                <a:off x="6332" y="10646"/>
                <a:ext cx="8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</p:grpSp>
        <p:sp>
          <p:nvSpPr>
            <p:cNvPr id="55" name="Line 343"/>
            <p:cNvSpPr>
              <a:spLocks noChangeShapeType="1"/>
            </p:cNvSpPr>
            <p:nvPr/>
          </p:nvSpPr>
          <p:spPr bwMode="auto">
            <a:xfrm flipV="1">
              <a:off x="6197" y="8037"/>
              <a:ext cx="11" cy="3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56" name="Oval 344"/>
            <p:cNvSpPr>
              <a:spLocks noChangeArrowheads="1"/>
            </p:cNvSpPr>
            <p:nvPr/>
          </p:nvSpPr>
          <p:spPr bwMode="auto">
            <a:xfrm>
              <a:off x="5897" y="9609"/>
              <a:ext cx="625" cy="58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69696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57" name="Text Box 345"/>
            <p:cNvSpPr txBox="1">
              <a:spLocks noChangeArrowheads="1"/>
            </p:cNvSpPr>
            <p:nvPr/>
          </p:nvSpPr>
          <p:spPr bwMode="auto">
            <a:xfrm>
              <a:off x="5588" y="7938"/>
              <a:ext cx="62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DD</a:t>
              </a:r>
              <a:endParaRPr lang="en-US" altLang="el-GR"/>
            </a:p>
          </p:txBody>
        </p:sp>
        <p:sp>
          <p:nvSpPr>
            <p:cNvPr id="58" name="Text Box 346"/>
            <p:cNvSpPr txBox="1">
              <a:spLocks noChangeArrowheads="1"/>
            </p:cNvSpPr>
            <p:nvPr/>
          </p:nvSpPr>
          <p:spPr bwMode="auto">
            <a:xfrm>
              <a:off x="5595" y="10564"/>
              <a:ext cx="48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SS</a:t>
              </a:r>
              <a:endParaRPr lang="en-US" altLang="el-GR"/>
            </a:p>
          </p:txBody>
        </p:sp>
        <p:sp>
          <p:nvSpPr>
            <p:cNvPr id="59" name="Text Box 347"/>
            <p:cNvSpPr txBox="1">
              <a:spLocks noChangeArrowheads="1"/>
            </p:cNvSpPr>
            <p:nvPr/>
          </p:nvSpPr>
          <p:spPr bwMode="auto">
            <a:xfrm>
              <a:off x="4455" y="8932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el-GR"/>
            </a:p>
          </p:txBody>
        </p:sp>
        <p:grpSp>
          <p:nvGrpSpPr>
            <p:cNvPr id="60" name="Group 348"/>
            <p:cNvGrpSpPr>
              <a:grpSpLocks/>
            </p:cNvGrpSpPr>
            <p:nvPr/>
          </p:nvGrpSpPr>
          <p:grpSpPr bwMode="auto">
            <a:xfrm>
              <a:off x="5925" y="8407"/>
              <a:ext cx="573" cy="334"/>
              <a:chOff x="7127" y="7270"/>
              <a:chExt cx="573" cy="334"/>
            </a:xfrm>
          </p:grpSpPr>
          <p:sp>
            <p:nvSpPr>
              <p:cNvPr id="88" name="Text Box 349"/>
              <p:cNvSpPr txBox="1">
                <a:spLocks noChangeArrowheads="1"/>
              </p:cNvSpPr>
              <p:nvPr/>
            </p:nvSpPr>
            <p:spPr bwMode="auto">
              <a:xfrm>
                <a:off x="7432" y="7306"/>
                <a:ext cx="26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el-GR"/>
              </a:p>
            </p:txBody>
          </p:sp>
          <p:sp>
            <p:nvSpPr>
              <p:cNvPr id="89" name="Freeform 350"/>
              <p:cNvSpPr>
                <a:spLocks/>
              </p:cNvSpPr>
              <p:nvPr/>
            </p:nvSpPr>
            <p:spPr bwMode="auto">
              <a:xfrm>
                <a:off x="7306" y="7283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0" name="Line 351"/>
              <p:cNvSpPr>
                <a:spLocks noChangeShapeType="1"/>
              </p:cNvSpPr>
              <p:nvPr/>
            </p:nvSpPr>
            <p:spPr bwMode="auto">
              <a:xfrm>
                <a:off x="7221" y="7270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" name="Oval 352"/>
              <p:cNvSpPr>
                <a:spLocks noChangeArrowheads="1"/>
              </p:cNvSpPr>
              <p:nvPr/>
            </p:nvSpPr>
            <p:spPr bwMode="auto">
              <a:xfrm>
                <a:off x="7127" y="7388"/>
                <a:ext cx="95" cy="98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1" name="Group 353"/>
            <p:cNvGrpSpPr>
              <a:grpSpLocks/>
            </p:cNvGrpSpPr>
            <p:nvPr/>
          </p:nvGrpSpPr>
          <p:grpSpPr bwMode="auto">
            <a:xfrm>
              <a:off x="5925" y="8998"/>
              <a:ext cx="573" cy="334"/>
              <a:chOff x="7127" y="7270"/>
              <a:chExt cx="573" cy="334"/>
            </a:xfrm>
          </p:grpSpPr>
          <p:sp>
            <p:nvSpPr>
              <p:cNvPr id="84" name="Text Box 354"/>
              <p:cNvSpPr txBox="1">
                <a:spLocks noChangeArrowheads="1"/>
              </p:cNvSpPr>
              <p:nvPr/>
            </p:nvSpPr>
            <p:spPr bwMode="auto">
              <a:xfrm>
                <a:off x="7432" y="7306"/>
                <a:ext cx="26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l-GR"/>
              </a:p>
            </p:txBody>
          </p:sp>
          <p:sp>
            <p:nvSpPr>
              <p:cNvPr id="85" name="Freeform 355"/>
              <p:cNvSpPr>
                <a:spLocks/>
              </p:cNvSpPr>
              <p:nvPr/>
            </p:nvSpPr>
            <p:spPr bwMode="auto">
              <a:xfrm>
                <a:off x="7306" y="7283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" name="Line 356"/>
              <p:cNvSpPr>
                <a:spLocks noChangeShapeType="1"/>
              </p:cNvSpPr>
              <p:nvPr/>
            </p:nvSpPr>
            <p:spPr bwMode="auto">
              <a:xfrm>
                <a:off x="7221" y="7270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" name="Oval 357"/>
              <p:cNvSpPr>
                <a:spLocks noChangeArrowheads="1"/>
              </p:cNvSpPr>
              <p:nvPr/>
            </p:nvSpPr>
            <p:spPr bwMode="auto">
              <a:xfrm>
                <a:off x="7127" y="7388"/>
                <a:ext cx="95" cy="98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2" name="Group 358"/>
            <p:cNvGrpSpPr>
              <a:grpSpLocks/>
            </p:cNvGrpSpPr>
            <p:nvPr/>
          </p:nvGrpSpPr>
          <p:grpSpPr bwMode="auto">
            <a:xfrm>
              <a:off x="6008" y="9723"/>
              <a:ext cx="514" cy="334"/>
              <a:chOff x="7259" y="8679"/>
              <a:chExt cx="514" cy="334"/>
            </a:xfrm>
          </p:grpSpPr>
          <p:sp>
            <p:nvSpPr>
              <p:cNvPr id="81" name="Text Box 359"/>
              <p:cNvSpPr txBox="1">
                <a:spLocks noChangeArrowheads="1"/>
              </p:cNvSpPr>
              <p:nvPr/>
            </p:nvSpPr>
            <p:spPr bwMode="auto">
              <a:xfrm>
                <a:off x="7470" y="8715"/>
                <a:ext cx="303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l-GR" dirty="0"/>
              </a:p>
            </p:txBody>
          </p:sp>
          <p:sp>
            <p:nvSpPr>
              <p:cNvPr id="82" name="Freeform 360"/>
              <p:cNvSpPr>
                <a:spLocks/>
              </p:cNvSpPr>
              <p:nvPr/>
            </p:nvSpPr>
            <p:spPr bwMode="auto">
              <a:xfrm>
                <a:off x="7344" y="8692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3" name="Line 361"/>
              <p:cNvSpPr>
                <a:spLocks noChangeShapeType="1"/>
              </p:cNvSpPr>
              <p:nvPr/>
            </p:nvSpPr>
            <p:spPr bwMode="auto">
              <a:xfrm>
                <a:off x="7259" y="8679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3" name="Group 362"/>
            <p:cNvGrpSpPr>
              <a:grpSpLocks/>
            </p:cNvGrpSpPr>
            <p:nvPr/>
          </p:nvGrpSpPr>
          <p:grpSpPr bwMode="auto">
            <a:xfrm>
              <a:off x="5079" y="9723"/>
              <a:ext cx="555" cy="334"/>
              <a:chOff x="7259" y="8679"/>
              <a:chExt cx="555" cy="334"/>
            </a:xfrm>
          </p:grpSpPr>
          <p:sp>
            <p:nvSpPr>
              <p:cNvPr id="78" name="Text Box 363"/>
              <p:cNvSpPr txBox="1">
                <a:spLocks noChangeArrowheads="1"/>
              </p:cNvSpPr>
              <p:nvPr/>
            </p:nvSpPr>
            <p:spPr bwMode="auto">
              <a:xfrm>
                <a:off x="7470" y="8715"/>
                <a:ext cx="344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el-GR" dirty="0"/>
              </a:p>
            </p:txBody>
          </p:sp>
          <p:sp>
            <p:nvSpPr>
              <p:cNvPr id="79" name="Freeform 364"/>
              <p:cNvSpPr>
                <a:spLocks/>
              </p:cNvSpPr>
              <p:nvPr/>
            </p:nvSpPr>
            <p:spPr bwMode="auto">
              <a:xfrm>
                <a:off x="7344" y="8692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" name="Line 365"/>
              <p:cNvSpPr>
                <a:spLocks noChangeShapeType="1"/>
              </p:cNvSpPr>
              <p:nvPr/>
            </p:nvSpPr>
            <p:spPr bwMode="auto">
              <a:xfrm>
                <a:off x="7259" y="8679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4" name="Text Box 366"/>
            <p:cNvSpPr txBox="1">
              <a:spLocks noChangeArrowheads="1"/>
            </p:cNvSpPr>
            <p:nvPr/>
          </p:nvSpPr>
          <p:spPr bwMode="auto">
            <a:xfrm>
              <a:off x="4453" y="8334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el-GR"/>
            </a:p>
          </p:txBody>
        </p:sp>
        <p:sp>
          <p:nvSpPr>
            <p:cNvPr id="65" name="Text Box 367"/>
            <p:cNvSpPr txBox="1">
              <a:spLocks noChangeArrowheads="1"/>
            </p:cNvSpPr>
            <p:nvPr/>
          </p:nvSpPr>
          <p:spPr bwMode="auto">
            <a:xfrm>
              <a:off x="6652" y="9267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endParaRPr lang="en-US" altLang="el-GR"/>
            </a:p>
          </p:txBody>
        </p:sp>
        <p:sp>
          <p:nvSpPr>
            <p:cNvPr id="66" name="Line 368"/>
            <p:cNvSpPr>
              <a:spLocks noChangeShapeType="1"/>
            </p:cNvSpPr>
            <p:nvPr/>
          </p:nvSpPr>
          <p:spPr bwMode="auto">
            <a:xfrm flipH="1">
              <a:off x="4450" y="8573"/>
              <a:ext cx="14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Line 369"/>
            <p:cNvSpPr>
              <a:spLocks noChangeShapeType="1"/>
            </p:cNvSpPr>
            <p:nvPr/>
          </p:nvSpPr>
          <p:spPr bwMode="auto">
            <a:xfrm flipH="1">
              <a:off x="4450" y="9166"/>
              <a:ext cx="14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Line 370"/>
            <p:cNvSpPr>
              <a:spLocks noChangeShapeType="1"/>
            </p:cNvSpPr>
            <p:nvPr/>
          </p:nvSpPr>
          <p:spPr bwMode="auto">
            <a:xfrm>
              <a:off x="6202" y="10029"/>
              <a:ext cx="1" cy="5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Line 371"/>
            <p:cNvSpPr>
              <a:spLocks noChangeShapeType="1"/>
            </p:cNvSpPr>
            <p:nvPr/>
          </p:nvSpPr>
          <p:spPr bwMode="auto">
            <a:xfrm>
              <a:off x="6202" y="9306"/>
              <a:ext cx="1" cy="4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Line 372"/>
            <p:cNvSpPr>
              <a:spLocks noChangeShapeType="1"/>
            </p:cNvSpPr>
            <p:nvPr/>
          </p:nvSpPr>
          <p:spPr bwMode="auto">
            <a:xfrm>
              <a:off x="6202" y="8718"/>
              <a:ext cx="1" cy="2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73"/>
            <p:cNvSpPr>
              <a:spLocks/>
            </p:cNvSpPr>
            <p:nvPr/>
          </p:nvSpPr>
          <p:spPr bwMode="auto">
            <a:xfrm>
              <a:off x="5652" y="9161"/>
              <a:ext cx="362" cy="724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72" name="Freeform 374"/>
            <p:cNvSpPr>
              <a:spLocks/>
            </p:cNvSpPr>
            <p:nvPr/>
          </p:nvSpPr>
          <p:spPr bwMode="auto">
            <a:xfrm>
              <a:off x="4784" y="8569"/>
              <a:ext cx="296" cy="1329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73" name="Freeform 375"/>
            <p:cNvSpPr>
              <a:spLocks/>
            </p:cNvSpPr>
            <p:nvPr/>
          </p:nvSpPr>
          <p:spPr bwMode="auto">
            <a:xfrm>
              <a:off x="5259" y="10030"/>
              <a:ext cx="950" cy="268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74" name="Oval 376"/>
            <p:cNvSpPr>
              <a:spLocks noChangeArrowheads="1"/>
            </p:cNvSpPr>
            <p:nvPr/>
          </p:nvSpPr>
          <p:spPr bwMode="auto">
            <a:xfrm>
              <a:off x="5605" y="9120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Oval 377"/>
            <p:cNvSpPr>
              <a:spLocks noChangeArrowheads="1"/>
            </p:cNvSpPr>
            <p:nvPr/>
          </p:nvSpPr>
          <p:spPr bwMode="auto">
            <a:xfrm>
              <a:off x="4734" y="8529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6" name="Oval 378"/>
            <p:cNvSpPr>
              <a:spLocks noChangeArrowheads="1"/>
            </p:cNvSpPr>
            <p:nvPr/>
          </p:nvSpPr>
          <p:spPr bwMode="auto">
            <a:xfrm>
              <a:off x="6151" y="10255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Oval 379"/>
            <p:cNvSpPr>
              <a:spLocks noChangeArrowheads="1"/>
            </p:cNvSpPr>
            <p:nvPr/>
          </p:nvSpPr>
          <p:spPr bwMode="auto">
            <a:xfrm>
              <a:off x="6151" y="9477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5" name="Text Box 392"/>
          <p:cNvSpPr txBox="1">
            <a:spLocks noChangeArrowheads="1"/>
          </p:cNvSpPr>
          <p:nvPr/>
        </p:nvSpPr>
        <p:spPr bwMode="auto">
          <a:xfrm>
            <a:off x="4495899" y="3321798"/>
            <a:ext cx="8547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/>
              <a:t>2-input</a:t>
            </a:r>
          </a:p>
          <a:p>
            <a:pPr algn="ctr"/>
            <a:r>
              <a:rPr lang="en-US" altLang="el-GR"/>
              <a:t>CMOS</a:t>
            </a:r>
          </a:p>
          <a:p>
            <a:pPr algn="ctr"/>
            <a:r>
              <a:rPr lang="en-US" altLang="el-GR"/>
              <a:t>NOR</a:t>
            </a:r>
          </a:p>
          <a:p>
            <a:pPr algn="ctr"/>
            <a:r>
              <a:rPr lang="en-US" altLang="el-GR"/>
              <a:t>gate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3" y="2017059"/>
            <a:ext cx="3898554" cy="395829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sz="1800" dirty="0"/>
              <a:t>Stuck-short faults cause conducting path from V</a:t>
            </a:r>
            <a:r>
              <a:rPr lang="en-US" altLang="el-GR" sz="1800" baseline="-25000" dirty="0"/>
              <a:t>DD</a:t>
            </a:r>
            <a:r>
              <a:rPr lang="en-US" altLang="el-GR" sz="1800" dirty="0"/>
              <a:t> to V</a:t>
            </a:r>
            <a:r>
              <a:rPr lang="en-US" altLang="el-GR" sz="1800" baseline="-25000" dirty="0"/>
              <a:t>SS</a:t>
            </a:r>
          </a:p>
          <a:p>
            <a:pPr lvl="1">
              <a:lnSpc>
                <a:spcPct val="90000"/>
              </a:lnSpc>
            </a:pPr>
            <a:r>
              <a:rPr lang="en-US" altLang="el-GR" sz="1600" dirty="0">
                <a:cs typeface="Arial" panose="020B0604020202020204" pitchFamily="34" charset="0"/>
              </a:rPr>
              <a:t>Can be detect by monitoring steady-state power supply current I</a:t>
            </a:r>
            <a:r>
              <a:rPr lang="en-US" altLang="el-GR" sz="1600" baseline="-25000" dirty="0">
                <a:cs typeface="Arial" panose="020B0604020202020204" pitchFamily="34" charset="0"/>
              </a:rPr>
              <a:t>DDQ</a:t>
            </a:r>
          </a:p>
          <a:p>
            <a:pPr>
              <a:lnSpc>
                <a:spcPct val="90000"/>
              </a:lnSpc>
            </a:pPr>
            <a:r>
              <a:rPr lang="en-US" altLang="el-GR" sz="1800" dirty="0">
                <a:cs typeface="Arial" panose="020B0604020202020204" pitchFamily="34" charset="0"/>
              </a:rPr>
              <a:t>Stuck-open faults cause output node to store last voltage level</a:t>
            </a:r>
          </a:p>
          <a:p>
            <a:pPr lvl="1">
              <a:lnSpc>
                <a:spcPct val="90000"/>
              </a:lnSpc>
            </a:pPr>
            <a:r>
              <a:rPr lang="en-US" altLang="el-GR" sz="1600" dirty="0">
                <a:cs typeface="Arial" panose="020B0604020202020204" pitchFamily="34" charset="0"/>
              </a:rPr>
              <a:t>Requires sequence of 2 vectors for detection</a:t>
            </a:r>
          </a:p>
          <a:p>
            <a:pPr lvl="2">
              <a:lnSpc>
                <a:spcPct val="90000"/>
              </a:lnSpc>
            </a:pPr>
            <a:r>
              <a:rPr lang="en-US" altLang="el-GR" sz="1400" dirty="0">
                <a:cs typeface="Arial" panose="020B0604020202020204" pitchFamily="34" charset="0"/>
              </a:rPr>
              <a:t>00</a:t>
            </a:r>
            <a:r>
              <a:rPr lang="en-US" altLang="el-GR" sz="1400" dirty="0">
                <a:cs typeface="Arial" panose="020B0604020202020204" pitchFamily="34" charset="0"/>
                <a:sym typeface="Symbol" panose="05050102010706020507" pitchFamily="18" charset="2"/>
              </a:rPr>
              <a:t>10 detects N</a:t>
            </a:r>
            <a:r>
              <a:rPr lang="en-US" altLang="el-GR" sz="1400" baseline="-25000" dirty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l-GR" sz="1400" dirty="0">
                <a:cs typeface="Arial" panose="020B0604020202020204" pitchFamily="34" charset="0"/>
                <a:sym typeface="Symbol" panose="05050102010706020507" pitchFamily="18" charset="2"/>
              </a:rPr>
              <a:t> stuck-open</a:t>
            </a:r>
          </a:p>
          <a:p>
            <a:endParaRPr lang="el-GR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Transistor Faults</a:t>
            </a:r>
            <a:br>
              <a:rPr lang="en-US" alt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265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/>
              <a:t>Copyright 2001, Agrawal &amp; Bushnell</a:t>
            </a:r>
          </a:p>
        </p:txBody>
      </p:sp>
      <p:sp>
        <p:nvSpPr>
          <p:cNvPr id="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/>
              <a:t>VLSI Test: Lecture 5</a:t>
            </a:r>
          </a:p>
        </p:txBody>
      </p:sp>
      <p:sp>
        <p:nvSpPr>
          <p:cNvPr id="88173" name="Line 109"/>
          <p:cNvSpPr>
            <a:spLocks noChangeShapeType="1"/>
          </p:cNvSpPr>
          <p:nvPr/>
        </p:nvSpPr>
        <p:spPr bwMode="auto">
          <a:xfrm>
            <a:off x="2439988" y="3533775"/>
            <a:ext cx="258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89" name="Text Box 125"/>
          <p:cNvSpPr txBox="1">
            <a:spLocks noChangeArrowheads="1"/>
          </p:cNvSpPr>
          <p:nvPr/>
        </p:nvSpPr>
        <p:spPr bwMode="auto">
          <a:xfrm>
            <a:off x="6910388" y="2519363"/>
            <a:ext cx="25458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 dirty="0"/>
              <a:t>Two-vector stuck-open test</a:t>
            </a:r>
          </a:p>
          <a:p>
            <a:r>
              <a:rPr lang="en-US" altLang="el-GR" i="1" dirty="0"/>
              <a:t>can be constructed by</a:t>
            </a:r>
          </a:p>
          <a:p>
            <a:r>
              <a:rPr lang="en-US" altLang="el-GR" i="1" dirty="0"/>
              <a:t>ordering two stuck-at tests</a:t>
            </a:r>
          </a:p>
        </p:txBody>
      </p:sp>
      <p:sp>
        <p:nvSpPr>
          <p:cNvPr id="88168" name="Oval 104"/>
          <p:cNvSpPr>
            <a:spLocks noChangeArrowheads="1"/>
          </p:cNvSpPr>
          <p:nvPr/>
        </p:nvSpPr>
        <p:spPr bwMode="auto">
          <a:xfrm>
            <a:off x="4859339" y="3138488"/>
            <a:ext cx="776287" cy="730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3138488" y="3108326"/>
            <a:ext cx="433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i="1"/>
              <a:t>A</a:t>
            </a:r>
            <a:r>
              <a:rPr lang="en-US" altLang="el-GR" sz="2400" b="1" i="1"/>
              <a:t> </a:t>
            </a:r>
          </a:p>
        </p:txBody>
      </p:sp>
      <p:sp>
        <p:nvSpPr>
          <p:cNvPr id="88140" name="Text Box 76"/>
          <p:cNvSpPr txBox="1">
            <a:spLocks noChangeArrowheads="1"/>
          </p:cNvSpPr>
          <p:nvPr/>
        </p:nvSpPr>
        <p:spPr bwMode="auto">
          <a:xfrm>
            <a:off x="3122613" y="4041776"/>
            <a:ext cx="436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i="1"/>
              <a:t>B</a:t>
            </a:r>
            <a:r>
              <a:rPr lang="en-US" altLang="el-GR" sz="2400" b="1" i="1"/>
              <a:t> </a:t>
            </a: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5383214" y="5584825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5368925" y="491966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>
            <a:off x="5214939" y="51943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5227638" y="5183189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 flipH="1" flipV="1">
            <a:off x="5214938" y="5597525"/>
            <a:ext cx="182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5151438" y="5183189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H="1" flipV="1">
            <a:off x="3111501" y="4457700"/>
            <a:ext cx="1935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 flipH="1" flipV="1">
            <a:off x="3935413" y="5408613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 flipV="1">
            <a:off x="3125788" y="3505200"/>
            <a:ext cx="1916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>
            <a:off x="5360988" y="397192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H="1">
            <a:off x="5207001" y="424656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52197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 flipH="1">
            <a:off x="5211764" y="46482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 flipH="1">
            <a:off x="5365750" y="4638676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>
            <a:off x="51435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1" name="Oval 37"/>
          <p:cNvSpPr>
            <a:spLocks noChangeArrowheads="1"/>
          </p:cNvSpPr>
          <p:nvPr/>
        </p:nvSpPr>
        <p:spPr bwMode="auto">
          <a:xfrm>
            <a:off x="5045076" y="4406901"/>
            <a:ext cx="98425" cy="100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2" name="Line 38"/>
          <p:cNvSpPr>
            <a:spLocks noChangeShapeType="1"/>
          </p:cNvSpPr>
          <p:nvPr/>
        </p:nvSpPr>
        <p:spPr bwMode="auto">
          <a:xfrm>
            <a:off x="5356225" y="2782889"/>
            <a:ext cx="1588" cy="52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 flipH="1">
            <a:off x="5203826" y="3292475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>
            <a:off x="5216525" y="3281364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 flipH="1">
            <a:off x="5208589" y="369411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6" name="Line 42"/>
          <p:cNvSpPr>
            <a:spLocks noChangeShapeType="1"/>
          </p:cNvSpPr>
          <p:nvPr/>
        </p:nvSpPr>
        <p:spPr bwMode="auto">
          <a:xfrm>
            <a:off x="5360988" y="368617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7" name="Line 43"/>
          <p:cNvSpPr>
            <a:spLocks noChangeShapeType="1"/>
          </p:cNvSpPr>
          <p:nvPr/>
        </p:nvSpPr>
        <p:spPr bwMode="auto">
          <a:xfrm>
            <a:off x="5140325" y="3281364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8" name="Line 44"/>
          <p:cNvSpPr>
            <a:spLocks noChangeShapeType="1"/>
          </p:cNvSpPr>
          <p:nvPr/>
        </p:nvSpPr>
        <p:spPr bwMode="auto">
          <a:xfrm flipH="1">
            <a:off x="4821239" y="5397500"/>
            <a:ext cx="32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09" name="Oval 45"/>
          <p:cNvSpPr>
            <a:spLocks noChangeArrowheads="1"/>
          </p:cNvSpPr>
          <p:nvPr/>
        </p:nvSpPr>
        <p:spPr bwMode="auto">
          <a:xfrm>
            <a:off x="5041901" y="3452813"/>
            <a:ext cx="98425" cy="100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10" name="Line 46"/>
          <p:cNvSpPr>
            <a:spLocks noChangeShapeType="1"/>
          </p:cNvSpPr>
          <p:nvPr/>
        </p:nvSpPr>
        <p:spPr bwMode="auto">
          <a:xfrm>
            <a:off x="4354514" y="4911725"/>
            <a:ext cx="2033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11" name="Line 47"/>
          <p:cNvSpPr>
            <a:spLocks noChangeShapeType="1"/>
          </p:cNvSpPr>
          <p:nvPr/>
        </p:nvSpPr>
        <p:spPr bwMode="auto">
          <a:xfrm>
            <a:off x="3944938" y="35179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12" name="Line 48"/>
          <p:cNvSpPr>
            <a:spLocks noChangeShapeType="1"/>
          </p:cNvSpPr>
          <p:nvPr/>
        </p:nvSpPr>
        <p:spPr bwMode="auto">
          <a:xfrm>
            <a:off x="4832350" y="4468814"/>
            <a:ext cx="0" cy="942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13" name="Line 49"/>
          <p:cNvSpPr>
            <a:spLocks noChangeShapeType="1"/>
          </p:cNvSpPr>
          <p:nvPr/>
        </p:nvSpPr>
        <p:spPr bwMode="auto">
          <a:xfrm>
            <a:off x="4354514" y="5864225"/>
            <a:ext cx="985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4365625" y="4897439"/>
            <a:ext cx="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H="1">
            <a:off x="4217988" y="5191125"/>
            <a:ext cx="163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>
            <a:off x="4222750" y="5178426"/>
            <a:ext cx="1588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H="1">
            <a:off x="4210050" y="5592763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>
            <a:off x="4368800" y="558482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 flipH="1">
            <a:off x="4146550" y="5180014"/>
            <a:ext cx="1588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8166" name="Group 102"/>
          <p:cNvGrpSpPr>
            <a:grpSpLocks/>
          </p:cNvGrpSpPr>
          <p:nvPr/>
        </p:nvGrpSpPr>
        <p:grpSpPr bwMode="auto">
          <a:xfrm>
            <a:off x="5072064" y="6037264"/>
            <a:ext cx="725487" cy="192087"/>
            <a:chOff x="873" y="3095"/>
            <a:chExt cx="457" cy="121"/>
          </a:xfrm>
        </p:grpSpPr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>
              <a:off x="873" y="3100"/>
              <a:ext cx="3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115" name="Line 51"/>
            <p:cNvSpPr>
              <a:spLocks noChangeShapeType="1"/>
            </p:cNvSpPr>
            <p:nvPr/>
          </p:nvSpPr>
          <p:spPr bwMode="auto">
            <a:xfrm>
              <a:off x="878" y="3095"/>
              <a:ext cx="87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116" name="Line 52"/>
            <p:cNvSpPr>
              <a:spLocks noChangeShapeType="1"/>
            </p:cNvSpPr>
            <p:nvPr/>
          </p:nvSpPr>
          <p:spPr bwMode="auto">
            <a:xfrm>
              <a:off x="1070" y="3101"/>
              <a:ext cx="8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117" name="Line 53"/>
            <p:cNvSpPr>
              <a:spLocks noChangeShapeType="1"/>
            </p:cNvSpPr>
            <p:nvPr/>
          </p:nvSpPr>
          <p:spPr bwMode="auto">
            <a:xfrm>
              <a:off x="1257" y="3100"/>
              <a:ext cx="73" cy="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8118" name="Oval 54"/>
          <p:cNvSpPr>
            <a:spLocks noChangeArrowheads="1"/>
          </p:cNvSpPr>
          <p:nvPr/>
        </p:nvSpPr>
        <p:spPr bwMode="auto">
          <a:xfrm>
            <a:off x="3879850" y="3443289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19" name="Oval 55"/>
          <p:cNvSpPr>
            <a:spLocks noChangeArrowheads="1"/>
          </p:cNvSpPr>
          <p:nvPr/>
        </p:nvSpPr>
        <p:spPr bwMode="auto">
          <a:xfrm>
            <a:off x="5308600" y="4845050"/>
            <a:ext cx="122238" cy="122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20" name="Oval 56"/>
          <p:cNvSpPr>
            <a:spLocks noChangeArrowheads="1"/>
          </p:cNvSpPr>
          <p:nvPr/>
        </p:nvSpPr>
        <p:spPr bwMode="auto">
          <a:xfrm>
            <a:off x="5322889" y="5802314"/>
            <a:ext cx="122237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21" name="Oval 57"/>
          <p:cNvSpPr>
            <a:spLocks noChangeArrowheads="1"/>
          </p:cNvSpPr>
          <p:nvPr/>
        </p:nvSpPr>
        <p:spPr bwMode="auto">
          <a:xfrm>
            <a:off x="4768850" y="4386264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3343276" y="4495801"/>
            <a:ext cx="790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i="1" baseline="-26000">
                <a:solidFill>
                  <a:schemeClr val="bg2"/>
                </a:solidFill>
              </a:rPr>
              <a:t> </a:t>
            </a:r>
            <a:endParaRPr lang="en-US" altLang="el-GR" sz="2400" b="1" i="1"/>
          </a:p>
        </p:txBody>
      </p:sp>
      <p:sp>
        <p:nvSpPr>
          <p:cNvPr id="88138" name="Text Box 74"/>
          <p:cNvSpPr txBox="1">
            <a:spLocks noChangeArrowheads="1"/>
          </p:cNvSpPr>
          <p:nvPr/>
        </p:nvSpPr>
        <p:spPr bwMode="auto">
          <a:xfrm>
            <a:off x="5087939" y="2311401"/>
            <a:ext cx="935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2400" b="1" i="1"/>
              <a:t>V</a:t>
            </a:r>
            <a:r>
              <a:rPr lang="en-US" altLang="el-GR" sz="3200" b="1" i="1" baseline="-30000"/>
              <a:t>DD </a:t>
            </a:r>
            <a:endParaRPr lang="en-US" altLang="el-GR" sz="2400" b="1" i="1"/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5767388" y="447516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i="1"/>
              <a:t>C</a:t>
            </a:r>
            <a:r>
              <a:rPr lang="en-US" altLang="el-GR" sz="2400" b="1" i="1"/>
              <a:t> </a:t>
            </a:r>
          </a:p>
        </p:txBody>
      </p:sp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3863200" y="2349501"/>
            <a:ext cx="784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/>
              <a:t>pMOS</a:t>
            </a:r>
          </a:p>
          <a:p>
            <a:pPr algn="ctr"/>
            <a:r>
              <a:rPr lang="en-US" altLang="el-GR"/>
              <a:t>FETs</a:t>
            </a:r>
            <a:endParaRPr lang="en-US" altLang="el-GR" sz="2400" b="1"/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2736876" y="5549901"/>
            <a:ext cx="7825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/>
              <a:t>nMOS</a:t>
            </a:r>
          </a:p>
          <a:p>
            <a:pPr algn="ctr"/>
            <a:r>
              <a:rPr lang="en-US" altLang="el-GR"/>
              <a:t>FETs</a:t>
            </a:r>
            <a:endParaRPr lang="en-US" altLang="el-GR" sz="2400" b="1"/>
          </a:p>
        </p:txBody>
      </p:sp>
      <p:sp>
        <p:nvSpPr>
          <p:cNvPr id="88157" name="Line 93"/>
          <p:cNvSpPr>
            <a:spLocks noChangeShapeType="1"/>
          </p:cNvSpPr>
          <p:nvPr/>
        </p:nvSpPr>
        <p:spPr bwMode="auto">
          <a:xfrm flipV="1">
            <a:off x="3624263" y="5483225"/>
            <a:ext cx="442912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58" name="Line 94"/>
          <p:cNvSpPr>
            <a:spLocks noChangeShapeType="1"/>
          </p:cNvSpPr>
          <p:nvPr/>
        </p:nvSpPr>
        <p:spPr bwMode="auto">
          <a:xfrm flipV="1">
            <a:off x="3624263" y="5467350"/>
            <a:ext cx="1477962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59" name="Line 95"/>
          <p:cNvSpPr>
            <a:spLocks noChangeShapeType="1"/>
          </p:cNvSpPr>
          <p:nvPr/>
        </p:nvSpPr>
        <p:spPr bwMode="auto">
          <a:xfrm>
            <a:off x="4248151" y="3046413"/>
            <a:ext cx="809625" cy="133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60" name="Line 96"/>
          <p:cNvSpPr>
            <a:spLocks noChangeShapeType="1"/>
          </p:cNvSpPr>
          <p:nvPr/>
        </p:nvSpPr>
        <p:spPr bwMode="auto">
          <a:xfrm>
            <a:off x="4584701" y="3046413"/>
            <a:ext cx="473075" cy="366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70" name="Text Box 106"/>
          <p:cNvSpPr txBox="1">
            <a:spLocks noChangeArrowheads="1"/>
          </p:cNvSpPr>
          <p:nvPr/>
        </p:nvSpPr>
        <p:spPr bwMode="auto">
          <a:xfrm>
            <a:off x="5769819" y="3448051"/>
            <a:ext cx="7777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>
                <a:solidFill>
                  <a:schemeClr val="accent1"/>
                </a:solidFill>
              </a:rPr>
              <a:t>Stuck-</a:t>
            </a:r>
          </a:p>
          <a:p>
            <a:pPr algn="ctr"/>
            <a:r>
              <a:rPr lang="en-US" altLang="el-GR">
                <a:solidFill>
                  <a:schemeClr val="accent1"/>
                </a:solidFill>
              </a:rPr>
              <a:t>open</a:t>
            </a:r>
            <a:endParaRPr lang="en-US" altLang="el-GR"/>
          </a:p>
        </p:txBody>
      </p:sp>
      <p:sp>
        <p:nvSpPr>
          <p:cNvPr id="88171" name="Text Box 107"/>
          <p:cNvSpPr txBox="1">
            <a:spLocks noChangeArrowheads="1"/>
          </p:cNvSpPr>
          <p:nvPr/>
        </p:nvSpPr>
        <p:spPr bwMode="auto">
          <a:xfrm>
            <a:off x="2114550" y="3317876"/>
            <a:ext cx="300082" cy="1200329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</a:p>
          <a:p>
            <a:endParaRPr lang="en-US" altLang="el-GR"/>
          </a:p>
          <a:p>
            <a:endParaRPr lang="en-US" altLang="el-GR"/>
          </a:p>
          <a:p>
            <a:r>
              <a:rPr lang="en-US" altLang="el-GR"/>
              <a:t>0</a:t>
            </a:r>
          </a:p>
        </p:txBody>
      </p:sp>
      <p:sp>
        <p:nvSpPr>
          <p:cNvPr id="88172" name="Rectangle 108"/>
          <p:cNvSpPr>
            <a:spLocks noChangeArrowheads="1"/>
          </p:cNvSpPr>
          <p:nvPr/>
        </p:nvSpPr>
        <p:spPr bwMode="auto">
          <a:xfrm>
            <a:off x="2695575" y="3316289"/>
            <a:ext cx="300082" cy="1200329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</a:t>
            </a:r>
          </a:p>
          <a:p>
            <a:endParaRPr lang="en-US" altLang="el-GR"/>
          </a:p>
          <a:p>
            <a:endParaRPr lang="en-US" altLang="el-GR"/>
          </a:p>
          <a:p>
            <a:r>
              <a:rPr lang="en-US" altLang="el-GR"/>
              <a:t>0</a:t>
            </a:r>
          </a:p>
        </p:txBody>
      </p:sp>
      <p:sp>
        <p:nvSpPr>
          <p:cNvPr id="88174" name="Line 110"/>
          <p:cNvSpPr>
            <a:spLocks noChangeShapeType="1"/>
          </p:cNvSpPr>
          <p:nvPr/>
        </p:nvSpPr>
        <p:spPr bwMode="auto">
          <a:xfrm>
            <a:off x="2468563" y="4387850"/>
            <a:ext cx="258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6481763" y="468153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</a:t>
            </a:r>
          </a:p>
        </p:txBody>
      </p:sp>
      <p:sp>
        <p:nvSpPr>
          <p:cNvPr id="88177" name="Text Box 113"/>
          <p:cNvSpPr txBox="1">
            <a:spLocks noChangeArrowheads="1"/>
          </p:cNvSpPr>
          <p:nvPr/>
        </p:nvSpPr>
        <p:spPr bwMode="auto">
          <a:xfrm>
            <a:off x="7194550" y="4681538"/>
            <a:ext cx="599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1(Z)</a:t>
            </a:r>
          </a:p>
        </p:txBody>
      </p:sp>
      <p:sp>
        <p:nvSpPr>
          <p:cNvPr id="88178" name="Text Box 114"/>
          <p:cNvSpPr txBox="1">
            <a:spLocks noChangeArrowheads="1"/>
          </p:cNvSpPr>
          <p:nvPr/>
        </p:nvSpPr>
        <p:spPr bwMode="auto">
          <a:xfrm>
            <a:off x="2697164" y="62055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88181" name="Arc 117"/>
          <p:cNvSpPr>
            <a:spLocks/>
          </p:cNvSpPr>
          <p:nvPr/>
        </p:nvSpPr>
        <p:spPr bwMode="auto">
          <a:xfrm>
            <a:off x="6675439" y="4252914"/>
            <a:ext cx="947737" cy="3778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5 w 43200"/>
              <a:gd name="T1" fmla="*/ 24775 h 24775"/>
              <a:gd name="T2" fmla="*/ 43041 w 43200"/>
              <a:gd name="T3" fmla="*/ 24218 h 24775"/>
              <a:gd name="T4" fmla="*/ 21600 w 43200"/>
              <a:gd name="T5" fmla="*/ 21600 h 24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775" fill="none" extrusionOk="0">
                <a:moveTo>
                  <a:pt x="234" y="24775"/>
                </a:moveTo>
                <a:cubicBezTo>
                  <a:pt x="78" y="23723"/>
                  <a:pt x="0" y="226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475"/>
                  <a:pt x="43146" y="23349"/>
                  <a:pt x="43040" y="24217"/>
                </a:cubicBezTo>
              </a:path>
              <a:path w="43200" h="24775" stroke="0" extrusionOk="0">
                <a:moveTo>
                  <a:pt x="234" y="24775"/>
                </a:moveTo>
                <a:cubicBezTo>
                  <a:pt x="78" y="23723"/>
                  <a:pt x="0" y="2266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475"/>
                  <a:pt x="43146" y="23349"/>
                  <a:pt x="43040" y="2421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83" name="Text Box 119"/>
          <p:cNvSpPr txBox="1">
            <a:spLocks noChangeArrowheads="1"/>
          </p:cNvSpPr>
          <p:nvPr/>
        </p:nvSpPr>
        <p:spPr bwMode="auto">
          <a:xfrm>
            <a:off x="7480300" y="5413375"/>
            <a:ext cx="1984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Good circuit states</a:t>
            </a:r>
          </a:p>
        </p:txBody>
      </p:sp>
      <p:sp>
        <p:nvSpPr>
          <p:cNvPr id="88184" name="Text Box 120"/>
          <p:cNvSpPr txBox="1">
            <a:spLocks noChangeArrowheads="1"/>
          </p:cNvSpPr>
          <p:nvPr/>
        </p:nvSpPr>
        <p:spPr bwMode="auto">
          <a:xfrm>
            <a:off x="6413500" y="5870575"/>
            <a:ext cx="1997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Faulty circuit states</a:t>
            </a:r>
          </a:p>
        </p:txBody>
      </p:sp>
      <p:sp>
        <p:nvSpPr>
          <p:cNvPr id="88185" name="Line 121"/>
          <p:cNvSpPr>
            <a:spLocks noChangeShapeType="1"/>
          </p:cNvSpPr>
          <p:nvPr/>
        </p:nvSpPr>
        <p:spPr bwMode="auto">
          <a:xfrm flipH="1" flipV="1">
            <a:off x="6778625" y="5005389"/>
            <a:ext cx="776288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86" name="Line 122"/>
          <p:cNvSpPr>
            <a:spLocks noChangeShapeType="1"/>
          </p:cNvSpPr>
          <p:nvPr/>
        </p:nvSpPr>
        <p:spPr bwMode="auto">
          <a:xfrm flipH="1" flipV="1">
            <a:off x="7408863" y="5005389"/>
            <a:ext cx="227012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87" name="Line 123"/>
          <p:cNvSpPr>
            <a:spLocks noChangeShapeType="1"/>
          </p:cNvSpPr>
          <p:nvPr/>
        </p:nvSpPr>
        <p:spPr bwMode="auto">
          <a:xfrm flipV="1">
            <a:off x="6653214" y="5006976"/>
            <a:ext cx="1587" cy="9001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88" name="Line 124"/>
          <p:cNvSpPr>
            <a:spLocks noChangeShapeType="1"/>
          </p:cNvSpPr>
          <p:nvPr/>
        </p:nvSpPr>
        <p:spPr bwMode="auto">
          <a:xfrm flipV="1">
            <a:off x="6799264" y="5021264"/>
            <a:ext cx="822325" cy="898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8190" name="Rectangle 126"/>
          <p:cNvSpPr>
            <a:spLocks noChangeArrowheads="1"/>
          </p:cNvSpPr>
          <p:nvPr/>
        </p:nvSpPr>
        <p:spPr bwMode="auto">
          <a:xfrm>
            <a:off x="6475413" y="1303339"/>
            <a:ext cx="24949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Vector 1: test for </a:t>
            </a:r>
            <a:r>
              <a:rPr lang="en-US" altLang="el-GR" i="1"/>
              <a:t>A</a:t>
            </a:r>
            <a:r>
              <a:rPr lang="en-US" altLang="el-GR"/>
              <a:t> s-a-0</a:t>
            </a:r>
          </a:p>
          <a:p>
            <a:r>
              <a:rPr lang="en-US" altLang="el-GR"/>
              <a:t>(Initialization vector)</a:t>
            </a:r>
          </a:p>
        </p:txBody>
      </p:sp>
      <p:sp>
        <p:nvSpPr>
          <p:cNvPr id="88191" name="Rectangle 127"/>
          <p:cNvSpPr>
            <a:spLocks noChangeArrowheads="1"/>
          </p:cNvSpPr>
          <p:nvPr/>
        </p:nvSpPr>
        <p:spPr bwMode="auto">
          <a:xfrm>
            <a:off x="6477001" y="2066925"/>
            <a:ext cx="2592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Vector 2 (test for </a:t>
            </a:r>
            <a:r>
              <a:rPr lang="en-US" altLang="el-GR" i="1"/>
              <a:t>A</a:t>
            </a:r>
            <a:r>
              <a:rPr lang="en-US" altLang="el-GR"/>
              <a:t> s-a-1)</a:t>
            </a:r>
          </a:p>
        </p:txBody>
      </p:sp>
      <p:cxnSp>
        <p:nvCxnSpPr>
          <p:cNvPr id="88193" name="AutoShape 129"/>
          <p:cNvCxnSpPr>
            <a:cxnSpLocks noChangeShapeType="1"/>
            <a:stCxn id="88190" idx="1"/>
            <a:endCxn id="88171" idx="0"/>
          </p:cNvCxnSpPr>
          <p:nvPr/>
        </p:nvCxnSpPr>
        <p:spPr bwMode="auto">
          <a:xfrm rot="10800000" flipV="1">
            <a:off x="2292351" y="1654175"/>
            <a:ext cx="4183063" cy="16637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194" name="AutoShape 130"/>
          <p:cNvCxnSpPr>
            <a:cxnSpLocks noChangeShapeType="1"/>
            <a:stCxn id="88191" idx="1"/>
            <a:endCxn id="88172" idx="0"/>
          </p:cNvCxnSpPr>
          <p:nvPr/>
        </p:nvCxnSpPr>
        <p:spPr bwMode="auto">
          <a:xfrm rot="10800000" flipV="1">
            <a:off x="2873376" y="2265364"/>
            <a:ext cx="3603625" cy="1050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197" name="AutoShape 133"/>
          <p:cNvCxnSpPr>
            <a:cxnSpLocks noChangeShapeType="1"/>
            <a:stCxn id="88176" idx="3"/>
            <a:endCxn id="88177" idx="1"/>
          </p:cNvCxnSpPr>
          <p:nvPr/>
        </p:nvCxnSpPr>
        <p:spPr bwMode="auto">
          <a:xfrm>
            <a:off x="6835776" y="4879975"/>
            <a:ext cx="358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Stuck-Open Example</a:t>
            </a:r>
            <a:br>
              <a:rPr lang="en-US" alt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25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/>
              <a:t>Copyright 2001, Agrawal &amp; Bushnell</a:t>
            </a:r>
          </a:p>
        </p:txBody>
      </p:sp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l-GR"/>
              <a:t>VLSI Test: Lecture 5</a:t>
            </a:r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4859339" y="3138488"/>
            <a:ext cx="776287" cy="730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138488" y="3108326"/>
            <a:ext cx="433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i="1"/>
              <a:t>A</a:t>
            </a:r>
            <a:r>
              <a:rPr lang="en-US" altLang="el-GR" sz="2400" b="1" i="1"/>
              <a:t> 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3122613" y="4041776"/>
            <a:ext cx="436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i="1"/>
              <a:t>B</a:t>
            </a:r>
            <a:r>
              <a:rPr lang="en-US" altLang="el-GR" sz="2400" b="1" i="1"/>
              <a:t> 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5383214" y="5584825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368925" y="491966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5214939" y="51943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5227638" y="5183189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H="1" flipV="1">
            <a:off x="5214938" y="5597525"/>
            <a:ext cx="182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5151438" y="5183189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 flipV="1">
            <a:off x="3111501" y="4457700"/>
            <a:ext cx="1935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H="1" flipV="1">
            <a:off x="3935413" y="5408613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flipH="1" flipV="1">
            <a:off x="3125788" y="3505200"/>
            <a:ext cx="1916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5360988" y="397192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5207001" y="424656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52197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>
            <a:off x="5211764" y="4648200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 flipH="1">
            <a:off x="5365750" y="4638676"/>
            <a:ext cx="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5143500" y="4235450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5045076" y="4406901"/>
            <a:ext cx="98425" cy="100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5356225" y="2782889"/>
            <a:ext cx="1588" cy="52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 flipH="1">
            <a:off x="5203826" y="3292475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>
            <a:off x="5216525" y="3281364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 flipH="1">
            <a:off x="5208589" y="3694113"/>
            <a:ext cx="168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5360988" y="368617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5140325" y="3281364"/>
            <a:ext cx="0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 flipH="1">
            <a:off x="4821239" y="5397500"/>
            <a:ext cx="32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5041901" y="3452813"/>
            <a:ext cx="98425" cy="100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4354514" y="4911725"/>
            <a:ext cx="2033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>
            <a:off x="3944938" y="35179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>
            <a:off x="4832350" y="4468814"/>
            <a:ext cx="0" cy="942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4354514" y="5864225"/>
            <a:ext cx="985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>
            <a:off x="4365625" y="4897439"/>
            <a:ext cx="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 flipH="1">
            <a:off x="4217988" y="5191125"/>
            <a:ext cx="163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>
            <a:off x="4222750" y="5178426"/>
            <a:ext cx="1588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7" name="Line 39"/>
          <p:cNvSpPr>
            <a:spLocks noChangeShapeType="1"/>
          </p:cNvSpPr>
          <p:nvPr/>
        </p:nvSpPr>
        <p:spPr bwMode="auto">
          <a:xfrm flipH="1">
            <a:off x="4210050" y="5592763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8" name="Line 40"/>
          <p:cNvSpPr>
            <a:spLocks noChangeShapeType="1"/>
          </p:cNvSpPr>
          <p:nvPr/>
        </p:nvSpPr>
        <p:spPr bwMode="auto">
          <a:xfrm>
            <a:off x="4368800" y="558482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29" name="Line 41"/>
          <p:cNvSpPr>
            <a:spLocks noChangeShapeType="1"/>
          </p:cNvSpPr>
          <p:nvPr/>
        </p:nvSpPr>
        <p:spPr bwMode="auto">
          <a:xfrm flipH="1">
            <a:off x="4146550" y="5180014"/>
            <a:ext cx="1588" cy="427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9130" name="Group 42"/>
          <p:cNvGrpSpPr>
            <a:grpSpLocks/>
          </p:cNvGrpSpPr>
          <p:nvPr/>
        </p:nvGrpSpPr>
        <p:grpSpPr bwMode="auto">
          <a:xfrm>
            <a:off x="5072064" y="6037264"/>
            <a:ext cx="725487" cy="192087"/>
            <a:chOff x="873" y="3095"/>
            <a:chExt cx="457" cy="121"/>
          </a:xfrm>
        </p:grpSpPr>
        <p:sp>
          <p:nvSpPr>
            <p:cNvPr id="89131" name="Line 43"/>
            <p:cNvSpPr>
              <a:spLocks noChangeShapeType="1"/>
            </p:cNvSpPr>
            <p:nvPr/>
          </p:nvSpPr>
          <p:spPr bwMode="auto">
            <a:xfrm>
              <a:off x="873" y="3100"/>
              <a:ext cx="3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132" name="Line 44"/>
            <p:cNvSpPr>
              <a:spLocks noChangeShapeType="1"/>
            </p:cNvSpPr>
            <p:nvPr/>
          </p:nvSpPr>
          <p:spPr bwMode="auto">
            <a:xfrm>
              <a:off x="878" y="3095"/>
              <a:ext cx="87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133" name="Line 45"/>
            <p:cNvSpPr>
              <a:spLocks noChangeShapeType="1"/>
            </p:cNvSpPr>
            <p:nvPr/>
          </p:nvSpPr>
          <p:spPr bwMode="auto">
            <a:xfrm>
              <a:off x="1070" y="3101"/>
              <a:ext cx="8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134" name="Line 46"/>
            <p:cNvSpPr>
              <a:spLocks noChangeShapeType="1"/>
            </p:cNvSpPr>
            <p:nvPr/>
          </p:nvSpPr>
          <p:spPr bwMode="auto">
            <a:xfrm>
              <a:off x="1257" y="3100"/>
              <a:ext cx="73" cy="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9135" name="Oval 47"/>
          <p:cNvSpPr>
            <a:spLocks noChangeArrowheads="1"/>
          </p:cNvSpPr>
          <p:nvPr/>
        </p:nvSpPr>
        <p:spPr bwMode="auto">
          <a:xfrm>
            <a:off x="3879850" y="3443289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36" name="Oval 48"/>
          <p:cNvSpPr>
            <a:spLocks noChangeArrowheads="1"/>
          </p:cNvSpPr>
          <p:nvPr/>
        </p:nvSpPr>
        <p:spPr bwMode="auto">
          <a:xfrm>
            <a:off x="5308600" y="4845050"/>
            <a:ext cx="122238" cy="122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37" name="Oval 49"/>
          <p:cNvSpPr>
            <a:spLocks noChangeArrowheads="1"/>
          </p:cNvSpPr>
          <p:nvPr/>
        </p:nvSpPr>
        <p:spPr bwMode="auto">
          <a:xfrm>
            <a:off x="5322889" y="5802314"/>
            <a:ext cx="122237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38" name="Oval 50"/>
          <p:cNvSpPr>
            <a:spLocks noChangeArrowheads="1"/>
          </p:cNvSpPr>
          <p:nvPr/>
        </p:nvSpPr>
        <p:spPr bwMode="auto">
          <a:xfrm>
            <a:off x="4768850" y="4386264"/>
            <a:ext cx="122238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39" name="Text Box 51"/>
          <p:cNvSpPr txBox="1">
            <a:spLocks noChangeArrowheads="1"/>
          </p:cNvSpPr>
          <p:nvPr/>
        </p:nvSpPr>
        <p:spPr bwMode="auto">
          <a:xfrm>
            <a:off x="3343276" y="4495801"/>
            <a:ext cx="790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i="1" baseline="-26000">
                <a:solidFill>
                  <a:schemeClr val="bg2"/>
                </a:solidFill>
              </a:rPr>
              <a:t> </a:t>
            </a:r>
            <a:endParaRPr lang="en-US" altLang="el-GR" sz="2400" b="1" i="1"/>
          </a:p>
        </p:txBody>
      </p:sp>
      <p:sp>
        <p:nvSpPr>
          <p:cNvPr id="89140" name="Text Box 52"/>
          <p:cNvSpPr txBox="1">
            <a:spLocks noChangeArrowheads="1"/>
          </p:cNvSpPr>
          <p:nvPr/>
        </p:nvSpPr>
        <p:spPr bwMode="auto">
          <a:xfrm>
            <a:off x="5087939" y="2311401"/>
            <a:ext cx="935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2400" b="1" i="1"/>
              <a:t>V</a:t>
            </a:r>
            <a:r>
              <a:rPr lang="en-US" altLang="el-GR" sz="3200" b="1" i="1" baseline="-30000"/>
              <a:t>DD </a:t>
            </a:r>
            <a:endParaRPr lang="en-US" altLang="el-GR" sz="2400" b="1" i="1"/>
          </a:p>
        </p:txBody>
      </p:sp>
      <p:sp>
        <p:nvSpPr>
          <p:cNvPr id="89141" name="Text Box 53"/>
          <p:cNvSpPr txBox="1">
            <a:spLocks noChangeArrowheads="1"/>
          </p:cNvSpPr>
          <p:nvPr/>
        </p:nvSpPr>
        <p:spPr bwMode="auto">
          <a:xfrm>
            <a:off x="5767388" y="447516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i="1"/>
              <a:t>C</a:t>
            </a:r>
            <a:r>
              <a:rPr lang="en-US" altLang="el-GR" sz="2400" b="1" i="1"/>
              <a:t> </a:t>
            </a:r>
          </a:p>
        </p:txBody>
      </p:sp>
      <p:sp>
        <p:nvSpPr>
          <p:cNvPr id="89142" name="Text Box 54"/>
          <p:cNvSpPr txBox="1">
            <a:spLocks noChangeArrowheads="1"/>
          </p:cNvSpPr>
          <p:nvPr/>
        </p:nvSpPr>
        <p:spPr bwMode="auto">
          <a:xfrm>
            <a:off x="3863200" y="2349501"/>
            <a:ext cx="784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/>
              <a:t>pMOS</a:t>
            </a:r>
          </a:p>
          <a:p>
            <a:pPr algn="ctr"/>
            <a:r>
              <a:rPr lang="en-US" altLang="el-GR"/>
              <a:t>FETs</a:t>
            </a:r>
            <a:endParaRPr lang="en-US" altLang="el-GR" sz="2400" b="1"/>
          </a:p>
        </p:txBody>
      </p:sp>
      <p:sp>
        <p:nvSpPr>
          <p:cNvPr id="89143" name="Text Box 55"/>
          <p:cNvSpPr txBox="1">
            <a:spLocks noChangeArrowheads="1"/>
          </p:cNvSpPr>
          <p:nvPr/>
        </p:nvSpPr>
        <p:spPr bwMode="auto">
          <a:xfrm>
            <a:off x="2736876" y="5549901"/>
            <a:ext cx="7825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/>
              <a:t>nMOS</a:t>
            </a:r>
          </a:p>
          <a:p>
            <a:pPr algn="ctr"/>
            <a:r>
              <a:rPr lang="en-US" altLang="el-GR"/>
              <a:t>FETs</a:t>
            </a:r>
            <a:endParaRPr lang="en-US" altLang="el-GR" sz="2400" b="1"/>
          </a:p>
        </p:txBody>
      </p:sp>
      <p:sp>
        <p:nvSpPr>
          <p:cNvPr id="89144" name="Line 56"/>
          <p:cNvSpPr>
            <a:spLocks noChangeShapeType="1"/>
          </p:cNvSpPr>
          <p:nvPr/>
        </p:nvSpPr>
        <p:spPr bwMode="auto">
          <a:xfrm flipV="1">
            <a:off x="3624263" y="5483225"/>
            <a:ext cx="442912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45" name="Line 57"/>
          <p:cNvSpPr>
            <a:spLocks noChangeShapeType="1"/>
          </p:cNvSpPr>
          <p:nvPr/>
        </p:nvSpPr>
        <p:spPr bwMode="auto">
          <a:xfrm flipV="1">
            <a:off x="3624263" y="5467350"/>
            <a:ext cx="1477962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46" name="Line 58"/>
          <p:cNvSpPr>
            <a:spLocks noChangeShapeType="1"/>
          </p:cNvSpPr>
          <p:nvPr/>
        </p:nvSpPr>
        <p:spPr bwMode="auto">
          <a:xfrm>
            <a:off x="4248151" y="3046413"/>
            <a:ext cx="809625" cy="133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47" name="Line 59"/>
          <p:cNvSpPr>
            <a:spLocks noChangeShapeType="1"/>
          </p:cNvSpPr>
          <p:nvPr/>
        </p:nvSpPr>
        <p:spPr bwMode="auto">
          <a:xfrm>
            <a:off x="4584701" y="3046413"/>
            <a:ext cx="473075" cy="366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48" name="Text Box 60"/>
          <p:cNvSpPr txBox="1">
            <a:spLocks noChangeArrowheads="1"/>
          </p:cNvSpPr>
          <p:nvPr/>
        </p:nvSpPr>
        <p:spPr bwMode="auto">
          <a:xfrm>
            <a:off x="5814269" y="3295651"/>
            <a:ext cx="7777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>
                <a:solidFill>
                  <a:schemeClr val="accent1"/>
                </a:solidFill>
              </a:rPr>
              <a:t>Stuck-</a:t>
            </a:r>
          </a:p>
          <a:p>
            <a:pPr algn="ctr"/>
            <a:r>
              <a:rPr lang="en-US" altLang="el-GR">
                <a:solidFill>
                  <a:schemeClr val="accent1"/>
                </a:solidFill>
              </a:rPr>
              <a:t>short</a:t>
            </a:r>
            <a:endParaRPr lang="en-US" altLang="el-GR"/>
          </a:p>
        </p:txBody>
      </p:sp>
      <p:sp>
        <p:nvSpPr>
          <p:cNvPr id="89150" name="Rectangle 62"/>
          <p:cNvSpPr>
            <a:spLocks noChangeArrowheads="1"/>
          </p:cNvSpPr>
          <p:nvPr/>
        </p:nvSpPr>
        <p:spPr bwMode="auto">
          <a:xfrm>
            <a:off x="2695575" y="3316289"/>
            <a:ext cx="300082" cy="1200329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</a:p>
          <a:p>
            <a:endParaRPr lang="en-US" altLang="el-GR"/>
          </a:p>
          <a:p>
            <a:endParaRPr lang="en-US" altLang="el-GR"/>
          </a:p>
          <a:p>
            <a:r>
              <a:rPr lang="en-US" altLang="el-GR"/>
              <a:t>0</a:t>
            </a:r>
          </a:p>
        </p:txBody>
      </p:sp>
      <p:sp>
        <p:nvSpPr>
          <p:cNvPr id="89152" name="Text Box 64"/>
          <p:cNvSpPr txBox="1">
            <a:spLocks noChangeArrowheads="1"/>
          </p:cNvSpPr>
          <p:nvPr/>
        </p:nvSpPr>
        <p:spPr bwMode="auto">
          <a:xfrm>
            <a:off x="6481763" y="4681538"/>
            <a:ext cx="680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 (X)</a:t>
            </a:r>
          </a:p>
        </p:txBody>
      </p:sp>
      <p:sp>
        <p:nvSpPr>
          <p:cNvPr id="89154" name="Text Box 66"/>
          <p:cNvSpPr txBox="1">
            <a:spLocks noChangeArrowheads="1"/>
          </p:cNvSpPr>
          <p:nvPr/>
        </p:nvSpPr>
        <p:spPr bwMode="auto">
          <a:xfrm>
            <a:off x="2697164" y="62055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89156" name="Text Box 68"/>
          <p:cNvSpPr txBox="1">
            <a:spLocks noChangeArrowheads="1"/>
          </p:cNvSpPr>
          <p:nvPr/>
        </p:nvSpPr>
        <p:spPr bwMode="auto">
          <a:xfrm>
            <a:off x="7435851" y="4164013"/>
            <a:ext cx="1896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Good circuit state</a:t>
            </a:r>
          </a:p>
        </p:txBody>
      </p:sp>
      <p:sp>
        <p:nvSpPr>
          <p:cNvPr id="89157" name="Text Box 69"/>
          <p:cNvSpPr txBox="1">
            <a:spLocks noChangeArrowheads="1"/>
          </p:cNvSpPr>
          <p:nvPr/>
        </p:nvSpPr>
        <p:spPr bwMode="auto">
          <a:xfrm>
            <a:off x="6750051" y="5780088"/>
            <a:ext cx="1909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Faulty circuit state</a:t>
            </a:r>
          </a:p>
        </p:txBody>
      </p:sp>
      <p:sp>
        <p:nvSpPr>
          <p:cNvPr id="89158" name="Line 70"/>
          <p:cNvSpPr>
            <a:spLocks noChangeShapeType="1"/>
          </p:cNvSpPr>
          <p:nvPr/>
        </p:nvSpPr>
        <p:spPr bwMode="auto">
          <a:xfrm flipH="1">
            <a:off x="6719888" y="4394201"/>
            <a:ext cx="73025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60" name="Line 72"/>
          <p:cNvSpPr>
            <a:spLocks noChangeShapeType="1"/>
          </p:cNvSpPr>
          <p:nvPr/>
        </p:nvSpPr>
        <p:spPr bwMode="auto">
          <a:xfrm flipH="1" flipV="1">
            <a:off x="7004050" y="5006975"/>
            <a:ext cx="12700" cy="7635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63" name="Rectangle 75"/>
          <p:cNvSpPr>
            <a:spLocks noChangeArrowheads="1"/>
          </p:cNvSpPr>
          <p:nvPr/>
        </p:nvSpPr>
        <p:spPr bwMode="auto">
          <a:xfrm>
            <a:off x="6416675" y="1655763"/>
            <a:ext cx="2276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Test vector for </a:t>
            </a:r>
            <a:r>
              <a:rPr lang="en-US" altLang="el-GR" i="1"/>
              <a:t>A</a:t>
            </a:r>
            <a:r>
              <a:rPr lang="en-US" altLang="el-GR"/>
              <a:t> s-a-0</a:t>
            </a:r>
          </a:p>
        </p:txBody>
      </p:sp>
      <p:cxnSp>
        <p:nvCxnSpPr>
          <p:cNvPr id="89165" name="AutoShape 77"/>
          <p:cNvCxnSpPr>
            <a:cxnSpLocks noChangeShapeType="1"/>
            <a:stCxn id="89163" idx="1"/>
            <a:endCxn id="89150" idx="0"/>
          </p:cNvCxnSpPr>
          <p:nvPr/>
        </p:nvCxnSpPr>
        <p:spPr bwMode="auto">
          <a:xfrm rot="10800000" flipV="1">
            <a:off x="2873375" y="1854200"/>
            <a:ext cx="3543300" cy="146208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72" name="Text Box 84"/>
          <p:cNvSpPr txBox="1">
            <a:spLocks noChangeArrowheads="1"/>
          </p:cNvSpPr>
          <p:nvPr/>
        </p:nvSpPr>
        <p:spPr bwMode="auto">
          <a:xfrm>
            <a:off x="7405688" y="2657476"/>
            <a:ext cx="1351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>
                <a:solidFill>
                  <a:srgbClr val="FF6600"/>
                </a:solidFill>
              </a:rPr>
              <a:t>I</a:t>
            </a:r>
            <a:r>
              <a:rPr lang="en-US" altLang="el-GR" sz="2400" i="1" baseline="-25000">
                <a:solidFill>
                  <a:srgbClr val="FF6600"/>
                </a:solidFill>
              </a:rPr>
              <a:t>DDQ</a:t>
            </a:r>
            <a:r>
              <a:rPr lang="en-US" altLang="el-GR">
                <a:solidFill>
                  <a:srgbClr val="FF6600"/>
                </a:solidFill>
              </a:rPr>
              <a:t> path in</a:t>
            </a:r>
          </a:p>
          <a:p>
            <a:r>
              <a:rPr lang="en-US" altLang="el-GR">
                <a:solidFill>
                  <a:srgbClr val="FF6600"/>
                </a:solidFill>
              </a:rPr>
              <a:t>faulty circuit</a:t>
            </a:r>
            <a:endParaRPr lang="en-US" altLang="el-GR"/>
          </a:p>
        </p:txBody>
      </p:sp>
      <p:sp>
        <p:nvSpPr>
          <p:cNvPr id="89174" name="Line 86"/>
          <p:cNvSpPr>
            <a:spLocks noChangeShapeType="1"/>
          </p:cNvSpPr>
          <p:nvPr/>
        </p:nvSpPr>
        <p:spPr bwMode="auto">
          <a:xfrm flipH="1">
            <a:off x="5562601" y="3017838"/>
            <a:ext cx="176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9181" name="Freeform 93"/>
          <p:cNvSpPr>
            <a:spLocks/>
          </p:cNvSpPr>
          <p:nvPr/>
        </p:nvSpPr>
        <p:spPr bwMode="auto">
          <a:xfrm>
            <a:off x="4338638" y="2819400"/>
            <a:ext cx="1236662" cy="3443288"/>
          </a:xfrm>
          <a:custGeom>
            <a:avLst/>
            <a:gdLst>
              <a:gd name="T0" fmla="*/ 857 w 865"/>
              <a:gd name="T1" fmla="*/ 0 h 2198"/>
              <a:gd name="T2" fmla="*/ 713 w 865"/>
              <a:gd name="T3" fmla="*/ 1229 h 2198"/>
              <a:gd name="T4" fmla="*/ 99 w 865"/>
              <a:gd name="T5" fmla="*/ 1411 h 2198"/>
              <a:gd name="T6" fmla="*/ 118 w 865"/>
              <a:gd name="T7" fmla="*/ 1843 h 2198"/>
              <a:gd name="T8" fmla="*/ 742 w 865"/>
              <a:gd name="T9" fmla="*/ 1997 h 2198"/>
              <a:gd name="T10" fmla="*/ 857 w 865"/>
              <a:gd name="T11" fmla="*/ 2198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5" h="2198">
                <a:moveTo>
                  <a:pt x="857" y="0"/>
                </a:moveTo>
                <a:cubicBezTo>
                  <a:pt x="848" y="497"/>
                  <a:pt x="839" y="994"/>
                  <a:pt x="713" y="1229"/>
                </a:cubicBezTo>
                <a:cubicBezTo>
                  <a:pt x="587" y="1464"/>
                  <a:pt x="198" y="1309"/>
                  <a:pt x="99" y="1411"/>
                </a:cubicBezTo>
                <a:cubicBezTo>
                  <a:pt x="0" y="1513"/>
                  <a:pt x="11" y="1745"/>
                  <a:pt x="118" y="1843"/>
                </a:cubicBezTo>
                <a:cubicBezTo>
                  <a:pt x="225" y="1941"/>
                  <a:pt x="619" y="1938"/>
                  <a:pt x="742" y="1997"/>
                </a:cubicBezTo>
                <a:cubicBezTo>
                  <a:pt x="865" y="2056"/>
                  <a:pt x="861" y="2127"/>
                  <a:pt x="857" y="2198"/>
                </a:cubicBezTo>
              </a:path>
            </a:pathLst>
          </a:custGeom>
          <a:noFill/>
          <a:ln w="28575" cmpd="sng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Stuck-Short Example</a:t>
            </a:r>
            <a:br>
              <a:rPr lang="en-US" alt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215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roup 3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5820"/>
              </p:ext>
            </p:extLst>
          </p:nvPr>
        </p:nvGraphicFramePr>
        <p:xfrm>
          <a:off x="690095" y="2638417"/>
          <a:ext cx="3275012" cy="2777492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3750468584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395511981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88717646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1597808696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43555933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AB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01259"/>
                  </a:ext>
                </a:extLst>
              </a:tr>
              <a:tr h="234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637589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stuck-open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last 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06334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stuck-short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DDQ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082192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stuck-open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last 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51149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stuck-short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DDQ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03166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stuck-open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last Z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420712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stuck-short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DDQ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058203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stuck-open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last Z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562909"/>
                  </a:ext>
                </a:extLst>
              </a:tr>
              <a:tr h="293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stuck-short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DDQ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40783"/>
                  </a:ext>
                </a:extLst>
              </a:tr>
            </a:tbl>
          </a:graphicData>
        </a:graphic>
      </p:graphicFrame>
      <p:grpSp>
        <p:nvGrpSpPr>
          <p:cNvPr id="52" name="Group 337"/>
          <p:cNvGrpSpPr>
            <a:grpSpLocks/>
          </p:cNvGrpSpPr>
          <p:nvPr/>
        </p:nvGrpSpPr>
        <p:grpSpPr bwMode="auto">
          <a:xfrm>
            <a:off x="5500316" y="2545511"/>
            <a:ext cx="2179637" cy="2713037"/>
            <a:chOff x="4450" y="7938"/>
            <a:chExt cx="2429" cy="2891"/>
          </a:xfrm>
        </p:grpSpPr>
        <p:sp>
          <p:nvSpPr>
            <p:cNvPr id="53" name="Freeform 338"/>
            <p:cNvSpPr>
              <a:spLocks/>
            </p:cNvSpPr>
            <p:nvPr/>
          </p:nvSpPr>
          <p:spPr bwMode="auto">
            <a:xfrm>
              <a:off x="5257" y="9520"/>
              <a:ext cx="1536" cy="221"/>
            </a:xfrm>
            <a:custGeom>
              <a:avLst/>
              <a:gdLst>
                <a:gd name="T0" fmla="*/ 0 w 1536"/>
                <a:gd name="T1" fmla="*/ 176 h 176"/>
                <a:gd name="T2" fmla="*/ 0 w 1536"/>
                <a:gd name="T3" fmla="*/ 4 h 176"/>
                <a:gd name="T4" fmla="*/ 1536 w 1536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176">
                  <a:moveTo>
                    <a:pt x="0" y="176"/>
                  </a:moveTo>
                  <a:lnTo>
                    <a:pt x="0" y="4"/>
                  </a:lnTo>
                  <a:lnTo>
                    <a:pt x="153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grpSp>
          <p:nvGrpSpPr>
            <p:cNvPr id="54" name="Group 339"/>
            <p:cNvGrpSpPr>
              <a:grpSpLocks/>
            </p:cNvGrpSpPr>
            <p:nvPr/>
          </p:nvGrpSpPr>
          <p:grpSpPr bwMode="auto">
            <a:xfrm>
              <a:off x="6088" y="10613"/>
              <a:ext cx="227" cy="123"/>
              <a:chOff x="6261" y="10524"/>
              <a:chExt cx="227" cy="123"/>
            </a:xfrm>
          </p:grpSpPr>
          <p:sp>
            <p:nvSpPr>
              <p:cNvPr id="92" name="Line 340"/>
              <p:cNvSpPr>
                <a:spLocks noChangeShapeType="1"/>
              </p:cNvSpPr>
              <p:nvPr/>
            </p:nvSpPr>
            <p:spPr bwMode="auto">
              <a:xfrm>
                <a:off x="6261" y="10524"/>
                <a:ext cx="22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93" name="Line 341"/>
              <p:cNvSpPr>
                <a:spLocks noChangeShapeType="1"/>
              </p:cNvSpPr>
              <p:nvPr/>
            </p:nvSpPr>
            <p:spPr bwMode="auto">
              <a:xfrm>
                <a:off x="6290" y="10585"/>
                <a:ext cx="1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94" name="Line 342"/>
              <p:cNvSpPr>
                <a:spLocks noChangeShapeType="1"/>
              </p:cNvSpPr>
              <p:nvPr/>
            </p:nvSpPr>
            <p:spPr bwMode="auto">
              <a:xfrm>
                <a:off x="6332" y="10646"/>
                <a:ext cx="8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</p:grpSp>
        <p:sp>
          <p:nvSpPr>
            <p:cNvPr id="55" name="Line 343"/>
            <p:cNvSpPr>
              <a:spLocks noChangeShapeType="1"/>
            </p:cNvSpPr>
            <p:nvPr/>
          </p:nvSpPr>
          <p:spPr bwMode="auto">
            <a:xfrm flipV="1">
              <a:off x="6197" y="8037"/>
              <a:ext cx="11" cy="3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56" name="Oval 344"/>
            <p:cNvSpPr>
              <a:spLocks noChangeArrowheads="1"/>
            </p:cNvSpPr>
            <p:nvPr/>
          </p:nvSpPr>
          <p:spPr bwMode="auto">
            <a:xfrm>
              <a:off x="5897" y="9609"/>
              <a:ext cx="625" cy="58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69696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57" name="Text Box 345"/>
            <p:cNvSpPr txBox="1">
              <a:spLocks noChangeArrowheads="1"/>
            </p:cNvSpPr>
            <p:nvPr/>
          </p:nvSpPr>
          <p:spPr bwMode="auto">
            <a:xfrm>
              <a:off x="5588" y="7938"/>
              <a:ext cx="62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DD</a:t>
              </a:r>
              <a:endParaRPr lang="en-US" altLang="el-GR"/>
            </a:p>
          </p:txBody>
        </p:sp>
        <p:sp>
          <p:nvSpPr>
            <p:cNvPr id="58" name="Text Box 346"/>
            <p:cNvSpPr txBox="1">
              <a:spLocks noChangeArrowheads="1"/>
            </p:cNvSpPr>
            <p:nvPr/>
          </p:nvSpPr>
          <p:spPr bwMode="auto">
            <a:xfrm>
              <a:off x="5595" y="10564"/>
              <a:ext cx="48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SS</a:t>
              </a:r>
              <a:endParaRPr lang="en-US" altLang="el-GR"/>
            </a:p>
          </p:txBody>
        </p:sp>
        <p:sp>
          <p:nvSpPr>
            <p:cNvPr id="59" name="Text Box 347"/>
            <p:cNvSpPr txBox="1">
              <a:spLocks noChangeArrowheads="1"/>
            </p:cNvSpPr>
            <p:nvPr/>
          </p:nvSpPr>
          <p:spPr bwMode="auto">
            <a:xfrm>
              <a:off x="4455" y="8932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el-GR"/>
            </a:p>
          </p:txBody>
        </p:sp>
        <p:grpSp>
          <p:nvGrpSpPr>
            <p:cNvPr id="60" name="Group 348"/>
            <p:cNvGrpSpPr>
              <a:grpSpLocks/>
            </p:cNvGrpSpPr>
            <p:nvPr/>
          </p:nvGrpSpPr>
          <p:grpSpPr bwMode="auto">
            <a:xfrm>
              <a:off x="5925" y="8407"/>
              <a:ext cx="573" cy="334"/>
              <a:chOff x="7127" y="7270"/>
              <a:chExt cx="573" cy="334"/>
            </a:xfrm>
          </p:grpSpPr>
          <p:sp>
            <p:nvSpPr>
              <p:cNvPr id="88" name="Text Box 349"/>
              <p:cNvSpPr txBox="1">
                <a:spLocks noChangeArrowheads="1"/>
              </p:cNvSpPr>
              <p:nvPr/>
            </p:nvSpPr>
            <p:spPr bwMode="auto">
              <a:xfrm>
                <a:off x="7432" y="7306"/>
                <a:ext cx="26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el-GR"/>
              </a:p>
            </p:txBody>
          </p:sp>
          <p:sp>
            <p:nvSpPr>
              <p:cNvPr id="89" name="Freeform 350"/>
              <p:cNvSpPr>
                <a:spLocks/>
              </p:cNvSpPr>
              <p:nvPr/>
            </p:nvSpPr>
            <p:spPr bwMode="auto">
              <a:xfrm>
                <a:off x="7306" y="7283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0" name="Line 351"/>
              <p:cNvSpPr>
                <a:spLocks noChangeShapeType="1"/>
              </p:cNvSpPr>
              <p:nvPr/>
            </p:nvSpPr>
            <p:spPr bwMode="auto">
              <a:xfrm>
                <a:off x="7221" y="7270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" name="Oval 352"/>
              <p:cNvSpPr>
                <a:spLocks noChangeArrowheads="1"/>
              </p:cNvSpPr>
              <p:nvPr/>
            </p:nvSpPr>
            <p:spPr bwMode="auto">
              <a:xfrm>
                <a:off x="7127" y="7388"/>
                <a:ext cx="95" cy="98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1" name="Group 353"/>
            <p:cNvGrpSpPr>
              <a:grpSpLocks/>
            </p:cNvGrpSpPr>
            <p:nvPr/>
          </p:nvGrpSpPr>
          <p:grpSpPr bwMode="auto">
            <a:xfrm>
              <a:off x="5925" y="8998"/>
              <a:ext cx="573" cy="334"/>
              <a:chOff x="7127" y="7270"/>
              <a:chExt cx="573" cy="334"/>
            </a:xfrm>
          </p:grpSpPr>
          <p:sp>
            <p:nvSpPr>
              <p:cNvPr id="84" name="Text Box 354"/>
              <p:cNvSpPr txBox="1">
                <a:spLocks noChangeArrowheads="1"/>
              </p:cNvSpPr>
              <p:nvPr/>
            </p:nvSpPr>
            <p:spPr bwMode="auto">
              <a:xfrm>
                <a:off x="7432" y="7306"/>
                <a:ext cx="26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l-GR"/>
              </a:p>
            </p:txBody>
          </p:sp>
          <p:sp>
            <p:nvSpPr>
              <p:cNvPr id="85" name="Freeform 355"/>
              <p:cNvSpPr>
                <a:spLocks/>
              </p:cNvSpPr>
              <p:nvPr/>
            </p:nvSpPr>
            <p:spPr bwMode="auto">
              <a:xfrm>
                <a:off x="7306" y="7283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6" name="Line 356"/>
              <p:cNvSpPr>
                <a:spLocks noChangeShapeType="1"/>
              </p:cNvSpPr>
              <p:nvPr/>
            </p:nvSpPr>
            <p:spPr bwMode="auto">
              <a:xfrm>
                <a:off x="7221" y="7270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7" name="Oval 357"/>
              <p:cNvSpPr>
                <a:spLocks noChangeArrowheads="1"/>
              </p:cNvSpPr>
              <p:nvPr/>
            </p:nvSpPr>
            <p:spPr bwMode="auto">
              <a:xfrm>
                <a:off x="7127" y="7388"/>
                <a:ext cx="95" cy="98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2" name="Group 358"/>
            <p:cNvGrpSpPr>
              <a:grpSpLocks/>
            </p:cNvGrpSpPr>
            <p:nvPr/>
          </p:nvGrpSpPr>
          <p:grpSpPr bwMode="auto">
            <a:xfrm>
              <a:off x="6008" y="9723"/>
              <a:ext cx="514" cy="334"/>
              <a:chOff x="7259" y="8679"/>
              <a:chExt cx="514" cy="334"/>
            </a:xfrm>
          </p:grpSpPr>
          <p:sp>
            <p:nvSpPr>
              <p:cNvPr id="81" name="Text Box 359"/>
              <p:cNvSpPr txBox="1">
                <a:spLocks noChangeArrowheads="1"/>
              </p:cNvSpPr>
              <p:nvPr/>
            </p:nvSpPr>
            <p:spPr bwMode="auto">
              <a:xfrm>
                <a:off x="7470" y="8715"/>
                <a:ext cx="303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l-GR" dirty="0"/>
              </a:p>
            </p:txBody>
          </p:sp>
          <p:sp>
            <p:nvSpPr>
              <p:cNvPr id="82" name="Freeform 360"/>
              <p:cNvSpPr>
                <a:spLocks/>
              </p:cNvSpPr>
              <p:nvPr/>
            </p:nvSpPr>
            <p:spPr bwMode="auto">
              <a:xfrm>
                <a:off x="7344" y="8692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3" name="Line 361"/>
              <p:cNvSpPr>
                <a:spLocks noChangeShapeType="1"/>
              </p:cNvSpPr>
              <p:nvPr/>
            </p:nvSpPr>
            <p:spPr bwMode="auto">
              <a:xfrm>
                <a:off x="7259" y="8679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3" name="Group 362"/>
            <p:cNvGrpSpPr>
              <a:grpSpLocks/>
            </p:cNvGrpSpPr>
            <p:nvPr/>
          </p:nvGrpSpPr>
          <p:grpSpPr bwMode="auto">
            <a:xfrm>
              <a:off x="5079" y="9723"/>
              <a:ext cx="555" cy="334"/>
              <a:chOff x="7259" y="8679"/>
              <a:chExt cx="555" cy="334"/>
            </a:xfrm>
          </p:grpSpPr>
          <p:sp>
            <p:nvSpPr>
              <p:cNvPr id="78" name="Text Box 363"/>
              <p:cNvSpPr txBox="1">
                <a:spLocks noChangeArrowheads="1"/>
              </p:cNvSpPr>
              <p:nvPr/>
            </p:nvSpPr>
            <p:spPr bwMode="auto">
              <a:xfrm>
                <a:off x="7470" y="8715"/>
                <a:ext cx="344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el-GR" dirty="0"/>
              </a:p>
            </p:txBody>
          </p:sp>
          <p:sp>
            <p:nvSpPr>
              <p:cNvPr id="79" name="Freeform 364"/>
              <p:cNvSpPr>
                <a:spLocks/>
              </p:cNvSpPr>
              <p:nvPr/>
            </p:nvSpPr>
            <p:spPr bwMode="auto">
              <a:xfrm>
                <a:off x="7344" y="8692"/>
                <a:ext cx="108" cy="308"/>
              </a:xfrm>
              <a:custGeom>
                <a:avLst/>
                <a:gdLst>
                  <a:gd name="T0" fmla="*/ 87 w 87"/>
                  <a:gd name="T1" fmla="*/ 0 h 247"/>
                  <a:gd name="T2" fmla="*/ 0 w 87"/>
                  <a:gd name="T3" fmla="*/ 1 h 247"/>
                  <a:gd name="T4" fmla="*/ 0 w 87"/>
                  <a:gd name="T5" fmla="*/ 247 h 247"/>
                  <a:gd name="T6" fmla="*/ 86 w 87"/>
                  <a:gd name="T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47">
                    <a:moveTo>
                      <a:pt x="87" y="0"/>
                    </a:moveTo>
                    <a:lnTo>
                      <a:pt x="0" y="1"/>
                    </a:lnTo>
                    <a:lnTo>
                      <a:pt x="0" y="247"/>
                    </a:lnTo>
                    <a:lnTo>
                      <a:pt x="86" y="247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0" name="Line 365"/>
              <p:cNvSpPr>
                <a:spLocks noChangeShapeType="1"/>
              </p:cNvSpPr>
              <p:nvPr/>
            </p:nvSpPr>
            <p:spPr bwMode="auto">
              <a:xfrm>
                <a:off x="7259" y="8679"/>
                <a:ext cx="1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4" name="Text Box 366"/>
            <p:cNvSpPr txBox="1">
              <a:spLocks noChangeArrowheads="1"/>
            </p:cNvSpPr>
            <p:nvPr/>
          </p:nvSpPr>
          <p:spPr bwMode="auto">
            <a:xfrm>
              <a:off x="4453" y="8334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el-GR"/>
            </a:p>
          </p:txBody>
        </p:sp>
        <p:sp>
          <p:nvSpPr>
            <p:cNvPr id="65" name="Text Box 367"/>
            <p:cNvSpPr txBox="1">
              <a:spLocks noChangeArrowheads="1"/>
            </p:cNvSpPr>
            <p:nvPr/>
          </p:nvSpPr>
          <p:spPr bwMode="auto">
            <a:xfrm>
              <a:off x="6652" y="9267"/>
              <a:ext cx="2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endParaRPr lang="en-US" altLang="el-GR"/>
            </a:p>
          </p:txBody>
        </p:sp>
        <p:sp>
          <p:nvSpPr>
            <p:cNvPr id="66" name="Line 368"/>
            <p:cNvSpPr>
              <a:spLocks noChangeShapeType="1"/>
            </p:cNvSpPr>
            <p:nvPr/>
          </p:nvSpPr>
          <p:spPr bwMode="auto">
            <a:xfrm flipH="1">
              <a:off x="4450" y="8573"/>
              <a:ext cx="14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Line 369"/>
            <p:cNvSpPr>
              <a:spLocks noChangeShapeType="1"/>
            </p:cNvSpPr>
            <p:nvPr/>
          </p:nvSpPr>
          <p:spPr bwMode="auto">
            <a:xfrm flipH="1">
              <a:off x="4450" y="9166"/>
              <a:ext cx="14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Line 370"/>
            <p:cNvSpPr>
              <a:spLocks noChangeShapeType="1"/>
            </p:cNvSpPr>
            <p:nvPr/>
          </p:nvSpPr>
          <p:spPr bwMode="auto">
            <a:xfrm>
              <a:off x="6202" y="10029"/>
              <a:ext cx="1" cy="5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Line 371"/>
            <p:cNvSpPr>
              <a:spLocks noChangeShapeType="1"/>
            </p:cNvSpPr>
            <p:nvPr/>
          </p:nvSpPr>
          <p:spPr bwMode="auto">
            <a:xfrm>
              <a:off x="6202" y="9306"/>
              <a:ext cx="1" cy="4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Line 372"/>
            <p:cNvSpPr>
              <a:spLocks noChangeShapeType="1"/>
            </p:cNvSpPr>
            <p:nvPr/>
          </p:nvSpPr>
          <p:spPr bwMode="auto">
            <a:xfrm>
              <a:off x="6202" y="8718"/>
              <a:ext cx="1" cy="2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73"/>
            <p:cNvSpPr>
              <a:spLocks/>
            </p:cNvSpPr>
            <p:nvPr/>
          </p:nvSpPr>
          <p:spPr bwMode="auto">
            <a:xfrm>
              <a:off x="5652" y="9161"/>
              <a:ext cx="362" cy="724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72" name="Freeform 374"/>
            <p:cNvSpPr>
              <a:spLocks/>
            </p:cNvSpPr>
            <p:nvPr/>
          </p:nvSpPr>
          <p:spPr bwMode="auto">
            <a:xfrm>
              <a:off x="4784" y="8569"/>
              <a:ext cx="296" cy="1329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73" name="Freeform 375"/>
            <p:cNvSpPr>
              <a:spLocks/>
            </p:cNvSpPr>
            <p:nvPr/>
          </p:nvSpPr>
          <p:spPr bwMode="auto">
            <a:xfrm>
              <a:off x="5259" y="10030"/>
              <a:ext cx="950" cy="268"/>
            </a:xfrm>
            <a:custGeom>
              <a:avLst/>
              <a:gdLst>
                <a:gd name="T0" fmla="*/ 1 w 457"/>
                <a:gd name="T1" fmla="*/ 0 h 1301"/>
                <a:gd name="T2" fmla="*/ 0 w 457"/>
                <a:gd name="T3" fmla="*/ 1301 h 1301"/>
                <a:gd name="T4" fmla="*/ 457 w 457"/>
                <a:gd name="T5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1301">
                  <a:moveTo>
                    <a:pt x="1" y="0"/>
                  </a:moveTo>
                  <a:lnTo>
                    <a:pt x="0" y="1301"/>
                  </a:lnTo>
                  <a:lnTo>
                    <a:pt x="457" y="13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el-GR"/>
            </a:p>
          </p:txBody>
        </p:sp>
        <p:sp>
          <p:nvSpPr>
            <p:cNvPr id="74" name="Oval 376"/>
            <p:cNvSpPr>
              <a:spLocks noChangeArrowheads="1"/>
            </p:cNvSpPr>
            <p:nvPr/>
          </p:nvSpPr>
          <p:spPr bwMode="auto">
            <a:xfrm>
              <a:off x="5605" y="9120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Oval 377"/>
            <p:cNvSpPr>
              <a:spLocks noChangeArrowheads="1"/>
            </p:cNvSpPr>
            <p:nvPr/>
          </p:nvSpPr>
          <p:spPr bwMode="auto">
            <a:xfrm>
              <a:off x="4734" y="8529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6" name="Oval 378"/>
            <p:cNvSpPr>
              <a:spLocks noChangeArrowheads="1"/>
            </p:cNvSpPr>
            <p:nvPr/>
          </p:nvSpPr>
          <p:spPr bwMode="auto">
            <a:xfrm>
              <a:off x="6151" y="10255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Oval 379"/>
            <p:cNvSpPr>
              <a:spLocks noChangeArrowheads="1"/>
            </p:cNvSpPr>
            <p:nvPr/>
          </p:nvSpPr>
          <p:spPr bwMode="auto">
            <a:xfrm>
              <a:off x="6151" y="9477"/>
              <a:ext cx="96" cy="8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5" name="Text Box 392"/>
          <p:cNvSpPr txBox="1">
            <a:spLocks noChangeArrowheads="1"/>
          </p:cNvSpPr>
          <p:nvPr/>
        </p:nvSpPr>
        <p:spPr bwMode="auto">
          <a:xfrm>
            <a:off x="4495899" y="3321798"/>
            <a:ext cx="8547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/>
              <a:t>2-input</a:t>
            </a:r>
          </a:p>
          <a:p>
            <a:pPr algn="ctr"/>
            <a:r>
              <a:rPr lang="en-US" altLang="el-GR"/>
              <a:t>CMOS</a:t>
            </a:r>
          </a:p>
          <a:p>
            <a:pPr algn="ctr"/>
            <a:r>
              <a:rPr lang="en-US" altLang="el-GR"/>
              <a:t>NOR</a:t>
            </a:r>
          </a:p>
          <a:p>
            <a:pPr algn="ctr"/>
            <a:r>
              <a:rPr lang="en-US" altLang="el-GR"/>
              <a:t>gate</a:t>
            </a:r>
          </a:p>
        </p:txBody>
      </p:sp>
      <p:sp>
        <p:nvSpPr>
          <p:cNvPr id="96" name="Text Box 393"/>
          <p:cNvSpPr txBox="1">
            <a:spLocks noChangeArrowheads="1"/>
          </p:cNvSpPr>
          <p:nvPr/>
        </p:nvSpPr>
        <p:spPr bwMode="auto">
          <a:xfrm>
            <a:off x="750990" y="2012959"/>
            <a:ext cx="3120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dirty="0"/>
              <a:t>Truth table for fault-free circuit</a:t>
            </a:r>
          </a:p>
          <a:p>
            <a:pPr algn="ctr"/>
            <a:r>
              <a:rPr lang="en-US" altLang="el-GR" dirty="0"/>
              <a:t>and all possible transistor faults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Transistor Faults</a:t>
            </a:r>
            <a:br>
              <a:rPr lang="en-US" alt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Delay Faults</a:t>
            </a:r>
            <a:br>
              <a:rPr lang="en-US" altLang="el-GR" dirty="0"/>
            </a:br>
            <a:endParaRPr lang="en-US" altLang="el-GR" dirty="0"/>
          </a:p>
        </p:txBody>
      </p:sp>
      <p:grpSp>
        <p:nvGrpSpPr>
          <p:cNvPr id="465955" name="Group 35"/>
          <p:cNvGrpSpPr>
            <a:grpSpLocks/>
          </p:cNvGrpSpPr>
          <p:nvPr/>
        </p:nvGrpSpPr>
        <p:grpSpPr bwMode="auto">
          <a:xfrm>
            <a:off x="4010026" y="4056627"/>
            <a:ext cx="4886325" cy="1793875"/>
            <a:chOff x="1944" y="2572"/>
            <a:chExt cx="3078" cy="1130"/>
          </a:xfrm>
        </p:grpSpPr>
        <p:sp>
          <p:nvSpPr>
            <p:cNvPr id="465926" name="Text Box 6"/>
            <p:cNvSpPr txBox="1">
              <a:spLocks noChangeArrowheads="1"/>
            </p:cNvSpPr>
            <p:nvPr/>
          </p:nvSpPr>
          <p:spPr bwMode="auto">
            <a:xfrm>
              <a:off x="1944" y="2572"/>
              <a:ext cx="647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/>
            <a:p>
              <a:pPr algn="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0   0   x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0   1   x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r"/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r"/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  v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r"/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r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1   1   x</a:t>
              </a:r>
              <a:r>
                <a:rPr lang="en-US" altLang="zh-CN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el-GR"/>
            </a:p>
          </p:txBody>
        </p:sp>
        <p:grpSp>
          <p:nvGrpSpPr>
            <p:cNvPr id="465954" name="Group 34"/>
            <p:cNvGrpSpPr>
              <a:grpSpLocks/>
            </p:cNvGrpSpPr>
            <p:nvPr/>
          </p:nvGrpSpPr>
          <p:grpSpPr bwMode="auto">
            <a:xfrm>
              <a:off x="2565" y="2607"/>
              <a:ext cx="2457" cy="1060"/>
              <a:chOff x="2565" y="2607"/>
              <a:chExt cx="2457" cy="1078"/>
            </a:xfrm>
          </p:grpSpPr>
          <p:sp>
            <p:nvSpPr>
              <p:cNvPr id="465925" name="AutoShape 5"/>
              <p:cNvSpPr>
                <a:spLocks noChangeArrowheads="1"/>
              </p:cNvSpPr>
              <p:nvPr/>
            </p:nvSpPr>
            <p:spPr bwMode="auto">
              <a:xfrm>
                <a:off x="3651" y="3350"/>
                <a:ext cx="320" cy="33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27" name="AutoShape 7"/>
              <p:cNvSpPr>
                <a:spLocks noChangeArrowheads="1"/>
              </p:cNvSpPr>
              <p:nvPr/>
            </p:nvSpPr>
            <p:spPr bwMode="auto">
              <a:xfrm>
                <a:off x="3651" y="2607"/>
                <a:ext cx="320" cy="335"/>
              </a:xfrm>
              <a:prstGeom prst="flowChartDelay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28" name="Line 8"/>
              <p:cNvSpPr>
                <a:spLocks noChangeShapeType="1"/>
              </p:cNvSpPr>
              <p:nvPr/>
            </p:nvSpPr>
            <p:spPr bwMode="auto">
              <a:xfrm>
                <a:off x="4634" y="3143"/>
                <a:ext cx="21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29" name="Freeform 9"/>
              <p:cNvSpPr>
                <a:spLocks/>
              </p:cNvSpPr>
              <p:nvPr/>
            </p:nvSpPr>
            <p:spPr bwMode="auto">
              <a:xfrm>
                <a:off x="2860" y="2871"/>
                <a:ext cx="783" cy="561"/>
              </a:xfrm>
              <a:custGeom>
                <a:avLst/>
                <a:gdLst>
                  <a:gd name="T0" fmla="*/ 0 w 534"/>
                  <a:gd name="T1" fmla="*/ 0 h 1160"/>
                  <a:gd name="T2" fmla="*/ 3 w 534"/>
                  <a:gd name="T3" fmla="*/ 1160 h 1160"/>
                  <a:gd name="T4" fmla="*/ 534 w 534"/>
                  <a:gd name="T5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4" h="1160">
                    <a:moveTo>
                      <a:pt x="0" y="0"/>
                    </a:moveTo>
                    <a:lnTo>
                      <a:pt x="3" y="1160"/>
                    </a:lnTo>
                    <a:lnTo>
                      <a:pt x="534" y="11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30" name="Line 10"/>
              <p:cNvSpPr>
                <a:spLocks noChangeShapeType="1"/>
              </p:cNvSpPr>
              <p:nvPr/>
            </p:nvSpPr>
            <p:spPr bwMode="auto">
              <a:xfrm flipH="1">
                <a:off x="2565" y="2868"/>
                <a:ext cx="108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31" name="Line 11"/>
              <p:cNvSpPr>
                <a:spLocks noChangeShapeType="1"/>
              </p:cNvSpPr>
              <p:nvPr/>
            </p:nvSpPr>
            <p:spPr bwMode="auto">
              <a:xfrm flipH="1">
                <a:off x="2565" y="3634"/>
                <a:ext cx="108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32" name="Line 12"/>
              <p:cNvSpPr>
                <a:spLocks noChangeShapeType="1"/>
              </p:cNvSpPr>
              <p:nvPr/>
            </p:nvSpPr>
            <p:spPr bwMode="auto">
              <a:xfrm flipH="1">
                <a:off x="2565" y="2676"/>
                <a:ext cx="108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33" name="Text Box 13"/>
              <p:cNvSpPr txBox="1">
                <a:spLocks noChangeArrowheads="1"/>
              </p:cNvSpPr>
              <p:nvPr/>
            </p:nvSpPr>
            <p:spPr bwMode="auto">
              <a:xfrm>
                <a:off x="4838" y="3034"/>
                <a:ext cx="18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  <a:endParaRPr lang="en-US" altLang="el-GR"/>
              </a:p>
            </p:txBody>
          </p:sp>
          <p:grpSp>
            <p:nvGrpSpPr>
              <p:cNvPr id="465934" name="Group 14"/>
              <p:cNvGrpSpPr>
                <a:grpSpLocks/>
              </p:cNvGrpSpPr>
              <p:nvPr/>
            </p:nvGrpSpPr>
            <p:grpSpPr bwMode="auto">
              <a:xfrm>
                <a:off x="3971" y="2769"/>
                <a:ext cx="500" cy="747"/>
                <a:chOff x="6939" y="3205"/>
                <a:chExt cx="976" cy="1203"/>
              </a:xfrm>
            </p:grpSpPr>
            <p:sp>
              <p:nvSpPr>
                <p:cNvPr id="465935" name="Freeform 15"/>
                <p:cNvSpPr>
                  <a:spLocks/>
                </p:cNvSpPr>
                <p:nvPr/>
              </p:nvSpPr>
              <p:spPr bwMode="auto">
                <a:xfrm>
                  <a:off x="6940" y="3989"/>
                  <a:ext cx="975" cy="419"/>
                </a:xfrm>
                <a:custGeom>
                  <a:avLst/>
                  <a:gdLst>
                    <a:gd name="T0" fmla="*/ 0 w 975"/>
                    <a:gd name="T1" fmla="*/ 549 h 549"/>
                    <a:gd name="T2" fmla="*/ 255 w 975"/>
                    <a:gd name="T3" fmla="*/ 549 h 549"/>
                    <a:gd name="T4" fmla="*/ 256 w 975"/>
                    <a:gd name="T5" fmla="*/ 0 h 549"/>
                    <a:gd name="T6" fmla="*/ 975 w 975"/>
                    <a:gd name="T7" fmla="*/ 0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75" h="549">
                      <a:moveTo>
                        <a:pt x="0" y="549"/>
                      </a:moveTo>
                      <a:lnTo>
                        <a:pt x="255" y="549"/>
                      </a:lnTo>
                      <a:lnTo>
                        <a:pt x="256" y="0"/>
                      </a:lnTo>
                      <a:lnTo>
                        <a:pt x="975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65936" name="Freeform 16"/>
                <p:cNvSpPr>
                  <a:spLocks/>
                </p:cNvSpPr>
                <p:nvPr/>
              </p:nvSpPr>
              <p:spPr bwMode="auto">
                <a:xfrm flipV="1">
                  <a:off x="6939" y="3205"/>
                  <a:ext cx="975" cy="419"/>
                </a:xfrm>
                <a:custGeom>
                  <a:avLst/>
                  <a:gdLst>
                    <a:gd name="T0" fmla="*/ 0 w 975"/>
                    <a:gd name="T1" fmla="*/ 549 h 549"/>
                    <a:gd name="T2" fmla="*/ 255 w 975"/>
                    <a:gd name="T3" fmla="*/ 549 h 549"/>
                    <a:gd name="T4" fmla="*/ 256 w 975"/>
                    <a:gd name="T5" fmla="*/ 0 h 549"/>
                    <a:gd name="T6" fmla="*/ 975 w 975"/>
                    <a:gd name="T7" fmla="*/ 0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75" h="549">
                      <a:moveTo>
                        <a:pt x="0" y="549"/>
                      </a:moveTo>
                      <a:lnTo>
                        <a:pt x="255" y="549"/>
                      </a:lnTo>
                      <a:lnTo>
                        <a:pt x="256" y="0"/>
                      </a:lnTo>
                      <a:lnTo>
                        <a:pt x="975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</p:grpSp>
          <p:sp>
            <p:nvSpPr>
              <p:cNvPr id="465937" name="AutoShape 17"/>
              <p:cNvSpPr>
                <a:spLocks noChangeArrowheads="1"/>
              </p:cNvSpPr>
              <p:nvPr/>
            </p:nvSpPr>
            <p:spPr bwMode="auto">
              <a:xfrm flipH="1">
                <a:off x="4280" y="2952"/>
                <a:ext cx="353" cy="382"/>
              </a:xfrm>
              <a:prstGeom prst="moon">
                <a:avLst>
                  <a:gd name="adj" fmla="val 80681"/>
                </a:avLst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38" name="AutoShape 18"/>
              <p:cNvSpPr>
                <a:spLocks noChangeArrowheads="1"/>
              </p:cNvSpPr>
              <p:nvPr/>
            </p:nvSpPr>
            <p:spPr bwMode="auto">
              <a:xfrm rot="5400000">
                <a:off x="3060" y="3343"/>
                <a:ext cx="224" cy="18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39" name="Oval 19"/>
              <p:cNvSpPr>
                <a:spLocks noChangeArrowheads="1"/>
              </p:cNvSpPr>
              <p:nvPr/>
            </p:nvSpPr>
            <p:spPr bwMode="auto">
              <a:xfrm>
                <a:off x="3258" y="3403"/>
                <a:ext cx="57" cy="7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el-GR"/>
              </a:p>
            </p:txBody>
          </p:sp>
          <p:sp>
            <p:nvSpPr>
              <p:cNvPr id="465940" name="Oval 20"/>
              <p:cNvSpPr>
                <a:spLocks noChangeArrowheads="1"/>
              </p:cNvSpPr>
              <p:nvPr/>
            </p:nvSpPr>
            <p:spPr bwMode="auto">
              <a:xfrm>
                <a:off x="2837" y="2838"/>
                <a:ext cx="49" cy="59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41" name="Text Box 21"/>
              <p:cNvSpPr txBox="1">
                <a:spLocks noChangeArrowheads="1"/>
              </p:cNvSpPr>
              <p:nvPr/>
            </p:nvSpPr>
            <p:spPr bwMode="auto">
              <a:xfrm>
                <a:off x="3042" y="3352"/>
                <a:ext cx="15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/>
              <a:p>
                <a:pPr algn="ctr"/>
                <a:r>
                  <a:rPr lang="en-US" altLang="el-GR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65942" name="Text Box 22"/>
              <p:cNvSpPr txBox="1">
                <a:spLocks noChangeArrowheads="1"/>
              </p:cNvSpPr>
              <p:nvPr/>
            </p:nvSpPr>
            <p:spPr bwMode="auto">
              <a:xfrm>
                <a:off x="3670" y="3452"/>
                <a:ext cx="1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el-GR"/>
              </a:p>
            </p:txBody>
          </p:sp>
          <p:sp>
            <p:nvSpPr>
              <p:cNvPr id="465943" name="Text Box 23"/>
              <p:cNvSpPr txBox="1">
                <a:spLocks noChangeArrowheads="1"/>
              </p:cNvSpPr>
              <p:nvPr/>
            </p:nvSpPr>
            <p:spPr bwMode="auto">
              <a:xfrm>
                <a:off x="3668" y="2691"/>
                <a:ext cx="15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el-GR"/>
              </a:p>
            </p:txBody>
          </p:sp>
          <p:sp>
            <p:nvSpPr>
              <p:cNvPr id="465944" name="Text Box 24"/>
              <p:cNvSpPr txBox="1">
                <a:spLocks noChangeArrowheads="1"/>
              </p:cNvSpPr>
              <p:nvPr/>
            </p:nvSpPr>
            <p:spPr bwMode="auto">
              <a:xfrm>
                <a:off x="4361" y="3061"/>
                <a:ext cx="15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el-GR"/>
              </a:p>
            </p:txBody>
          </p:sp>
          <p:grpSp>
            <p:nvGrpSpPr>
              <p:cNvPr id="465945" name="Group 25"/>
              <p:cNvGrpSpPr>
                <a:grpSpLocks/>
              </p:cNvGrpSpPr>
              <p:nvPr/>
            </p:nvGrpSpPr>
            <p:grpSpPr bwMode="auto">
              <a:xfrm>
                <a:off x="2630" y="2930"/>
                <a:ext cx="211" cy="280"/>
                <a:chOff x="4850" y="3550"/>
                <a:chExt cx="411" cy="451"/>
              </a:xfrm>
            </p:grpSpPr>
            <p:sp>
              <p:nvSpPr>
                <p:cNvPr id="465946" name="Freeform 26"/>
                <p:cNvSpPr>
                  <a:spLocks/>
                </p:cNvSpPr>
                <p:nvPr/>
              </p:nvSpPr>
              <p:spPr bwMode="auto">
                <a:xfrm flipV="1">
                  <a:off x="4850" y="3550"/>
                  <a:ext cx="389" cy="189"/>
                </a:xfrm>
                <a:custGeom>
                  <a:avLst/>
                  <a:gdLst>
                    <a:gd name="T0" fmla="*/ 0 w 389"/>
                    <a:gd name="T1" fmla="*/ 189 h 189"/>
                    <a:gd name="T2" fmla="*/ 199 w 389"/>
                    <a:gd name="T3" fmla="*/ 189 h 189"/>
                    <a:gd name="T4" fmla="*/ 199 w 389"/>
                    <a:gd name="T5" fmla="*/ 0 h 189"/>
                    <a:gd name="T6" fmla="*/ 389 w 389"/>
                    <a:gd name="T7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9" h="189">
                      <a:moveTo>
                        <a:pt x="0" y="189"/>
                      </a:moveTo>
                      <a:lnTo>
                        <a:pt x="199" y="189"/>
                      </a:lnTo>
                      <a:lnTo>
                        <a:pt x="199" y="0"/>
                      </a:lnTo>
                      <a:lnTo>
                        <a:pt x="38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594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63" y="3708"/>
                  <a:ext cx="398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t=0</a:t>
                  </a:r>
                  <a:endParaRPr lang="en-US" altLang="el-GR"/>
                </a:p>
              </p:txBody>
            </p:sp>
          </p:grpSp>
          <p:grpSp>
            <p:nvGrpSpPr>
              <p:cNvPr id="465948" name="Group 28"/>
              <p:cNvGrpSpPr>
                <a:grpSpLocks/>
              </p:cNvGrpSpPr>
              <p:nvPr/>
            </p:nvGrpSpPr>
            <p:grpSpPr bwMode="auto">
              <a:xfrm>
                <a:off x="3373" y="3178"/>
                <a:ext cx="211" cy="280"/>
                <a:chOff x="4850" y="3550"/>
                <a:chExt cx="411" cy="451"/>
              </a:xfrm>
            </p:grpSpPr>
            <p:sp>
              <p:nvSpPr>
                <p:cNvPr id="465949" name="Freeform 29"/>
                <p:cNvSpPr>
                  <a:spLocks/>
                </p:cNvSpPr>
                <p:nvPr/>
              </p:nvSpPr>
              <p:spPr bwMode="auto">
                <a:xfrm>
                  <a:off x="4850" y="3550"/>
                  <a:ext cx="389" cy="189"/>
                </a:xfrm>
                <a:custGeom>
                  <a:avLst/>
                  <a:gdLst>
                    <a:gd name="T0" fmla="*/ 0 w 389"/>
                    <a:gd name="T1" fmla="*/ 189 h 189"/>
                    <a:gd name="T2" fmla="*/ 199 w 389"/>
                    <a:gd name="T3" fmla="*/ 189 h 189"/>
                    <a:gd name="T4" fmla="*/ 199 w 389"/>
                    <a:gd name="T5" fmla="*/ 0 h 189"/>
                    <a:gd name="T6" fmla="*/ 389 w 389"/>
                    <a:gd name="T7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9" h="189">
                      <a:moveTo>
                        <a:pt x="0" y="189"/>
                      </a:moveTo>
                      <a:lnTo>
                        <a:pt x="199" y="189"/>
                      </a:lnTo>
                      <a:lnTo>
                        <a:pt x="199" y="0"/>
                      </a:lnTo>
                      <a:lnTo>
                        <a:pt x="38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595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63" y="3708"/>
                  <a:ext cx="398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t=2</a:t>
                  </a:r>
                  <a:endParaRPr lang="en-US" altLang="el-GR"/>
                </a:p>
              </p:txBody>
            </p:sp>
          </p:grpSp>
          <p:grpSp>
            <p:nvGrpSpPr>
              <p:cNvPr id="465951" name="Group 31"/>
              <p:cNvGrpSpPr>
                <a:grpSpLocks/>
              </p:cNvGrpSpPr>
              <p:nvPr/>
            </p:nvGrpSpPr>
            <p:grpSpPr bwMode="auto">
              <a:xfrm>
                <a:off x="4663" y="2871"/>
                <a:ext cx="211" cy="280"/>
                <a:chOff x="4850" y="3550"/>
                <a:chExt cx="411" cy="451"/>
              </a:xfrm>
            </p:grpSpPr>
            <p:sp>
              <p:nvSpPr>
                <p:cNvPr id="465952" name="Freeform 32"/>
                <p:cNvSpPr>
                  <a:spLocks/>
                </p:cNvSpPr>
                <p:nvPr/>
              </p:nvSpPr>
              <p:spPr bwMode="auto">
                <a:xfrm>
                  <a:off x="4850" y="3550"/>
                  <a:ext cx="389" cy="189"/>
                </a:xfrm>
                <a:custGeom>
                  <a:avLst/>
                  <a:gdLst>
                    <a:gd name="T0" fmla="*/ 0 w 389"/>
                    <a:gd name="T1" fmla="*/ 189 h 189"/>
                    <a:gd name="T2" fmla="*/ 199 w 389"/>
                    <a:gd name="T3" fmla="*/ 189 h 189"/>
                    <a:gd name="T4" fmla="*/ 199 w 389"/>
                    <a:gd name="T5" fmla="*/ 0 h 189"/>
                    <a:gd name="T6" fmla="*/ 389 w 389"/>
                    <a:gd name="T7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9" h="189">
                      <a:moveTo>
                        <a:pt x="0" y="189"/>
                      </a:moveTo>
                      <a:lnTo>
                        <a:pt x="199" y="189"/>
                      </a:lnTo>
                      <a:lnTo>
                        <a:pt x="199" y="0"/>
                      </a:lnTo>
                      <a:lnTo>
                        <a:pt x="389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595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863" y="3708"/>
                  <a:ext cx="398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t=7</a:t>
                  </a:r>
                  <a:endParaRPr lang="en-US" altLang="el-GR"/>
                </a:p>
              </p:txBody>
            </p:sp>
          </p:grp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sz="2400" dirty="0"/>
              <a:t>Path-delay fault model considers cumulative propagation delay through CUT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2 test vectors create transition along path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Faulty circuit has excessive delay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2889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19" y="586819"/>
            <a:ext cx="9757431" cy="800100"/>
          </a:xfrm>
        </p:spPr>
        <p:txBody>
          <a:bodyPr>
            <a:normAutofit/>
          </a:bodyPr>
          <a:lstStyle/>
          <a:p>
            <a:r>
              <a:rPr lang="en-US" altLang="el-GR" dirty="0"/>
              <a:t>Pattern Sensitivity and Coupling Faults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1" y="1847655"/>
            <a:ext cx="8709025" cy="26300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l-GR" sz="2800" dirty="0"/>
              <a:t>Common in high density RAMs</a:t>
            </a:r>
          </a:p>
          <a:p>
            <a:pPr>
              <a:lnSpc>
                <a:spcPct val="80000"/>
              </a:lnSpc>
            </a:pPr>
            <a:r>
              <a:rPr lang="en-US" altLang="el-GR" sz="2800" dirty="0"/>
              <a:t>Pattern sensitivity fault</a:t>
            </a:r>
          </a:p>
          <a:p>
            <a:pPr lvl="1">
              <a:lnSpc>
                <a:spcPct val="80000"/>
              </a:lnSpc>
            </a:pPr>
            <a:r>
              <a:rPr lang="en-US" altLang="el-GR" sz="2400" dirty="0"/>
              <a:t>Contents of memory cell is affected by contents of neighboring cells</a:t>
            </a:r>
          </a:p>
          <a:p>
            <a:pPr>
              <a:lnSpc>
                <a:spcPct val="80000"/>
              </a:lnSpc>
            </a:pPr>
            <a:r>
              <a:rPr lang="en-US" altLang="el-GR" sz="2800" dirty="0"/>
              <a:t>Coupling fault</a:t>
            </a:r>
          </a:p>
          <a:p>
            <a:pPr lvl="1">
              <a:lnSpc>
                <a:spcPct val="80000"/>
              </a:lnSpc>
            </a:pPr>
            <a:r>
              <a:rPr lang="en-US" altLang="el-GR" sz="2400" dirty="0"/>
              <a:t>Transition in contents of one memory cell causes change in contents of another cell</a:t>
            </a:r>
          </a:p>
          <a:p>
            <a:pPr>
              <a:lnSpc>
                <a:spcPct val="80000"/>
              </a:lnSpc>
            </a:pPr>
            <a:r>
              <a:rPr lang="en-US" altLang="el-GR" sz="2800" dirty="0"/>
              <a:t>Detected with specific memory test algorithms</a:t>
            </a:r>
          </a:p>
          <a:p>
            <a:pPr lvl="1">
              <a:lnSpc>
                <a:spcPct val="80000"/>
              </a:lnSpc>
            </a:pPr>
            <a:r>
              <a:rPr lang="en-US" altLang="el-GR" sz="2400" dirty="0"/>
              <a:t>March test algorithm</a:t>
            </a:r>
          </a:p>
        </p:txBody>
      </p:sp>
      <p:graphicFrame>
        <p:nvGraphicFramePr>
          <p:cNvPr id="467070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15808"/>
              </p:ext>
            </p:extLst>
          </p:nvPr>
        </p:nvGraphicFramePr>
        <p:xfrm>
          <a:off x="4530726" y="4984505"/>
          <a:ext cx="5956300" cy="808355"/>
        </p:xfrm>
        <a:graphic>
          <a:graphicData uri="http://schemas.openxmlformats.org/drawingml/2006/table">
            <a:tbl>
              <a:tblPr/>
              <a:tblGrid>
                <a:gridCol w="1581150">
                  <a:extLst>
                    <a:ext uri="{9D8B030D-6E8A-4147-A177-3AD203B41FA5}">
                      <a16:colId xmlns:a16="http://schemas.microsoft.com/office/drawing/2014/main" val="2666422122"/>
                    </a:ext>
                  </a:extLst>
                </a:gridCol>
                <a:gridCol w="4375150">
                  <a:extLst>
                    <a:ext uri="{9D8B030D-6E8A-4147-A177-3AD203B41FA5}">
                      <a16:colId xmlns:a16="http://schemas.microsoft.com/office/drawing/2014/main" val="3801530383"/>
                    </a:ext>
                  </a:extLst>
                </a:gridCol>
              </a:tblGrid>
              <a:tr h="3206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Test Algorithm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March Test Sequence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89553"/>
                  </a:ext>
                </a:extLst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March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↨(w0); ↓(r0, w1); ↑(r1, w0, r0, r0, w1);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↑(r1, w0); ↑(r0, w1, r1, r1, w0); ↑(r0)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290442"/>
                  </a:ext>
                </a:extLst>
              </a:tr>
            </a:tbl>
          </a:graphicData>
        </a:graphic>
      </p:graphicFrame>
      <p:sp>
        <p:nvSpPr>
          <p:cNvPr id="467084" name="Text Box 140"/>
          <p:cNvSpPr txBox="1">
            <a:spLocks noChangeArrowheads="1"/>
          </p:cNvSpPr>
          <p:nvPr/>
        </p:nvSpPr>
        <p:spPr bwMode="auto">
          <a:xfrm>
            <a:off x="1890713" y="4792663"/>
            <a:ext cx="23937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Notation:</a:t>
            </a:r>
          </a:p>
          <a:p>
            <a:r>
              <a:rPr lang="en-US" altLang="zh-CN">
                <a:ea typeface="宋体" panose="02010600030101010101" pitchFamily="2" charset="-122"/>
              </a:rPr>
              <a:t>w0 = write 0 (or all 0’s)</a:t>
            </a:r>
          </a:p>
          <a:p>
            <a:r>
              <a:rPr lang="en-US" altLang="zh-CN">
                <a:ea typeface="宋体" panose="02010600030101010101" pitchFamily="2" charset="-122"/>
              </a:rPr>
              <a:t>r1 = read 1 (or all 1’s)</a:t>
            </a:r>
          </a:p>
          <a:p>
            <a:r>
              <a:rPr lang="en-US" altLang="zh-CN">
                <a:ea typeface="宋体" panose="02010600030101010101" pitchFamily="2" charset="-122"/>
              </a:rPr>
              <a:t>↑= address up</a:t>
            </a:r>
          </a:p>
          <a:p>
            <a:r>
              <a:rPr lang="en-US" altLang="zh-CN">
                <a:ea typeface="宋体" panose="02010600030101010101" pitchFamily="2" charset="-122"/>
              </a:rPr>
              <a:t>↓= address down</a:t>
            </a:r>
          </a:p>
          <a:p>
            <a:r>
              <a:rPr lang="en-US" altLang="zh-CN">
                <a:ea typeface="宋体" panose="02010600030101010101" pitchFamily="2" charset="-122"/>
              </a:rPr>
              <a:t>↨ = address either way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4146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soft errors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5334000" cy="4411662"/>
          </a:xfrm>
        </p:spPr>
        <p:txBody>
          <a:bodyPr>
            <a:normAutofit/>
          </a:bodyPr>
          <a:lstStyle/>
          <a:p>
            <a:r>
              <a:rPr lang="en-US" altLang="el-GR" sz="2600" dirty="0"/>
              <a:t>The result of a transient fault that corrupts system data but does not cause any hardware damage</a:t>
            </a:r>
          </a:p>
          <a:p>
            <a:r>
              <a:rPr lang="en-US" altLang="el-GR" sz="2600" dirty="0"/>
              <a:t>After the appearance of the soft error the system will have the same reliability</a:t>
            </a:r>
          </a:p>
          <a:p>
            <a:r>
              <a:rPr lang="en-US" altLang="el-GR" sz="2600" dirty="0"/>
              <a:t>It is also called Single Event Upset (SEU)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074025" y="3292476"/>
            <a:ext cx="1828800" cy="2117725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7315200" y="4343400"/>
            <a:ext cx="7508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9906000" y="44196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594725" y="4038600"/>
            <a:ext cx="788988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44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 rot="779206" flipH="1">
            <a:off x="9296401" y="1828800"/>
            <a:ext cx="1077913" cy="2109788"/>
          </a:xfrm>
          <a:prstGeom prst="lightningBolt">
            <a:avLst/>
          </a:prstGeom>
          <a:solidFill>
            <a:srgbClr val="CC0000"/>
          </a:solidFill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594725" y="3984625"/>
            <a:ext cx="788988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440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19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Soft error: Known Case 1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8138"/>
            <a:ext cx="8534400" cy="1287462"/>
          </a:xfrm>
        </p:spPr>
        <p:txBody>
          <a:bodyPr>
            <a:normAutofit/>
          </a:bodyPr>
          <a:lstStyle/>
          <a:p>
            <a:r>
              <a:rPr lang="en-US" altLang="el-GR" sz="1800" dirty="0"/>
              <a:t>A satellite was launched from the </a:t>
            </a:r>
            <a:r>
              <a:rPr lang="en-US" altLang="el-GR" sz="1800" dirty="0" err="1"/>
              <a:t>Baikonor</a:t>
            </a:r>
            <a:r>
              <a:rPr lang="en-US" altLang="el-GR" sz="1800" dirty="0"/>
              <a:t> </a:t>
            </a:r>
            <a:r>
              <a:rPr lang="en-US" altLang="el-GR" sz="1800" dirty="0" err="1"/>
              <a:t>Cosmodrome</a:t>
            </a:r>
            <a:r>
              <a:rPr lang="en-US" altLang="el-GR" sz="1800" dirty="0"/>
              <a:t> (Kazakhstan, May 31, 2005)</a:t>
            </a:r>
          </a:p>
          <a:p>
            <a:r>
              <a:rPr lang="en-US" altLang="el-GR" sz="1800" dirty="0"/>
              <a:t>It crashed during the 5th orbit, having to perform 253 orbits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4510088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895600"/>
            <a:ext cx="4271962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981200" y="6096001"/>
            <a:ext cx="8229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l-GR" sz="2200" dirty="0">
                <a:solidFill>
                  <a:srgbClr val="CC0000"/>
                </a:solidFill>
              </a:rPr>
              <a:t>Possible cause</a:t>
            </a:r>
            <a:r>
              <a:rPr lang="el-GR" altLang="el-GR" sz="2200" dirty="0">
                <a:solidFill>
                  <a:srgbClr val="CC0000"/>
                </a:solidFill>
              </a:rPr>
              <a:t>: </a:t>
            </a:r>
            <a:r>
              <a:rPr lang="en-US" altLang="el-GR" sz="2200" dirty="0">
                <a:solidFill>
                  <a:srgbClr val="CC0000"/>
                </a:solidFill>
              </a:rPr>
              <a:t>soft error in SRAM</a:t>
            </a:r>
            <a:endParaRPr lang="el-GR" altLang="el-GR" sz="2200" dirty="0">
              <a:solidFill>
                <a:srgbClr val="CC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600200" y="5838825"/>
            <a:ext cx="69076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1000" i="1"/>
              <a:t>Source: Reno Harboe-Sψrensen, ESA-ESTEC, ” Radiation Effects in Spacecraft Electronics“, 5th LHC Radiation Workshop –Nov-29, 2005.</a:t>
            </a:r>
          </a:p>
        </p:txBody>
      </p:sp>
    </p:spTree>
    <p:extLst>
      <p:ext uri="{BB962C8B-B14F-4D97-AF65-F5344CB8AC3E}">
        <p14:creationId xmlns:p14="http://schemas.microsoft.com/office/powerpoint/2010/main" val="335526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01906"/>
            <a:ext cx="10732076" cy="483197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1: </a:t>
            </a: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ault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modelling.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Defect-Faults-Errors-Failures. Fault models: stuck-at faults, stuck-open faults. Soft Errors. Single Event Effects (SEEs), SEUs, SETs, SEUs in FPGAs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2: Reliability analysis,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Fault injection experiments, Fault emulation, Radiation experiments, HW/SW benchmarks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1: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Fault injection in FPGAs – Platform and experiments in simple circuits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2: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Fault injection in FPGAs continue – Experiments in RISC-V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3: Hardware fault tolerance.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HW Redundancy (DMR, TMR, Diversified TMR, various TMR modes, local, global, distributed), Memory Scrubbing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4: Fault tolerance for embedded microprocessors.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SIHFT, Lockstep, checkpointing, watchdog timers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3: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TMR in FPGAs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5: Error Correction Codes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4: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ECC in BRAMs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 5: Safe FSM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5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Soft error: known case 2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8138"/>
            <a:ext cx="8534400" cy="1668462"/>
          </a:xfrm>
        </p:spPr>
        <p:txBody>
          <a:bodyPr>
            <a:normAutofit fontScale="92500" lnSpcReduction="20000"/>
          </a:bodyPr>
          <a:lstStyle/>
          <a:p>
            <a:r>
              <a:rPr lang="en-US" altLang="el-GR" sz="1800" dirty="0"/>
              <a:t>Electronic voting elections (Belgium, 05/18/2003)</a:t>
            </a:r>
          </a:p>
          <a:p>
            <a:r>
              <a:rPr lang="en-US" altLang="el-GR" sz="1800" dirty="0"/>
              <a:t>An error was detected in the city of Schaerbeek:</a:t>
            </a:r>
          </a:p>
          <a:p>
            <a:pPr lvl="1"/>
            <a:r>
              <a:rPr lang="en-US" altLang="el-GR" sz="1500" dirty="0"/>
              <a:t>More votes than the registered voters</a:t>
            </a:r>
          </a:p>
          <a:p>
            <a:pPr lvl="1"/>
            <a:r>
              <a:rPr lang="en-US" altLang="el-GR" sz="1500" dirty="0"/>
              <a:t>4096 votes … more </a:t>
            </a:r>
          </a:p>
          <a:p>
            <a:pPr lvl="1"/>
            <a:r>
              <a:rPr lang="en-US" altLang="el-GR" sz="1500" dirty="0"/>
              <a:t>Unable to validate the results ...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981200" y="6096001"/>
            <a:ext cx="8229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l-GR" sz="2200" dirty="0">
                <a:solidFill>
                  <a:srgbClr val="CC0000"/>
                </a:solidFill>
              </a:rPr>
              <a:t>Possible cause</a:t>
            </a:r>
            <a:r>
              <a:rPr lang="el-GR" altLang="el-GR" sz="2200" dirty="0">
                <a:solidFill>
                  <a:srgbClr val="CC0000"/>
                </a:solidFill>
              </a:rPr>
              <a:t>: </a:t>
            </a:r>
            <a:r>
              <a:rPr lang="en-US" altLang="el-GR" sz="2200" dirty="0">
                <a:solidFill>
                  <a:srgbClr val="CC0000"/>
                </a:solidFill>
              </a:rPr>
              <a:t>soft error in the </a:t>
            </a:r>
            <a:r>
              <a:rPr lang="el-GR" altLang="el-GR" sz="2200" dirty="0">
                <a:solidFill>
                  <a:srgbClr val="CC0000"/>
                </a:solidFill>
              </a:rPr>
              <a:t>13</a:t>
            </a:r>
            <a:r>
              <a:rPr lang="en-US" altLang="el-GR" sz="2200" baseline="30000" dirty="0" err="1">
                <a:solidFill>
                  <a:srgbClr val="CC0000"/>
                </a:solidFill>
              </a:rPr>
              <a:t>th</a:t>
            </a:r>
            <a:r>
              <a:rPr lang="el-GR" altLang="el-GR" sz="2200" dirty="0">
                <a:solidFill>
                  <a:srgbClr val="CC0000"/>
                </a:solidFill>
              </a:rPr>
              <a:t> </a:t>
            </a:r>
            <a:r>
              <a:rPr lang="en-US" altLang="el-GR" sz="2200" dirty="0">
                <a:solidFill>
                  <a:srgbClr val="CC0000"/>
                </a:solidFill>
              </a:rPr>
              <a:t>bit of a word in SRAM</a:t>
            </a:r>
            <a:endParaRPr lang="el-GR" altLang="el-GR" sz="2200" dirty="0">
              <a:solidFill>
                <a:srgbClr val="CC0000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038600" y="5706190"/>
            <a:ext cx="29049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1000" i="1"/>
              <a:t>Source: Expert board report – Elections on 05/18/2003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0189"/>
            <a:ext cx="3352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6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>
          <a:xfrm>
            <a:off x="493950" y="667774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Radiation Effect on CMOS ICs</a:t>
            </a:r>
          </a:p>
        </p:txBody>
      </p:sp>
      <p:sp>
        <p:nvSpPr>
          <p:cNvPr id="99334" name="Rectangle 3"/>
          <p:cNvSpPr>
            <a:spLocks noChangeArrowheads="1"/>
          </p:cNvSpPr>
          <p:nvPr/>
        </p:nvSpPr>
        <p:spPr bwMode="auto">
          <a:xfrm>
            <a:off x="1459151" y="184411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5" name="Rectangle 4"/>
          <p:cNvSpPr>
            <a:spLocks noChangeArrowheads="1"/>
          </p:cNvSpPr>
          <p:nvPr/>
        </p:nvSpPr>
        <p:spPr bwMode="auto">
          <a:xfrm>
            <a:off x="1459151" y="138214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6" name="Rectangle 5"/>
          <p:cNvSpPr>
            <a:spLocks noChangeArrowheads="1"/>
          </p:cNvSpPr>
          <p:nvPr/>
        </p:nvSpPr>
        <p:spPr bwMode="auto">
          <a:xfrm>
            <a:off x="1459151" y="143929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7" name="Rectangle 6"/>
          <p:cNvSpPr>
            <a:spLocks noChangeArrowheads="1"/>
          </p:cNvSpPr>
          <p:nvPr/>
        </p:nvSpPr>
        <p:spPr bwMode="auto">
          <a:xfrm>
            <a:off x="1459151" y="127737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38" name="Rectangle 7"/>
          <p:cNvSpPr>
            <a:spLocks noChangeArrowheads="1"/>
          </p:cNvSpPr>
          <p:nvPr/>
        </p:nvSpPr>
        <p:spPr bwMode="auto">
          <a:xfrm>
            <a:off x="1459151" y="130118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9340" name="Text Box 10"/>
          <p:cNvSpPr txBox="1">
            <a:spLocks noChangeArrowheads="1"/>
          </p:cNvSpPr>
          <p:nvPr/>
        </p:nvSpPr>
        <p:spPr bwMode="auto">
          <a:xfrm>
            <a:off x="1837853" y="1683357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hlink"/>
                </a:solidFill>
              </a:rPr>
              <a:t>Impact by high-energy particles, such as protons or heavy ions</a:t>
            </a:r>
            <a:endParaRPr lang="en-US" altLang="en-US" sz="2000" dirty="0"/>
          </a:p>
        </p:txBody>
      </p:sp>
      <p:sp>
        <p:nvSpPr>
          <p:cNvPr id="99341" name="Text Box 11"/>
          <p:cNvSpPr txBox="1">
            <a:spLocks noChangeArrowheads="1"/>
          </p:cNvSpPr>
          <p:nvPr/>
        </p:nvSpPr>
        <p:spPr bwMode="auto">
          <a:xfrm>
            <a:off x="7498402" y="4400217"/>
            <a:ext cx="434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From: http://ajnoyola.com/RHBD_primer.html</a:t>
            </a:r>
          </a:p>
        </p:txBody>
      </p:sp>
      <p:pic>
        <p:nvPicPr>
          <p:cNvPr id="99342" name="Picture 15" descr="ion_strike_t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0803" y="971218"/>
            <a:ext cx="4029075" cy="343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43" name="Text Box 17"/>
          <p:cNvSpPr txBox="1">
            <a:spLocks noChangeArrowheads="1"/>
          </p:cNvSpPr>
          <p:nvPr/>
        </p:nvSpPr>
        <p:spPr bwMode="auto">
          <a:xfrm>
            <a:off x="1837853" y="2521557"/>
            <a:ext cx="4267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Radiation ionizes the oxide, creating electrons and holes; the electrons then flow out, creating a positive charge which leads to current leak across the channel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81193" y="5135795"/>
            <a:ext cx="831658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l-GR" sz="1600" dirty="0"/>
              <a:t>Single Event Transient (SET): A current pulse occurring at a circuit node due to single energetic particle event</a:t>
            </a:r>
          </a:p>
          <a:p>
            <a:r>
              <a:rPr lang="en-US" altLang="el-GR" sz="1600" dirty="0"/>
              <a:t>Single Event Upset (SEU): A change in a circuit’s logic state induced by a single energetic particle event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9050177" y="497611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9202578" y="5026914"/>
            <a:ext cx="1223963" cy="1397000"/>
          </a:xfrm>
          <a:custGeom>
            <a:avLst/>
            <a:gdLst>
              <a:gd name="T0" fmla="*/ 0 w 771"/>
              <a:gd name="T1" fmla="*/ 2147483647 h 880"/>
              <a:gd name="T2" fmla="*/ 241935099 w 771"/>
              <a:gd name="T3" fmla="*/ 161290000 h 880"/>
              <a:gd name="T4" fmla="*/ 604837747 w 771"/>
              <a:gd name="T5" fmla="*/ 1249997500 h 880"/>
              <a:gd name="T6" fmla="*/ 967740395 w 771"/>
              <a:gd name="T7" fmla="*/ 1854835000 h 880"/>
              <a:gd name="T8" fmla="*/ 1451610593 w 771"/>
              <a:gd name="T9" fmla="*/ 2096770000 h 880"/>
              <a:gd name="T10" fmla="*/ 1943042056 w 771"/>
              <a:gd name="T11" fmla="*/ 2147483647 h 8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1"/>
              <a:gd name="T19" fmla="*/ 0 h 880"/>
              <a:gd name="T20" fmla="*/ 771 w 771"/>
              <a:gd name="T21" fmla="*/ 880 h 8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1" h="880">
                <a:moveTo>
                  <a:pt x="0" y="880"/>
                </a:moveTo>
                <a:cubicBezTo>
                  <a:pt x="28" y="504"/>
                  <a:pt x="56" y="128"/>
                  <a:pt x="96" y="64"/>
                </a:cubicBezTo>
                <a:cubicBezTo>
                  <a:pt x="136" y="0"/>
                  <a:pt x="192" y="384"/>
                  <a:pt x="240" y="496"/>
                </a:cubicBezTo>
                <a:cubicBezTo>
                  <a:pt x="288" y="608"/>
                  <a:pt x="328" y="680"/>
                  <a:pt x="384" y="736"/>
                </a:cubicBezTo>
                <a:cubicBezTo>
                  <a:pt x="440" y="792"/>
                  <a:pt x="512" y="810"/>
                  <a:pt x="576" y="832"/>
                </a:cubicBezTo>
                <a:cubicBezTo>
                  <a:pt x="640" y="854"/>
                  <a:pt x="731" y="861"/>
                  <a:pt x="771" y="8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l-GR" altLang="el-GR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202578" y="6423914"/>
            <a:ext cx="6322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 sz="1600" dirty="0"/>
              <a:t>Time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665340" y="5363188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l-GR" sz="1600" dirty="0"/>
              <a:t>Transient</a:t>
            </a:r>
          </a:p>
          <a:p>
            <a:pPr algn="ctr"/>
            <a:r>
              <a:rPr lang="en-US" altLang="el-GR" sz="1600" dirty="0"/>
              <a:t>Current Pulse </a:t>
            </a: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581193" y="4711873"/>
            <a:ext cx="5203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l-GR" sz="2000" dirty="0"/>
              <a:t>Single Event Effects (SEEs)</a:t>
            </a:r>
          </a:p>
        </p:txBody>
      </p:sp>
    </p:spTree>
    <p:extLst>
      <p:ext uri="{BB962C8B-B14F-4D97-AF65-F5344CB8AC3E}">
        <p14:creationId xmlns:p14="http://schemas.microsoft.com/office/powerpoint/2010/main" val="252915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environment</a:t>
            </a:r>
            <a:br>
              <a:rPr lang="en-US" dirty="0"/>
            </a:b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1827" y="1400002"/>
            <a:ext cx="3440316" cy="516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82" y="2190938"/>
            <a:ext cx="5469481" cy="38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7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WHAT DO soft errors AFFECT?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4495800" cy="4411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sz="2100" dirty="0"/>
              <a:t>Memories</a:t>
            </a:r>
            <a:r>
              <a:rPr lang="el-GR" altLang="el-GR" sz="2100" dirty="0"/>
              <a:t> (</a:t>
            </a:r>
            <a:r>
              <a:rPr lang="en-US" altLang="el-GR" sz="2100" dirty="0"/>
              <a:t>caches, SRAM, DRAM)</a:t>
            </a:r>
            <a:endParaRPr lang="el-GR" altLang="el-GR" sz="2100" dirty="0"/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Flip the memory bit</a:t>
            </a:r>
          </a:p>
          <a:p>
            <a:pPr lvl="1">
              <a:lnSpc>
                <a:spcPct val="90000"/>
              </a:lnSpc>
            </a:pPr>
            <a:endParaRPr lang="en-US" altLang="el-GR" sz="2000" dirty="0"/>
          </a:p>
          <a:p>
            <a:pPr>
              <a:lnSpc>
                <a:spcPct val="90000"/>
              </a:lnSpc>
            </a:pPr>
            <a:r>
              <a:rPr lang="en-US" altLang="el-GR" sz="2100" dirty="0"/>
              <a:t>Registers (flip-flops)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May affect the outcome of an instruction due to a bit flip in  a pipeline register</a:t>
            </a:r>
          </a:p>
          <a:p>
            <a:pPr lvl="1">
              <a:lnSpc>
                <a:spcPct val="90000"/>
              </a:lnSpc>
            </a:pPr>
            <a:endParaRPr lang="en-US" altLang="el-GR" sz="2000" dirty="0"/>
          </a:p>
          <a:p>
            <a:pPr>
              <a:lnSpc>
                <a:spcPct val="90000"/>
              </a:lnSpc>
            </a:pPr>
            <a:r>
              <a:rPr lang="en-US" altLang="el-GR" sz="2100" dirty="0"/>
              <a:t>Combinational logic (logic gates)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/>
              <a:t>May affect the outcome of an operation due to a single event transient </a:t>
            </a:r>
            <a:r>
              <a:rPr lang="el-GR" altLang="el-GR" sz="2000" dirty="0"/>
              <a:t>(</a:t>
            </a:r>
            <a:r>
              <a:rPr lang="en-US" altLang="el-GR" sz="2000" dirty="0"/>
              <a:t>SET) in the datapath</a:t>
            </a:r>
            <a:endParaRPr lang="el-GR" altLang="el-GR" sz="2000" dirty="0"/>
          </a:p>
        </p:txBody>
      </p:sp>
      <p:sp>
        <p:nvSpPr>
          <p:cNvPr id="59396" name="Rectangle 4"/>
          <p:cNvSpPr>
            <a:spLocks noChangeAspect="1" noChangeArrowheads="1"/>
          </p:cNvSpPr>
          <p:nvPr/>
        </p:nvSpPr>
        <p:spPr bwMode="auto">
          <a:xfrm>
            <a:off x="6629401" y="2133600"/>
            <a:ext cx="19732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l-GR" sz="2000" dirty="0"/>
              <a:t>Combinational Logic</a:t>
            </a:r>
          </a:p>
        </p:txBody>
      </p:sp>
      <p:sp>
        <p:nvSpPr>
          <p:cNvPr id="59397" name="Rectangle 5"/>
          <p:cNvSpPr>
            <a:spLocks noChangeAspect="1" noChangeArrowheads="1"/>
          </p:cNvSpPr>
          <p:nvPr/>
        </p:nvSpPr>
        <p:spPr bwMode="auto">
          <a:xfrm>
            <a:off x="6705600" y="4648200"/>
            <a:ext cx="812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l-GR" sz="2000" dirty="0"/>
              <a:t>Flip-</a:t>
            </a:r>
          </a:p>
          <a:p>
            <a:pPr algn="ctr"/>
            <a:r>
              <a:rPr lang="en-US" altLang="el-GR" sz="2000" dirty="0"/>
              <a:t>flops</a:t>
            </a:r>
          </a:p>
        </p:txBody>
      </p:sp>
      <p:sp>
        <p:nvSpPr>
          <p:cNvPr id="59398" name="Rectangle 6"/>
          <p:cNvSpPr>
            <a:spLocks noChangeAspect="1" noChangeArrowheads="1"/>
          </p:cNvSpPr>
          <p:nvPr/>
        </p:nvSpPr>
        <p:spPr bwMode="auto">
          <a:xfrm>
            <a:off x="9128126" y="2743200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l-GR" sz="2000" dirty="0"/>
              <a:t>Memory</a:t>
            </a: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8970964" y="3098800"/>
            <a:ext cx="1087437" cy="2279650"/>
          </a:xfrm>
          <a:custGeom>
            <a:avLst/>
            <a:gdLst>
              <a:gd name="T0" fmla="*/ 6 w 84"/>
              <a:gd name="T1" fmla="*/ 166 h 166"/>
              <a:gd name="T2" fmla="*/ 84 w 84"/>
              <a:gd name="T3" fmla="*/ 84 h 166"/>
              <a:gd name="T4" fmla="*/ 1 w 84"/>
              <a:gd name="T5" fmla="*/ 1 h 166"/>
              <a:gd name="T6" fmla="*/ 0 w 84"/>
              <a:gd name="T7" fmla="*/ 1 h 166"/>
              <a:gd name="T8" fmla="*/ 1 w 84"/>
              <a:gd name="T9" fmla="*/ 84 h 166"/>
              <a:gd name="T10" fmla="*/ 6 w 84"/>
              <a:gd name="T1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66">
                <a:moveTo>
                  <a:pt x="6" y="166"/>
                </a:moveTo>
                <a:cubicBezTo>
                  <a:pt x="49" y="164"/>
                  <a:pt x="84" y="127"/>
                  <a:pt x="84" y="84"/>
                </a:cubicBezTo>
                <a:cubicBezTo>
                  <a:pt x="84" y="38"/>
                  <a:pt x="46" y="1"/>
                  <a:pt x="1" y="1"/>
                </a:cubicBezTo>
                <a:cubicBezTo>
                  <a:pt x="0" y="0"/>
                  <a:pt x="0" y="1"/>
                  <a:pt x="0" y="1"/>
                </a:cubicBezTo>
                <a:lnTo>
                  <a:pt x="1" y="84"/>
                </a:lnTo>
                <a:lnTo>
                  <a:pt x="6" y="166"/>
                </a:lnTo>
                <a:close/>
              </a:path>
            </a:pathLst>
          </a:custGeom>
          <a:solidFill>
            <a:srgbClr val="009900"/>
          </a:solidFill>
          <a:ln w="14288">
            <a:solidFill>
              <a:srgbClr val="CCEC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7391401" y="3551238"/>
            <a:ext cx="1139825" cy="1979612"/>
          </a:xfrm>
          <a:custGeom>
            <a:avLst/>
            <a:gdLst>
              <a:gd name="T0" fmla="*/ 26 w 88"/>
              <a:gd name="T1" fmla="*/ 0 h 144"/>
              <a:gd name="T2" fmla="*/ 0 w 88"/>
              <a:gd name="T3" fmla="*/ 60 h 144"/>
              <a:gd name="T4" fmla="*/ 83 w 88"/>
              <a:gd name="T5" fmla="*/ 144 h 144"/>
              <a:gd name="T6" fmla="*/ 88 w 88"/>
              <a:gd name="T7" fmla="*/ 143 h 144"/>
              <a:gd name="T8" fmla="*/ 83 w 88"/>
              <a:gd name="T9" fmla="*/ 61 h 144"/>
              <a:gd name="T10" fmla="*/ 26 w 88"/>
              <a:gd name="T1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144">
                <a:moveTo>
                  <a:pt x="26" y="0"/>
                </a:moveTo>
                <a:cubicBezTo>
                  <a:pt x="9" y="16"/>
                  <a:pt x="0" y="38"/>
                  <a:pt x="0" y="60"/>
                </a:cubicBezTo>
                <a:cubicBezTo>
                  <a:pt x="0" y="106"/>
                  <a:pt x="37" y="144"/>
                  <a:pt x="83" y="144"/>
                </a:cubicBezTo>
                <a:cubicBezTo>
                  <a:pt x="84" y="143"/>
                  <a:pt x="86" y="143"/>
                  <a:pt x="88" y="143"/>
                </a:cubicBezTo>
                <a:lnTo>
                  <a:pt x="83" y="61"/>
                </a:lnTo>
                <a:lnTo>
                  <a:pt x="26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02" name="Freeform 10"/>
          <p:cNvSpPr>
            <a:spLocks/>
          </p:cNvSpPr>
          <p:nvPr/>
        </p:nvSpPr>
        <p:spPr bwMode="auto">
          <a:xfrm>
            <a:off x="7870825" y="2863851"/>
            <a:ext cx="738188" cy="1141413"/>
          </a:xfrm>
          <a:custGeom>
            <a:avLst/>
            <a:gdLst>
              <a:gd name="T0" fmla="*/ 56 w 57"/>
              <a:gd name="T1" fmla="*/ 0 h 83"/>
              <a:gd name="T2" fmla="*/ 0 w 57"/>
              <a:gd name="T3" fmla="*/ 22 h 83"/>
              <a:gd name="T4" fmla="*/ 57 w 57"/>
              <a:gd name="T5" fmla="*/ 83 h 83"/>
              <a:gd name="T6" fmla="*/ 56 w 5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83">
                <a:moveTo>
                  <a:pt x="56" y="0"/>
                </a:moveTo>
                <a:cubicBezTo>
                  <a:pt x="35" y="0"/>
                  <a:pt x="15" y="8"/>
                  <a:pt x="0" y="22"/>
                </a:cubicBezTo>
                <a:lnTo>
                  <a:pt x="57" y="83"/>
                </a:lnTo>
                <a:lnTo>
                  <a:pt x="56" y="0"/>
                </a:lnTo>
                <a:close/>
              </a:path>
            </a:pathLst>
          </a:custGeom>
          <a:solidFill>
            <a:srgbClr val="D60093"/>
          </a:solidFill>
          <a:ln w="1428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03" name="Rectangle 11"/>
          <p:cNvSpPr>
            <a:spLocks noChangeAspect="1" noChangeArrowheads="1"/>
          </p:cNvSpPr>
          <p:nvPr/>
        </p:nvSpPr>
        <p:spPr bwMode="auto">
          <a:xfrm>
            <a:off x="7478714" y="5762626"/>
            <a:ext cx="3036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l-GR" sz="1400" i="1">
                <a:solidFill>
                  <a:schemeClr val="tx2"/>
                </a:solidFill>
              </a:rPr>
              <a:t>Source: Public</a:t>
            </a:r>
            <a:r>
              <a:rPr lang="en-US" altLang="el-GR" sz="1400" i="1"/>
              <a:t> </a:t>
            </a:r>
          </a:p>
          <a:p>
            <a:pPr algn="ctr"/>
            <a:r>
              <a:rPr lang="en-US" altLang="el-GR" sz="1400"/>
              <a:t>Soft Error rate contributions</a:t>
            </a:r>
            <a:r>
              <a:rPr lang="en-US" altLang="el-GR" sz="140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altLang="el-GR" sz="1400">
                <a:solidFill>
                  <a:schemeClr val="tx2"/>
                </a:solidFill>
              </a:rPr>
              <a:t>(</a:t>
            </a:r>
            <a:r>
              <a:rPr lang="en-US" altLang="el-GR" sz="1400"/>
              <a:t>Enterprise networking chip)</a:t>
            </a:r>
          </a:p>
        </p:txBody>
      </p:sp>
    </p:spTree>
    <p:extLst>
      <p:ext uri="{BB962C8B-B14F-4D97-AF65-F5344CB8AC3E}">
        <p14:creationId xmlns:p14="http://schemas.microsoft.com/office/powerpoint/2010/main" val="230229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l-GR"/>
              <a:t>Copyright 2005, M. Tahoori</a:t>
            </a: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1493-4ADB-4350-B97F-F9DD3A71F437}" type="slidenum">
              <a:rPr lang="en-US" altLang="el-GR"/>
              <a:pPr/>
              <a:t>24</a:t>
            </a:fld>
            <a:endParaRPr lang="en-US" altLang="el-GR"/>
          </a:p>
        </p:txBody>
      </p:sp>
      <p:grpSp>
        <p:nvGrpSpPr>
          <p:cNvPr id="225283" name="Group 3"/>
          <p:cNvGrpSpPr>
            <a:grpSpLocks/>
          </p:cNvGrpSpPr>
          <p:nvPr/>
        </p:nvGrpSpPr>
        <p:grpSpPr bwMode="auto">
          <a:xfrm>
            <a:off x="6308726" y="1371600"/>
            <a:ext cx="1057275" cy="852488"/>
            <a:chOff x="2304" y="720"/>
            <a:chExt cx="720" cy="576"/>
          </a:xfrm>
        </p:grpSpPr>
        <p:sp>
          <p:nvSpPr>
            <p:cNvPr id="225284" name="Text Box 4"/>
            <p:cNvSpPr txBox="1">
              <a:spLocks noChangeArrowheads="1"/>
            </p:cNvSpPr>
            <p:nvPr/>
          </p:nvSpPr>
          <p:spPr bwMode="auto">
            <a:xfrm>
              <a:off x="2360" y="776"/>
              <a:ext cx="549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l-GR" sz="2000" b="1">
                  <a:latin typeface="Arial" panose="020B0604020202020204" pitchFamily="34" charset="0"/>
                </a:rPr>
                <a:t>Bit</a:t>
              </a:r>
            </a:p>
            <a:p>
              <a:pPr algn="ctr" eaLnBrk="0" hangingPunct="0"/>
              <a:r>
                <a:rPr lang="en-US" altLang="el-GR" sz="2000" b="1">
                  <a:latin typeface="Arial" panose="020B0604020202020204" pitchFamily="34" charset="0"/>
                </a:rPr>
                <a:t>Read</a:t>
              </a:r>
            </a:p>
          </p:txBody>
        </p:sp>
        <p:sp>
          <p:nvSpPr>
            <p:cNvPr id="225285" name="Oval 5"/>
            <p:cNvSpPr>
              <a:spLocks noChangeArrowheads="1"/>
            </p:cNvSpPr>
            <p:nvPr/>
          </p:nvSpPr>
          <p:spPr bwMode="auto">
            <a:xfrm>
              <a:off x="2304" y="720"/>
              <a:ext cx="720" cy="57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25286" name="Group 6"/>
          <p:cNvGrpSpPr>
            <a:grpSpLocks/>
          </p:cNvGrpSpPr>
          <p:nvPr/>
        </p:nvGrpSpPr>
        <p:grpSpPr bwMode="auto">
          <a:xfrm>
            <a:off x="4746626" y="2479675"/>
            <a:ext cx="1571625" cy="1219200"/>
            <a:chOff x="1680" y="1392"/>
            <a:chExt cx="1056" cy="816"/>
          </a:xfrm>
        </p:grpSpPr>
        <p:sp>
          <p:nvSpPr>
            <p:cNvPr id="225287" name="Text Box 7"/>
            <p:cNvSpPr txBox="1">
              <a:spLocks noChangeArrowheads="1"/>
            </p:cNvSpPr>
            <p:nvPr/>
          </p:nvSpPr>
          <p:spPr bwMode="auto">
            <a:xfrm>
              <a:off x="1680" y="1440"/>
              <a:ext cx="1056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l-GR" sz="2000" b="1">
                  <a:latin typeface="Arial" panose="020B0604020202020204" pitchFamily="34" charset="0"/>
                </a:rPr>
                <a:t>Bit has error protection</a:t>
              </a:r>
            </a:p>
          </p:txBody>
        </p:sp>
        <p:sp>
          <p:nvSpPr>
            <p:cNvPr id="225288" name="Oval 8"/>
            <p:cNvSpPr>
              <a:spLocks noChangeArrowheads="1"/>
            </p:cNvSpPr>
            <p:nvPr/>
          </p:nvSpPr>
          <p:spPr bwMode="auto">
            <a:xfrm>
              <a:off x="1680" y="1392"/>
              <a:ext cx="1056" cy="81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2574925" y="3986214"/>
            <a:ext cx="17208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l-GR" sz="1600" b="1">
                <a:latin typeface="Arial" panose="020B0604020202020204" pitchFamily="34" charset="0"/>
              </a:rPr>
              <a:t>Error</a:t>
            </a:r>
          </a:p>
          <a:p>
            <a:pPr algn="ctr" eaLnBrk="0" hangingPunct="0"/>
            <a:r>
              <a:rPr lang="en-US" altLang="el-GR" sz="1600" b="1">
                <a:latin typeface="Arial" panose="020B0604020202020204" pitchFamily="34" charset="0"/>
              </a:rPr>
              <a:t>is only detected</a:t>
            </a:r>
          </a:p>
          <a:p>
            <a:pPr algn="ctr" eaLnBrk="0" hangingPunct="0"/>
            <a:r>
              <a:rPr lang="en-US" altLang="el-GR" sz="1600" b="1">
                <a:latin typeface="Arial" panose="020B0604020202020204" pitchFamily="34" charset="0"/>
              </a:rPr>
              <a:t>(e.g., parity + </a:t>
            </a:r>
          </a:p>
          <a:p>
            <a:pPr algn="ctr" eaLnBrk="0" hangingPunct="0"/>
            <a:r>
              <a:rPr lang="en-US" altLang="el-GR" sz="1600" b="1">
                <a:latin typeface="Arial" panose="020B0604020202020204" pitchFamily="34" charset="0"/>
              </a:rPr>
              <a:t>no recovery)</a:t>
            </a:r>
          </a:p>
        </p:txBody>
      </p:sp>
      <p:sp>
        <p:nvSpPr>
          <p:cNvPr id="225291" name="Oval 11"/>
          <p:cNvSpPr>
            <a:spLocks noChangeArrowheads="1"/>
          </p:cNvSpPr>
          <p:nvPr/>
        </p:nvSpPr>
        <p:spPr bwMode="auto">
          <a:xfrm>
            <a:off x="2573339" y="3938589"/>
            <a:ext cx="1709737" cy="12779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25292" name="Group 12"/>
          <p:cNvGrpSpPr>
            <a:grpSpLocks/>
          </p:cNvGrpSpPr>
          <p:nvPr/>
        </p:nvGrpSpPr>
        <p:grpSpPr bwMode="auto">
          <a:xfrm>
            <a:off x="4767263" y="4070350"/>
            <a:ext cx="1752600" cy="1136650"/>
            <a:chOff x="3984" y="2448"/>
            <a:chExt cx="960" cy="768"/>
          </a:xfrm>
        </p:grpSpPr>
        <p:sp>
          <p:nvSpPr>
            <p:cNvPr id="225293" name="Text Box 13"/>
            <p:cNvSpPr txBox="1">
              <a:spLocks noChangeArrowheads="1"/>
            </p:cNvSpPr>
            <p:nvPr/>
          </p:nvSpPr>
          <p:spPr bwMode="auto">
            <a:xfrm>
              <a:off x="4086" y="2557"/>
              <a:ext cx="788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l-GR" sz="1600" b="1">
                  <a:latin typeface="Arial" panose="020B0604020202020204" pitchFamily="34" charset="0"/>
                </a:rPr>
                <a:t>Error can be </a:t>
              </a:r>
            </a:p>
            <a:p>
              <a:pPr algn="ctr" eaLnBrk="0" hangingPunct="0"/>
              <a:r>
                <a:rPr lang="en-US" altLang="el-GR" sz="1600" b="1">
                  <a:latin typeface="Arial" panose="020B0604020202020204" pitchFamily="34" charset="0"/>
                </a:rPr>
                <a:t>corrected</a:t>
              </a:r>
            </a:p>
            <a:p>
              <a:pPr algn="ctr" eaLnBrk="0" hangingPunct="0"/>
              <a:r>
                <a:rPr lang="en-US" altLang="el-GR" sz="1600" b="1">
                  <a:latin typeface="Arial" panose="020B0604020202020204" pitchFamily="34" charset="0"/>
                </a:rPr>
                <a:t>(e.g, ECC)</a:t>
              </a:r>
            </a:p>
          </p:txBody>
        </p:sp>
        <p:sp>
          <p:nvSpPr>
            <p:cNvPr id="225294" name="Oval 14"/>
            <p:cNvSpPr>
              <a:spLocks noChangeArrowheads="1"/>
            </p:cNvSpPr>
            <p:nvPr/>
          </p:nvSpPr>
          <p:spPr bwMode="auto">
            <a:xfrm>
              <a:off x="3984" y="2448"/>
              <a:ext cx="960" cy="768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295" name="Line 15"/>
          <p:cNvSpPr>
            <a:spLocks noChangeShapeType="1"/>
          </p:cNvSpPr>
          <p:nvPr/>
        </p:nvSpPr>
        <p:spPr bwMode="auto">
          <a:xfrm flipH="1">
            <a:off x="5956301" y="2081214"/>
            <a:ext cx="493713" cy="4984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>
            <a:off x="7294563" y="2011364"/>
            <a:ext cx="715962" cy="5683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H="1">
            <a:off x="3981451" y="3432176"/>
            <a:ext cx="917575" cy="7096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5532439" y="3716338"/>
            <a:ext cx="141287" cy="3540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5673726" y="2055814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2000" b="1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7507288" y="2009776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2000" b="1">
                <a:latin typeface="Arial" panose="020B0604020202020204" pitchFamily="34" charset="0"/>
              </a:rPr>
              <a:t>no</a:t>
            </a:r>
          </a:p>
        </p:txBody>
      </p:sp>
      <p:grpSp>
        <p:nvGrpSpPr>
          <p:cNvPr id="225301" name="Group 21"/>
          <p:cNvGrpSpPr>
            <a:grpSpLocks/>
          </p:cNvGrpSpPr>
          <p:nvPr/>
        </p:nvGrpSpPr>
        <p:grpSpPr bwMode="auto">
          <a:xfrm>
            <a:off x="7507288" y="3929064"/>
            <a:ext cx="1198562" cy="923925"/>
            <a:chOff x="528" y="2400"/>
            <a:chExt cx="816" cy="624"/>
          </a:xfrm>
        </p:grpSpPr>
        <p:sp>
          <p:nvSpPr>
            <p:cNvPr id="225302" name="Text Box 22"/>
            <p:cNvSpPr txBox="1">
              <a:spLocks noChangeArrowheads="1"/>
            </p:cNvSpPr>
            <p:nvPr/>
          </p:nvSpPr>
          <p:spPr bwMode="auto">
            <a:xfrm>
              <a:off x="528" y="2496"/>
              <a:ext cx="816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l-GR" sz="2000" b="1">
                  <a:latin typeface="Arial" panose="020B0604020202020204" pitchFamily="34" charset="0"/>
                </a:rPr>
                <a:t>Does bit matter?</a:t>
              </a:r>
            </a:p>
          </p:txBody>
        </p:sp>
        <p:sp>
          <p:nvSpPr>
            <p:cNvPr id="225303" name="Oval 23"/>
            <p:cNvSpPr>
              <a:spLocks noChangeArrowheads="1"/>
            </p:cNvSpPr>
            <p:nvPr/>
          </p:nvSpPr>
          <p:spPr bwMode="auto">
            <a:xfrm>
              <a:off x="528" y="2400"/>
              <a:ext cx="816" cy="62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305" name="Rectangle 25"/>
          <p:cNvSpPr>
            <a:spLocks noChangeArrowheads="1"/>
          </p:cNvSpPr>
          <p:nvPr/>
        </p:nvSpPr>
        <p:spPr bwMode="auto">
          <a:xfrm>
            <a:off x="6548439" y="5207000"/>
            <a:ext cx="1481137" cy="9906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lin ang="5400000" scaled="1"/>
          </a:gradFill>
          <a:ln w="254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altLang="el-GR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06" name="Text Box 26"/>
          <p:cNvSpPr txBox="1">
            <a:spLocks noChangeArrowheads="1"/>
          </p:cNvSpPr>
          <p:nvPr/>
        </p:nvSpPr>
        <p:spPr bwMode="auto">
          <a:xfrm>
            <a:off x="6491289" y="5218114"/>
            <a:ext cx="1622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b="1">
                <a:latin typeface="Arial" panose="020B0604020202020204" pitchFamily="34" charset="0"/>
              </a:rPr>
              <a:t>Silent Data Corruption (SDC)</a:t>
            </a:r>
          </a:p>
        </p:txBody>
      </p:sp>
      <p:sp>
        <p:nvSpPr>
          <p:cNvPr id="225307" name="Line 27"/>
          <p:cNvSpPr>
            <a:spLocks noChangeShapeType="1"/>
          </p:cNvSpPr>
          <p:nvPr/>
        </p:nvSpPr>
        <p:spPr bwMode="auto">
          <a:xfrm flipH="1">
            <a:off x="7224714" y="4735514"/>
            <a:ext cx="504825" cy="4714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08" name="Line 28"/>
          <p:cNvSpPr>
            <a:spLocks noChangeShapeType="1"/>
          </p:cNvSpPr>
          <p:nvPr/>
        </p:nvSpPr>
        <p:spPr bwMode="auto">
          <a:xfrm>
            <a:off x="8493125" y="4710113"/>
            <a:ext cx="433388" cy="4365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09" name="Text Box 29"/>
          <p:cNvSpPr txBox="1">
            <a:spLocks noChangeArrowheads="1"/>
          </p:cNvSpPr>
          <p:nvPr/>
        </p:nvSpPr>
        <p:spPr bwMode="auto">
          <a:xfrm>
            <a:off x="4052888" y="3432176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2000" b="1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225310" name="Text Box 30"/>
          <p:cNvSpPr txBox="1">
            <a:spLocks noChangeArrowheads="1"/>
          </p:cNvSpPr>
          <p:nvPr/>
        </p:nvSpPr>
        <p:spPr bwMode="auto">
          <a:xfrm>
            <a:off x="5038726" y="3716339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2000" b="1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225311" name="Line 31"/>
          <p:cNvSpPr>
            <a:spLocks noChangeShapeType="1"/>
          </p:cNvSpPr>
          <p:nvPr/>
        </p:nvSpPr>
        <p:spPr bwMode="auto">
          <a:xfrm>
            <a:off x="6237289" y="3360738"/>
            <a:ext cx="1411287" cy="7810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2" name="Text Box 32"/>
          <p:cNvSpPr txBox="1">
            <a:spLocks noChangeArrowheads="1"/>
          </p:cNvSpPr>
          <p:nvPr/>
        </p:nvSpPr>
        <p:spPr bwMode="auto">
          <a:xfrm>
            <a:off x="6802438" y="3360739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225314" name="Rectangle 34"/>
          <p:cNvSpPr>
            <a:spLocks noChangeArrowheads="1"/>
          </p:cNvSpPr>
          <p:nvPr/>
        </p:nvSpPr>
        <p:spPr bwMode="auto">
          <a:xfrm>
            <a:off x="2251075" y="5384801"/>
            <a:ext cx="2122488" cy="962025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lin ang="5400000" scaled="1"/>
          </a:gradFill>
          <a:ln w="254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15" name="Text Box 35"/>
          <p:cNvSpPr txBox="1">
            <a:spLocks noChangeArrowheads="1"/>
          </p:cNvSpPr>
          <p:nvPr/>
        </p:nvSpPr>
        <p:spPr bwMode="auto">
          <a:xfrm>
            <a:off x="2124075" y="5459414"/>
            <a:ext cx="23256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b="1">
                <a:latin typeface="Arial" panose="020B0604020202020204" pitchFamily="34" charset="0"/>
              </a:rPr>
              <a:t>Detected, but unrecoverable error (DUE)</a:t>
            </a:r>
          </a:p>
        </p:txBody>
      </p:sp>
      <p:sp>
        <p:nvSpPr>
          <p:cNvPr id="225316" name="Line 36"/>
          <p:cNvSpPr>
            <a:spLocks noChangeShapeType="1"/>
          </p:cNvSpPr>
          <p:nvPr/>
        </p:nvSpPr>
        <p:spPr bwMode="auto">
          <a:xfrm>
            <a:off x="3206750" y="5172076"/>
            <a:ext cx="0" cy="2127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8" name="Rectangle 38"/>
          <p:cNvSpPr>
            <a:spLocks noChangeArrowheads="1"/>
          </p:cNvSpPr>
          <p:nvPr/>
        </p:nvSpPr>
        <p:spPr bwMode="auto">
          <a:xfrm>
            <a:off x="4827588" y="5419726"/>
            <a:ext cx="1479550" cy="5699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altLang="el-GR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19" name="Text Box 39"/>
          <p:cNvSpPr txBox="1">
            <a:spLocks noChangeArrowheads="1"/>
          </p:cNvSpPr>
          <p:nvPr/>
        </p:nvSpPr>
        <p:spPr bwMode="auto">
          <a:xfrm>
            <a:off x="4772025" y="5499101"/>
            <a:ext cx="16208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b="1">
                <a:latin typeface="Arial" panose="020B0604020202020204" pitchFamily="34" charset="0"/>
              </a:rPr>
              <a:t>no error</a:t>
            </a:r>
          </a:p>
        </p:txBody>
      </p:sp>
      <p:sp>
        <p:nvSpPr>
          <p:cNvPr id="225320" name="Line 40"/>
          <p:cNvSpPr>
            <a:spLocks noChangeShapeType="1"/>
          </p:cNvSpPr>
          <p:nvPr/>
        </p:nvSpPr>
        <p:spPr bwMode="auto">
          <a:xfrm>
            <a:off x="5602288" y="5207001"/>
            <a:ext cx="0" cy="2127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21" name="Text Box 41"/>
          <p:cNvSpPr txBox="1">
            <a:spLocks noChangeArrowheads="1"/>
          </p:cNvSpPr>
          <p:nvPr/>
        </p:nvSpPr>
        <p:spPr bwMode="auto">
          <a:xfrm>
            <a:off x="7013576" y="4638676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2000" b="1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225322" name="Text Box 42"/>
          <p:cNvSpPr txBox="1">
            <a:spLocks noChangeArrowheads="1"/>
          </p:cNvSpPr>
          <p:nvPr/>
        </p:nvSpPr>
        <p:spPr bwMode="auto">
          <a:xfrm>
            <a:off x="8705850" y="4710114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l-GR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225324" name="Rectangle 44"/>
          <p:cNvSpPr>
            <a:spLocks noChangeArrowheads="1"/>
          </p:cNvSpPr>
          <p:nvPr/>
        </p:nvSpPr>
        <p:spPr bwMode="auto">
          <a:xfrm>
            <a:off x="8218489" y="5173663"/>
            <a:ext cx="1639887" cy="781050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altLang="el-GR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25" name="Text Box 45"/>
          <p:cNvSpPr txBox="1">
            <a:spLocks noChangeArrowheads="1"/>
          </p:cNvSpPr>
          <p:nvPr/>
        </p:nvSpPr>
        <p:spPr bwMode="auto">
          <a:xfrm>
            <a:off x="8158163" y="5203825"/>
            <a:ext cx="179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b="1">
                <a:latin typeface="Arial" panose="020B0604020202020204" pitchFamily="34" charset="0"/>
              </a:rPr>
              <a:t>benign fault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el-GR" sz="2000" b="1">
                <a:latin typeface="Arial" panose="020B0604020202020204" pitchFamily="34" charset="0"/>
              </a:rPr>
              <a:t>no error</a:t>
            </a:r>
          </a:p>
        </p:txBody>
      </p:sp>
      <p:sp>
        <p:nvSpPr>
          <p:cNvPr id="225327" name="Rectangle 47"/>
          <p:cNvSpPr>
            <a:spLocks noChangeArrowheads="1"/>
          </p:cNvSpPr>
          <p:nvPr/>
        </p:nvSpPr>
        <p:spPr bwMode="auto">
          <a:xfrm>
            <a:off x="7446964" y="2608264"/>
            <a:ext cx="1639887" cy="782637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altLang="el-GR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328" name="Text Box 48"/>
          <p:cNvSpPr txBox="1">
            <a:spLocks noChangeArrowheads="1"/>
          </p:cNvSpPr>
          <p:nvPr/>
        </p:nvSpPr>
        <p:spPr bwMode="auto">
          <a:xfrm>
            <a:off x="7386638" y="2638425"/>
            <a:ext cx="17954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b="1" dirty="0">
                <a:latin typeface="Arial" panose="020B0604020202020204" pitchFamily="34" charset="0"/>
              </a:rPr>
              <a:t>benign fault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el-GR" sz="2000" b="1" dirty="0">
                <a:latin typeface="Arial" panose="020B0604020202020204" pitchFamily="34" charset="0"/>
              </a:rPr>
              <a:t>no error</a:t>
            </a:r>
          </a:p>
        </p:txBody>
      </p:sp>
      <p:sp>
        <p:nvSpPr>
          <p:cNvPr id="225330" name="Rectangle 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3200" dirty="0"/>
              <a:t>Strike on state bit (e.g., in register file)</a:t>
            </a:r>
            <a:br>
              <a:rPr lang="en-US" altLang="el-GR" sz="3200" dirty="0"/>
            </a:br>
            <a:endParaRPr lang="en-US" altLang="el-GR" sz="3200" dirty="0"/>
          </a:p>
        </p:txBody>
      </p:sp>
    </p:spTree>
    <p:extLst>
      <p:ext uri="{BB962C8B-B14F-4D97-AF65-F5344CB8AC3E}">
        <p14:creationId xmlns:p14="http://schemas.microsoft.com/office/powerpoint/2010/main" val="389929035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Does a SET always cause a soft error?</a:t>
            </a:r>
            <a:br>
              <a:rPr lang="en-US" altLang="el-GR" dirty="0"/>
            </a:br>
            <a:endParaRPr lang="el-GR" altLang="el-GR" dirty="0"/>
          </a:p>
        </p:txBody>
      </p:sp>
      <p:sp>
        <p:nvSpPr>
          <p:cNvPr id="81967" name="Text Box 47"/>
          <p:cNvSpPr txBox="1">
            <a:spLocks noChangeArrowheads="1"/>
          </p:cNvSpPr>
          <p:nvPr/>
        </p:nvSpPr>
        <p:spPr bwMode="auto">
          <a:xfrm>
            <a:off x="2971800" y="5791201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400">
                <a:solidFill>
                  <a:srgbClr val="FF0000"/>
                </a:solidFill>
              </a:rPr>
              <a:t>Single Event Transient (SET)</a:t>
            </a:r>
          </a:p>
        </p:txBody>
      </p:sp>
      <p:sp>
        <p:nvSpPr>
          <p:cNvPr id="81968" name="AutoShape 48"/>
          <p:cNvSpPr>
            <a:spLocks noChangeArrowheads="1"/>
          </p:cNvSpPr>
          <p:nvPr/>
        </p:nvSpPr>
        <p:spPr bwMode="auto">
          <a:xfrm rot="16627501">
            <a:off x="3756025" y="5105400"/>
            <a:ext cx="12192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1969" name="Rectangle 49"/>
          <p:cNvSpPr>
            <a:spLocks noChangeArrowheads="1"/>
          </p:cNvSpPr>
          <p:nvPr/>
        </p:nvSpPr>
        <p:spPr bwMode="auto">
          <a:xfrm rot="10800000">
            <a:off x="2209800" y="2438400"/>
            <a:ext cx="533400" cy="342900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 anchorCtr="1"/>
          <a:lstStyle/>
          <a:p>
            <a:pPr algn="ctr"/>
            <a:r>
              <a:rPr lang="en-US" altLang="el-GR" sz="2400"/>
              <a:t>Registers</a:t>
            </a:r>
            <a:endParaRPr lang="el-GR" altLang="el-GR" sz="2400"/>
          </a:p>
        </p:txBody>
      </p:sp>
      <p:grpSp>
        <p:nvGrpSpPr>
          <p:cNvPr id="81987" name="Group 67"/>
          <p:cNvGrpSpPr>
            <a:grpSpLocks/>
          </p:cNvGrpSpPr>
          <p:nvPr/>
        </p:nvGrpSpPr>
        <p:grpSpPr bwMode="auto">
          <a:xfrm>
            <a:off x="3962400" y="2819400"/>
            <a:ext cx="609600" cy="762000"/>
            <a:chOff x="2880" y="2160"/>
            <a:chExt cx="384" cy="480"/>
          </a:xfrm>
        </p:grpSpPr>
        <p:sp>
          <p:nvSpPr>
            <p:cNvPr id="81980" name="Freeform 60"/>
            <p:cNvSpPr>
              <a:spLocks/>
            </p:cNvSpPr>
            <p:nvPr/>
          </p:nvSpPr>
          <p:spPr bwMode="auto">
            <a:xfrm>
              <a:off x="2880" y="2160"/>
              <a:ext cx="288" cy="480"/>
            </a:xfrm>
            <a:custGeom>
              <a:avLst/>
              <a:gdLst>
                <a:gd name="T0" fmla="*/ 0 w 288"/>
                <a:gd name="T1" fmla="*/ 0 h 480"/>
                <a:gd name="T2" fmla="*/ 288 w 288"/>
                <a:gd name="T3" fmla="*/ 240 h 480"/>
                <a:gd name="T4" fmla="*/ 0 w 288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480">
                  <a:moveTo>
                    <a:pt x="0" y="0"/>
                  </a:moveTo>
                  <a:cubicBezTo>
                    <a:pt x="144" y="80"/>
                    <a:pt x="288" y="160"/>
                    <a:pt x="288" y="240"/>
                  </a:cubicBezTo>
                  <a:cubicBezTo>
                    <a:pt x="288" y="320"/>
                    <a:pt x="144" y="400"/>
                    <a:pt x="0" y="48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81" name="Line 61"/>
            <p:cNvSpPr>
              <a:spLocks noChangeShapeType="1"/>
            </p:cNvSpPr>
            <p:nvPr/>
          </p:nvSpPr>
          <p:spPr bwMode="auto">
            <a:xfrm>
              <a:off x="2880" y="21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82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1986" name="Group 66"/>
          <p:cNvGrpSpPr>
            <a:grpSpLocks/>
          </p:cNvGrpSpPr>
          <p:nvPr/>
        </p:nvGrpSpPr>
        <p:grpSpPr bwMode="auto">
          <a:xfrm>
            <a:off x="3962400" y="4191000"/>
            <a:ext cx="609600" cy="762000"/>
            <a:chOff x="2304" y="1488"/>
            <a:chExt cx="384" cy="480"/>
          </a:xfrm>
        </p:grpSpPr>
        <p:sp>
          <p:nvSpPr>
            <p:cNvPr id="81983" name="Freeform 63"/>
            <p:cNvSpPr>
              <a:spLocks/>
            </p:cNvSpPr>
            <p:nvPr/>
          </p:nvSpPr>
          <p:spPr bwMode="auto">
            <a:xfrm>
              <a:off x="2304" y="1488"/>
              <a:ext cx="288" cy="480"/>
            </a:xfrm>
            <a:custGeom>
              <a:avLst/>
              <a:gdLst>
                <a:gd name="T0" fmla="*/ 0 w 288"/>
                <a:gd name="T1" fmla="*/ 0 h 480"/>
                <a:gd name="T2" fmla="*/ 288 w 288"/>
                <a:gd name="T3" fmla="*/ 240 h 480"/>
                <a:gd name="T4" fmla="*/ 0 w 288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480">
                  <a:moveTo>
                    <a:pt x="0" y="0"/>
                  </a:moveTo>
                  <a:cubicBezTo>
                    <a:pt x="144" y="80"/>
                    <a:pt x="288" y="160"/>
                    <a:pt x="288" y="240"/>
                  </a:cubicBezTo>
                  <a:cubicBezTo>
                    <a:pt x="288" y="320"/>
                    <a:pt x="144" y="400"/>
                    <a:pt x="0" y="48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84" name="Line 64"/>
            <p:cNvSpPr>
              <a:spLocks noChangeShapeType="1"/>
            </p:cNvSpPr>
            <p:nvPr/>
          </p:nvSpPr>
          <p:spPr bwMode="auto">
            <a:xfrm>
              <a:off x="2304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85" name="Oval 65"/>
            <p:cNvSpPr>
              <a:spLocks noChangeArrowheads="1"/>
            </p:cNvSpPr>
            <p:nvPr/>
          </p:nvSpPr>
          <p:spPr bwMode="auto">
            <a:xfrm>
              <a:off x="2592" y="16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1988" name="Line 68"/>
          <p:cNvSpPr>
            <a:spLocks noChangeShapeType="1"/>
          </p:cNvSpPr>
          <p:nvPr/>
        </p:nvSpPr>
        <p:spPr bwMode="auto">
          <a:xfrm>
            <a:off x="2743200" y="4343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89" name="Line 69"/>
          <p:cNvSpPr>
            <a:spLocks noChangeShapeType="1"/>
          </p:cNvSpPr>
          <p:nvPr/>
        </p:nvSpPr>
        <p:spPr bwMode="auto">
          <a:xfrm>
            <a:off x="2743200" y="48006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90" name="Line 70"/>
          <p:cNvSpPr>
            <a:spLocks noChangeShapeType="1"/>
          </p:cNvSpPr>
          <p:nvPr/>
        </p:nvSpPr>
        <p:spPr bwMode="auto">
          <a:xfrm>
            <a:off x="2743200" y="29718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91" name="Line 71"/>
          <p:cNvSpPr>
            <a:spLocks noChangeShapeType="1"/>
          </p:cNvSpPr>
          <p:nvPr/>
        </p:nvSpPr>
        <p:spPr bwMode="auto">
          <a:xfrm>
            <a:off x="2743200" y="3429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81992" name="Group 72"/>
          <p:cNvGrpSpPr>
            <a:grpSpLocks/>
          </p:cNvGrpSpPr>
          <p:nvPr/>
        </p:nvGrpSpPr>
        <p:grpSpPr bwMode="auto">
          <a:xfrm>
            <a:off x="5943600" y="3505200"/>
            <a:ext cx="609600" cy="762000"/>
            <a:chOff x="2304" y="1488"/>
            <a:chExt cx="384" cy="480"/>
          </a:xfrm>
        </p:grpSpPr>
        <p:sp>
          <p:nvSpPr>
            <p:cNvPr id="81993" name="Freeform 73"/>
            <p:cNvSpPr>
              <a:spLocks/>
            </p:cNvSpPr>
            <p:nvPr/>
          </p:nvSpPr>
          <p:spPr bwMode="auto">
            <a:xfrm>
              <a:off x="2304" y="1488"/>
              <a:ext cx="288" cy="480"/>
            </a:xfrm>
            <a:custGeom>
              <a:avLst/>
              <a:gdLst>
                <a:gd name="T0" fmla="*/ 0 w 288"/>
                <a:gd name="T1" fmla="*/ 0 h 480"/>
                <a:gd name="T2" fmla="*/ 288 w 288"/>
                <a:gd name="T3" fmla="*/ 240 h 480"/>
                <a:gd name="T4" fmla="*/ 0 w 288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480">
                  <a:moveTo>
                    <a:pt x="0" y="0"/>
                  </a:moveTo>
                  <a:cubicBezTo>
                    <a:pt x="144" y="80"/>
                    <a:pt x="288" y="160"/>
                    <a:pt x="288" y="240"/>
                  </a:cubicBezTo>
                  <a:cubicBezTo>
                    <a:pt x="288" y="320"/>
                    <a:pt x="144" y="400"/>
                    <a:pt x="0" y="48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94" name="Line 74"/>
            <p:cNvSpPr>
              <a:spLocks noChangeShapeType="1"/>
            </p:cNvSpPr>
            <p:nvPr/>
          </p:nvSpPr>
          <p:spPr bwMode="auto">
            <a:xfrm>
              <a:off x="2304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95" name="Oval 75"/>
            <p:cNvSpPr>
              <a:spLocks noChangeArrowheads="1"/>
            </p:cNvSpPr>
            <p:nvPr/>
          </p:nvSpPr>
          <p:spPr bwMode="auto">
            <a:xfrm>
              <a:off x="2592" y="16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1996" name="Group 76"/>
          <p:cNvGrpSpPr>
            <a:grpSpLocks/>
          </p:cNvGrpSpPr>
          <p:nvPr/>
        </p:nvGrpSpPr>
        <p:grpSpPr bwMode="auto">
          <a:xfrm>
            <a:off x="5943600" y="4876800"/>
            <a:ext cx="609600" cy="762000"/>
            <a:chOff x="2304" y="1488"/>
            <a:chExt cx="384" cy="480"/>
          </a:xfrm>
        </p:grpSpPr>
        <p:sp>
          <p:nvSpPr>
            <p:cNvPr id="81997" name="Freeform 77"/>
            <p:cNvSpPr>
              <a:spLocks/>
            </p:cNvSpPr>
            <p:nvPr/>
          </p:nvSpPr>
          <p:spPr bwMode="auto">
            <a:xfrm>
              <a:off x="2304" y="1488"/>
              <a:ext cx="288" cy="480"/>
            </a:xfrm>
            <a:custGeom>
              <a:avLst/>
              <a:gdLst>
                <a:gd name="T0" fmla="*/ 0 w 288"/>
                <a:gd name="T1" fmla="*/ 0 h 480"/>
                <a:gd name="T2" fmla="*/ 288 w 288"/>
                <a:gd name="T3" fmla="*/ 240 h 480"/>
                <a:gd name="T4" fmla="*/ 0 w 288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480">
                  <a:moveTo>
                    <a:pt x="0" y="0"/>
                  </a:moveTo>
                  <a:cubicBezTo>
                    <a:pt x="144" y="80"/>
                    <a:pt x="288" y="160"/>
                    <a:pt x="288" y="240"/>
                  </a:cubicBezTo>
                  <a:cubicBezTo>
                    <a:pt x="288" y="320"/>
                    <a:pt x="144" y="400"/>
                    <a:pt x="0" y="48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98" name="Line 78"/>
            <p:cNvSpPr>
              <a:spLocks noChangeShapeType="1"/>
            </p:cNvSpPr>
            <p:nvPr/>
          </p:nvSpPr>
          <p:spPr bwMode="auto">
            <a:xfrm>
              <a:off x="2304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999" name="Oval 79"/>
            <p:cNvSpPr>
              <a:spLocks noChangeArrowheads="1"/>
            </p:cNvSpPr>
            <p:nvPr/>
          </p:nvSpPr>
          <p:spPr bwMode="auto">
            <a:xfrm>
              <a:off x="2592" y="16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2000" name="Group 80"/>
          <p:cNvGrpSpPr>
            <a:grpSpLocks/>
          </p:cNvGrpSpPr>
          <p:nvPr/>
        </p:nvGrpSpPr>
        <p:grpSpPr bwMode="auto">
          <a:xfrm>
            <a:off x="7467600" y="4191000"/>
            <a:ext cx="609600" cy="762000"/>
            <a:chOff x="2304" y="1488"/>
            <a:chExt cx="384" cy="480"/>
          </a:xfrm>
        </p:grpSpPr>
        <p:sp>
          <p:nvSpPr>
            <p:cNvPr id="82001" name="Freeform 81"/>
            <p:cNvSpPr>
              <a:spLocks/>
            </p:cNvSpPr>
            <p:nvPr/>
          </p:nvSpPr>
          <p:spPr bwMode="auto">
            <a:xfrm>
              <a:off x="2304" y="1488"/>
              <a:ext cx="288" cy="480"/>
            </a:xfrm>
            <a:custGeom>
              <a:avLst/>
              <a:gdLst>
                <a:gd name="T0" fmla="*/ 0 w 288"/>
                <a:gd name="T1" fmla="*/ 0 h 480"/>
                <a:gd name="T2" fmla="*/ 288 w 288"/>
                <a:gd name="T3" fmla="*/ 240 h 480"/>
                <a:gd name="T4" fmla="*/ 0 w 288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480">
                  <a:moveTo>
                    <a:pt x="0" y="0"/>
                  </a:moveTo>
                  <a:cubicBezTo>
                    <a:pt x="144" y="80"/>
                    <a:pt x="288" y="160"/>
                    <a:pt x="288" y="240"/>
                  </a:cubicBezTo>
                  <a:cubicBezTo>
                    <a:pt x="288" y="320"/>
                    <a:pt x="144" y="400"/>
                    <a:pt x="0" y="48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02" name="Line 82"/>
            <p:cNvSpPr>
              <a:spLocks noChangeShapeType="1"/>
            </p:cNvSpPr>
            <p:nvPr/>
          </p:nvSpPr>
          <p:spPr bwMode="auto">
            <a:xfrm>
              <a:off x="2304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03" name="Oval 83"/>
            <p:cNvSpPr>
              <a:spLocks noChangeArrowheads="1"/>
            </p:cNvSpPr>
            <p:nvPr/>
          </p:nvSpPr>
          <p:spPr bwMode="auto">
            <a:xfrm>
              <a:off x="2592" y="1680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2006" name="Freeform 86"/>
          <p:cNvSpPr>
            <a:spLocks/>
          </p:cNvSpPr>
          <p:nvPr/>
        </p:nvSpPr>
        <p:spPr bwMode="auto">
          <a:xfrm>
            <a:off x="4572000" y="3200400"/>
            <a:ext cx="1371600" cy="457200"/>
          </a:xfrm>
          <a:custGeom>
            <a:avLst/>
            <a:gdLst>
              <a:gd name="T0" fmla="*/ 0 w 864"/>
              <a:gd name="T1" fmla="*/ 0 h 288"/>
              <a:gd name="T2" fmla="*/ 528 w 864"/>
              <a:gd name="T3" fmla="*/ 0 h 288"/>
              <a:gd name="T4" fmla="*/ 528 w 864"/>
              <a:gd name="T5" fmla="*/ 288 h 288"/>
              <a:gd name="T6" fmla="*/ 864 w 864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288">
                <a:moveTo>
                  <a:pt x="0" y="0"/>
                </a:moveTo>
                <a:lnTo>
                  <a:pt x="528" y="0"/>
                </a:lnTo>
                <a:lnTo>
                  <a:pt x="528" y="288"/>
                </a:lnTo>
                <a:lnTo>
                  <a:pt x="864" y="2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09" name="Freeform 89"/>
          <p:cNvSpPr>
            <a:spLocks/>
          </p:cNvSpPr>
          <p:nvPr/>
        </p:nvSpPr>
        <p:spPr bwMode="auto">
          <a:xfrm>
            <a:off x="4572000" y="4114800"/>
            <a:ext cx="1371600" cy="457200"/>
          </a:xfrm>
          <a:custGeom>
            <a:avLst/>
            <a:gdLst>
              <a:gd name="T0" fmla="*/ 0 w 864"/>
              <a:gd name="T1" fmla="*/ 288 h 288"/>
              <a:gd name="T2" fmla="*/ 528 w 864"/>
              <a:gd name="T3" fmla="*/ 288 h 288"/>
              <a:gd name="T4" fmla="*/ 528 w 864"/>
              <a:gd name="T5" fmla="*/ 0 h 288"/>
              <a:gd name="T6" fmla="*/ 864 w 864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288">
                <a:moveTo>
                  <a:pt x="0" y="288"/>
                </a:moveTo>
                <a:lnTo>
                  <a:pt x="528" y="288"/>
                </a:lnTo>
                <a:lnTo>
                  <a:pt x="528" y="0"/>
                </a:lnTo>
                <a:lnTo>
                  <a:pt x="864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0" name="Freeform 90"/>
          <p:cNvSpPr>
            <a:spLocks/>
          </p:cNvSpPr>
          <p:nvPr/>
        </p:nvSpPr>
        <p:spPr bwMode="auto">
          <a:xfrm>
            <a:off x="5410200" y="4572000"/>
            <a:ext cx="533400" cy="457200"/>
          </a:xfrm>
          <a:custGeom>
            <a:avLst/>
            <a:gdLst>
              <a:gd name="T0" fmla="*/ 0 w 336"/>
              <a:gd name="T1" fmla="*/ 0 h 288"/>
              <a:gd name="T2" fmla="*/ 0 w 336"/>
              <a:gd name="T3" fmla="*/ 288 h 288"/>
              <a:gd name="T4" fmla="*/ 336 w 336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88">
                <a:moveTo>
                  <a:pt x="0" y="0"/>
                </a:moveTo>
                <a:lnTo>
                  <a:pt x="0" y="288"/>
                </a:lnTo>
                <a:lnTo>
                  <a:pt x="336" y="2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3" name="Line 93"/>
          <p:cNvSpPr>
            <a:spLocks noChangeShapeType="1"/>
          </p:cNvSpPr>
          <p:nvPr/>
        </p:nvSpPr>
        <p:spPr bwMode="auto">
          <a:xfrm flipH="1">
            <a:off x="2743200" y="54864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4" name="Freeform 94"/>
          <p:cNvSpPr>
            <a:spLocks/>
          </p:cNvSpPr>
          <p:nvPr/>
        </p:nvSpPr>
        <p:spPr bwMode="auto">
          <a:xfrm>
            <a:off x="6553200" y="3886200"/>
            <a:ext cx="914400" cy="457200"/>
          </a:xfrm>
          <a:custGeom>
            <a:avLst/>
            <a:gdLst>
              <a:gd name="T0" fmla="*/ 0 w 576"/>
              <a:gd name="T1" fmla="*/ 0 h 288"/>
              <a:gd name="T2" fmla="*/ 384 w 576"/>
              <a:gd name="T3" fmla="*/ 0 h 288"/>
              <a:gd name="T4" fmla="*/ 384 w 576"/>
              <a:gd name="T5" fmla="*/ 288 h 288"/>
              <a:gd name="T6" fmla="*/ 576 w 576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288">
                <a:moveTo>
                  <a:pt x="0" y="0"/>
                </a:moveTo>
                <a:lnTo>
                  <a:pt x="384" y="0"/>
                </a:lnTo>
                <a:lnTo>
                  <a:pt x="384" y="288"/>
                </a:lnTo>
                <a:lnTo>
                  <a:pt x="576" y="2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6" name="Freeform 96"/>
          <p:cNvSpPr>
            <a:spLocks/>
          </p:cNvSpPr>
          <p:nvPr/>
        </p:nvSpPr>
        <p:spPr bwMode="auto">
          <a:xfrm>
            <a:off x="6553200" y="4800600"/>
            <a:ext cx="914400" cy="457200"/>
          </a:xfrm>
          <a:custGeom>
            <a:avLst/>
            <a:gdLst>
              <a:gd name="T0" fmla="*/ 0 w 576"/>
              <a:gd name="T1" fmla="*/ 288 h 288"/>
              <a:gd name="T2" fmla="*/ 384 w 576"/>
              <a:gd name="T3" fmla="*/ 288 h 288"/>
              <a:gd name="T4" fmla="*/ 384 w 576"/>
              <a:gd name="T5" fmla="*/ 0 h 288"/>
              <a:gd name="T6" fmla="*/ 576 w 576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288">
                <a:moveTo>
                  <a:pt x="0" y="288"/>
                </a:moveTo>
                <a:lnTo>
                  <a:pt x="384" y="288"/>
                </a:lnTo>
                <a:lnTo>
                  <a:pt x="384" y="0"/>
                </a:lnTo>
                <a:lnTo>
                  <a:pt x="57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7" name="Rectangle 97"/>
          <p:cNvSpPr>
            <a:spLocks noChangeArrowheads="1"/>
          </p:cNvSpPr>
          <p:nvPr/>
        </p:nvSpPr>
        <p:spPr bwMode="auto">
          <a:xfrm rot="10800000">
            <a:off x="8839200" y="2438400"/>
            <a:ext cx="533400" cy="342900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 anchorCtr="1"/>
          <a:lstStyle/>
          <a:p>
            <a:pPr algn="ctr"/>
            <a:r>
              <a:rPr lang="en-US" altLang="el-GR" sz="2400"/>
              <a:t>Registers</a:t>
            </a:r>
            <a:endParaRPr lang="el-GR" altLang="el-GR" sz="2400"/>
          </a:p>
        </p:txBody>
      </p:sp>
      <p:sp>
        <p:nvSpPr>
          <p:cNvPr id="82018" name="Line 98"/>
          <p:cNvSpPr>
            <a:spLocks noChangeShapeType="1"/>
          </p:cNvSpPr>
          <p:nvPr/>
        </p:nvSpPr>
        <p:spPr bwMode="auto">
          <a:xfrm>
            <a:off x="8077200" y="4572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19" name="Line 99"/>
          <p:cNvSpPr>
            <a:spLocks noChangeShapeType="1"/>
          </p:cNvSpPr>
          <p:nvPr/>
        </p:nvSpPr>
        <p:spPr bwMode="auto">
          <a:xfrm>
            <a:off x="7162800" y="5257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20" name="Line 100"/>
          <p:cNvSpPr>
            <a:spLocks noChangeShapeType="1"/>
          </p:cNvSpPr>
          <p:nvPr/>
        </p:nvSpPr>
        <p:spPr bwMode="auto">
          <a:xfrm>
            <a:off x="5410200" y="3200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21" name="Oval 101"/>
          <p:cNvSpPr>
            <a:spLocks noChangeArrowheads="1"/>
          </p:cNvSpPr>
          <p:nvPr/>
        </p:nvSpPr>
        <p:spPr bwMode="auto">
          <a:xfrm>
            <a:off x="712470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022" name="Oval 102"/>
          <p:cNvSpPr>
            <a:spLocks noChangeArrowheads="1"/>
          </p:cNvSpPr>
          <p:nvPr/>
        </p:nvSpPr>
        <p:spPr bwMode="auto">
          <a:xfrm>
            <a:off x="5372100" y="4533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023" name="Oval 103"/>
          <p:cNvSpPr>
            <a:spLocks noChangeArrowheads="1"/>
          </p:cNvSpPr>
          <p:nvPr/>
        </p:nvSpPr>
        <p:spPr bwMode="auto">
          <a:xfrm>
            <a:off x="5372100" y="3162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2024" name="Freeform 104"/>
          <p:cNvSpPr>
            <a:spLocks/>
          </p:cNvSpPr>
          <p:nvPr/>
        </p:nvSpPr>
        <p:spPr bwMode="auto">
          <a:xfrm>
            <a:off x="7010400" y="3581400"/>
            <a:ext cx="304800" cy="317500"/>
          </a:xfrm>
          <a:custGeom>
            <a:avLst/>
            <a:gdLst>
              <a:gd name="T0" fmla="*/ 0 w 192"/>
              <a:gd name="T1" fmla="*/ 248 h 296"/>
              <a:gd name="T2" fmla="*/ 96 w 192"/>
              <a:gd name="T3" fmla="*/ 8 h 296"/>
              <a:gd name="T4" fmla="*/ 192 w 192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96">
                <a:moveTo>
                  <a:pt x="0" y="248"/>
                </a:moveTo>
                <a:cubicBezTo>
                  <a:pt x="32" y="124"/>
                  <a:pt x="64" y="0"/>
                  <a:pt x="96" y="8"/>
                </a:cubicBezTo>
                <a:cubicBezTo>
                  <a:pt x="128" y="16"/>
                  <a:pt x="160" y="156"/>
                  <a:pt x="192" y="2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25" name="Freeform 105"/>
          <p:cNvSpPr>
            <a:spLocks/>
          </p:cNvSpPr>
          <p:nvPr/>
        </p:nvSpPr>
        <p:spPr bwMode="auto">
          <a:xfrm flipV="1">
            <a:off x="5562600" y="4724400"/>
            <a:ext cx="304800" cy="469900"/>
          </a:xfrm>
          <a:custGeom>
            <a:avLst/>
            <a:gdLst>
              <a:gd name="T0" fmla="*/ 0 w 192"/>
              <a:gd name="T1" fmla="*/ 248 h 296"/>
              <a:gd name="T2" fmla="*/ 96 w 192"/>
              <a:gd name="T3" fmla="*/ 8 h 296"/>
              <a:gd name="T4" fmla="*/ 192 w 192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96">
                <a:moveTo>
                  <a:pt x="0" y="248"/>
                </a:moveTo>
                <a:cubicBezTo>
                  <a:pt x="32" y="124"/>
                  <a:pt x="64" y="0"/>
                  <a:pt x="96" y="8"/>
                </a:cubicBezTo>
                <a:cubicBezTo>
                  <a:pt x="128" y="16"/>
                  <a:pt x="160" y="156"/>
                  <a:pt x="192" y="2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26" name="Freeform 106"/>
          <p:cNvSpPr>
            <a:spLocks/>
          </p:cNvSpPr>
          <p:nvPr/>
        </p:nvSpPr>
        <p:spPr bwMode="auto">
          <a:xfrm flipV="1">
            <a:off x="5486400" y="3873500"/>
            <a:ext cx="304800" cy="469900"/>
          </a:xfrm>
          <a:custGeom>
            <a:avLst/>
            <a:gdLst>
              <a:gd name="T0" fmla="*/ 0 w 192"/>
              <a:gd name="T1" fmla="*/ 248 h 296"/>
              <a:gd name="T2" fmla="*/ 96 w 192"/>
              <a:gd name="T3" fmla="*/ 8 h 296"/>
              <a:gd name="T4" fmla="*/ 192 w 192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96">
                <a:moveTo>
                  <a:pt x="0" y="248"/>
                </a:moveTo>
                <a:cubicBezTo>
                  <a:pt x="32" y="124"/>
                  <a:pt x="64" y="0"/>
                  <a:pt x="96" y="8"/>
                </a:cubicBezTo>
                <a:cubicBezTo>
                  <a:pt x="128" y="16"/>
                  <a:pt x="160" y="156"/>
                  <a:pt x="192" y="2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27" name="Text Box 107"/>
          <p:cNvSpPr txBox="1">
            <a:spLocks noChangeArrowheads="1"/>
          </p:cNvSpPr>
          <p:nvPr/>
        </p:nvSpPr>
        <p:spPr bwMode="auto">
          <a:xfrm>
            <a:off x="2917825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</a:t>
            </a:r>
            <a:endParaRPr lang="el-GR" altLang="el-GR"/>
          </a:p>
        </p:txBody>
      </p:sp>
      <p:sp>
        <p:nvSpPr>
          <p:cNvPr id="82028" name="Text Box 108"/>
          <p:cNvSpPr txBox="1">
            <a:spLocks noChangeArrowheads="1"/>
          </p:cNvSpPr>
          <p:nvPr/>
        </p:nvSpPr>
        <p:spPr bwMode="auto">
          <a:xfrm>
            <a:off x="2917825" y="3062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82029" name="Text Box 109"/>
          <p:cNvSpPr txBox="1">
            <a:spLocks noChangeArrowheads="1"/>
          </p:cNvSpPr>
          <p:nvPr/>
        </p:nvSpPr>
        <p:spPr bwMode="auto">
          <a:xfrm>
            <a:off x="2917825" y="39909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</a:t>
            </a:r>
            <a:endParaRPr lang="el-GR" altLang="el-GR"/>
          </a:p>
        </p:txBody>
      </p:sp>
      <p:sp>
        <p:nvSpPr>
          <p:cNvPr id="82030" name="Text Box 110"/>
          <p:cNvSpPr txBox="1">
            <a:spLocks noChangeArrowheads="1"/>
          </p:cNvSpPr>
          <p:nvPr/>
        </p:nvSpPr>
        <p:spPr bwMode="auto">
          <a:xfrm>
            <a:off x="2917825" y="44481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82031" name="Text Box 111"/>
          <p:cNvSpPr txBox="1">
            <a:spLocks noChangeArrowheads="1"/>
          </p:cNvSpPr>
          <p:nvPr/>
        </p:nvSpPr>
        <p:spPr bwMode="auto">
          <a:xfrm>
            <a:off x="2917825" y="5119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</a:t>
            </a:r>
            <a:endParaRPr lang="el-GR" altLang="el-GR"/>
          </a:p>
        </p:txBody>
      </p:sp>
      <p:sp>
        <p:nvSpPr>
          <p:cNvPr id="82033" name="Freeform 113"/>
          <p:cNvSpPr>
            <a:spLocks/>
          </p:cNvSpPr>
          <p:nvPr/>
        </p:nvSpPr>
        <p:spPr bwMode="auto">
          <a:xfrm flipV="1">
            <a:off x="4038600" y="4267200"/>
            <a:ext cx="304800" cy="469900"/>
          </a:xfrm>
          <a:custGeom>
            <a:avLst/>
            <a:gdLst>
              <a:gd name="T0" fmla="*/ 0 w 192"/>
              <a:gd name="T1" fmla="*/ 248 h 296"/>
              <a:gd name="T2" fmla="*/ 96 w 192"/>
              <a:gd name="T3" fmla="*/ 8 h 296"/>
              <a:gd name="T4" fmla="*/ 192 w 192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96">
                <a:moveTo>
                  <a:pt x="0" y="248"/>
                </a:moveTo>
                <a:cubicBezTo>
                  <a:pt x="32" y="124"/>
                  <a:pt x="64" y="0"/>
                  <a:pt x="96" y="8"/>
                </a:cubicBezTo>
                <a:cubicBezTo>
                  <a:pt x="128" y="16"/>
                  <a:pt x="160" y="156"/>
                  <a:pt x="192" y="2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34" name="Text Box 114"/>
          <p:cNvSpPr txBox="1">
            <a:spLocks noChangeArrowheads="1"/>
          </p:cNvSpPr>
          <p:nvPr/>
        </p:nvSpPr>
        <p:spPr bwMode="auto">
          <a:xfrm>
            <a:off x="4743450" y="28194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82035" name="Text Box 115"/>
          <p:cNvSpPr txBox="1">
            <a:spLocks noChangeArrowheads="1"/>
          </p:cNvSpPr>
          <p:nvPr/>
        </p:nvSpPr>
        <p:spPr bwMode="auto">
          <a:xfrm>
            <a:off x="4743450" y="41910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82036" name="Text Box 116"/>
          <p:cNvSpPr txBox="1">
            <a:spLocks noChangeArrowheads="1"/>
          </p:cNvSpPr>
          <p:nvPr/>
        </p:nvSpPr>
        <p:spPr bwMode="auto">
          <a:xfrm>
            <a:off x="8458200" y="28194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82037" name="Text Box 117"/>
          <p:cNvSpPr txBox="1">
            <a:spLocks noChangeArrowheads="1"/>
          </p:cNvSpPr>
          <p:nvPr/>
        </p:nvSpPr>
        <p:spPr bwMode="auto">
          <a:xfrm>
            <a:off x="6724650" y="35052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</a:t>
            </a:r>
            <a:endParaRPr lang="el-GR" altLang="el-GR"/>
          </a:p>
        </p:txBody>
      </p:sp>
      <p:sp>
        <p:nvSpPr>
          <p:cNvPr id="82038" name="Text Box 118"/>
          <p:cNvSpPr txBox="1">
            <a:spLocks noChangeArrowheads="1"/>
          </p:cNvSpPr>
          <p:nvPr/>
        </p:nvSpPr>
        <p:spPr bwMode="auto">
          <a:xfrm>
            <a:off x="6724650" y="48768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82039" name="Text Box 119"/>
          <p:cNvSpPr txBox="1">
            <a:spLocks noChangeArrowheads="1"/>
          </p:cNvSpPr>
          <p:nvPr/>
        </p:nvSpPr>
        <p:spPr bwMode="auto">
          <a:xfrm>
            <a:off x="8464550" y="41910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sp>
        <p:nvSpPr>
          <p:cNvPr id="82040" name="Text Box 120"/>
          <p:cNvSpPr txBox="1">
            <a:spLocks noChangeArrowheads="1"/>
          </p:cNvSpPr>
          <p:nvPr/>
        </p:nvSpPr>
        <p:spPr bwMode="auto">
          <a:xfrm>
            <a:off x="8470900" y="48768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  <a:endParaRPr lang="el-GR" altLang="el-GR"/>
          </a:p>
        </p:txBody>
      </p:sp>
      <p:grpSp>
        <p:nvGrpSpPr>
          <p:cNvPr id="82045" name="Group 125"/>
          <p:cNvGrpSpPr>
            <a:grpSpLocks/>
          </p:cNvGrpSpPr>
          <p:nvPr/>
        </p:nvGrpSpPr>
        <p:grpSpPr bwMode="auto">
          <a:xfrm>
            <a:off x="6057900" y="5029200"/>
            <a:ext cx="381000" cy="381000"/>
            <a:chOff x="2760" y="3168"/>
            <a:chExt cx="240" cy="240"/>
          </a:xfrm>
        </p:grpSpPr>
        <p:sp>
          <p:nvSpPr>
            <p:cNvPr id="82043" name="Line 123"/>
            <p:cNvSpPr>
              <a:spLocks noChangeShapeType="1"/>
            </p:cNvSpPr>
            <p:nvPr/>
          </p:nvSpPr>
          <p:spPr bwMode="auto">
            <a:xfrm>
              <a:off x="2760" y="3168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44" name="Line 124"/>
            <p:cNvSpPr>
              <a:spLocks noChangeShapeType="1"/>
            </p:cNvSpPr>
            <p:nvPr/>
          </p:nvSpPr>
          <p:spPr bwMode="auto">
            <a:xfrm flipV="1">
              <a:off x="2760" y="3168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2046" name="Freeform 126"/>
          <p:cNvSpPr>
            <a:spLocks/>
          </p:cNvSpPr>
          <p:nvPr/>
        </p:nvSpPr>
        <p:spPr bwMode="auto">
          <a:xfrm flipV="1">
            <a:off x="8229600" y="4114800"/>
            <a:ext cx="304800" cy="228600"/>
          </a:xfrm>
          <a:custGeom>
            <a:avLst/>
            <a:gdLst>
              <a:gd name="T0" fmla="*/ 0 w 192"/>
              <a:gd name="T1" fmla="*/ 248 h 296"/>
              <a:gd name="T2" fmla="*/ 96 w 192"/>
              <a:gd name="T3" fmla="*/ 8 h 296"/>
              <a:gd name="T4" fmla="*/ 192 w 192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96">
                <a:moveTo>
                  <a:pt x="0" y="248"/>
                </a:moveTo>
                <a:cubicBezTo>
                  <a:pt x="32" y="124"/>
                  <a:pt x="64" y="0"/>
                  <a:pt x="96" y="8"/>
                </a:cubicBezTo>
                <a:cubicBezTo>
                  <a:pt x="128" y="16"/>
                  <a:pt x="160" y="156"/>
                  <a:pt x="192" y="2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47" name="Text Box 127"/>
          <p:cNvSpPr txBox="1">
            <a:spLocks noChangeArrowheads="1"/>
          </p:cNvSpPr>
          <p:nvPr/>
        </p:nvSpPr>
        <p:spPr bwMode="auto">
          <a:xfrm>
            <a:off x="5410200" y="5654676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400">
                <a:solidFill>
                  <a:srgbClr val="FF0000"/>
                </a:solidFill>
              </a:rPr>
              <a:t>logical masking</a:t>
            </a:r>
          </a:p>
        </p:txBody>
      </p:sp>
      <p:sp>
        <p:nvSpPr>
          <p:cNvPr id="82048" name="Text Box 128"/>
          <p:cNvSpPr txBox="1">
            <a:spLocks noChangeArrowheads="1"/>
          </p:cNvSpPr>
          <p:nvPr/>
        </p:nvSpPr>
        <p:spPr bwMode="auto">
          <a:xfrm>
            <a:off x="6400800" y="2209801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400">
                <a:solidFill>
                  <a:srgbClr val="FF0000"/>
                </a:solidFill>
              </a:rPr>
              <a:t>electrical masking</a:t>
            </a:r>
          </a:p>
        </p:txBody>
      </p:sp>
      <p:sp>
        <p:nvSpPr>
          <p:cNvPr id="82049" name="Line 129"/>
          <p:cNvSpPr>
            <a:spLocks noChangeShapeType="1"/>
          </p:cNvSpPr>
          <p:nvPr/>
        </p:nvSpPr>
        <p:spPr bwMode="auto">
          <a:xfrm>
            <a:off x="8001000" y="3048000"/>
            <a:ext cx="304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8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7" grpId="0"/>
      <p:bldP spid="82027" grpId="0"/>
      <p:bldP spid="82028" grpId="0"/>
      <p:bldP spid="82029" grpId="0"/>
      <p:bldP spid="82030" grpId="0"/>
      <p:bldP spid="82031" grpId="0"/>
      <p:bldP spid="82034" grpId="0"/>
      <p:bldP spid="82035" grpId="0"/>
      <p:bldP spid="82036" grpId="0"/>
      <p:bldP spid="82037" grpId="0"/>
      <p:bldP spid="82038" grpId="0"/>
      <p:bldP spid="82039" grpId="0"/>
      <p:bldP spid="82040" grpId="0"/>
      <p:bldP spid="82047" grpId="0"/>
      <p:bldP spid="820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Does a SET always cause a soft error?</a:t>
            </a:r>
            <a:br>
              <a:rPr lang="en-US" altLang="el-GR" dirty="0"/>
            </a:br>
            <a:endParaRPr lang="el-GR" altLang="el-GR" dirty="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858000" y="3444876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400">
                <a:solidFill>
                  <a:srgbClr val="FF0000"/>
                </a:solidFill>
              </a:rPr>
              <a:t>Latch window masking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2438400" y="3429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flipV="1">
            <a:off x="3962400" y="2895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3962400" y="2895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V="1">
            <a:off x="5486400" y="2895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5486400" y="3429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7010400" y="2895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7010400" y="2895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8534400" y="2895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8534400" y="3429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5486400" y="1828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5334000" y="25908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>
            <a:off x="5638800" y="25908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93" name="Freeform 25"/>
          <p:cNvSpPr>
            <a:spLocks/>
          </p:cNvSpPr>
          <p:nvPr/>
        </p:nvSpPr>
        <p:spPr bwMode="auto">
          <a:xfrm>
            <a:off x="5105400" y="1828800"/>
            <a:ext cx="228600" cy="762000"/>
          </a:xfrm>
          <a:custGeom>
            <a:avLst/>
            <a:gdLst>
              <a:gd name="T0" fmla="*/ 144 w 144"/>
              <a:gd name="T1" fmla="*/ 432 h 432"/>
              <a:gd name="T2" fmla="*/ 0 w 144"/>
              <a:gd name="T3" fmla="*/ 336 h 432"/>
              <a:gd name="T4" fmla="*/ 0 w 144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432">
                <a:moveTo>
                  <a:pt x="144" y="432"/>
                </a:moveTo>
                <a:lnTo>
                  <a:pt x="0" y="336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94" name="Freeform 26"/>
          <p:cNvSpPr>
            <a:spLocks/>
          </p:cNvSpPr>
          <p:nvPr/>
        </p:nvSpPr>
        <p:spPr bwMode="auto">
          <a:xfrm>
            <a:off x="5638800" y="1828800"/>
            <a:ext cx="228600" cy="762000"/>
          </a:xfrm>
          <a:custGeom>
            <a:avLst/>
            <a:gdLst>
              <a:gd name="T0" fmla="*/ 0 w 144"/>
              <a:gd name="T1" fmla="*/ 480 h 480"/>
              <a:gd name="T2" fmla="*/ 144 w 144"/>
              <a:gd name="T3" fmla="*/ 384 h 480"/>
              <a:gd name="T4" fmla="*/ 144 w 144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480">
                <a:moveTo>
                  <a:pt x="0" y="480"/>
                </a:moveTo>
                <a:lnTo>
                  <a:pt x="144" y="384"/>
                </a:lnTo>
                <a:lnTo>
                  <a:pt x="144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>
            <a:off x="5105400" y="1981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>
            <a:off x="5486400" y="1981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4114800" y="1676401"/>
            <a:ext cx="696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setup</a:t>
            </a:r>
          </a:p>
          <a:p>
            <a:r>
              <a:rPr lang="en-US" altLang="el-GR"/>
              <a:t>time</a:t>
            </a:r>
            <a:endParaRPr lang="el-GR" altLang="el-GR"/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6140450" y="1676401"/>
            <a:ext cx="606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hold</a:t>
            </a:r>
          </a:p>
          <a:p>
            <a:r>
              <a:rPr lang="en-US" altLang="el-GR"/>
              <a:t>time</a:t>
            </a:r>
            <a:endParaRPr lang="el-GR" altLang="el-GR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2438400" y="4343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 flipV="1">
            <a:off x="4343400" y="3810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4343400" y="3810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V="1">
            <a:off x="4876800" y="3810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>
            <a:off x="4876800" y="43434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08" name="Line 40"/>
          <p:cNvSpPr>
            <a:spLocks noChangeShapeType="1"/>
          </p:cNvSpPr>
          <p:nvPr/>
        </p:nvSpPr>
        <p:spPr bwMode="auto">
          <a:xfrm>
            <a:off x="2438400" y="52578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09" name="Line 41"/>
          <p:cNvSpPr>
            <a:spLocks noChangeShapeType="1"/>
          </p:cNvSpPr>
          <p:nvPr/>
        </p:nvSpPr>
        <p:spPr bwMode="auto">
          <a:xfrm flipV="1">
            <a:off x="5105400" y="4724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0" name="Line 42"/>
          <p:cNvSpPr>
            <a:spLocks noChangeShapeType="1"/>
          </p:cNvSpPr>
          <p:nvPr/>
        </p:nvSpPr>
        <p:spPr bwMode="auto">
          <a:xfrm>
            <a:off x="5105400" y="4724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1" name="Line 43"/>
          <p:cNvSpPr>
            <a:spLocks noChangeShapeType="1"/>
          </p:cNvSpPr>
          <p:nvPr/>
        </p:nvSpPr>
        <p:spPr bwMode="auto">
          <a:xfrm flipV="1">
            <a:off x="5638800" y="4724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>
            <a:off x="5638800" y="52578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3" name="Line 45"/>
          <p:cNvSpPr>
            <a:spLocks noChangeShapeType="1"/>
          </p:cNvSpPr>
          <p:nvPr/>
        </p:nvSpPr>
        <p:spPr bwMode="auto">
          <a:xfrm>
            <a:off x="2438400" y="62484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4" name="Line 46"/>
          <p:cNvSpPr>
            <a:spLocks noChangeShapeType="1"/>
          </p:cNvSpPr>
          <p:nvPr/>
        </p:nvSpPr>
        <p:spPr bwMode="auto">
          <a:xfrm flipV="1">
            <a:off x="4800600" y="5715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5" name="Line 47"/>
          <p:cNvSpPr>
            <a:spLocks noChangeShapeType="1"/>
          </p:cNvSpPr>
          <p:nvPr/>
        </p:nvSpPr>
        <p:spPr bwMode="auto">
          <a:xfrm>
            <a:off x="4800600" y="5715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6" name="Line 48"/>
          <p:cNvSpPr>
            <a:spLocks noChangeShapeType="1"/>
          </p:cNvSpPr>
          <p:nvPr/>
        </p:nvSpPr>
        <p:spPr bwMode="auto">
          <a:xfrm flipV="1">
            <a:off x="6096000" y="5715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17" name="Line 49"/>
          <p:cNvSpPr>
            <a:spLocks noChangeShapeType="1"/>
          </p:cNvSpPr>
          <p:nvPr/>
        </p:nvSpPr>
        <p:spPr bwMode="auto">
          <a:xfrm>
            <a:off x="6096000" y="624840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2057401" y="3048000"/>
            <a:ext cx="6751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clock</a:t>
            </a:r>
            <a:endParaRPr lang="el-GR" altLang="el-GR"/>
          </a:p>
        </p:txBody>
      </p:sp>
      <p:sp>
        <p:nvSpPr>
          <p:cNvPr id="84024" name="Text Box 56"/>
          <p:cNvSpPr txBox="1">
            <a:spLocks noChangeArrowheads="1"/>
          </p:cNvSpPr>
          <p:nvPr/>
        </p:nvSpPr>
        <p:spPr bwMode="auto">
          <a:xfrm>
            <a:off x="2057401" y="3976688"/>
            <a:ext cx="582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data</a:t>
            </a:r>
            <a:endParaRPr lang="el-GR" altLang="el-GR"/>
          </a:p>
        </p:txBody>
      </p:sp>
      <p:sp>
        <p:nvSpPr>
          <p:cNvPr id="84025" name="Text Box 57"/>
          <p:cNvSpPr txBox="1">
            <a:spLocks noChangeArrowheads="1"/>
          </p:cNvSpPr>
          <p:nvPr/>
        </p:nvSpPr>
        <p:spPr bwMode="auto">
          <a:xfrm>
            <a:off x="2057401" y="4891088"/>
            <a:ext cx="582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data</a:t>
            </a:r>
            <a:endParaRPr lang="el-GR" altLang="el-GR"/>
          </a:p>
        </p:txBody>
      </p:sp>
      <p:sp>
        <p:nvSpPr>
          <p:cNvPr id="84026" name="Text Box 58"/>
          <p:cNvSpPr txBox="1">
            <a:spLocks noChangeArrowheads="1"/>
          </p:cNvSpPr>
          <p:nvPr/>
        </p:nvSpPr>
        <p:spPr bwMode="auto">
          <a:xfrm>
            <a:off x="2057401" y="5881688"/>
            <a:ext cx="5820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data</a:t>
            </a:r>
            <a:endParaRPr lang="el-GR" altLang="el-GR"/>
          </a:p>
        </p:txBody>
      </p:sp>
      <p:sp>
        <p:nvSpPr>
          <p:cNvPr id="84027" name="Line 59"/>
          <p:cNvSpPr>
            <a:spLocks noChangeShapeType="1"/>
          </p:cNvSpPr>
          <p:nvPr/>
        </p:nvSpPr>
        <p:spPr bwMode="auto">
          <a:xfrm flipH="1">
            <a:off x="5105400" y="2667000"/>
            <a:ext cx="2743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28" name="Line 60"/>
          <p:cNvSpPr>
            <a:spLocks noChangeShapeType="1"/>
          </p:cNvSpPr>
          <p:nvPr/>
        </p:nvSpPr>
        <p:spPr bwMode="auto">
          <a:xfrm flipH="1">
            <a:off x="5791200" y="2743200"/>
            <a:ext cx="21336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29" name="Text Box 61"/>
          <p:cNvSpPr txBox="1">
            <a:spLocks noChangeArrowheads="1"/>
          </p:cNvSpPr>
          <p:nvPr/>
        </p:nvSpPr>
        <p:spPr bwMode="auto">
          <a:xfrm>
            <a:off x="7543800" y="5410201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000"/>
              <a:t>SET will be propagated</a:t>
            </a:r>
          </a:p>
        </p:txBody>
      </p:sp>
      <p:sp>
        <p:nvSpPr>
          <p:cNvPr id="84030" name="Line 62"/>
          <p:cNvSpPr>
            <a:spLocks noChangeShapeType="1"/>
          </p:cNvSpPr>
          <p:nvPr/>
        </p:nvSpPr>
        <p:spPr bwMode="auto">
          <a:xfrm flipH="1">
            <a:off x="6248400" y="5715000"/>
            <a:ext cx="1524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031" name="Text Box 63"/>
          <p:cNvSpPr txBox="1">
            <a:spLocks noChangeArrowheads="1"/>
          </p:cNvSpPr>
          <p:nvPr/>
        </p:nvSpPr>
        <p:spPr bwMode="auto">
          <a:xfrm>
            <a:off x="7848600" y="1981201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l-GR" sz="2000"/>
              <a:t>SETs will not be propagated</a:t>
            </a:r>
          </a:p>
        </p:txBody>
      </p:sp>
    </p:spTree>
    <p:extLst>
      <p:ext uri="{BB962C8B-B14F-4D97-AF65-F5344CB8AC3E}">
        <p14:creationId xmlns:p14="http://schemas.microsoft.com/office/powerpoint/2010/main" val="33154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4029" grpId="0"/>
      <p:bldP spid="840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soft error rates</a:t>
            </a:r>
            <a:br>
              <a:rPr lang="en-US" altLang="el-GR" dirty="0"/>
            </a:br>
            <a:endParaRPr lang="el-GR" altLang="el-GR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534400" cy="4411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sz="2000" dirty="0"/>
              <a:t>Error rates are commonly measured using</a:t>
            </a:r>
            <a:r>
              <a:rPr lang="el-GR" altLang="el-GR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l-GR" altLang="el-GR" sz="1800" b="1" dirty="0">
                <a:solidFill>
                  <a:srgbClr val="CC0000"/>
                </a:solidFill>
              </a:rPr>
              <a:t>MTΒF (</a:t>
            </a:r>
            <a:r>
              <a:rPr lang="el-GR" altLang="el-GR" sz="1800" b="1" dirty="0" err="1">
                <a:solidFill>
                  <a:srgbClr val="CC0000"/>
                </a:solidFill>
              </a:rPr>
              <a:t>Mean</a:t>
            </a:r>
            <a:r>
              <a:rPr lang="el-GR" altLang="el-GR" sz="1800" b="1" dirty="0">
                <a:solidFill>
                  <a:srgbClr val="CC0000"/>
                </a:solidFill>
              </a:rPr>
              <a:t> Time </a:t>
            </a:r>
            <a:r>
              <a:rPr lang="el-GR" altLang="el-GR" sz="1800" b="1" dirty="0" err="1">
                <a:solidFill>
                  <a:srgbClr val="CC0000"/>
                </a:solidFill>
              </a:rPr>
              <a:t>Between</a:t>
            </a:r>
            <a:r>
              <a:rPr lang="el-GR" altLang="el-GR" sz="1800" b="1" dirty="0">
                <a:solidFill>
                  <a:srgbClr val="CC0000"/>
                </a:solidFill>
              </a:rPr>
              <a:t> </a:t>
            </a:r>
            <a:r>
              <a:rPr lang="el-GR" altLang="el-GR" sz="1800" b="1" dirty="0" err="1">
                <a:solidFill>
                  <a:srgbClr val="CC0000"/>
                </a:solidFill>
              </a:rPr>
              <a:t>Failures</a:t>
            </a:r>
            <a:r>
              <a:rPr lang="el-GR" altLang="el-GR" sz="1800" b="1" dirty="0">
                <a:solidFill>
                  <a:srgbClr val="CC0000"/>
                </a:solidFill>
              </a:rPr>
              <a:t>) ή MTTF</a:t>
            </a:r>
          </a:p>
          <a:p>
            <a:pPr>
              <a:lnSpc>
                <a:spcPct val="90000"/>
              </a:lnSpc>
            </a:pPr>
            <a:r>
              <a:rPr lang="en-US" altLang="el-GR" sz="2000" dirty="0"/>
              <a:t>For the soft errors we use</a:t>
            </a:r>
            <a:r>
              <a:rPr lang="el-GR" altLang="el-GR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l-GR" altLang="el-GR" sz="1800" b="1" dirty="0">
                <a:solidFill>
                  <a:srgbClr val="CC0000"/>
                </a:solidFill>
              </a:rPr>
              <a:t>FIT (Failure in Time) = 1 failure in 10</a:t>
            </a:r>
            <a:r>
              <a:rPr lang="el-GR" altLang="el-GR" sz="1800" b="1" baseline="30000" dirty="0">
                <a:solidFill>
                  <a:srgbClr val="CC0000"/>
                </a:solidFill>
              </a:rPr>
              <a:t>9</a:t>
            </a:r>
            <a:r>
              <a:rPr lang="el-GR" altLang="el-GR" sz="1800" b="1" dirty="0">
                <a:solidFill>
                  <a:srgbClr val="CC0000"/>
                </a:solidFill>
              </a:rPr>
              <a:t> </a:t>
            </a:r>
            <a:r>
              <a:rPr lang="el-GR" altLang="el-GR" sz="1800" b="1" dirty="0" err="1">
                <a:solidFill>
                  <a:srgbClr val="CC0000"/>
                </a:solidFill>
              </a:rPr>
              <a:t>hours</a:t>
            </a:r>
            <a:endParaRPr lang="el-GR" altLang="el-GR" sz="1800" b="1" dirty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altLang="el-GR" sz="1800" dirty="0"/>
              <a:t>1 </a:t>
            </a:r>
            <a:r>
              <a:rPr lang="el-GR" altLang="el-GR" sz="1800" dirty="0" err="1"/>
              <a:t>year</a:t>
            </a:r>
            <a:r>
              <a:rPr lang="el-GR" altLang="el-GR" sz="1800" dirty="0"/>
              <a:t> MTBF = 10</a:t>
            </a:r>
            <a:r>
              <a:rPr lang="el-GR" altLang="el-GR" sz="1800" baseline="30000" dirty="0"/>
              <a:t>9</a:t>
            </a:r>
            <a:r>
              <a:rPr lang="el-GR" altLang="el-GR" sz="1800" dirty="0"/>
              <a:t>/(24*365) FIT ~ 114Κ FIT</a:t>
            </a:r>
          </a:p>
          <a:p>
            <a:pPr>
              <a:lnSpc>
                <a:spcPct val="90000"/>
              </a:lnSpc>
            </a:pPr>
            <a:r>
              <a:rPr lang="en-US" altLang="el-GR" sz="2000" dirty="0"/>
              <a:t>S</a:t>
            </a:r>
            <a:r>
              <a:rPr lang="el-GR" altLang="el-GR" sz="2000" dirty="0" err="1"/>
              <a:t>oft</a:t>
            </a:r>
            <a:r>
              <a:rPr lang="el-GR" altLang="el-GR" sz="2000" dirty="0"/>
              <a:t> error rate </a:t>
            </a:r>
            <a:r>
              <a:rPr lang="en-US" altLang="el-GR" sz="2000" dirty="0"/>
              <a:t>depends on scaling and altitude</a:t>
            </a:r>
            <a:endParaRPr lang="el-GR" altLang="el-GR" sz="2000" dirty="0"/>
          </a:p>
          <a:p>
            <a:pPr lvl="1">
              <a:lnSpc>
                <a:spcPct val="90000"/>
              </a:lnSpc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99174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Field Programmable Gate Arrays</a:t>
            </a:r>
            <a:endParaRPr lang="el-GR" altLang="el-GR"/>
          </a:p>
        </p:txBody>
      </p:sp>
      <p:sp>
        <p:nvSpPr>
          <p:cNvPr id="104460" name="Text Box 12"/>
          <p:cNvSpPr txBox="1">
            <a:spLocks noChangeAspect="1" noChangeArrowheads="1"/>
          </p:cNvSpPr>
          <p:nvPr/>
        </p:nvSpPr>
        <p:spPr bwMode="auto">
          <a:xfrm>
            <a:off x="9105900" y="4225926"/>
            <a:ext cx="15621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/>
              <a:t>Configuration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l-GR"/>
              <a:t>Logic Block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l-GR"/>
              <a:t>(CLB)</a:t>
            </a:r>
          </a:p>
        </p:txBody>
      </p:sp>
      <p:sp>
        <p:nvSpPr>
          <p:cNvPr id="104461" name="Text Box 13"/>
          <p:cNvSpPr txBox="1">
            <a:spLocks noChangeAspect="1" noChangeArrowheads="1"/>
          </p:cNvSpPr>
          <p:nvPr/>
        </p:nvSpPr>
        <p:spPr bwMode="auto">
          <a:xfrm>
            <a:off x="1770064" y="3587751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/>
              <a:t>Block RAM</a:t>
            </a:r>
          </a:p>
        </p:txBody>
      </p:sp>
      <p:sp>
        <p:nvSpPr>
          <p:cNvPr id="104462" name="Text Box 14"/>
          <p:cNvSpPr txBox="1">
            <a:spLocks noChangeAspect="1" noChangeArrowheads="1"/>
          </p:cNvSpPr>
          <p:nvPr/>
        </p:nvSpPr>
        <p:spPr bwMode="auto">
          <a:xfrm>
            <a:off x="1731964" y="4433888"/>
            <a:ext cx="1500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/>
              <a:t>Multipliers</a:t>
            </a:r>
          </a:p>
        </p:txBody>
      </p:sp>
      <p:sp>
        <p:nvSpPr>
          <p:cNvPr id="104463" name="Text Box 15"/>
          <p:cNvSpPr txBox="1">
            <a:spLocks noChangeAspect="1" noChangeArrowheads="1"/>
          </p:cNvSpPr>
          <p:nvPr/>
        </p:nvSpPr>
        <p:spPr bwMode="auto">
          <a:xfrm>
            <a:off x="6376989" y="5743576"/>
            <a:ext cx="2179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/>
              <a:t>Programmable I/Os</a:t>
            </a:r>
          </a:p>
        </p:txBody>
      </p:sp>
      <p:sp>
        <p:nvSpPr>
          <p:cNvPr id="104464" name="Text Box 16"/>
          <p:cNvSpPr txBox="1">
            <a:spLocks noChangeAspect="1" noChangeArrowheads="1"/>
          </p:cNvSpPr>
          <p:nvPr/>
        </p:nvSpPr>
        <p:spPr bwMode="auto">
          <a:xfrm>
            <a:off x="1831976" y="5407025"/>
            <a:ext cx="1547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/>
              <a:t>Digital Clock Manager</a:t>
            </a:r>
          </a:p>
        </p:txBody>
      </p:sp>
      <p:grpSp>
        <p:nvGrpSpPr>
          <p:cNvPr id="104465" name="Group 17"/>
          <p:cNvGrpSpPr>
            <a:grpSpLocks noChangeAspect="1"/>
          </p:cNvGrpSpPr>
          <p:nvPr/>
        </p:nvGrpSpPr>
        <p:grpSpPr bwMode="auto">
          <a:xfrm>
            <a:off x="3336926" y="2362200"/>
            <a:ext cx="5516563" cy="3284538"/>
            <a:chOff x="1071" y="1607"/>
            <a:chExt cx="2937" cy="1811"/>
          </a:xfrm>
        </p:grpSpPr>
        <p:sp>
          <p:nvSpPr>
            <p:cNvPr id="104466" name="Rectangle 18"/>
            <p:cNvSpPr>
              <a:spLocks noChangeAspect="1" noChangeArrowheads="1"/>
            </p:cNvSpPr>
            <p:nvPr/>
          </p:nvSpPr>
          <p:spPr bwMode="auto">
            <a:xfrm>
              <a:off x="1071" y="1607"/>
              <a:ext cx="2937" cy="18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67" name="Rectangle 19"/>
            <p:cNvSpPr>
              <a:spLocks noChangeAspect="1" noChangeArrowheads="1"/>
            </p:cNvSpPr>
            <p:nvPr/>
          </p:nvSpPr>
          <p:spPr bwMode="auto">
            <a:xfrm>
              <a:off x="1251" y="1730"/>
              <a:ext cx="2572" cy="15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68" name="Rectangle 20" descr="Large grid"/>
            <p:cNvSpPr>
              <a:spLocks noChangeAspect="1" noChangeArrowheads="1"/>
            </p:cNvSpPr>
            <p:nvPr/>
          </p:nvSpPr>
          <p:spPr bwMode="auto">
            <a:xfrm>
              <a:off x="1276" y="1753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69" name="Line 21"/>
            <p:cNvSpPr>
              <a:spLocks noChangeAspect="1" noChangeShapeType="1"/>
            </p:cNvSpPr>
            <p:nvPr/>
          </p:nvSpPr>
          <p:spPr bwMode="auto">
            <a:xfrm>
              <a:off x="1550" y="1753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70" name="Line 22"/>
            <p:cNvSpPr>
              <a:spLocks noChangeAspect="1" noChangeShapeType="1"/>
            </p:cNvSpPr>
            <p:nvPr/>
          </p:nvSpPr>
          <p:spPr bwMode="auto">
            <a:xfrm>
              <a:off x="1605" y="1753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71" name="Rectangle 23" descr="Large grid"/>
            <p:cNvSpPr>
              <a:spLocks noChangeAspect="1" noChangeArrowheads="1"/>
            </p:cNvSpPr>
            <p:nvPr/>
          </p:nvSpPr>
          <p:spPr bwMode="auto">
            <a:xfrm>
              <a:off x="1276" y="2143"/>
              <a:ext cx="219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2" name="Line 24"/>
            <p:cNvSpPr>
              <a:spLocks noChangeAspect="1" noChangeShapeType="1"/>
            </p:cNvSpPr>
            <p:nvPr/>
          </p:nvSpPr>
          <p:spPr bwMode="auto">
            <a:xfrm>
              <a:off x="1550" y="2143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73" name="Line 25"/>
            <p:cNvSpPr>
              <a:spLocks noChangeAspect="1" noChangeShapeType="1"/>
            </p:cNvSpPr>
            <p:nvPr/>
          </p:nvSpPr>
          <p:spPr bwMode="auto">
            <a:xfrm>
              <a:off x="1605" y="2143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74" name="Rectangle 26" descr="Large grid"/>
            <p:cNvSpPr>
              <a:spLocks noChangeAspect="1" noChangeArrowheads="1"/>
            </p:cNvSpPr>
            <p:nvPr/>
          </p:nvSpPr>
          <p:spPr bwMode="auto">
            <a:xfrm>
              <a:off x="3197" y="1753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5" name="Line 27"/>
            <p:cNvSpPr>
              <a:spLocks noChangeAspect="1" noChangeShapeType="1"/>
            </p:cNvSpPr>
            <p:nvPr/>
          </p:nvSpPr>
          <p:spPr bwMode="auto">
            <a:xfrm>
              <a:off x="3472" y="1753"/>
              <a:ext cx="1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76" name="Line 28"/>
            <p:cNvSpPr>
              <a:spLocks noChangeAspect="1" noChangeShapeType="1"/>
            </p:cNvSpPr>
            <p:nvPr/>
          </p:nvSpPr>
          <p:spPr bwMode="auto">
            <a:xfrm>
              <a:off x="3527" y="1753"/>
              <a:ext cx="1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77" name="Rectangle 29" descr="Large grid"/>
            <p:cNvSpPr>
              <a:spLocks noChangeAspect="1" noChangeArrowheads="1"/>
            </p:cNvSpPr>
            <p:nvPr/>
          </p:nvSpPr>
          <p:spPr bwMode="auto">
            <a:xfrm>
              <a:off x="1660" y="1753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78" name="Line 30"/>
            <p:cNvSpPr>
              <a:spLocks noChangeAspect="1" noChangeShapeType="1"/>
            </p:cNvSpPr>
            <p:nvPr/>
          </p:nvSpPr>
          <p:spPr bwMode="auto">
            <a:xfrm>
              <a:off x="1934" y="1753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79" name="Line 31"/>
            <p:cNvSpPr>
              <a:spLocks noChangeAspect="1" noChangeShapeType="1"/>
            </p:cNvSpPr>
            <p:nvPr/>
          </p:nvSpPr>
          <p:spPr bwMode="auto">
            <a:xfrm>
              <a:off x="1989" y="1753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80" name="Rectangle 32" descr="Large grid"/>
            <p:cNvSpPr>
              <a:spLocks noChangeAspect="1" noChangeArrowheads="1"/>
            </p:cNvSpPr>
            <p:nvPr/>
          </p:nvSpPr>
          <p:spPr bwMode="auto">
            <a:xfrm>
              <a:off x="2044" y="1753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81" name="Line 33"/>
            <p:cNvSpPr>
              <a:spLocks noChangeAspect="1" noChangeShapeType="1"/>
            </p:cNvSpPr>
            <p:nvPr/>
          </p:nvSpPr>
          <p:spPr bwMode="auto">
            <a:xfrm>
              <a:off x="2319" y="1753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82" name="Line 34"/>
            <p:cNvSpPr>
              <a:spLocks noChangeAspect="1" noChangeShapeType="1"/>
            </p:cNvSpPr>
            <p:nvPr/>
          </p:nvSpPr>
          <p:spPr bwMode="auto">
            <a:xfrm>
              <a:off x="2374" y="1753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83" name="Rectangle 35" descr="Large grid"/>
            <p:cNvSpPr>
              <a:spLocks noChangeAspect="1" noChangeArrowheads="1"/>
            </p:cNvSpPr>
            <p:nvPr/>
          </p:nvSpPr>
          <p:spPr bwMode="auto">
            <a:xfrm>
              <a:off x="2429" y="1753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84" name="Line 36"/>
            <p:cNvSpPr>
              <a:spLocks noChangeAspect="1" noChangeShapeType="1"/>
            </p:cNvSpPr>
            <p:nvPr/>
          </p:nvSpPr>
          <p:spPr bwMode="auto">
            <a:xfrm>
              <a:off x="2703" y="1753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85" name="Line 37"/>
            <p:cNvSpPr>
              <a:spLocks noChangeAspect="1" noChangeShapeType="1"/>
            </p:cNvSpPr>
            <p:nvPr/>
          </p:nvSpPr>
          <p:spPr bwMode="auto">
            <a:xfrm>
              <a:off x="2758" y="1753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86" name="Rectangle 38" descr="Large grid"/>
            <p:cNvSpPr>
              <a:spLocks noChangeAspect="1" noChangeArrowheads="1"/>
            </p:cNvSpPr>
            <p:nvPr/>
          </p:nvSpPr>
          <p:spPr bwMode="auto">
            <a:xfrm>
              <a:off x="2813" y="1753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87" name="Line 39"/>
            <p:cNvSpPr>
              <a:spLocks noChangeAspect="1" noChangeShapeType="1"/>
            </p:cNvSpPr>
            <p:nvPr/>
          </p:nvSpPr>
          <p:spPr bwMode="auto">
            <a:xfrm>
              <a:off x="3087" y="1753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88" name="Line 40"/>
            <p:cNvSpPr>
              <a:spLocks noChangeAspect="1" noChangeShapeType="1"/>
            </p:cNvSpPr>
            <p:nvPr/>
          </p:nvSpPr>
          <p:spPr bwMode="auto">
            <a:xfrm>
              <a:off x="3142" y="1753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89" name="Rectangle 41" descr="Large grid"/>
            <p:cNvSpPr>
              <a:spLocks noChangeAspect="1" noChangeArrowheads="1"/>
            </p:cNvSpPr>
            <p:nvPr/>
          </p:nvSpPr>
          <p:spPr bwMode="auto">
            <a:xfrm>
              <a:off x="2044" y="2534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90" name="Line 42"/>
            <p:cNvSpPr>
              <a:spLocks noChangeAspect="1" noChangeShapeType="1"/>
            </p:cNvSpPr>
            <p:nvPr/>
          </p:nvSpPr>
          <p:spPr bwMode="auto">
            <a:xfrm>
              <a:off x="2319" y="2534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91" name="Line 43"/>
            <p:cNvSpPr>
              <a:spLocks noChangeAspect="1" noChangeShapeType="1"/>
            </p:cNvSpPr>
            <p:nvPr/>
          </p:nvSpPr>
          <p:spPr bwMode="auto">
            <a:xfrm>
              <a:off x="2374" y="2534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92" name="Rectangle 44" descr="Large grid"/>
            <p:cNvSpPr>
              <a:spLocks noChangeAspect="1" noChangeArrowheads="1"/>
            </p:cNvSpPr>
            <p:nvPr/>
          </p:nvSpPr>
          <p:spPr bwMode="auto">
            <a:xfrm>
              <a:off x="2429" y="2534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93" name="Line 45"/>
            <p:cNvSpPr>
              <a:spLocks noChangeAspect="1" noChangeShapeType="1"/>
            </p:cNvSpPr>
            <p:nvPr/>
          </p:nvSpPr>
          <p:spPr bwMode="auto">
            <a:xfrm>
              <a:off x="2703" y="2534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94" name="Line 46"/>
            <p:cNvSpPr>
              <a:spLocks noChangeAspect="1" noChangeShapeType="1"/>
            </p:cNvSpPr>
            <p:nvPr/>
          </p:nvSpPr>
          <p:spPr bwMode="auto">
            <a:xfrm>
              <a:off x="2758" y="2534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95" name="Rectangle 47" descr="Large grid"/>
            <p:cNvSpPr>
              <a:spLocks noChangeAspect="1" noChangeArrowheads="1"/>
            </p:cNvSpPr>
            <p:nvPr/>
          </p:nvSpPr>
          <p:spPr bwMode="auto">
            <a:xfrm>
              <a:off x="2813" y="2534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96" name="Line 48"/>
            <p:cNvSpPr>
              <a:spLocks noChangeAspect="1" noChangeShapeType="1"/>
            </p:cNvSpPr>
            <p:nvPr/>
          </p:nvSpPr>
          <p:spPr bwMode="auto">
            <a:xfrm>
              <a:off x="3087" y="2534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97" name="Line 49"/>
            <p:cNvSpPr>
              <a:spLocks noChangeAspect="1" noChangeShapeType="1"/>
            </p:cNvSpPr>
            <p:nvPr/>
          </p:nvSpPr>
          <p:spPr bwMode="auto">
            <a:xfrm>
              <a:off x="3142" y="2534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498" name="Rectangle 50" descr="Large grid"/>
            <p:cNvSpPr>
              <a:spLocks noChangeAspect="1" noChangeArrowheads="1"/>
            </p:cNvSpPr>
            <p:nvPr/>
          </p:nvSpPr>
          <p:spPr bwMode="auto">
            <a:xfrm>
              <a:off x="3197" y="2534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499" name="Line 51"/>
            <p:cNvSpPr>
              <a:spLocks noChangeAspect="1" noChangeShapeType="1"/>
            </p:cNvSpPr>
            <p:nvPr/>
          </p:nvSpPr>
          <p:spPr bwMode="auto">
            <a:xfrm>
              <a:off x="3472" y="2534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00" name="Line 52"/>
            <p:cNvSpPr>
              <a:spLocks noChangeAspect="1" noChangeShapeType="1"/>
            </p:cNvSpPr>
            <p:nvPr/>
          </p:nvSpPr>
          <p:spPr bwMode="auto">
            <a:xfrm>
              <a:off x="3527" y="2534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01" name="Rectangle 53" descr="Large grid"/>
            <p:cNvSpPr>
              <a:spLocks noChangeAspect="1" noChangeArrowheads="1"/>
            </p:cNvSpPr>
            <p:nvPr/>
          </p:nvSpPr>
          <p:spPr bwMode="auto">
            <a:xfrm>
              <a:off x="2429" y="2143"/>
              <a:ext cx="219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02" name="Line 54"/>
            <p:cNvSpPr>
              <a:spLocks noChangeAspect="1" noChangeShapeType="1"/>
            </p:cNvSpPr>
            <p:nvPr/>
          </p:nvSpPr>
          <p:spPr bwMode="auto">
            <a:xfrm>
              <a:off x="2703" y="2143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03" name="Line 55"/>
            <p:cNvSpPr>
              <a:spLocks noChangeAspect="1" noChangeShapeType="1"/>
            </p:cNvSpPr>
            <p:nvPr/>
          </p:nvSpPr>
          <p:spPr bwMode="auto">
            <a:xfrm>
              <a:off x="2758" y="2143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04" name="Rectangle 56" descr="Large grid"/>
            <p:cNvSpPr>
              <a:spLocks noChangeAspect="1" noChangeArrowheads="1"/>
            </p:cNvSpPr>
            <p:nvPr/>
          </p:nvSpPr>
          <p:spPr bwMode="auto">
            <a:xfrm>
              <a:off x="3197" y="2143"/>
              <a:ext cx="220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05" name="Line 57"/>
            <p:cNvSpPr>
              <a:spLocks noChangeAspect="1" noChangeShapeType="1"/>
            </p:cNvSpPr>
            <p:nvPr/>
          </p:nvSpPr>
          <p:spPr bwMode="auto">
            <a:xfrm>
              <a:off x="3472" y="2143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06" name="Line 58"/>
            <p:cNvSpPr>
              <a:spLocks noChangeAspect="1" noChangeShapeType="1"/>
            </p:cNvSpPr>
            <p:nvPr/>
          </p:nvSpPr>
          <p:spPr bwMode="auto">
            <a:xfrm>
              <a:off x="3527" y="2143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07" name="Rectangle 59" descr="Large grid"/>
            <p:cNvSpPr>
              <a:spLocks noChangeAspect="1" noChangeArrowheads="1"/>
            </p:cNvSpPr>
            <p:nvPr/>
          </p:nvSpPr>
          <p:spPr bwMode="auto">
            <a:xfrm>
              <a:off x="1660" y="2143"/>
              <a:ext cx="220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08" name="Line 60"/>
            <p:cNvSpPr>
              <a:spLocks noChangeAspect="1" noChangeShapeType="1"/>
            </p:cNvSpPr>
            <p:nvPr/>
          </p:nvSpPr>
          <p:spPr bwMode="auto">
            <a:xfrm>
              <a:off x="1934" y="2143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09" name="Line 61"/>
            <p:cNvSpPr>
              <a:spLocks noChangeAspect="1" noChangeShapeType="1"/>
            </p:cNvSpPr>
            <p:nvPr/>
          </p:nvSpPr>
          <p:spPr bwMode="auto">
            <a:xfrm>
              <a:off x="1989" y="2143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10" name="Rectangle 62" descr="Large grid"/>
            <p:cNvSpPr>
              <a:spLocks noChangeAspect="1" noChangeArrowheads="1"/>
            </p:cNvSpPr>
            <p:nvPr/>
          </p:nvSpPr>
          <p:spPr bwMode="auto">
            <a:xfrm>
              <a:off x="1660" y="2534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11" name="Line 63"/>
            <p:cNvSpPr>
              <a:spLocks noChangeAspect="1" noChangeShapeType="1"/>
            </p:cNvSpPr>
            <p:nvPr/>
          </p:nvSpPr>
          <p:spPr bwMode="auto">
            <a:xfrm>
              <a:off x="1934" y="2534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12" name="Line 64"/>
            <p:cNvSpPr>
              <a:spLocks noChangeAspect="1" noChangeShapeType="1"/>
            </p:cNvSpPr>
            <p:nvPr/>
          </p:nvSpPr>
          <p:spPr bwMode="auto">
            <a:xfrm>
              <a:off x="1989" y="2534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13" name="Rectangle 65" descr="Large grid"/>
            <p:cNvSpPr>
              <a:spLocks noChangeAspect="1" noChangeArrowheads="1"/>
            </p:cNvSpPr>
            <p:nvPr/>
          </p:nvSpPr>
          <p:spPr bwMode="auto">
            <a:xfrm>
              <a:off x="1276" y="2534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14" name="Line 66"/>
            <p:cNvSpPr>
              <a:spLocks noChangeAspect="1" noChangeShapeType="1"/>
            </p:cNvSpPr>
            <p:nvPr/>
          </p:nvSpPr>
          <p:spPr bwMode="auto">
            <a:xfrm>
              <a:off x="1550" y="2534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15" name="Line 67"/>
            <p:cNvSpPr>
              <a:spLocks noChangeAspect="1" noChangeShapeType="1"/>
            </p:cNvSpPr>
            <p:nvPr/>
          </p:nvSpPr>
          <p:spPr bwMode="auto">
            <a:xfrm>
              <a:off x="1605" y="2534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16" name="Rectangle 68" descr="Large grid"/>
            <p:cNvSpPr>
              <a:spLocks noChangeAspect="1" noChangeArrowheads="1"/>
            </p:cNvSpPr>
            <p:nvPr/>
          </p:nvSpPr>
          <p:spPr bwMode="auto">
            <a:xfrm>
              <a:off x="1660" y="2924"/>
              <a:ext cx="220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17" name="Line 69"/>
            <p:cNvSpPr>
              <a:spLocks noChangeAspect="1" noChangeShapeType="1"/>
            </p:cNvSpPr>
            <p:nvPr/>
          </p:nvSpPr>
          <p:spPr bwMode="auto">
            <a:xfrm>
              <a:off x="1934" y="2924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18" name="Line 70"/>
            <p:cNvSpPr>
              <a:spLocks noChangeAspect="1" noChangeShapeType="1"/>
            </p:cNvSpPr>
            <p:nvPr/>
          </p:nvSpPr>
          <p:spPr bwMode="auto">
            <a:xfrm>
              <a:off x="1989" y="2924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19" name="Rectangle 71" descr="Large grid"/>
            <p:cNvSpPr>
              <a:spLocks noChangeAspect="1" noChangeArrowheads="1"/>
            </p:cNvSpPr>
            <p:nvPr/>
          </p:nvSpPr>
          <p:spPr bwMode="auto">
            <a:xfrm>
              <a:off x="2044" y="2924"/>
              <a:ext cx="220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20" name="Line 72"/>
            <p:cNvSpPr>
              <a:spLocks noChangeAspect="1" noChangeShapeType="1"/>
            </p:cNvSpPr>
            <p:nvPr/>
          </p:nvSpPr>
          <p:spPr bwMode="auto">
            <a:xfrm>
              <a:off x="2319" y="2924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21" name="Line 73"/>
            <p:cNvSpPr>
              <a:spLocks noChangeAspect="1" noChangeShapeType="1"/>
            </p:cNvSpPr>
            <p:nvPr/>
          </p:nvSpPr>
          <p:spPr bwMode="auto">
            <a:xfrm>
              <a:off x="2374" y="2924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22" name="Rectangle 74" descr="Large grid"/>
            <p:cNvSpPr>
              <a:spLocks noChangeAspect="1" noChangeArrowheads="1"/>
            </p:cNvSpPr>
            <p:nvPr/>
          </p:nvSpPr>
          <p:spPr bwMode="auto">
            <a:xfrm>
              <a:off x="2429" y="2924"/>
              <a:ext cx="219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23" name="Line 75"/>
            <p:cNvSpPr>
              <a:spLocks noChangeAspect="1" noChangeShapeType="1"/>
            </p:cNvSpPr>
            <p:nvPr/>
          </p:nvSpPr>
          <p:spPr bwMode="auto">
            <a:xfrm>
              <a:off x="2703" y="2924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24" name="Line 76"/>
            <p:cNvSpPr>
              <a:spLocks noChangeAspect="1" noChangeShapeType="1"/>
            </p:cNvSpPr>
            <p:nvPr/>
          </p:nvSpPr>
          <p:spPr bwMode="auto">
            <a:xfrm>
              <a:off x="2758" y="2924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25" name="Rectangle 77" descr="Large grid"/>
            <p:cNvSpPr>
              <a:spLocks noChangeAspect="1" noChangeArrowheads="1"/>
            </p:cNvSpPr>
            <p:nvPr/>
          </p:nvSpPr>
          <p:spPr bwMode="auto">
            <a:xfrm>
              <a:off x="2813" y="2924"/>
              <a:ext cx="219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26" name="Line 78"/>
            <p:cNvSpPr>
              <a:spLocks noChangeAspect="1" noChangeShapeType="1"/>
            </p:cNvSpPr>
            <p:nvPr/>
          </p:nvSpPr>
          <p:spPr bwMode="auto">
            <a:xfrm>
              <a:off x="3087" y="2924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27" name="Line 79"/>
            <p:cNvSpPr>
              <a:spLocks noChangeAspect="1" noChangeShapeType="1"/>
            </p:cNvSpPr>
            <p:nvPr/>
          </p:nvSpPr>
          <p:spPr bwMode="auto">
            <a:xfrm>
              <a:off x="3142" y="2924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28" name="Rectangle 80" descr="Large grid"/>
            <p:cNvSpPr>
              <a:spLocks noChangeAspect="1" noChangeArrowheads="1"/>
            </p:cNvSpPr>
            <p:nvPr/>
          </p:nvSpPr>
          <p:spPr bwMode="auto">
            <a:xfrm>
              <a:off x="3197" y="2924"/>
              <a:ext cx="220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29" name="Line 81"/>
            <p:cNvSpPr>
              <a:spLocks noChangeAspect="1" noChangeShapeType="1"/>
            </p:cNvSpPr>
            <p:nvPr/>
          </p:nvSpPr>
          <p:spPr bwMode="auto">
            <a:xfrm>
              <a:off x="3472" y="2924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30" name="Line 82"/>
            <p:cNvSpPr>
              <a:spLocks noChangeAspect="1" noChangeShapeType="1"/>
            </p:cNvSpPr>
            <p:nvPr/>
          </p:nvSpPr>
          <p:spPr bwMode="auto">
            <a:xfrm>
              <a:off x="3527" y="2924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31" name="Rectangle 83" descr="Large grid"/>
            <p:cNvSpPr>
              <a:spLocks noChangeAspect="1" noChangeArrowheads="1"/>
            </p:cNvSpPr>
            <p:nvPr/>
          </p:nvSpPr>
          <p:spPr bwMode="auto">
            <a:xfrm>
              <a:off x="1276" y="2924"/>
              <a:ext cx="219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32" name="Line 84"/>
            <p:cNvSpPr>
              <a:spLocks noChangeAspect="1" noChangeShapeType="1"/>
            </p:cNvSpPr>
            <p:nvPr/>
          </p:nvSpPr>
          <p:spPr bwMode="auto">
            <a:xfrm>
              <a:off x="1550" y="2924"/>
              <a:ext cx="0" cy="352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33" name="Line 85"/>
            <p:cNvSpPr>
              <a:spLocks noChangeAspect="1" noChangeShapeType="1"/>
            </p:cNvSpPr>
            <p:nvPr/>
          </p:nvSpPr>
          <p:spPr bwMode="auto">
            <a:xfrm>
              <a:off x="1605" y="2924"/>
              <a:ext cx="0" cy="35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34" name="Rectangle 86" descr="Large grid"/>
            <p:cNvSpPr>
              <a:spLocks noChangeAspect="1" noChangeArrowheads="1"/>
            </p:cNvSpPr>
            <p:nvPr/>
          </p:nvSpPr>
          <p:spPr bwMode="auto">
            <a:xfrm>
              <a:off x="3575" y="1753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35" name="Rectangle 87" descr="Large grid"/>
            <p:cNvSpPr>
              <a:spLocks noChangeAspect="1" noChangeArrowheads="1"/>
            </p:cNvSpPr>
            <p:nvPr/>
          </p:nvSpPr>
          <p:spPr bwMode="auto">
            <a:xfrm>
              <a:off x="3575" y="2138"/>
              <a:ext cx="219" cy="35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36" name="Rectangle 88" descr="Large grid"/>
            <p:cNvSpPr>
              <a:spLocks noChangeAspect="1" noChangeArrowheads="1"/>
            </p:cNvSpPr>
            <p:nvPr/>
          </p:nvSpPr>
          <p:spPr bwMode="auto">
            <a:xfrm>
              <a:off x="3575" y="2534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37" name="Rectangle 89" descr="Large grid"/>
            <p:cNvSpPr>
              <a:spLocks noChangeAspect="1" noChangeArrowheads="1"/>
            </p:cNvSpPr>
            <p:nvPr/>
          </p:nvSpPr>
          <p:spPr bwMode="auto">
            <a:xfrm>
              <a:off x="3576" y="2925"/>
              <a:ext cx="219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38" name="Rectangle 90"/>
            <p:cNvSpPr>
              <a:spLocks noChangeAspect="1" noChangeArrowheads="1"/>
            </p:cNvSpPr>
            <p:nvPr/>
          </p:nvSpPr>
          <p:spPr bwMode="auto">
            <a:xfrm>
              <a:off x="3438" y="1627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39" name="Rectangle 91"/>
            <p:cNvSpPr>
              <a:spLocks noChangeAspect="1" noChangeArrowheads="1"/>
            </p:cNvSpPr>
            <p:nvPr/>
          </p:nvSpPr>
          <p:spPr bwMode="auto">
            <a:xfrm>
              <a:off x="2672" y="1627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0" name="Rectangle 92"/>
            <p:cNvSpPr>
              <a:spLocks noChangeAspect="1" noChangeArrowheads="1"/>
            </p:cNvSpPr>
            <p:nvPr/>
          </p:nvSpPr>
          <p:spPr bwMode="auto">
            <a:xfrm>
              <a:off x="2289" y="1627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1" name="Rectangle 93"/>
            <p:cNvSpPr>
              <a:spLocks noChangeAspect="1" noChangeArrowheads="1"/>
            </p:cNvSpPr>
            <p:nvPr/>
          </p:nvSpPr>
          <p:spPr bwMode="auto">
            <a:xfrm>
              <a:off x="1523" y="1627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2" name="Rectangle 94" descr="Dark vertical"/>
            <p:cNvSpPr>
              <a:spLocks noChangeAspect="1" noChangeArrowheads="1"/>
            </p:cNvSpPr>
            <p:nvPr/>
          </p:nvSpPr>
          <p:spPr bwMode="auto">
            <a:xfrm>
              <a:off x="1277" y="1627"/>
              <a:ext cx="219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3" name="Rectangle 95" descr="Dark vertical"/>
            <p:cNvSpPr>
              <a:spLocks noChangeAspect="1" noChangeArrowheads="1"/>
            </p:cNvSpPr>
            <p:nvPr/>
          </p:nvSpPr>
          <p:spPr bwMode="auto">
            <a:xfrm>
              <a:off x="1660" y="1627"/>
              <a:ext cx="220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4" name="Rectangle 96" descr="Dark vertical"/>
            <p:cNvSpPr>
              <a:spLocks noChangeAspect="1" noChangeArrowheads="1"/>
            </p:cNvSpPr>
            <p:nvPr/>
          </p:nvSpPr>
          <p:spPr bwMode="auto">
            <a:xfrm>
              <a:off x="2043" y="1627"/>
              <a:ext cx="220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5" name="Rectangle 97" descr="75%"/>
            <p:cNvSpPr>
              <a:spLocks noChangeAspect="1" noChangeArrowheads="1"/>
            </p:cNvSpPr>
            <p:nvPr/>
          </p:nvSpPr>
          <p:spPr bwMode="auto">
            <a:xfrm>
              <a:off x="2426" y="1627"/>
              <a:ext cx="220" cy="78"/>
            </a:xfrm>
            <a:prstGeom prst="rect">
              <a:avLst/>
            </a:prstGeom>
            <a:pattFill prst="pct75">
              <a:fgClr>
                <a:srgbClr val="00FF99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6" name="Rectangle 98" descr="Dark vertical"/>
            <p:cNvSpPr>
              <a:spLocks noChangeAspect="1" noChangeArrowheads="1"/>
            </p:cNvSpPr>
            <p:nvPr/>
          </p:nvSpPr>
          <p:spPr bwMode="auto">
            <a:xfrm>
              <a:off x="2809" y="1627"/>
              <a:ext cx="220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7" name="Rectangle 99" descr="Dark vertical"/>
            <p:cNvSpPr>
              <a:spLocks noChangeAspect="1" noChangeArrowheads="1"/>
            </p:cNvSpPr>
            <p:nvPr/>
          </p:nvSpPr>
          <p:spPr bwMode="auto">
            <a:xfrm>
              <a:off x="3193" y="1627"/>
              <a:ext cx="219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8" name="Rectangle 100" descr="Dark vertical"/>
            <p:cNvSpPr>
              <a:spLocks noChangeAspect="1" noChangeArrowheads="1"/>
            </p:cNvSpPr>
            <p:nvPr/>
          </p:nvSpPr>
          <p:spPr bwMode="auto">
            <a:xfrm>
              <a:off x="3576" y="1627"/>
              <a:ext cx="219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49" name="Rectangle 101"/>
            <p:cNvSpPr>
              <a:spLocks noChangeAspect="1" noChangeArrowheads="1"/>
            </p:cNvSpPr>
            <p:nvPr/>
          </p:nvSpPr>
          <p:spPr bwMode="auto">
            <a:xfrm>
              <a:off x="3438" y="3325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0" name="Rectangle 102"/>
            <p:cNvSpPr>
              <a:spLocks noChangeAspect="1" noChangeArrowheads="1"/>
            </p:cNvSpPr>
            <p:nvPr/>
          </p:nvSpPr>
          <p:spPr bwMode="auto">
            <a:xfrm>
              <a:off x="2672" y="3325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1" name="Rectangle 103"/>
            <p:cNvSpPr>
              <a:spLocks noChangeAspect="1" noChangeArrowheads="1"/>
            </p:cNvSpPr>
            <p:nvPr/>
          </p:nvSpPr>
          <p:spPr bwMode="auto">
            <a:xfrm>
              <a:off x="2289" y="3325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2" name="Rectangle 104"/>
            <p:cNvSpPr>
              <a:spLocks noChangeAspect="1" noChangeArrowheads="1"/>
            </p:cNvSpPr>
            <p:nvPr/>
          </p:nvSpPr>
          <p:spPr bwMode="auto">
            <a:xfrm>
              <a:off x="1523" y="3325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3" name="Rectangle 105" descr="Dark vertical"/>
            <p:cNvSpPr>
              <a:spLocks noChangeAspect="1" noChangeArrowheads="1"/>
            </p:cNvSpPr>
            <p:nvPr/>
          </p:nvSpPr>
          <p:spPr bwMode="auto">
            <a:xfrm>
              <a:off x="1277" y="3325"/>
              <a:ext cx="219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4" name="Rectangle 106" descr="Dark vertical"/>
            <p:cNvSpPr>
              <a:spLocks noChangeAspect="1" noChangeArrowheads="1"/>
            </p:cNvSpPr>
            <p:nvPr/>
          </p:nvSpPr>
          <p:spPr bwMode="auto">
            <a:xfrm>
              <a:off x="1660" y="3325"/>
              <a:ext cx="220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5" name="Rectangle 107" descr="Dark vertical"/>
            <p:cNvSpPr>
              <a:spLocks noChangeAspect="1" noChangeArrowheads="1"/>
            </p:cNvSpPr>
            <p:nvPr/>
          </p:nvSpPr>
          <p:spPr bwMode="auto">
            <a:xfrm>
              <a:off x="2043" y="3325"/>
              <a:ext cx="220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6" name="Rectangle 108" descr="75%"/>
            <p:cNvSpPr>
              <a:spLocks noChangeAspect="1" noChangeArrowheads="1"/>
            </p:cNvSpPr>
            <p:nvPr/>
          </p:nvSpPr>
          <p:spPr bwMode="auto">
            <a:xfrm>
              <a:off x="2426" y="3325"/>
              <a:ext cx="220" cy="78"/>
            </a:xfrm>
            <a:prstGeom prst="rect">
              <a:avLst/>
            </a:prstGeom>
            <a:pattFill prst="pct75">
              <a:fgClr>
                <a:srgbClr val="00FF99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7" name="Rectangle 109" descr="Dark vertical"/>
            <p:cNvSpPr>
              <a:spLocks noChangeAspect="1" noChangeArrowheads="1"/>
            </p:cNvSpPr>
            <p:nvPr/>
          </p:nvSpPr>
          <p:spPr bwMode="auto">
            <a:xfrm>
              <a:off x="2809" y="3325"/>
              <a:ext cx="220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8" name="Rectangle 110" descr="Dark vertical"/>
            <p:cNvSpPr>
              <a:spLocks noChangeAspect="1" noChangeArrowheads="1"/>
            </p:cNvSpPr>
            <p:nvPr/>
          </p:nvSpPr>
          <p:spPr bwMode="auto">
            <a:xfrm>
              <a:off x="3193" y="3325"/>
              <a:ext cx="219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59" name="Rectangle 111" descr="Dark vertical"/>
            <p:cNvSpPr>
              <a:spLocks noChangeAspect="1" noChangeArrowheads="1"/>
            </p:cNvSpPr>
            <p:nvPr/>
          </p:nvSpPr>
          <p:spPr bwMode="auto">
            <a:xfrm>
              <a:off x="3576" y="3325"/>
              <a:ext cx="219" cy="78"/>
            </a:xfrm>
            <a:prstGeom prst="rect">
              <a:avLst/>
            </a:prstGeom>
            <a:pattFill prst="dkVert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60" name="Rectangle 112" descr="Dark horizontal"/>
            <p:cNvSpPr>
              <a:spLocks noChangeAspect="1" noChangeArrowheads="1"/>
            </p:cNvSpPr>
            <p:nvPr/>
          </p:nvSpPr>
          <p:spPr bwMode="auto">
            <a:xfrm>
              <a:off x="3871" y="1734"/>
              <a:ext cx="110" cy="1562"/>
            </a:xfrm>
            <a:prstGeom prst="rect">
              <a:avLst/>
            </a:prstGeom>
            <a:pattFill prst="dkHorz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61" name="Rectangle 113" descr="Dark horizontal"/>
            <p:cNvSpPr>
              <a:spLocks noChangeAspect="1" noChangeArrowheads="1"/>
            </p:cNvSpPr>
            <p:nvPr/>
          </p:nvSpPr>
          <p:spPr bwMode="auto">
            <a:xfrm>
              <a:off x="1092" y="1734"/>
              <a:ext cx="109" cy="1562"/>
            </a:xfrm>
            <a:prstGeom prst="rect">
              <a:avLst/>
            </a:prstGeom>
            <a:pattFill prst="dkHorz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62" name="Rectangle 114" descr="Large grid"/>
            <p:cNvSpPr>
              <a:spLocks noChangeAspect="1" noChangeArrowheads="1"/>
            </p:cNvSpPr>
            <p:nvPr/>
          </p:nvSpPr>
          <p:spPr bwMode="auto">
            <a:xfrm>
              <a:off x="2042" y="2146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63" name="Line 115"/>
            <p:cNvSpPr>
              <a:spLocks noChangeAspect="1" noChangeShapeType="1"/>
            </p:cNvSpPr>
            <p:nvPr/>
          </p:nvSpPr>
          <p:spPr bwMode="auto">
            <a:xfrm>
              <a:off x="2316" y="2146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64" name="Line 116"/>
            <p:cNvSpPr>
              <a:spLocks noChangeAspect="1" noChangeShapeType="1"/>
            </p:cNvSpPr>
            <p:nvPr/>
          </p:nvSpPr>
          <p:spPr bwMode="auto">
            <a:xfrm>
              <a:off x="2371" y="2146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65" name="Rectangle 117" descr="Large grid"/>
            <p:cNvSpPr>
              <a:spLocks noChangeAspect="1" noChangeArrowheads="1"/>
            </p:cNvSpPr>
            <p:nvPr/>
          </p:nvSpPr>
          <p:spPr bwMode="auto">
            <a:xfrm>
              <a:off x="2815" y="2140"/>
              <a:ext cx="220" cy="35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66" name="Line 118"/>
            <p:cNvSpPr>
              <a:spLocks noChangeAspect="1" noChangeShapeType="1"/>
            </p:cNvSpPr>
            <p:nvPr/>
          </p:nvSpPr>
          <p:spPr bwMode="auto">
            <a:xfrm>
              <a:off x="3090" y="2140"/>
              <a:ext cx="0" cy="351"/>
            </a:xfrm>
            <a:prstGeom prst="line">
              <a:avLst/>
            </a:prstGeom>
            <a:noFill/>
            <a:ln w="57150">
              <a:solidFill>
                <a:srgbClr val="66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67" name="Line 119"/>
            <p:cNvSpPr>
              <a:spLocks noChangeAspect="1" noChangeShapeType="1"/>
            </p:cNvSpPr>
            <p:nvPr/>
          </p:nvSpPr>
          <p:spPr bwMode="auto">
            <a:xfrm>
              <a:off x="3145" y="2140"/>
              <a:ext cx="0" cy="351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4568" name="Rectangle 120"/>
            <p:cNvSpPr>
              <a:spLocks noChangeAspect="1" noChangeArrowheads="1"/>
            </p:cNvSpPr>
            <p:nvPr/>
          </p:nvSpPr>
          <p:spPr bwMode="auto">
            <a:xfrm>
              <a:off x="1914" y="3322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69" name="Rectangle 121"/>
            <p:cNvSpPr>
              <a:spLocks noChangeAspect="1" noChangeArrowheads="1"/>
            </p:cNvSpPr>
            <p:nvPr/>
          </p:nvSpPr>
          <p:spPr bwMode="auto">
            <a:xfrm>
              <a:off x="3054" y="3322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70" name="Rectangle 122"/>
            <p:cNvSpPr>
              <a:spLocks noChangeAspect="1" noChangeArrowheads="1"/>
            </p:cNvSpPr>
            <p:nvPr/>
          </p:nvSpPr>
          <p:spPr bwMode="auto">
            <a:xfrm>
              <a:off x="3053" y="1625"/>
              <a:ext cx="110" cy="78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571" name="Rectangle 123"/>
            <p:cNvSpPr>
              <a:spLocks noChangeAspect="1" noChangeArrowheads="1"/>
            </p:cNvSpPr>
            <p:nvPr/>
          </p:nvSpPr>
          <p:spPr bwMode="auto">
            <a:xfrm>
              <a:off x="1896" y="1622"/>
              <a:ext cx="109" cy="79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4572" name="Line 124"/>
          <p:cNvSpPr>
            <a:spLocks noChangeAspect="1" noChangeShapeType="1"/>
          </p:cNvSpPr>
          <p:nvPr/>
        </p:nvSpPr>
        <p:spPr bwMode="auto">
          <a:xfrm flipV="1">
            <a:off x="3136901" y="3636964"/>
            <a:ext cx="1069975" cy="212725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4573" name="Line 125"/>
          <p:cNvSpPr>
            <a:spLocks noChangeAspect="1" noChangeShapeType="1"/>
          </p:cNvSpPr>
          <p:nvPr/>
        </p:nvSpPr>
        <p:spPr bwMode="auto">
          <a:xfrm flipV="1">
            <a:off x="2944814" y="4368800"/>
            <a:ext cx="1398587" cy="24130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4574" name="Line 126"/>
          <p:cNvSpPr>
            <a:spLocks noChangeAspect="1" noChangeShapeType="1"/>
          </p:cNvSpPr>
          <p:nvPr/>
        </p:nvSpPr>
        <p:spPr bwMode="auto">
          <a:xfrm flipV="1">
            <a:off x="6840538" y="5638800"/>
            <a:ext cx="31750" cy="1968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4575" name="Line 127"/>
          <p:cNvSpPr>
            <a:spLocks noChangeAspect="1" noChangeShapeType="1"/>
          </p:cNvSpPr>
          <p:nvPr/>
        </p:nvSpPr>
        <p:spPr bwMode="auto">
          <a:xfrm flipV="1">
            <a:off x="2971801" y="5638801"/>
            <a:ext cx="1343025" cy="219075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4576" name="Text Box 128"/>
          <p:cNvSpPr txBox="1">
            <a:spLocks noChangeAspect="1" noChangeArrowheads="1"/>
          </p:cNvSpPr>
          <p:nvPr/>
        </p:nvSpPr>
        <p:spPr bwMode="auto">
          <a:xfrm>
            <a:off x="6732588" y="2201864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l-GR" altLang="el-GR" sz="2000">
              <a:latin typeface="Arial Narrow" panose="020B0606020202030204" pitchFamily="34" charset="0"/>
            </a:endParaRPr>
          </a:p>
        </p:txBody>
      </p:sp>
      <p:sp>
        <p:nvSpPr>
          <p:cNvPr id="104579" name="Line 131"/>
          <p:cNvSpPr>
            <a:spLocks noChangeShapeType="1"/>
          </p:cNvSpPr>
          <p:nvPr/>
        </p:nvSpPr>
        <p:spPr bwMode="auto">
          <a:xfrm flipH="1" flipV="1">
            <a:off x="8339139" y="4451350"/>
            <a:ext cx="719137" cy="122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506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Soft errors IN</a:t>
            </a:r>
            <a:r>
              <a:rPr lang="el-GR" altLang="el-GR" dirty="0"/>
              <a:t> </a:t>
            </a:r>
            <a:r>
              <a:rPr lang="en-US" altLang="el-GR" dirty="0"/>
              <a:t>FPGAs</a:t>
            </a:r>
            <a:br>
              <a:rPr lang="en-US" altLang="el-GR" dirty="0"/>
            </a:br>
            <a:endParaRPr lang="el-GR" altLang="el-GR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155" y="1788603"/>
            <a:ext cx="5448416" cy="363448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The problem of radiation-induced SEEs is bigger in FPGAs</a:t>
            </a:r>
            <a:r>
              <a:rPr lang="el-GR" altLang="el-GR" dirty="0"/>
              <a:t>!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n-US" altLang="el-GR" dirty="0"/>
              <a:t>FPGAs relies in SRAM to configure the combinational logic and the interconnection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The effect of SEUs in the configuration bits is persistent</a:t>
            </a:r>
          </a:p>
          <a:p>
            <a:pPr lvl="1">
              <a:lnSpc>
                <a:spcPct val="90000"/>
              </a:lnSpc>
            </a:pPr>
            <a:endParaRPr lang="en-US" alt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86" y="1890876"/>
            <a:ext cx="5243284" cy="2391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34" y="4254308"/>
            <a:ext cx="5197902" cy="23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4A03C8-9209-0E38-B3E4-DC63DB692DB4}"/>
              </a:ext>
            </a:extLst>
          </p:cNvPr>
          <p:cNvSpPr/>
          <p:nvPr/>
        </p:nvSpPr>
        <p:spPr>
          <a:xfrm>
            <a:off x="3404681" y="5067298"/>
            <a:ext cx="4660196" cy="1410911"/>
          </a:xfrm>
          <a:prstGeom prst="roundRect">
            <a:avLst/>
          </a:prstGeom>
          <a:solidFill>
            <a:srgbClr val="FCECE8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DAC3D-D242-4071-84AC-359E0B55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Dependability TREE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AB349-3B48-4E85-9D08-919705613010}"/>
              </a:ext>
            </a:extLst>
          </p:cNvPr>
          <p:cNvSpPr txBox="1"/>
          <p:nvPr/>
        </p:nvSpPr>
        <p:spPr>
          <a:xfrm flipH="1">
            <a:off x="995082" y="3958104"/>
            <a:ext cx="228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venirNextCondensed-Medium"/>
              </a:rPr>
              <a:t>DEPENDABILITY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95D05-A339-4C09-B6BA-508907ED44D0}"/>
              </a:ext>
            </a:extLst>
          </p:cNvPr>
          <p:cNvSpPr txBox="1"/>
          <p:nvPr/>
        </p:nvSpPr>
        <p:spPr>
          <a:xfrm flipH="1">
            <a:off x="3937722" y="2255642"/>
            <a:ext cx="176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NextCondensed-Medium"/>
              </a:rPr>
              <a:t>ATTRIBUTES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B5628-FF92-4374-8F2C-49F66E8070BF}"/>
              </a:ext>
            </a:extLst>
          </p:cNvPr>
          <p:cNvSpPr txBox="1"/>
          <p:nvPr/>
        </p:nvSpPr>
        <p:spPr>
          <a:xfrm flipH="1">
            <a:off x="3937722" y="3976034"/>
            <a:ext cx="176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NextCondensed-Medium"/>
              </a:rPr>
              <a:t>MEANS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ED595-579E-4138-8A40-DBA1F62FE06A}"/>
              </a:ext>
            </a:extLst>
          </p:cNvPr>
          <p:cNvSpPr txBox="1"/>
          <p:nvPr/>
        </p:nvSpPr>
        <p:spPr>
          <a:xfrm flipH="1">
            <a:off x="3937722" y="5620922"/>
            <a:ext cx="176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NextCondensed-Medium"/>
              </a:rPr>
              <a:t>IMPAIRMENTS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E80AD-6780-4603-80E4-17F6E6522BAF}"/>
              </a:ext>
            </a:extLst>
          </p:cNvPr>
          <p:cNvSpPr txBox="1"/>
          <p:nvPr/>
        </p:nvSpPr>
        <p:spPr>
          <a:xfrm flipH="1">
            <a:off x="6144145" y="1563145"/>
            <a:ext cx="1920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NextCondensed-Medium"/>
              </a:rPr>
              <a:t>Reliability</a:t>
            </a:r>
          </a:p>
          <a:p>
            <a:r>
              <a:rPr lang="en-GB" dirty="0">
                <a:latin typeface="AvenirNextCondensed-Medium"/>
              </a:rPr>
              <a:t>Availability</a:t>
            </a:r>
          </a:p>
          <a:p>
            <a:r>
              <a:rPr lang="en-GB" dirty="0">
                <a:latin typeface="AvenirNextCondensed-Medium"/>
              </a:rPr>
              <a:t>Maintainability </a:t>
            </a:r>
          </a:p>
          <a:p>
            <a:r>
              <a:rPr lang="en-GB" dirty="0">
                <a:latin typeface="AvenirNextCondensed-Medium"/>
              </a:rPr>
              <a:t>Safety</a:t>
            </a:r>
          </a:p>
          <a:p>
            <a:r>
              <a:rPr lang="en-GB" dirty="0">
                <a:latin typeface="AvenirNextCondensed-Medium"/>
              </a:rPr>
              <a:t>Security</a:t>
            </a:r>
          </a:p>
          <a:p>
            <a:r>
              <a:rPr lang="en-GB" dirty="0">
                <a:latin typeface="AvenirNextCondensed-Medium"/>
              </a:rPr>
              <a:t>Testability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E80AD-6780-4603-80E4-17F6E6522BAF}"/>
              </a:ext>
            </a:extLst>
          </p:cNvPr>
          <p:cNvSpPr txBox="1"/>
          <p:nvPr/>
        </p:nvSpPr>
        <p:spPr>
          <a:xfrm flipH="1">
            <a:off x="6144145" y="3557994"/>
            <a:ext cx="213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NextCondensed-Medium"/>
              </a:rPr>
              <a:t>Fault Prevention</a:t>
            </a:r>
          </a:p>
          <a:p>
            <a:r>
              <a:rPr lang="en-GB" dirty="0">
                <a:latin typeface="AvenirNextCondensed-Medium"/>
              </a:rPr>
              <a:t>Fault Tolerance</a:t>
            </a:r>
          </a:p>
          <a:p>
            <a:r>
              <a:rPr lang="en-GB" dirty="0">
                <a:latin typeface="AvenirNextCondensed-Medium"/>
              </a:rPr>
              <a:t>Fault Removal</a:t>
            </a:r>
          </a:p>
          <a:p>
            <a:r>
              <a:rPr lang="en-GB" dirty="0">
                <a:latin typeface="AvenirNextCondensed-Medium"/>
              </a:rPr>
              <a:t>Fault Forecasting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E80AD-6780-4603-80E4-17F6E6522BAF}"/>
              </a:ext>
            </a:extLst>
          </p:cNvPr>
          <p:cNvSpPr txBox="1"/>
          <p:nvPr/>
        </p:nvSpPr>
        <p:spPr>
          <a:xfrm flipH="1">
            <a:off x="6144145" y="5204641"/>
            <a:ext cx="2130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NextCondensed-Medium"/>
              </a:rPr>
              <a:t>Defects</a:t>
            </a:r>
          </a:p>
          <a:p>
            <a:r>
              <a:rPr lang="en-GB" dirty="0">
                <a:latin typeface="AvenirNextCondensed-Medium"/>
              </a:rPr>
              <a:t>Faults</a:t>
            </a:r>
          </a:p>
          <a:p>
            <a:r>
              <a:rPr lang="en-GB" dirty="0">
                <a:latin typeface="AvenirNextCondensed-Medium"/>
              </a:rPr>
              <a:t>Errors</a:t>
            </a:r>
          </a:p>
          <a:p>
            <a:r>
              <a:rPr lang="en-GB" dirty="0">
                <a:latin typeface="AvenirNextCondensed-Medium"/>
              </a:rPr>
              <a:t>Failures</a:t>
            </a:r>
          </a:p>
        </p:txBody>
      </p:sp>
      <p:cxnSp>
        <p:nvCxnSpPr>
          <p:cNvPr id="5" name="Elbow Connector 4"/>
          <p:cNvCxnSpPr>
            <a:stCxn id="6" idx="1"/>
            <a:endCxn id="7" idx="3"/>
          </p:cNvCxnSpPr>
          <p:nvPr/>
        </p:nvCxnSpPr>
        <p:spPr>
          <a:xfrm flipV="1">
            <a:off x="3279180" y="2440308"/>
            <a:ext cx="658542" cy="1717851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1"/>
            <a:endCxn id="9" idx="3"/>
          </p:cNvCxnSpPr>
          <p:nvPr/>
        </p:nvCxnSpPr>
        <p:spPr>
          <a:xfrm>
            <a:off x="3279180" y="4158159"/>
            <a:ext cx="658542" cy="1647429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1"/>
            <a:endCxn id="8" idx="3"/>
          </p:cNvCxnSpPr>
          <p:nvPr/>
        </p:nvCxnSpPr>
        <p:spPr>
          <a:xfrm>
            <a:off x="3279180" y="4158159"/>
            <a:ext cx="658542" cy="2541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1"/>
            <a:endCxn id="25" idx="1"/>
          </p:cNvCxnSpPr>
          <p:nvPr/>
        </p:nvCxnSpPr>
        <p:spPr>
          <a:xfrm flipV="1">
            <a:off x="5701553" y="2438400"/>
            <a:ext cx="321834" cy="190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ket 24"/>
          <p:cNvSpPr/>
          <p:nvPr/>
        </p:nvSpPr>
        <p:spPr>
          <a:xfrm>
            <a:off x="6023387" y="1649506"/>
            <a:ext cx="120758" cy="1577788"/>
          </a:xfrm>
          <a:prstGeom prst="lef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Straight Connector 28"/>
          <p:cNvCxnSpPr>
            <a:stCxn id="8" idx="1"/>
            <a:endCxn id="30" idx="1"/>
          </p:cNvCxnSpPr>
          <p:nvPr/>
        </p:nvCxnSpPr>
        <p:spPr>
          <a:xfrm flipV="1">
            <a:off x="5701553" y="4158665"/>
            <a:ext cx="337388" cy="203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/>
          <p:cNvSpPr/>
          <p:nvPr/>
        </p:nvSpPr>
        <p:spPr>
          <a:xfrm>
            <a:off x="6038941" y="3673611"/>
            <a:ext cx="105204" cy="970107"/>
          </a:xfrm>
          <a:prstGeom prst="lef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Straight Connector 34"/>
          <p:cNvCxnSpPr>
            <a:stCxn id="9" idx="1"/>
            <a:endCxn id="36" idx="1"/>
          </p:cNvCxnSpPr>
          <p:nvPr/>
        </p:nvCxnSpPr>
        <p:spPr>
          <a:xfrm flipV="1">
            <a:off x="5701553" y="5795078"/>
            <a:ext cx="337387" cy="1051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ket 35"/>
          <p:cNvSpPr/>
          <p:nvPr/>
        </p:nvSpPr>
        <p:spPr>
          <a:xfrm>
            <a:off x="6038940" y="5298141"/>
            <a:ext cx="105205" cy="993873"/>
          </a:xfrm>
          <a:prstGeom prst="lef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033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SEU in FPGA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343400" y="55626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altLang="el-GR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73" y="949971"/>
            <a:ext cx="846137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008436" y="6333182"/>
            <a:ext cx="180498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30000"/>
              </a:spcBef>
              <a:buClr>
                <a:schemeClr val="bg1"/>
              </a:buClr>
              <a:buSzPct val="100000"/>
              <a:buFont typeface="Monotype Sorts" pitchFamily="2" charset="2"/>
              <a:buNone/>
            </a:pPr>
            <a:r>
              <a:rPr lang="en-US" altLang="el-G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source: actel</a:t>
            </a:r>
          </a:p>
        </p:txBody>
      </p:sp>
    </p:spTree>
    <p:extLst>
      <p:ext uri="{BB962C8B-B14F-4D97-AF65-F5344CB8AC3E}">
        <p14:creationId xmlns:p14="http://schemas.microsoft.com/office/powerpoint/2010/main" val="1778051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SEU in FPGA:  routing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343400" y="55626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altLang="el-GR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306639"/>
            <a:ext cx="2979738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9" y="1304925"/>
            <a:ext cx="4084637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4" y="3905250"/>
            <a:ext cx="3883025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787525" y="5072063"/>
            <a:ext cx="336630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30000"/>
              </a:spcBef>
              <a:buClr>
                <a:schemeClr val="bg1"/>
              </a:buClr>
              <a:buSzPct val="100000"/>
              <a:buFont typeface="Monotype Sorts" pitchFamily="2" charset="2"/>
              <a:buNone/>
            </a:pPr>
            <a:r>
              <a:rPr lang="en-US" altLang="el-GR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GRM: General Routing Matrix</a:t>
            </a:r>
          </a:p>
        </p:txBody>
      </p:sp>
    </p:spTree>
    <p:extLst>
      <p:ext uri="{BB962C8B-B14F-4D97-AF65-F5344CB8AC3E}">
        <p14:creationId xmlns:p14="http://schemas.microsoft.com/office/powerpoint/2010/main" val="41195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SEU in FPGA: function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343400" y="55626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altLang="el-GR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3" y="1559957"/>
            <a:ext cx="85947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891296" y="6290706"/>
            <a:ext cx="307616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30000"/>
              </a:spcBef>
              <a:buClr>
                <a:schemeClr val="bg1"/>
              </a:buClr>
              <a:buSzPct val="100000"/>
              <a:buFont typeface="Monotype Sorts" pitchFamily="2" charset="2"/>
              <a:buChar char="•"/>
            </a:pPr>
            <a:r>
              <a:rPr lang="en-US" altLang="el-G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Source: Semico 2002</a:t>
            </a:r>
          </a:p>
        </p:txBody>
      </p:sp>
    </p:spTree>
    <p:extLst>
      <p:ext uri="{BB962C8B-B14F-4D97-AF65-F5344CB8AC3E}">
        <p14:creationId xmlns:p14="http://schemas.microsoft.com/office/powerpoint/2010/main" val="1509345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37" y="808022"/>
            <a:ext cx="10363200" cy="800100"/>
          </a:xfrm>
        </p:spPr>
        <p:txBody>
          <a:bodyPr/>
          <a:lstStyle/>
          <a:p>
            <a:r>
              <a:rPr lang="en-US" dirty="0"/>
              <a:t>SOFT ERROR RATE in TERRESTRIAL applications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467953-537D-482A-BF2E-34ABCA5FDB91}"/>
              </a:ext>
            </a:extLst>
          </p:cNvPr>
          <p:cNvSpPr txBox="1">
            <a:spLocks/>
          </p:cNvSpPr>
          <p:nvPr/>
        </p:nvSpPr>
        <p:spPr>
          <a:xfrm>
            <a:off x="8504610" y="2204397"/>
            <a:ext cx="3830825" cy="1196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1400"/>
              <a:t>Similar to Xilinx Device Reliability Report (</a:t>
            </a:r>
            <a:r>
              <a:rPr lang="da-DK" sz="1400"/>
              <a:t>UG116 (v10.14) April 23, 2021)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pt-BR" sz="1400"/>
              <a:t>Data from LANSCE Neutron</a:t>
            </a:r>
            <a:endParaRPr lang="en-GB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47734"/>
              </p:ext>
            </p:extLst>
          </p:nvPr>
        </p:nvGraphicFramePr>
        <p:xfrm>
          <a:off x="518461" y="2749051"/>
          <a:ext cx="780975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340">
                  <a:extLst>
                    <a:ext uri="{9D8B030D-6E8A-4147-A177-3AD203B41FA5}">
                      <a16:colId xmlns:a16="http://schemas.microsoft.com/office/drawing/2014/main" val="2329356627"/>
                    </a:ext>
                  </a:extLst>
                </a:gridCol>
                <a:gridCol w="1449897">
                  <a:extLst>
                    <a:ext uri="{9D8B030D-6E8A-4147-A177-3AD203B41FA5}">
                      <a16:colId xmlns:a16="http://schemas.microsoft.com/office/drawing/2014/main" val="1541432499"/>
                    </a:ext>
                  </a:extLst>
                </a:gridCol>
                <a:gridCol w="1047438">
                  <a:extLst>
                    <a:ext uri="{9D8B030D-6E8A-4147-A177-3AD203B41FA5}">
                      <a16:colId xmlns:a16="http://schemas.microsoft.com/office/drawing/2014/main" val="1435739682"/>
                    </a:ext>
                  </a:extLst>
                </a:gridCol>
                <a:gridCol w="2140409">
                  <a:extLst>
                    <a:ext uri="{9D8B030D-6E8A-4147-A177-3AD203B41FA5}">
                      <a16:colId xmlns:a16="http://schemas.microsoft.com/office/drawing/2014/main" val="2799832460"/>
                    </a:ext>
                  </a:extLst>
                </a:gridCol>
                <a:gridCol w="1956668">
                  <a:extLst>
                    <a:ext uri="{9D8B030D-6E8A-4147-A177-3AD203B41FA5}">
                      <a16:colId xmlns:a16="http://schemas.microsoft.com/office/drawing/2014/main" val="160513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Memory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Fluence</a:t>
                      </a:r>
                      <a:r>
                        <a:rPr lang="en-GB" dirty="0"/>
                        <a:t> (n/cm</a:t>
                      </a:r>
                      <a:r>
                        <a:rPr lang="en-GB" baseline="30000" dirty="0"/>
                        <a:t>2</a:t>
                      </a:r>
                      <a:r>
                        <a:rPr lang="en-GB" dirty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SEUs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Cross section per device [cm</a:t>
                      </a:r>
                      <a:r>
                        <a:rPr lang="en-GB" baseline="30000" dirty="0"/>
                        <a:t>2</a:t>
                      </a:r>
                      <a:r>
                        <a:rPr lang="en-GB" dirty="0"/>
                        <a:t>]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Cross section per bit [cm</a:t>
                      </a:r>
                      <a:r>
                        <a:rPr lang="en-GB" baseline="30000" dirty="0"/>
                        <a:t>2</a:t>
                      </a:r>
                      <a:r>
                        <a:rPr lang="en-GB" dirty="0"/>
                        <a:t>/bit]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0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CRAM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1.202E+11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2.01 </a:t>
                      </a:r>
                      <a:r>
                        <a:rPr lang="en-GB" dirty="0"/>
                        <a:t>x 10</a:t>
                      </a:r>
                      <a:r>
                        <a:rPr lang="en-GB" baseline="30000" dirty="0"/>
                        <a:t>-8</a:t>
                      </a:r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1.84 x 10</a:t>
                      </a:r>
                      <a:r>
                        <a:rPr lang="en-GB" baseline="30000" dirty="0"/>
                        <a:t>-16</a:t>
                      </a:r>
                      <a:endParaRPr lang="el-GR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1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BRAM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1.202E+11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10118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8.42 </a:t>
                      </a:r>
                      <a:r>
                        <a:rPr lang="en-GB" dirty="0"/>
                        <a:t>x 10</a:t>
                      </a:r>
                      <a:r>
                        <a:rPr lang="en-GB" baseline="30000" dirty="0"/>
                        <a:t>-8</a:t>
                      </a:r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1.21 x 10</a:t>
                      </a:r>
                      <a:r>
                        <a:rPr lang="en-GB" baseline="30000" dirty="0"/>
                        <a:t>-15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022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9202893" y="3109711"/>
              <a:ext cx="2100960" cy="1067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8493" y="3095311"/>
                <a:ext cx="212976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575253" y="3299791"/>
              <a:ext cx="1566720" cy="471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0853" y="3285402"/>
                <a:ext cx="1595520" cy="500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8167893" y="3417511"/>
              <a:ext cx="998640" cy="102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3493" y="3403111"/>
                <a:ext cx="10274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6573813" y="3726031"/>
              <a:ext cx="1511280" cy="464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9413" y="3711631"/>
                <a:ext cx="154008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8082213" y="3966511"/>
              <a:ext cx="1038600" cy="162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67813" y="3952111"/>
                <a:ext cx="1067400" cy="191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467953-537D-482A-BF2E-34ABCA5FDB91}"/>
              </a:ext>
            </a:extLst>
          </p:cNvPr>
          <p:cNvSpPr txBox="1">
            <a:spLocks/>
          </p:cNvSpPr>
          <p:nvPr/>
        </p:nvSpPr>
        <p:spPr>
          <a:xfrm>
            <a:off x="518461" y="4971893"/>
            <a:ext cx="9886780" cy="1196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SEU rate per device = cross section per device x flux (at NYC level 13 n/cm</a:t>
            </a:r>
            <a:r>
              <a:rPr lang="en-US" baseline="30000" dirty="0"/>
              <a:t>2</a:t>
            </a:r>
            <a:r>
              <a:rPr lang="en-US" dirty="0"/>
              <a:t>/h)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rgbClr val="FF0000"/>
                </a:solidFill>
              </a:rPr>
              <a:t>For CRAM: </a:t>
            </a:r>
            <a:r>
              <a:rPr lang="en-US" b="1" dirty="0">
                <a:solidFill>
                  <a:srgbClr val="FF0000"/>
                </a:solidFill>
              </a:rPr>
              <a:t>262 FIT </a:t>
            </a:r>
            <a:r>
              <a:rPr lang="en-US" dirty="0">
                <a:solidFill>
                  <a:srgbClr val="FF0000"/>
                </a:solidFill>
              </a:rPr>
              <a:t>per device OR </a:t>
            </a:r>
            <a:r>
              <a:rPr lang="en-US" b="1" dirty="0">
                <a:solidFill>
                  <a:srgbClr val="FF0000"/>
                </a:solidFill>
              </a:rPr>
              <a:t>1 soft error per 436 years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461" y="2340081"/>
            <a:ext cx="27856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Xilinx UltraScale+ device</a:t>
            </a:r>
          </a:p>
        </p:txBody>
      </p:sp>
    </p:spTree>
    <p:extLst>
      <p:ext uri="{BB962C8B-B14F-4D97-AF65-F5344CB8AC3E}">
        <p14:creationId xmlns:p14="http://schemas.microsoft.com/office/powerpoint/2010/main" val="1393725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37" y="808022"/>
            <a:ext cx="10363200" cy="800100"/>
          </a:xfrm>
        </p:spPr>
        <p:txBody>
          <a:bodyPr/>
          <a:lstStyle/>
          <a:p>
            <a:r>
              <a:rPr lang="en-US" dirty="0"/>
              <a:t>SOFT ERROR RATE in space applications</a:t>
            </a:r>
            <a:endParaRPr lang="el-GR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23847824"/>
              </p:ext>
            </p:extLst>
          </p:nvPr>
        </p:nvGraphicFramePr>
        <p:xfrm>
          <a:off x="518460" y="2789604"/>
          <a:ext cx="8537419" cy="1365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513">
                  <a:extLst>
                    <a:ext uri="{9D8B030D-6E8A-4147-A177-3AD203B41FA5}">
                      <a16:colId xmlns:a16="http://schemas.microsoft.com/office/drawing/2014/main" val="1939254915"/>
                    </a:ext>
                  </a:extLst>
                </a:gridCol>
                <a:gridCol w="1037747">
                  <a:extLst>
                    <a:ext uri="{9D8B030D-6E8A-4147-A177-3AD203B41FA5}">
                      <a16:colId xmlns:a16="http://schemas.microsoft.com/office/drawing/2014/main" val="5361589"/>
                    </a:ext>
                  </a:extLst>
                </a:gridCol>
                <a:gridCol w="1037747">
                  <a:extLst>
                    <a:ext uri="{9D8B030D-6E8A-4147-A177-3AD203B41FA5}">
                      <a16:colId xmlns:a16="http://schemas.microsoft.com/office/drawing/2014/main" val="2304074152"/>
                    </a:ext>
                  </a:extLst>
                </a:gridCol>
                <a:gridCol w="806256">
                  <a:extLst>
                    <a:ext uri="{9D8B030D-6E8A-4147-A177-3AD203B41FA5}">
                      <a16:colId xmlns:a16="http://schemas.microsoft.com/office/drawing/2014/main" val="3331438573"/>
                    </a:ext>
                  </a:extLst>
                </a:gridCol>
                <a:gridCol w="1137662">
                  <a:extLst>
                    <a:ext uri="{9D8B030D-6E8A-4147-A177-3AD203B41FA5}">
                      <a16:colId xmlns:a16="http://schemas.microsoft.com/office/drawing/2014/main" val="1381131160"/>
                    </a:ext>
                  </a:extLst>
                </a:gridCol>
                <a:gridCol w="1037747">
                  <a:extLst>
                    <a:ext uri="{9D8B030D-6E8A-4147-A177-3AD203B41FA5}">
                      <a16:colId xmlns:a16="http://schemas.microsoft.com/office/drawing/2014/main" val="3077711715"/>
                    </a:ext>
                  </a:extLst>
                </a:gridCol>
                <a:gridCol w="1037747">
                  <a:extLst>
                    <a:ext uri="{9D8B030D-6E8A-4147-A177-3AD203B41FA5}">
                      <a16:colId xmlns:a16="http://schemas.microsoft.com/office/drawing/2014/main" val="184341478"/>
                    </a:ext>
                  </a:extLst>
                </a:gridCol>
              </a:tblGrid>
              <a:tr h="2710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Category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In-flare rate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Out-of-flare rate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6900"/>
                  </a:ext>
                </a:extLst>
              </a:tr>
              <a:tr h="54213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Heavy ions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Protons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Heavy ions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Protons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276064"/>
                  </a:ext>
                </a:extLst>
              </a:tr>
              <a:tr h="5421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 - CRAM SEUs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1.50e+02 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1.60e+02 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2.19e-01 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3.03e+00 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167426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8461" y="2340081"/>
            <a:ext cx="27151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Xilinx Zynq-7000 device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460" y="4563442"/>
            <a:ext cx="9802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Predicted error rates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(soft errors/device/day)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Low Earth Orbit (LEO) (800 km, 98.0° inclination) 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0ED4E-1271-7680-7845-32B84247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Impairments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2AF1-C27B-5492-4EF4-9E1F51C3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70434"/>
            <a:ext cx="11029615" cy="3453416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000" b="1" dirty="0"/>
              <a:t>Faults</a:t>
            </a:r>
          </a:p>
          <a:p>
            <a:pPr lvl="1"/>
            <a:r>
              <a:rPr lang="en-GB" sz="1800" dirty="0"/>
              <a:t>Physical change → Physical world</a:t>
            </a:r>
          </a:p>
          <a:p>
            <a:pPr lvl="1"/>
            <a:r>
              <a:rPr lang="en-GB" sz="1800" dirty="0"/>
              <a:t>Representation of a defect at the abstracted functional level</a:t>
            </a:r>
          </a:p>
          <a:p>
            <a:r>
              <a:rPr lang="en-GB" sz="2000" b="1" dirty="0"/>
              <a:t>Errors</a:t>
            </a:r>
          </a:p>
          <a:p>
            <a:pPr lvl="1"/>
            <a:r>
              <a:rPr lang="en-GB" sz="1800" dirty="0"/>
              <a:t>Result of the fault → World of information</a:t>
            </a:r>
          </a:p>
          <a:p>
            <a:pPr lvl="1"/>
            <a:r>
              <a:rPr lang="en-GB" sz="1800" dirty="0"/>
              <a:t>The manifestation of the fault in the form of transmission of some erroneous information</a:t>
            </a:r>
          </a:p>
          <a:p>
            <a:r>
              <a:rPr lang="en-GB" sz="2000" b="1" dirty="0"/>
              <a:t>Failures</a:t>
            </a:r>
            <a:r>
              <a:rPr lang="en-GB" sz="2000" dirty="0"/>
              <a:t> </a:t>
            </a:r>
          </a:p>
          <a:p>
            <a:pPr lvl="1"/>
            <a:r>
              <a:rPr lang="en-GB" sz="1800" dirty="0"/>
              <a:t>Deviation from desired service → External world</a:t>
            </a:r>
          </a:p>
          <a:p>
            <a:pPr lvl="1"/>
            <a:r>
              <a:rPr lang="en-GB" sz="1800" dirty="0"/>
              <a:t>When the provided service deviates from the predefined service – it is the result of the error</a:t>
            </a:r>
          </a:p>
          <a:p>
            <a:pPr lvl="1"/>
            <a:endParaRPr lang="en-GB" sz="1800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3C83D122-8CAF-30A4-4C59-5F3734E8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50" y="5348626"/>
            <a:ext cx="1871663" cy="9350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Physical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World</a:t>
            </a:r>
            <a:endParaRPr lang="el-GR" altLang="en-US" sz="20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753A8548-AB54-27C5-B917-68CDBD764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63" y="5348626"/>
            <a:ext cx="1871662" cy="9350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Informational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World</a:t>
            </a:r>
            <a:endParaRPr lang="el-GR" altLang="en-US" sz="2000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347E3E4C-B8B5-27F5-E5AC-F96B44423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913" y="5851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35A23DB8-623C-2B85-9DE5-3A2C966E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688" y="5348626"/>
            <a:ext cx="1871662" cy="9350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External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/>
              <a:t>World</a:t>
            </a:r>
            <a:endParaRPr lang="el-GR" altLang="en-US" sz="200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1EFABC22-BE4D-7BF7-7635-5458B6BB6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838" y="5851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367A21A-CCB0-E1B4-C0AD-2896F92C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63" y="6302713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Faults</a:t>
            </a:r>
            <a:endParaRPr lang="el-GR" altLang="en-US" sz="240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E7CD812-8AAA-DC07-F98F-EB418F75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75" y="6283663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Errors</a:t>
            </a:r>
            <a:endParaRPr lang="el-GR" altLang="en-US" sz="24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D39904B-E71A-C7E8-90D1-D258BB5A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138" y="6258263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Failures</a:t>
            </a:r>
            <a:endParaRPr lang="el-GR" alt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AB4F9-F0B6-3E29-5F09-43EBAB2307FC}"/>
              </a:ext>
            </a:extLst>
          </p:cNvPr>
          <p:cNvSpPr txBox="1"/>
          <p:nvPr/>
        </p:nvSpPr>
        <p:spPr>
          <a:xfrm>
            <a:off x="517985" y="5452666"/>
            <a:ext cx="2625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2400" dirty="0"/>
              <a:t>Three worlds model</a:t>
            </a:r>
          </a:p>
        </p:txBody>
      </p:sp>
    </p:spTree>
    <p:extLst>
      <p:ext uri="{BB962C8B-B14F-4D97-AF65-F5344CB8AC3E}">
        <p14:creationId xmlns:p14="http://schemas.microsoft.com/office/powerpoint/2010/main" val="386285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7362-6184-5533-F1BD-7EF9D799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Faults classification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EEF358-C72B-2B8B-B56E-0000BFFE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362" y="1538592"/>
            <a:ext cx="97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Faults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292F1B58-222B-A3D9-1DA1-41BCB2832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762" y="19957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1FC11ED2-D1CB-8B64-514C-013363F06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562" y="2452992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65D44A9E-EA81-FEA3-9D20-8282EE8F5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562" y="24529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86A80A1-5AF9-CC54-1B65-7A5D70A1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464" y="2833992"/>
            <a:ext cx="28248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/>
              <a:t>Permanent</a:t>
            </a:r>
          </a:p>
          <a:p>
            <a:pPr algn="ctr"/>
            <a:r>
              <a:rPr lang="en-US" altLang="en-US" sz="2000" b="0" dirty="0"/>
              <a:t>material defects, </a:t>
            </a:r>
            <a:r>
              <a:rPr lang="en-US" altLang="en-US" sz="2000" b="0" dirty="0" err="1"/>
              <a:t>wearout</a:t>
            </a:r>
            <a:endParaRPr lang="en-US" altLang="en-US" sz="2000" b="0" dirty="0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438FB31D-F616-A6BE-3AF2-4C5DAA33E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562" y="24529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0E0DC30-2E7F-994B-8621-2CE30AF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743" y="2865395"/>
            <a:ext cx="1549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Temporary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410F369-55E1-12D3-68FA-0AE27BB93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3300" y="32911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8F72A578-6C69-68E7-17FE-E5CD77ECD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9162" y="3748392"/>
            <a:ext cx="3995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D7563CFE-5FA8-83B4-DB8B-549ACF3F6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9162" y="3748392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1B4BE26C-E4F2-084C-682D-2639C26F2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4900" y="37483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6B8EE77A-2552-ACF6-5B93-80BA80A0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44" y="4586592"/>
            <a:ext cx="1379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/>
              <a:t>Transient</a:t>
            </a:r>
            <a:endParaRPr lang="en-US" altLang="en-US" sz="2000" b="1" dirty="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A2C9B054-8F98-13AA-A711-8CFD520C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437" y="4205181"/>
            <a:ext cx="30989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/>
              <a:t>Intermittent</a:t>
            </a:r>
            <a:br>
              <a:rPr lang="en-US" altLang="en-US" sz="2400" b="0" dirty="0"/>
            </a:br>
            <a:r>
              <a:rPr lang="en-US" altLang="en-US" sz="2000" b="0" dirty="0"/>
              <a:t>operation margins, infant </a:t>
            </a:r>
            <a:br>
              <a:rPr lang="en-US" altLang="en-US" sz="2000" b="0" dirty="0"/>
            </a:br>
            <a:r>
              <a:rPr lang="en-US" altLang="en-US" sz="2000" b="0" dirty="0"/>
              <a:t>mortality, process variation</a:t>
            </a:r>
            <a:endParaRPr lang="en-US" altLang="en-US" b="0" dirty="0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FF9C52D7-730A-8499-2D9A-F3C28D537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8687" y="50437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18FEC80-78F4-1A3B-00CB-15C219006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6487" y="5500992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628496CB-DE15-FAEE-DEB4-E78BD369A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6487" y="55009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B797E89B-F398-BBAC-5837-EE836F3D8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188" y="5881992"/>
            <a:ext cx="16532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/>
              <a:t>Radiation</a:t>
            </a:r>
            <a:r>
              <a:rPr lang="en-US" altLang="en-US" sz="2400" b="0" dirty="0"/>
              <a:t> </a:t>
            </a:r>
            <a:br>
              <a:rPr lang="en-US" altLang="en-US" sz="2400" b="0" dirty="0"/>
            </a:br>
            <a:r>
              <a:rPr lang="en-US" altLang="en-US" sz="2000" b="0" dirty="0"/>
              <a:t>soft errors</a:t>
            </a: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654AE4AD-5622-CE57-E878-1E1591FA4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487" y="550099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D6434EB7-015A-B2F9-A93C-9682ACB8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750" y="5881992"/>
            <a:ext cx="21257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Non-radiation</a:t>
            </a:r>
          </a:p>
          <a:p>
            <a:r>
              <a:rPr lang="en-US" altLang="en-US" sz="2000" b="0" dirty="0"/>
              <a:t>power supply, EMI</a:t>
            </a:r>
          </a:p>
        </p:txBody>
      </p:sp>
    </p:spTree>
    <p:extLst>
      <p:ext uri="{BB962C8B-B14F-4D97-AF65-F5344CB8AC3E}">
        <p14:creationId xmlns:p14="http://schemas.microsoft.com/office/powerpoint/2010/main" val="104284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COMMON permanent Fault Models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736727"/>
            <a:ext cx="7804150" cy="3360374"/>
          </a:xfrm>
        </p:spPr>
        <p:txBody>
          <a:bodyPr>
            <a:normAutofit/>
          </a:bodyPr>
          <a:lstStyle/>
          <a:p>
            <a:r>
              <a:rPr lang="en-US" altLang="el-GR" sz="2000" dirty="0"/>
              <a:t>Single stuck-at faults</a:t>
            </a:r>
          </a:p>
          <a:p>
            <a:r>
              <a:rPr lang="en-US" altLang="el-GR" sz="2000" dirty="0"/>
              <a:t>Transistor open and short faults</a:t>
            </a:r>
          </a:p>
          <a:p>
            <a:r>
              <a:rPr lang="en-US" altLang="el-GR" sz="2000" dirty="0"/>
              <a:t>Delay faults</a:t>
            </a:r>
          </a:p>
          <a:p>
            <a:endParaRPr lang="en-US" altLang="el-GR" sz="2000" dirty="0"/>
          </a:p>
          <a:p>
            <a:r>
              <a:rPr lang="en-US" altLang="el-GR" sz="2000" dirty="0"/>
              <a:t>.. They can be also used to model intermittent phenomena</a:t>
            </a:r>
          </a:p>
        </p:txBody>
      </p:sp>
    </p:spTree>
    <p:extLst>
      <p:ext uri="{BB962C8B-B14F-4D97-AF65-F5344CB8AC3E}">
        <p14:creationId xmlns:p14="http://schemas.microsoft.com/office/powerpoint/2010/main" val="95047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Number of faults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1890875"/>
            <a:ext cx="11029615" cy="4599571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l-GR" sz="2800" dirty="0"/>
              <a:t>A given fault model has </a:t>
            </a:r>
            <a:r>
              <a:rPr lang="en-US" altLang="el-GR" sz="2800" i="1" dirty="0"/>
              <a:t>k </a:t>
            </a:r>
            <a:r>
              <a:rPr lang="en-US" altLang="el-GR" sz="2800" dirty="0"/>
              <a:t>types of faults</a:t>
            </a:r>
          </a:p>
          <a:p>
            <a:pPr lvl="1">
              <a:lnSpc>
                <a:spcPct val="90000"/>
              </a:lnSpc>
            </a:pPr>
            <a:r>
              <a:rPr lang="en-US" altLang="el-GR" sz="2400" i="1" dirty="0"/>
              <a:t>k </a:t>
            </a:r>
            <a:r>
              <a:rPr lang="en-US" altLang="el-GR" sz="2400" dirty="0"/>
              <a:t>= 2 for most fault models</a:t>
            </a:r>
          </a:p>
          <a:p>
            <a:pPr lvl="1">
              <a:lnSpc>
                <a:spcPct val="90000"/>
              </a:lnSpc>
            </a:pP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800" dirty="0"/>
              <a:t>A given circuit has </a:t>
            </a:r>
            <a:r>
              <a:rPr lang="en-US" altLang="el-GR" sz="2800" i="1" dirty="0"/>
              <a:t>n</a:t>
            </a:r>
            <a:r>
              <a:rPr lang="en-US" altLang="el-GR" sz="2800" dirty="0"/>
              <a:t> possible fault sites</a:t>
            </a:r>
          </a:p>
          <a:p>
            <a:pPr>
              <a:lnSpc>
                <a:spcPct val="90000"/>
              </a:lnSpc>
            </a:pP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n-US" altLang="el-GR" sz="2800" dirty="0"/>
              <a:t>Multiple fault model –circuit can have multiple faults (including single faults)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Number of multiple fault = (</a:t>
            </a:r>
            <a:r>
              <a:rPr lang="en-US" altLang="el-GR" sz="2400" i="1" dirty="0"/>
              <a:t>k</a:t>
            </a:r>
            <a:r>
              <a:rPr lang="en-US" altLang="el-GR" sz="2400" dirty="0"/>
              <a:t>+1)</a:t>
            </a:r>
            <a:r>
              <a:rPr lang="en-US" altLang="el-GR" sz="2400" i="1" baseline="30000" dirty="0"/>
              <a:t>n</a:t>
            </a:r>
            <a:r>
              <a:rPr lang="en-US" altLang="el-GR" sz="2400" dirty="0"/>
              <a:t>-1</a:t>
            </a:r>
          </a:p>
          <a:p>
            <a:pPr lvl="2">
              <a:lnSpc>
                <a:spcPct val="90000"/>
              </a:lnSpc>
            </a:pPr>
            <a:r>
              <a:rPr lang="en-US" altLang="el-GR" sz="2000" dirty="0"/>
              <a:t>Each fault site can have 1-of-</a:t>
            </a:r>
            <a:r>
              <a:rPr lang="en-US" altLang="el-GR" sz="2000" i="1" dirty="0"/>
              <a:t>k</a:t>
            </a:r>
            <a:r>
              <a:rPr lang="en-US" altLang="el-GR" sz="2000" dirty="0"/>
              <a:t> fault types or be fault-free</a:t>
            </a:r>
          </a:p>
          <a:p>
            <a:pPr lvl="2">
              <a:lnSpc>
                <a:spcPct val="90000"/>
              </a:lnSpc>
            </a:pPr>
            <a:r>
              <a:rPr lang="en-US" altLang="el-GR" sz="2000" dirty="0"/>
              <a:t>The “-1” represents the fault-free circuit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Impractical for anything but very small circuits</a:t>
            </a:r>
          </a:p>
          <a:p>
            <a:pPr>
              <a:lnSpc>
                <a:spcPct val="90000"/>
              </a:lnSpc>
            </a:pP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n-US" altLang="el-GR" sz="2800" dirty="0"/>
              <a:t>Single fault model – circuit has only 1 fault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Number of single faults = </a:t>
            </a:r>
            <a:r>
              <a:rPr lang="en-US" altLang="el-GR" sz="2400" i="1" dirty="0" err="1"/>
              <a:t>k</a:t>
            </a:r>
            <a:r>
              <a:rPr lang="en-US" altLang="el-GR" sz="2400" dirty="0" err="1">
                <a:cs typeface="Arial" panose="020B0604020202020204" pitchFamily="34" charset="0"/>
              </a:rPr>
              <a:t>×</a:t>
            </a:r>
            <a:r>
              <a:rPr lang="en-US" altLang="el-GR" sz="2400" i="1" dirty="0" err="1"/>
              <a:t>n</a:t>
            </a:r>
            <a:endParaRPr lang="en-US" alt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305223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43" name="Rectangle 67"/>
          <p:cNvSpPr>
            <a:spLocks noChangeArrowheads="1"/>
          </p:cNvSpPr>
          <p:nvPr/>
        </p:nvSpPr>
        <p:spPr bwMode="auto">
          <a:xfrm>
            <a:off x="2514600" y="4525963"/>
            <a:ext cx="381000" cy="900112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Single Stuck-at Fault</a:t>
            </a:r>
            <a:br>
              <a:rPr lang="en-US" altLang="el-GR" dirty="0"/>
            </a:br>
            <a:endParaRPr lang="en-US" altLang="el-GR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6913" y="1311276"/>
            <a:ext cx="8399462" cy="2181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Three properties define a single stuck-at fault</a:t>
            </a:r>
          </a:p>
          <a:p>
            <a:pPr marL="1085850" lvl="2">
              <a:lnSpc>
                <a:spcPct val="90000"/>
              </a:lnSpc>
            </a:pPr>
            <a:r>
              <a:rPr lang="en-US" altLang="el-GR" dirty="0"/>
              <a:t>Only one line is faulty</a:t>
            </a:r>
          </a:p>
          <a:p>
            <a:pPr marL="1085850" lvl="2">
              <a:lnSpc>
                <a:spcPct val="90000"/>
              </a:lnSpc>
            </a:pPr>
            <a:r>
              <a:rPr lang="en-US" altLang="el-GR" dirty="0"/>
              <a:t>The faulty line is permanently set to 0 or 1</a:t>
            </a:r>
          </a:p>
          <a:p>
            <a:pPr marL="1085850" lvl="2">
              <a:lnSpc>
                <a:spcPct val="90000"/>
              </a:lnSpc>
            </a:pPr>
            <a:r>
              <a:rPr lang="en-US" altLang="el-GR" dirty="0"/>
              <a:t>The fault can be at an input or output of a gate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Example: XOR circuit has 12 fault sites (  ) and 24 single stuck-at faults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4037013" y="4697414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895601" y="4830763"/>
            <a:ext cx="1158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2895601" y="5165725"/>
            <a:ext cx="1158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3446463" y="4302125"/>
            <a:ext cx="249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3467101" y="5699125"/>
            <a:ext cx="2473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3459163" y="4294189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3478213" y="5167314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2" name="Oval 26"/>
          <p:cNvSpPr>
            <a:spLocks noChangeArrowheads="1"/>
          </p:cNvSpPr>
          <p:nvPr/>
        </p:nvSpPr>
        <p:spPr bwMode="auto">
          <a:xfrm>
            <a:off x="3060700" y="4746626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4" name="Oval 28"/>
          <p:cNvSpPr>
            <a:spLocks noChangeArrowheads="1"/>
          </p:cNvSpPr>
          <p:nvPr/>
        </p:nvSpPr>
        <p:spPr bwMode="auto">
          <a:xfrm>
            <a:off x="3078164" y="5081589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auto">
          <a:xfrm>
            <a:off x="3711575" y="5081589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10" name="Oval 34"/>
          <p:cNvSpPr>
            <a:spLocks noChangeArrowheads="1"/>
          </p:cNvSpPr>
          <p:nvPr/>
        </p:nvSpPr>
        <p:spPr bwMode="auto">
          <a:xfrm>
            <a:off x="3706814" y="4746626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14" name="Oval 38"/>
          <p:cNvSpPr>
            <a:spLocks noChangeArrowheads="1"/>
          </p:cNvSpPr>
          <p:nvPr/>
        </p:nvSpPr>
        <p:spPr bwMode="auto">
          <a:xfrm>
            <a:off x="3376614" y="4748214"/>
            <a:ext cx="1682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15" name="Oval 39"/>
          <p:cNvSpPr>
            <a:spLocks noChangeArrowheads="1"/>
          </p:cNvSpPr>
          <p:nvPr/>
        </p:nvSpPr>
        <p:spPr bwMode="auto">
          <a:xfrm>
            <a:off x="3394076" y="5083176"/>
            <a:ext cx="1682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2927350" y="4421188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a </a:t>
            </a: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2982913" y="5191125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b </a:t>
            </a:r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3571875" y="3956050"/>
            <a:ext cx="274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c</a:t>
            </a:r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3578225" y="4411663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d </a:t>
            </a:r>
          </a:p>
        </p:txBody>
      </p:sp>
      <p:sp>
        <p:nvSpPr>
          <p:cNvPr id="75820" name="Rectangle 44"/>
          <p:cNvSpPr>
            <a:spLocks noChangeArrowheads="1"/>
          </p:cNvSpPr>
          <p:nvPr/>
        </p:nvSpPr>
        <p:spPr bwMode="auto">
          <a:xfrm>
            <a:off x="3613150" y="5160963"/>
            <a:ext cx="349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e </a:t>
            </a:r>
          </a:p>
        </p:txBody>
      </p: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3649663" y="5694363"/>
            <a:ext cx="438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i="1"/>
              <a:t>f </a:t>
            </a:r>
          </a:p>
        </p:txBody>
      </p:sp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2559050" y="464502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</a:p>
        </p:txBody>
      </p:sp>
      <p:sp>
        <p:nvSpPr>
          <p:cNvPr id="75830" name="Text Box 54"/>
          <p:cNvSpPr txBox="1">
            <a:spLocks noChangeArrowheads="1"/>
          </p:cNvSpPr>
          <p:nvPr/>
        </p:nvSpPr>
        <p:spPr bwMode="auto">
          <a:xfrm>
            <a:off x="2562225" y="499745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</a:t>
            </a:r>
          </a:p>
        </p:txBody>
      </p:sp>
      <p:sp>
        <p:nvSpPr>
          <p:cNvPr id="75836" name="Oval 60"/>
          <p:cNvSpPr>
            <a:spLocks noChangeArrowheads="1"/>
          </p:cNvSpPr>
          <p:nvPr/>
        </p:nvSpPr>
        <p:spPr bwMode="auto">
          <a:xfrm>
            <a:off x="4729164" y="4906964"/>
            <a:ext cx="212725" cy="2047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5946775" y="4113214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5942013" y="5241926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H="1">
            <a:off x="5405438" y="4575175"/>
            <a:ext cx="538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5408614" y="5378450"/>
            <a:ext cx="522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 flipH="1">
            <a:off x="4929189" y="5010150"/>
            <a:ext cx="48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>
            <a:off x="5416550" y="4583113"/>
            <a:ext cx="0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1" name="Oval 25"/>
          <p:cNvSpPr>
            <a:spLocks noChangeArrowheads="1"/>
          </p:cNvSpPr>
          <p:nvPr/>
        </p:nvSpPr>
        <p:spPr bwMode="auto">
          <a:xfrm>
            <a:off x="5334001" y="4926014"/>
            <a:ext cx="168275" cy="1682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3" name="Oval 27"/>
          <p:cNvSpPr>
            <a:spLocks noChangeArrowheads="1"/>
          </p:cNvSpPr>
          <p:nvPr/>
        </p:nvSpPr>
        <p:spPr bwMode="auto">
          <a:xfrm>
            <a:off x="5595939" y="5294314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5078414" y="4926014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auto">
          <a:xfrm>
            <a:off x="5591175" y="4491039"/>
            <a:ext cx="166688" cy="16827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auto">
          <a:xfrm>
            <a:off x="5584825" y="4217989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8" name="Oval 32"/>
          <p:cNvSpPr>
            <a:spLocks noChangeArrowheads="1"/>
          </p:cNvSpPr>
          <p:nvPr/>
        </p:nvSpPr>
        <p:spPr bwMode="auto">
          <a:xfrm>
            <a:off x="5599114" y="5614989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4964113" y="4546600"/>
            <a:ext cx="346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g </a:t>
            </a:r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5511800" y="4594225"/>
            <a:ext cx="359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 dirty="0"/>
              <a:t>h </a:t>
            </a:r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5548313" y="4946650"/>
            <a:ext cx="298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i </a:t>
            </a: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5005388" y="506571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4402138" y="426243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/>
              <a:t>s-a-0</a:t>
            </a:r>
          </a:p>
        </p:txBody>
      </p:sp>
      <p:sp>
        <p:nvSpPr>
          <p:cNvPr id="75837" name="Oval 61"/>
          <p:cNvSpPr>
            <a:spLocks noChangeArrowheads="1"/>
          </p:cNvSpPr>
          <p:nvPr/>
        </p:nvSpPr>
        <p:spPr bwMode="auto">
          <a:xfrm>
            <a:off x="6634164" y="4322764"/>
            <a:ext cx="212725" cy="212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38" name="Oval 62"/>
          <p:cNvSpPr>
            <a:spLocks noChangeArrowheads="1"/>
          </p:cNvSpPr>
          <p:nvPr/>
        </p:nvSpPr>
        <p:spPr bwMode="auto">
          <a:xfrm>
            <a:off x="6626226" y="5451476"/>
            <a:ext cx="212725" cy="212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7634288" y="4670426"/>
            <a:ext cx="685800" cy="625475"/>
          </a:xfrm>
          <a:prstGeom prst="flowChartDelay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8540751" y="4984750"/>
            <a:ext cx="701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flipH="1">
            <a:off x="6840538" y="5559425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 flipH="1">
            <a:off x="7229475" y="5186363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H="1">
            <a:off x="7232650" y="4803775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H="1">
            <a:off x="6840538" y="4427538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7243763" y="4416425"/>
            <a:ext cx="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7239000" y="5176839"/>
            <a:ext cx="0" cy="395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11" name="Oval 35"/>
          <p:cNvSpPr>
            <a:spLocks noChangeArrowheads="1"/>
          </p:cNvSpPr>
          <p:nvPr/>
        </p:nvSpPr>
        <p:spPr bwMode="auto">
          <a:xfrm>
            <a:off x="6973889" y="5473701"/>
            <a:ext cx="166687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12" name="Oval 36"/>
          <p:cNvSpPr>
            <a:spLocks noChangeArrowheads="1"/>
          </p:cNvSpPr>
          <p:nvPr/>
        </p:nvSpPr>
        <p:spPr bwMode="auto">
          <a:xfrm>
            <a:off x="6969125" y="4341814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13" name="Oval 37"/>
          <p:cNvSpPr>
            <a:spLocks noChangeArrowheads="1"/>
          </p:cNvSpPr>
          <p:nvPr/>
        </p:nvSpPr>
        <p:spPr bwMode="auto">
          <a:xfrm>
            <a:off x="8747125" y="4899026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6911975" y="3951288"/>
            <a:ext cx="298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j </a:t>
            </a:r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6854825" y="5588000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k </a:t>
            </a:r>
          </a:p>
        </p:txBody>
      </p:sp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9226550" y="4765675"/>
            <a:ext cx="354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i="1"/>
              <a:t>z </a:t>
            </a: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7227889" y="4151313"/>
            <a:ext cx="566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0(1)</a:t>
            </a:r>
          </a:p>
        </p:txBody>
      </p:sp>
      <p:sp>
        <p:nvSpPr>
          <p:cNvPr id="75832" name="Text Box 56"/>
          <p:cNvSpPr txBox="1">
            <a:spLocks noChangeArrowheads="1"/>
          </p:cNvSpPr>
          <p:nvPr/>
        </p:nvSpPr>
        <p:spPr bwMode="auto">
          <a:xfrm>
            <a:off x="8669339" y="4478338"/>
            <a:ext cx="566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1(0)</a:t>
            </a: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7439025" y="525621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1</a:t>
            </a:r>
          </a:p>
        </p:txBody>
      </p:sp>
      <p:sp>
        <p:nvSpPr>
          <p:cNvPr id="75839" name="Oval 63"/>
          <p:cNvSpPr>
            <a:spLocks noChangeArrowheads="1"/>
          </p:cNvSpPr>
          <p:nvPr/>
        </p:nvSpPr>
        <p:spPr bwMode="auto">
          <a:xfrm>
            <a:off x="8324851" y="4878389"/>
            <a:ext cx="212725" cy="212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5842" name="AutoShape 66"/>
          <p:cNvCxnSpPr>
            <a:cxnSpLocks noChangeShapeType="1"/>
            <a:stCxn id="75835" idx="3"/>
            <a:endCxn id="75806" idx="1"/>
          </p:cNvCxnSpPr>
          <p:nvPr/>
        </p:nvCxnSpPr>
        <p:spPr bwMode="auto">
          <a:xfrm>
            <a:off x="5195888" y="4446588"/>
            <a:ext cx="419100" cy="69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3062289" y="5964238"/>
            <a:ext cx="2799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dirty="0"/>
              <a:t>Test vector for </a:t>
            </a:r>
            <a:r>
              <a:rPr lang="en-US" altLang="el-GR" i="1" dirty="0"/>
              <a:t>h</a:t>
            </a:r>
            <a:r>
              <a:rPr lang="en-US" altLang="el-GR" dirty="0"/>
              <a:t>  s-a-0 fault</a:t>
            </a:r>
          </a:p>
        </p:txBody>
      </p:sp>
      <p:sp>
        <p:nvSpPr>
          <p:cNvPr id="75845" name="Text Box 69"/>
          <p:cNvSpPr txBox="1">
            <a:spLocks noChangeArrowheads="1"/>
          </p:cNvSpPr>
          <p:nvPr/>
        </p:nvSpPr>
        <p:spPr bwMode="auto">
          <a:xfrm>
            <a:off x="6302375" y="3617913"/>
            <a:ext cx="19117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Good circuit value</a:t>
            </a:r>
          </a:p>
        </p:txBody>
      </p:sp>
      <p:sp>
        <p:nvSpPr>
          <p:cNvPr id="75846" name="Text Box 70"/>
          <p:cNvSpPr txBox="1">
            <a:spLocks noChangeArrowheads="1"/>
          </p:cNvSpPr>
          <p:nvPr/>
        </p:nvSpPr>
        <p:spPr bwMode="auto">
          <a:xfrm>
            <a:off x="7313613" y="3313113"/>
            <a:ext cx="1924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/>
              <a:t>Faulty circuit value</a:t>
            </a:r>
          </a:p>
        </p:txBody>
      </p:sp>
      <p:cxnSp>
        <p:nvCxnSpPr>
          <p:cNvPr id="75847" name="AutoShape 71"/>
          <p:cNvCxnSpPr>
            <a:cxnSpLocks noChangeShapeType="1"/>
            <a:stCxn id="75844" idx="1"/>
            <a:endCxn id="75843" idx="2"/>
          </p:cNvCxnSpPr>
          <p:nvPr/>
        </p:nvCxnSpPr>
        <p:spPr bwMode="auto">
          <a:xfrm rot="10800000">
            <a:off x="2705100" y="5426075"/>
            <a:ext cx="357188" cy="7366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48" name="Line 72"/>
          <p:cNvSpPr>
            <a:spLocks noChangeShapeType="1"/>
          </p:cNvSpPr>
          <p:nvPr/>
        </p:nvSpPr>
        <p:spPr bwMode="auto">
          <a:xfrm>
            <a:off x="8823325" y="3989388"/>
            <a:ext cx="7938" cy="512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50" name="Line 74"/>
          <p:cNvSpPr>
            <a:spLocks noChangeShapeType="1"/>
          </p:cNvSpPr>
          <p:nvPr/>
        </p:nvSpPr>
        <p:spPr bwMode="auto">
          <a:xfrm>
            <a:off x="9077325" y="3695700"/>
            <a:ext cx="0" cy="806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5851" name="Oval 75"/>
          <p:cNvSpPr>
            <a:spLocks noChangeArrowheads="1"/>
          </p:cNvSpPr>
          <p:nvPr/>
        </p:nvSpPr>
        <p:spPr bwMode="auto">
          <a:xfrm>
            <a:off x="5871194" y="2941193"/>
            <a:ext cx="166688" cy="168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30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541" name="Rectangle 1269"/>
          <p:cNvSpPr>
            <a:spLocks noGrp="1" noChangeArrowheads="1"/>
          </p:cNvSpPr>
          <p:nvPr>
            <p:ph type="title"/>
          </p:nvPr>
        </p:nvSpPr>
        <p:spPr>
          <a:xfrm>
            <a:off x="636294" y="407298"/>
            <a:ext cx="10363200" cy="800100"/>
          </a:xfrm>
        </p:spPr>
        <p:txBody>
          <a:bodyPr/>
          <a:lstStyle/>
          <a:p>
            <a:r>
              <a:rPr lang="en-US" altLang="el-GR" dirty="0"/>
              <a:t>Stuck-at Faults</a:t>
            </a: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1524001" y="3149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438306" name="Group 34"/>
          <p:cNvGrpSpPr>
            <a:grpSpLocks/>
          </p:cNvGrpSpPr>
          <p:nvPr/>
        </p:nvGrpSpPr>
        <p:grpSpPr bwMode="auto">
          <a:xfrm>
            <a:off x="1068388" y="4581495"/>
            <a:ext cx="4292600" cy="1911350"/>
            <a:chOff x="3821" y="2778"/>
            <a:chExt cx="5170" cy="1929"/>
          </a:xfrm>
        </p:grpSpPr>
        <p:sp>
          <p:nvSpPr>
            <p:cNvPr id="438307" name="AutoShape 35"/>
            <p:cNvSpPr>
              <a:spLocks noChangeArrowheads="1"/>
            </p:cNvSpPr>
            <p:nvPr/>
          </p:nvSpPr>
          <p:spPr bwMode="auto">
            <a:xfrm>
              <a:off x="6314" y="4140"/>
              <a:ext cx="624" cy="540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el-GR"/>
            </a:p>
          </p:txBody>
        </p:sp>
        <p:grpSp>
          <p:nvGrpSpPr>
            <p:cNvPr id="438308" name="Group 36"/>
            <p:cNvGrpSpPr>
              <a:grpSpLocks/>
            </p:cNvGrpSpPr>
            <p:nvPr/>
          </p:nvGrpSpPr>
          <p:grpSpPr bwMode="auto">
            <a:xfrm>
              <a:off x="3821" y="2778"/>
              <a:ext cx="5170" cy="1929"/>
              <a:chOff x="3821" y="2778"/>
              <a:chExt cx="5170" cy="1929"/>
            </a:xfrm>
          </p:grpSpPr>
          <p:sp>
            <p:nvSpPr>
              <p:cNvPr id="438309" name="Text Box 37"/>
              <p:cNvSpPr txBox="1">
                <a:spLocks noChangeArrowheads="1"/>
              </p:cNvSpPr>
              <p:nvPr/>
            </p:nvSpPr>
            <p:spPr bwMode="auto">
              <a:xfrm>
                <a:off x="3821" y="2887"/>
                <a:ext cx="474" cy="1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</a:p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r>
                  <a:rPr lang="en-US" altLang="zh-CN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el-GR"/>
              </a:p>
            </p:txBody>
          </p:sp>
          <p:grpSp>
            <p:nvGrpSpPr>
              <p:cNvPr id="438310" name="Group 38"/>
              <p:cNvGrpSpPr>
                <a:grpSpLocks/>
              </p:cNvGrpSpPr>
              <p:nvPr/>
            </p:nvGrpSpPr>
            <p:grpSpPr bwMode="auto">
              <a:xfrm>
                <a:off x="4193" y="2778"/>
                <a:ext cx="4798" cy="1896"/>
                <a:chOff x="4193" y="2778"/>
                <a:chExt cx="4798" cy="1896"/>
              </a:xfrm>
            </p:grpSpPr>
            <p:sp>
              <p:nvSpPr>
                <p:cNvPr id="438311" name="AutoShape 39"/>
                <p:cNvSpPr>
                  <a:spLocks noChangeArrowheads="1"/>
                </p:cNvSpPr>
                <p:nvPr/>
              </p:nvSpPr>
              <p:spPr bwMode="auto">
                <a:xfrm>
                  <a:off x="6314" y="2943"/>
                  <a:ext cx="624" cy="540"/>
                </a:xfrm>
                <a:prstGeom prst="flowChartDelay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12" name="Line 40"/>
                <p:cNvSpPr>
                  <a:spLocks noChangeShapeType="1"/>
                </p:cNvSpPr>
                <p:nvPr/>
              </p:nvSpPr>
              <p:spPr bwMode="auto">
                <a:xfrm>
                  <a:off x="8233" y="3806"/>
                  <a:ext cx="42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13" name="Freeform 41"/>
                <p:cNvSpPr>
                  <a:spLocks/>
                </p:cNvSpPr>
                <p:nvPr/>
              </p:nvSpPr>
              <p:spPr bwMode="auto">
                <a:xfrm>
                  <a:off x="4769" y="3368"/>
                  <a:ext cx="1529" cy="904"/>
                </a:xfrm>
                <a:custGeom>
                  <a:avLst/>
                  <a:gdLst>
                    <a:gd name="T0" fmla="*/ 0 w 534"/>
                    <a:gd name="T1" fmla="*/ 0 h 1160"/>
                    <a:gd name="T2" fmla="*/ 3 w 534"/>
                    <a:gd name="T3" fmla="*/ 1160 h 1160"/>
                    <a:gd name="T4" fmla="*/ 534 w 534"/>
                    <a:gd name="T5" fmla="*/ 1160 h 1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4" h="1160">
                      <a:moveTo>
                        <a:pt x="0" y="0"/>
                      </a:moveTo>
                      <a:lnTo>
                        <a:pt x="3" y="1160"/>
                      </a:lnTo>
                      <a:lnTo>
                        <a:pt x="534" y="11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1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193" y="3363"/>
                  <a:ext cx="2112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15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193" y="4597"/>
                  <a:ext cx="2112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1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193" y="3055"/>
                  <a:ext cx="2112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1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8631" y="3631"/>
                  <a:ext cx="360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y</a:t>
                  </a:r>
                  <a:endParaRPr lang="en-US" altLang="el-GR"/>
                </a:p>
              </p:txBody>
            </p:sp>
            <p:sp>
              <p:nvSpPr>
                <p:cNvPr id="43831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07" y="2778"/>
                  <a:ext cx="36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endParaRPr lang="en-US" altLang="el-GR"/>
                </a:p>
              </p:txBody>
            </p:sp>
            <p:sp>
              <p:nvSpPr>
                <p:cNvPr id="43831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307" y="3108"/>
                  <a:ext cx="36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endParaRPr lang="en-US" altLang="el-GR"/>
                </a:p>
              </p:txBody>
            </p:sp>
            <p:sp>
              <p:nvSpPr>
                <p:cNvPr id="4383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07" y="4314"/>
                  <a:ext cx="360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endParaRPr lang="en-US" altLang="el-GR"/>
                </a:p>
              </p:txBody>
            </p:sp>
            <p:sp>
              <p:nvSpPr>
                <p:cNvPr id="4383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814" y="3080"/>
                  <a:ext cx="322" cy="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endParaRPr lang="en-US" altLang="el-GR"/>
                </a:p>
              </p:txBody>
            </p:sp>
            <p:sp>
              <p:nvSpPr>
                <p:cNvPr id="4383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786" y="4018"/>
                  <a:ext cx="312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e</a:t>
                  </a:r>
                  <a:endParaRPr lang="en-US" altLang="el-GR"/>
                </a:p>
              </p:txBody>
            </p:sp>
            <p:sp>
              <p:nvSpPr>
                <p:cNvPr id="4383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822" y="3991"/>
                  <a:ext cx="360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endParaRPr lang="en-US" altLang="el-GR"/>
                </a:p>
              </p:txBody>
            </p:sp>
            <p:sp>
              <p:nvSpPr>
                <p:cNvPr id="4383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162" y="3187"/>
                  <a:ext cx="304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</a:t>
                  </a:r>
                  <a:endParaRPr lang="en-US" altLang="el-GR"/>
                </a:p>
              </p:txBody>
            </p:sp>
            <p:sp>
              <p:nvSpPr>
                <p:cNvPr id="4383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162" y="4085"/>
                  <a:ext cx="332" cy="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endParaRPr lang="en-US" altLang="el-GR"/>
                </a:p>
              </p:txBody>
            </p:sp>
            <p:sp>
              <p:nvSpPr>
                <p:cNvPr id="4383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8267" y="3527"/>
                  <a:ext cx="294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i</a:t>
                  </a:r>
                  <a:endParaRPr lang="en-US" altLang="el-GR"/>
                </a:p>
              </p:txBody>
            </p:sp>
            <p:grpSp>
              <p:nvGrpSpPr>
                <p:cNvPr id="438327" name="Group 55"/>
                <p:cNvGrpSpPr>
                  <a:grpSpLocks/>
                </p:cNvGrpSpPr>
                <p:nvPr/>
              </p:nvGrpSpPr>
              <p:grpSpPr bwMode="auto">
                <a:xfrm>
                  <a:off x="6939" y="3205"/>
                  <a:ext cx="976" cy="1203"/>
                  <a:chOff x="6939" y="3205"/>
                  <a:chExt cx="976" cy="1203"/>
                </a:xfrm>
              </p:grpSpPr>
              <p:sp>
                <p:nvSpPr>
                  <p:cNvPr id="438328" name="Freeform 56"/>
                  <p:cNvSpPr>
                    <a:spLocks/>
                  </p:cNvSpPr>
                  <p:nvPr/>
                </p:nvSpPr>
                <p:spPr bwMode="auto">
                  <a:xfrm>
                    <a:off x="6940" y="3989"/>
                    <a:ext cx="975" cy="419"/>
                  </a:xfrm>
                  <a:custGeom>
                    <a:avLst/>
                    <a:gdLst>
                      <a:gd name="T0" fmla="*/ 0 w 975"/>
                      <a:gd name="T1" fmla="*/ 549 h 549"/>
                      <a:gd name="T2" fmla="*/ 255 w 975"/>
                      <a:gd name="T3" fmla="*/ 549 h 549"/>
                      <a:gd name="T4" fmla="*/ 256 w 975"/>
                      <a:gd name="T5" fmla="*/ 0 h 549"/>
                      <a:gd name="T6" fmla="*/ 975 w 975"/>
                      <a:gd name="T7" fmla="*/ 0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75" h="549">
                        <a:moveTo>
                          <a:pt x="0" y="549"/>
                        </a:moveTo>
                        <a:lnTo>
                          <a:pt x="255" y="549"/>
                        </a:lnTo>
                        <a:lnTo>
                          <a:pt x="256" y="0"/>
                        </a:lnTo>
                        <a:lnTo>
                          <a:pt x="97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el-GR"/>
                  </a:p>
                </p:txBody>
              </p:sp>
              <p:sp>
                <p:nvSpPr>
                  <p:cNvPr id="438329" name="Freeform 57"/>
                  <p:cNvSpPr>
                    <a:spLocks/>
                  </p:cNvSpPr>
                  <p:nvPr/>
                </p:nvSpPr>
                <p:spPr bwMode="auto">
                  <a:xfrm flipV="1">
                    <a:off x="6939" y="3205"/>
                    <a:ext cx="975" cy="419"/>
                  </a:xfrm>
                  <a:custGeom>
                    <a:avLst/>
                    <a:gdLst>
                      <a:gd name="T0" fmla="*/ 0 w 975"/>
                      <a:gd name="T1" fmla="*/ 549 h 549"/>
                      <a:gd name="T2" fmla="*/ 255 w 975"/>
                      <a:gd name="T3" fmla="*/ 549 h 549"/>
                      <a:gd name="T4" fmla="*/ 256 w 975"/>
                      <a:gd name="T5" fmla="*/ 0 h 549"/>
                      <a:gd name="T6" fmla="*/ 975 w 975"/>
                      <a:gd name="T7" fmla="*/ 0 h 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75" h="549">
                        <a:moveTo>
                          <a:pt x="0" y="549"/>
                        </a:moveTo>
                        <a:lnTo>
                          <a:pt x="255" y="549"/>
                        </a:lnTo>
                        <a:lnTo>
                          <a:pt x="256" y="0"/>
                        </a:lnTo>
                        <a:lnTo>
                          <a:pt x="97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438330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7541" y="3499"/>
                  <a:ext cx="691" cy="616"/>
                </a:xfrm>
                <a:prstGeom prst="moon">
                  <a:avLst>
                    <a:gd name="adj" fmla="val 80681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8331" name="AutoShape 59"/>
                <p:cNvSpPr>
                  <a:spLocks noChangeArrowheads="1"/>
                </p:cNvSpPr>
                <p:nvPr/>
              </p:nvSpPr>
              <p:spPr bwMode="auto">
                <a:xfrm rot="5400000">
                  <a:off x="5198" y="4097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32" name="Oval 60"/>
                <p:cNvSpPr>
                  <a:spLocks noChangeArrowheads="1"/>
                </p:cNvSpPr>
                <p:nvPr/>
              </p:nvSpPr>
              <p:spPr bwMode="auto">
                <a:xfrm>
                  <a:off x="5545" y="4225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el-GR"/>
                </a:p>
              </p:txBody>
            </p:sp>
            <p:sp>
              <p:nvSpPr>
                <p:cNvPr id="438333" name="Oval 61"/>
                <p:cNvSpPr>
                  <a:spLocks noChangeArrowheads="1"/>
                </p:cNvSpPr>
                <p:nvPr/>
              </p:nvSpPr>
              <p:spPr bwMode="auto">
                <a:xfrm>
                  <a:off x="4723" y="3315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graphicFrame>
        <p:nvGraphicFramePr>
          <p:cNvPr id="439556" name="Group 128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766843"/>
              </p:ext>
            </p:extLst>
          </p:nvPr>
        </p:nvGraphicFramePr>
        <p:xfrm>
          <a:off x="6270909" y="1639421"/>
          <a:ext cx="4200525" cy="4933954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val="211022878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56646885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28136819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86430529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27285304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453601009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49997831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72902036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539219359"/>
                    </a:ext>
                  </a:extLst>
                </a:gridCol>
              </a:tblGrid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4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4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14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89393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78460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a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32952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a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411526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b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541490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b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72168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c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665127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c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782315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d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50803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d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934512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e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58326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e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675895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f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06615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f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43959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g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834258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g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634318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h  SA0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91642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h  SA1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009175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i  SA0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11902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i  SA1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15263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rgbClr val="315263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C9D1E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20133"/>
                  </a:ext>
                </a:extLst>
              </a:tr>
            </a:tbl>
          </a:graphicData>
        </a:graphic>
      </p:graphicFrame>
      <p:sp>
        <p:nvSpPr>
          <p:cNvPr id="439558" name="Text Box 1286"/>
          <p:cNvSpPr txBox="1">
            <a:spLocks noChangeArrowheads="1"/>
          </p:cNvSpPr>
          <p:nvPr/>
        </p:nvSpPr>
        <p:spPr bwMode="auto">
          <a:xfrm>
            <a:off x="6332856" y="963830"/>
            <a:ext cx="4076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dirty="0"/>
              <a:t>Truth table for fault-free behavior</a:t>
            </a:r>
          </a:p>
          <a:p>
            <a:pPr algn="ctr"/>
            <a:r>
              <a:rPr lang="en-US" altLang="el-GR" dirty="0"/>
              <a:t>and behavior of all possible stuck-at faults</a:t>
            </a: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636294" y="1520155"/>
            <a:ext cx="5425161" cy="29120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l-GR" sz="2800" dirty="0"/>
              <a:t>Any line can be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Stuck-at-0 (SA0)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Stuck-at-1 (SA1)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l-GR" sz="2000" dirty="0"/>
              <a:t># fault types: k=2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Example circuit: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# fault sites: n=9</a:t>
            </a:r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# single faults =2</a:t>
            </a:r>
            <a:r>
              <a:rPr lang="en-US" altLang="el-GR" sz="2400" dirty="0">
                <a:cs typeface="Arial" panose="020B0604020202020204" pitchFamily="34" charset="0"/>
              </a:rPr>
              <a:t>×9=18</a:t>
            </a:r>
          </a:p>
        </p:txBody>
      </p:sp>
    </p:spTree>
    <p:extLst>
      <p:ext uri="{BB962C8B-B14F-4D97-AF65-F5344CB8AC3E}">
        <p14:creationId xmlns:p14="http://schemas.microsoft.com/office/powerpoint/2010/main" val="826500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{370E0066-088D-48F1-A0B9-CDF3EFBB91C5}tf67061901_win32</Template>
  <TotalTime>3317</TotalTime>
  <Words>2433</Words>
  <Application>Microsoft Office PowerPoint</Application>
  <PresentationFormat>Widescreen</PresentationFormat>
  <Paragraphs>903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Arial Narrow</vt:lpstr>
      <vt:lpstr>AvenirNextCondensed-Medium</vt:lpstr>
      <vt:lpstr>Calibri</vt:lpstr>
      <vt:lpstr>Comic Sans MS</vt:lpstr>
      <vt:lpstr>Corbel</vt:lpstr>
      <vt:lpstr>Franklin Gothic Book</vt:lpstr>
      <vt:lpstr>Franklin Gothic Demi</vt:lpstr>
      <vt:lpstr>Monotype Sorts</vt:lpstr>
      <vt:lpstr>Times New Roman</vt:lpstr>
      <vt:lpstr>Wingdings</vt:lpstr>
      <vt:lpstr>Wingdings 2</vt:lpstr>
      <vt:lpstr>Wingdings 3</vt:lpstr>
      <vt:lpstr>DividendVTI</vt:lpstr>
      <vt:lpstr>EMBEDDED Systems RELIABILITY</vt:lpstr>
      <vt:lpstr>Course outline </vt:lpstr>
      <vt:lpstr>Dependability TREE </vt:lpstr>
      <vt:lpstr>Impairments </vt:lpstr>
      <vt:lpstr>Faults classification </vt:lpstr>
      <vt:lpstr>COMMON permanent Fault Models </vt:lpstr>
      <vt:lpstr>Number of faults </vt:lpstr>
      <vt:lpstr>Single Stuck-at Fault </vt:lpstr>
      <vt:lpstr>Stuck-at Faults</vt:lpstr>
      <vt:lpstr>Stuck-at Faults</vt:lpstr>
      <vt:lpstr>Transistor Faults </vt:lpstr>
      <vt:lpstr>Transistor Faults </vt:lpstr>
      <vt:lpstr>Stuck-Open Example </vt:lpstr>
      <vt:lpstr>Stuck-Short Example </vt:lpstr>
      <vt:lpstr>Transistor Faults </vt:lpstr>
      <vt:lpstr>Delay Faults </vt:lpstr>
      <vt:lpstr>Pattern Sensitivity and Coupling Faults</vt:lpstr>
      <vt:lpstr>soft errors </vt:lpstr>
      <vt:lpstr>Soft error: Known Case 1 </vt:lpstr>
      <vt:lpstr>Soft error: known case 2 </vt:lpstr>
      <vt:lpstr>Radiation Effect on CMOS ICs</vt:lpstr>
      <vt:lpstr>Radiation environment </vt:lpstr>
      <vt:lpstr>WHAT DO soft errors AFFECT? </vt:lpstr>
      <vt:lpstr>Strike on state bit (e.g., in register file) </vt:lpstr>
      <vt:lpstr>Does a SET always cause a soft error? </vt:lpstr>
      <vt:lpstr>Does a SET always cause a soft error? </vt:lpstr>
      <vt:lpstr>soft error rates </vt:lpstr>
      <vt:lpstr>Field Programmable Gate Arrays</vt:lpstr>
      <vt:lpstr>Soft errors IN FPGAs </vt:lpstr>
      <vt:lpstr>SEU in FPGA </vt:lpstr>
      <vt:lpstr>SEU in FPGA:  routing </vt:lpstr>
      <vt:lpstr>SEU in FPGA: function </vt:lpstr>
      <vt:lpstr>SOFT ERROR RATE in TERRESTRIAL applications</vt:lpstr>
      <vt:lpstr>SOFT ERROR RATE in space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Dependable Systems and Critical Infrastructures Design</dc:title>
  <dc:creator>MICHAEL PSARAKIS</dc:creator>
  <cp:lastModifiedBy>DIMITRIOS AGIAKATSIKAS</cp:lastModifiedBy>
  <cp:revision>115</cp:revision>
  <dcterms:created xsi:type="dcterms:W3CDTF">2021-10-24T16:33:05Z</dcterms:created>
  <dcterms:modified xsi:type="dcterms:W3CDTF">2023-04-21T14:40:22Z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