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65" r:id="rId1"/>
  </p:sldMasterIdLst>
  <p:notesMasterIdLst>
    <p:notesMasterId r:id="rId24"/>
  </p:notesMasterIdLst>
  <p:sldIdLst>
    <p:sldId id="425" r:id="rId2"/>
    <p:sldId id="400" r:id="rId3"/>
    <p:sldId id="402" r:id="rId4"/>
    <p:sldId id="401" r:id="rId5"/>
    <p:sldId id="403" r:id="rId6"/>
    <p:sldId id="409" r:id="rId7"/>
    <p:sldId id="404" r:id="rId8"/>
    <p:sldId id="405" r:id="rId9"/>
    <p:sldId id="410" r:id="rId10"/>
    <p:sldId id="424" r:id="rId11"/>
    <p:sldId id="414" r:id="rId12"/>
    <p:sldId id="415" r:id="rId13"/>
    <p:sldId id="413" r:id="rId14"/>
    <p:sldId id="407" r:id="rId15"/>
    <p:sldId id="416" r:id="rId16"/>
    <p:sldId id="417" r:id="rId17"/>
    <p:sldId id="422" r:id="rId18"/>
    <p:sldId id="418" r:id="rId19"/>
    <p:sldId id="419" r:id="rId20"/>
    <p:sldId id="420" r:id="rId21"/>
    <p:sldId id="421" r:id="rId22"/>
    <p:sldId id="423" r:id="rId23"/>
  </p:sldIdLst>
  <p:sldSz cx="12192000" cy="68580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9B9B9B"/>
    <a:srgbClr val="01FF74"/>
    <a:srgbClr val="00D05E"/>
    <a:srgbClr val="006600"/>
    <a:srgbClr val="FFFFCC"/>
    <a:srgbClr val="004821"/>
    <a:srgbClr val="FEEFE2"/>
    <a:srgbClr val="FCD1AE"/>
    <a:srgbClr val="FAB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164C4-DC1C-48B6-8FF5-E2DC6FBAB2F3}">
  <a:tblStyle styleId="{E96164C4-DC1C-48B6-8FF5-E2DC6FBAB2F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EC20FED-0AAC-43E1-964B-09A1BAF9A25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3" autoAdjust="0"/>
    <p:restoredTop sz="92133" autoAdjust="0"/>
  </p:normalViewPr>
  <p:slideViewPr>
    <p:cSldViewPr snapToGrid="0">
      <p:cViewPr varScale="1">
        <p:scale>
          <a:sx n="90" d="100"/>
          <a:sy n="90" d="100"/>
        </p:scale>
        <p:origin x="832" y="184"/>
      </p:cViewPr>
      <p:guideLst>
        <p:guide orient="horz" pos="2160"/>
        <p:guide pos="3839"/>
      </p:guideLst>
    </p:cSldViewPr>
  </p:slideViewPr>
  <p:outlineViewPr>
    <p:cViewPr>
      <p:scale>
        <a:sx n="33" d="100"/>
        <a:sy n="33" d="100"/>
      </p:scale>
      <p:origin x="0" y="-3274"/>
    </p:cViewPr>
  </p:outlin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4988" cy="511175"/>
          </a:xfrm>
          <a:prstGeom prst="rect">
            <a:avLst/>
          </a:prstGeom>
          <a:noFill/>
          <a:ln>
            <a:noFill/>
          </a:ln>
        </p:spPr>
        <p:txBody>
          <a:bodyPr spcFirstLastPara="1" wrap="square" lIns="95775" tIns="47875" rIns="95775" bIns="47875"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2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2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2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2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2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2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2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200"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4313" y="0"/>
            <a:ext cx="3074987" cy="511175"/>
          </a:xfrm>
          <a:prstGeom prst="rect">
            <a:avLst/>
          </a:prstGeom>
          <a:noFill/>
          <a:ln>
            <a:noFill/>
          </a:ln>
        </p:spPr>
        <p:txBody>
          <a:bodyPr spcFirstLastPara="1" wrap="square" lIns="95775" tIns="47875" rIns="95775" bIns="47875" anchor="ctr"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2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2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2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2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2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2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2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200"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6525" y="766763"/>
            <a:ext cx="6826250" cy="38401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46150" y="4862513"/>
            <a:ext cx="5207000" cy="4605337"/>
          </a:xfrm>
          <a:prstGeom prst="rect">
            <a:avLst/>
          </a:prstGeom>
          <a:noFill/>
          <a:ln>
            <a:noFill/>
          </a:ln>
        </p:spPr>
        <p:txBody>
          <a:bodyPr spcFirstLastPara="1" wrap="square" lIns="95775" tIns="47875" rIns="95775" bIns="47875" anchor="t" anchorCtr="0"/>
          <a:lstStyle>
            <a:lvl1pPr marL="457200" marR="0" lvl="0" indent="-228600" algn="l" rtl="0">
              <a:spcBef>
                <a:spcPts val="300"/>
              </a:spcBef>
              <a:spcAft>
                <a:spcPts val="0"/>
              </a:spcAft>
              <a:buSzPts val="1400"/>
              <a:buNone/>
              <a:defRPr sz="1000" b="0" i="0" u="none" strike="noStrike" cap="none">
                <a:solidFill>
                  <a:schemeClr val="dk1"/>
                </a:solidFill>
                <a:latin typeface="Arial"/>
                <a:ea typeface="Arial"/>
                <a:cs typeface="Arial"/>
                <a:sym typeface="Arial"/>
              </a:defRPr>
            </a:lvl1pPr>
            <a:lvl2pPr marL="914400" marR="0" lvl="1" indent="-228600" algn="l" rtl="0">
              <a:spcBef>
                <a:spcPts val="300"/>
              </a:spcBef>
              <a:spcAft>
                <a:spcPts val="0"/>
              </a:spcAft>
              <a:buSzPts val="1400"/>
              <a:buNone/>
              <a:defRPr sz="1000" b="0" i="0" u="none" strike="noStrike" cap="none">
                <a:solidFill>
                  <a:schemeClr val="dk1"/>
                </a:solidFill>
                <a:latin typeface="Arial"/>
                <a:ea typeface="Arial"/>
                <a:cs typeface="Arial"/>
                <a:sym typeface="Arial"/>
              </a:defRPr>
            </a:lvl2pPr>
            <a:lvl3pPr marL="1371600" marR="0" lvl="2" indent="-228600" algn="l" rtl="0">
              <a:spcBef>
                <a:spcPts val="300"/>
              </a:spcBef>
              <a:spcAft>
                <a:spcPts val="0"/>
              </a:spcAft>
              <a:buSzPts val="1400"/>
              <a:buNone/>
              <a:defRPr sz="1000" b="0" i="0" u="none" strike="noStrike" cap="none">
                <a:solidFill>
                  <a:schemeClr val="dk1"/>
                </a:solidFill>
                <a:latin typeface="Arial"/>
                <a:ea typeface="Arial"/>
                <a:cs typeface="Arial"/>
                <a:sym typeface="Arial"/>
              </a:defRPr>
            </a:lvl3pPr>
            <a:lvl4pPr marL="1828800" marR="0" lvl="3" indent="-228600" algn="l" rtl="0">
              <a:spcBef>
                <a:spcPts val="300"/>
              </a:spcBef>
              <a:spcAft>
                <a:spcPts val="0"/>
              </a:spcAft>
              <a:buSzPts val="1400"/>
              <a:buNone/>
              <a:defRPr sz="1000" b="0" i="0" u="none" strike="noStrike" cap="none">
                <a:solidFill>
                  <a:schemeClr val="dk1"/>
                </a:solidFill>
                <a:latin typeface="Arial"/>
                <a:ea typeface="Arial"/>
                <a:cs typeface="Arial"/>
                <a:sym typeface="Arial"/>
              </a:defRPr>
            </a:lvl4pPr>
            <a:lvl5pPr marL="2286000" marR="0" lvl="4" indent="-228600" algn="l" rtl="0">
              <a:spcBef>
                <a:spcPts val="300"/>
              </a:spcBef>
              <a:spcAft>
                <a:spcPts val="0"/>
              </a:spcAft>
              <a:buSzPts val="1400"/>
              <a:buNone/>
              <a:defRPr sz="10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3438"/>
            <a:ext cx="3074988" cy="511175"/>
          </a:xfrm>
          <a:prstGeom prst="rect">
            <a:avLst/>
          </a:prstGeom>
          <a:noFill/>
          <a:ln>
            <a:noFill/>
          </a:ln>
        </p:spPr>
        <p:txBody>
          <a:bodyPr spcFirstLastPara="1" wrap="square" lIns="95775" tIns="47875" rIns="95775" bIns="4787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2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2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2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2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2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2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2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200"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4313" y="9723438"/>
            <a:ext cx="3074987" cy="511175"/>
          </a:xfrm>
          <a:prstGeom prst="rect">
            <a:avLst/>
          </a:prstGeom>
          <a:noFill/>
          <a:ln>
            <a:noFill/>
          </a:ln>
        </p:spPr>
        <p:txBody>
          <a:bodyPr spcFirstLastPara="1" wrap="square" lIns="95775" tIns="47875" rIns="95775" bIns="47875"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0243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en-US" sz="1000" b="0" i="0" u="none" strike="noStrike" cap="none" baseline="0" dirty="0">
                <a:solidFill>
                  <a:schemeClr val="dk1"/>
                </a:solidFill>
                <a:latin typeface="Arial"/>
                <a:ea typeface="Arial"/>
                <a:cs typeface="Arial"/>
                <a:sym typeface="Arial"/>
              </a:rPr>
              <a:t>Access vector: shows how a vulnerability may be exploited </a:t>
            </a:r>
            <a:r>
              <a:rPr lang="pl-PL" sz="1000" b="0" i="0" u="none" strike="noStrike" cap="none" baseline="0" dirty="0">
                <a:solidFill>
                  <a:schemeClr val="dk1"/>
                </a:solidFill>
                <a:latin typeface="Arial"/>
                <a:ea typeface="Arial"/>
                <a:cs typeface="Arial"/>
                <a:sym typeface="Arial"/>
              </a:rPr>
              <a:t>(L,A,N)</a:t>
            </a:r>
          </a:p>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en-US" sz="1000" b="0" i="0" u="none" strike="noStrike" cap="none" baseline="0" dirty="0">
                <a:solidFill>
                  <a:schemeClr val="dk1"/>
                </a:solidFill>
                <a:latin typeface="Arial"/>
                <a:ea typeface="Arial"/>
                <a:cs typeface="Arial"/>
                <a:sym typeface="Arial"/>
              </a:rPr>
              <a:t>Access complexity: measures the complexity of the attack required to exploit the vulnerability </a:t>
            </a:r>
            <a:r>
              <a:rPr lang="pl-PL" sz="1000" b="0" i="0" u="none" strike="noStrike" cap="none" baseline="0" dirty="0">
                <a:solidFill>
                  <a:schemeClr val="dk1"/>
                </a:solidFill>
                <a:latin typeface="Arial"/>
                <a:ea typeface="Arial"/>
                <a:cs typeface="Arial"/>
                <a:sym typeface="Arial"/>
              </a:rPr>
              <a:t>(L,M,H)</a:t>
            </a:r>
          </a:p>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pl-PL" sz="1000" b="0" i="0" u="none" strike="noStrike" cap="none" baseline="0" dirty="0">
                <a:solidFill>
                  <a:schemeClr val="dk1"/>
                </a:solidFill>
                <a:latin typeface="Arial"/>
                <a:ea typeface="Arial"/>
                <a:cs typeface="Arial"/>
                <a:sym typeface="Arial"/>
              </a:rPr>
              <a:t>Authentication: </a:t>
            </a:r>
            <a:r>
              <a:rPr lang="en-US" sz="1000" b="0" i="0" u="none" strike="noStrike" cap="none" baseline="0" dirty="0">
                <a:solidFill>
                  <a:schemeClr val="dk1"/>
                </a:solidFill>
                <a:latin typeface="Arial"/>
                <a:ea typeface="Arial"/>
                <a:cs typeface="Arial"/>
                <a:sym typeface="Arial"/>
              </a:rPr>
              <a:t>measures the number of times an attacker must authenticate in order to exploit a vulnerability</a:t>
            </a:r>
            <a:r>
              <a:rPr lang="pl-PL" sz="1000" b="0" i="0" u="none" strike="noStrike" cap="none" baseline="0" dirty="0">
                <a:solidFill>
                  <a:schemeClr val="dk1"/>
                </a:solidFill>
                <a:latin typeface="Arial"/>
                <a:ea typeface="Arial"/>
                <a:cs typeface="Arial"/>
                <a:sym typeface="Arial"/>
              </a:rPr>
              <a:t> (N,M,S)</a:t>
            </a:r>
            <a:r>
              <a:rPr lang="en-US" sz="1000" b="0" i="0" u="none" strike="noStrike" cap="none" baseline="0" dirty="0">
                <a:solidFill>
                  <a:schemeClr val="dk1"/>
                </a:solidFill>
                <a:latin typeface="Arial"/>
                <a:ea typeface="Arial"/>
                <a:cs typeface="Arial"/>
                <a:sym typeface="Arial"/>
              </a:rPr>
              <a:t> 	</a:t>
            </a:r>
          </a:p>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en-US" sz="1000" b="0" i="0" u="none" strike="noStrike" cap="none" baseline="0" dirty="0">
                <a:solidFill>
                  <a:schemeClr val="dk1"/>
                </a:solidFill>
                <a:latin typeface="Arial"/>
                <a:ea typeface="Arial"/>
                <a:cs typeface="Arial"/>
                <a:sym typeface="Arial"/>
              </a:rPr>
              <a:t>	</a:t>
            </a:r>
          </a:p>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en-US" sz="1000" b="0" i="0" u="none" strike="noStrike" cap="none" baseline="0" dirty="0">
                <a:solidFill>
                  <a:schemeClr val="dk1"/>
                </a:solidFill>
                <a:latin typeface="Arial"/>
                <a:ea typeface="Arial"/>
                <a:cs typeface="Arial"/>
                <a:sym typeface="Arial"/>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a:t>
            </a:fld>
            <a:endParaRPr lang="en-GB"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en-US" sz="1000" b="0" i="0" u="none" strike="noStrike" cap="none" baseline="0" dirty="0">
                <a:solidFill>
                  <a:schemeClr val="dk1"/>
                </a:solidFill>
                <a:latin typeface="Arial"/>
                <a:ea typeface="Arial"/>
                <a:cs typeface="Arial"/>
                <a:sym typeface="Arial"/>
              </a:rPr>
              <a:t>Access vector: shows how a vulnerability may be exploited </a:t>
            </a:r>
            <a:r>
              <a:rPr lang="pl-PL" sz="1000" b="0" i="0" u="none" strike="noStrike" cap="none" baseline="0" dirty="0">
                <a:solidFill>
                  <a:schemeClr val="dk1"/>
                </a:solidFill>
                <a:latin typeface="Arial"/>
                <a:ea typeface="Arial"/>
                <a:cs typeface="Arial"/>
                <a:sym typeface="Arial"/>
              </a:rPr>
              <a:t>(L,A,N)</a:t>
            </a:r>
          </a:p>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en-US" sz="1000" b="0" i="0" u="none" strike="noStrike" cap="none" baseline="0" dirty="0">
                <a:solidFill>
                  <a:schemeClr val="dk1"/>
                </a:solidFill>
                <a:latin typeface="Arial"/>
                <a:ea typeface="Arial"/>
                <a:cs typeface="Arial"/>
                <a:sym typeface="Arial"/>
              </a:rPr>
              <a:t>Access complexity: measures the complexity of the attack required to exploit the vulnerability </a:t>
            </a:r>
            <a:r>
              <a:rPr lang="pl-PL" sz="1000" b="0" i="0" u="none" strike="noStrike" cap="none" baseline="0" dirty="0">
                <a:solidFill>
                  <a:schemeClr val="dk1"/>
                </a:solidFill>
                <a:latin typeface="Arial"/>
                <a:ea typeface="Arial"/>
                <a:cs typeface="Arial"/>
                <a:sym typeface="Arial"/>
              </a:rPr>
              <a:t>(L,M,H)</a:t>
            </a:r>
          </a:p>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pl-PL" sz="1000" b="0" i="0" u="none" strike="noStrike" cap="none" baseline="0" dirty="0">
                <a:solidFill>
                  <a:schemeClr val="dk1"/>
                </a:solidFill>
                <a:latin typeface="Arial"/>
                <a:ea typeface="Arial"/>
                <a:cs typeface="Arial"/>
                <a:sym typeface="Arial"/>
              </a:rPr>
              <a:t>Authentication: </a:t>
            </a:r>
            <a:r>
              <a:rPr lang="en-US" sz="1000" b="0" i="0" u="none" strike="noStrike" cap="none" baseline="0" dirty="0">
                <a:solidFill>
                  <a:schemeClr val="dk1"/>
                </a:solidFill>
                <a:latin typeface="Arial"/>
                <a:ea typeface="Arial"/>
                <a:cs typeface="Arial"/>
                <a:sym typeface="Arial"/>
              </a:rPr>
              <a:t>measures the number of times an attacker must authenticate in order to exploit a vulnerability</a:t>
            </a:r>
            <a:r>
              <a:rPr lang="pl-PL" sz="1000" b="0" i="0" u="none" strike="noStrike" cap="none" baseline="0" dirty="0">
                <a:solidFill>
                  <a:schemeClr val="dk1"/>
                </a:solidFill>
                <a:latin typeface="Arial"/>
                <a:ea typeface="Arial"/>
                <a:cs typeface="Arial"/>
                <a:sym typeface="Arial"/>
              </a:rPr>
              <a:t> (N,M,S)</a:t>
            </a:r>
            <a:r>
              <a:rPr lang="en-US" sz="1000" b="0" i="0" u="none" strike="noStrike" cap="none" baseline="0" dirty="0">
                <a:solidFill>
                  <a:schemeClr val="dk1"/>
                </a:solidFill>
                <a:latin typeface="Arial"/>
                <a:ea typeface="Arial"/>
                <a:cs typeface="Arial"/>
                <a:sym typeface="Arial"/>
              </a:rPr>
              <a:t> 	</a:t>
            </a:r>
          </a:p>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en-US" sz="1000" b="0" i="0" u="none" strike="noStrike" cap="none" baseline="0" dirty="0">
                <a:solidFill>
                  <a:schemeClr val="dk1"/>
                </a:solidFill>
                <a:latin typeface="Arial"/>
                <a:ea typeface="Arial"/>
                <a:cs typeface="Arial"/>
                <a:sym typeface="Arial"/>
              </a:rPr>
              <a:t>	</a:t>
            </a:r>
          </a:p>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en-US" sz="1000" b="0" i="0" u="none" strike="noStrike" cap="none" baseline="0" dirty="0">
                <a:solidFill>
                  <a:schemeClr val="dk1"/>
                </a:solidFill>
                <a:latin typeface="Arial"/>
                <a:ea typeface="Arial"/>
                <a:cs typeface="Arial"/>
                <a:sym typeface="Arial"/>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3</a:t>
            </a:fld>
            <a:endParaRPr lang="en-GB"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Thus, CVSS is well suited as a standard measurement system for industries, organizations, and governments that need accurate and consistent vulnerability severity scores. </a:t>
            </a:r>
          </a:p>
          <a:p>
            <a:r>
              <a:rPr lang="en-US" dirty="0"/>
              <a:t>Two common uses of CVSS are calculating the severity of vulnerabilities discovered on one's systems and as a factor in prioritization of vulnerability remediation activities. The National Vulnerability Database (NVD) provides CVSS scores for almost all known vulnerabilities. </a:t>
            </a:r>
          </a:p>
          <a:p>
            <a:r>
              <a:rPr lang="en-US" dirty="0"/>
              <a:t>The NVD supports both Common Vulnerability Scoring System (CVSS) v2.0 and v3.X standards. The NVD provides CVSS 'base scores' which represent the innate characteristics of each vulnerability. The NVD does not currently provide 'temporal scores' (metrics that change over time due to events external to the vulnerability) or 'environmental scores' (scores customized to reflect the impact of the vulnerability on your organization). However, the NVD does supply a CVSS calculator for both CVSS v2 and v3 to allow you to add temporal and environmental score data.</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a:t>
            </a:fld>
            <a:endParaRPr lang="en-GB"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19</a:t>
            </a:fld>
            <a:endParaRPr lang="en-GB"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En blanco">
  <p:cSld name="3_En blanco">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64897" y="287340"/>
            <a:ext cx="10492766" cy="100616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rgbClr val="002E67"/>
                </a:solidFill>
                <a:latin typeface="Arial"/>
                <a:ea typeface="Arial"/>
                <a:cs typeface="Arial"/>
                <a:sym typeface="Arial"/>
              </a:defRPr>
            </a:lvl1pPr>
            <a:lvl2pPr marR="0" lvl="1"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9pPr>
          </a:lstStyle>
          <a:p>
            <a:endParaRPr/>
          </a:p>
        </p:txBody>
      </p:sp>
      <p:cxnSp>
        <p:nvCxnSpPr>
          <p:cNvPr id="19" name="Google Shape;19;p3"/>
          <p:cNvCxnSpPr/>
          <p:nvPr/>
        </p:nvCxnSpPr>
        <p:spPr>
          <a:xfrm rot="10800000">
            <a:off x="321958" y="279955"/>
            <a:ext cx="5088" cy="941869"/>
          </a:xfrm>
          <a:prstGeom prst="straightConnector1">
            <a:avLst/>
          </a:prstGeom>
          <a:noFill/>
          <a:ln w="38100" cap="flat" cmpd="sng">
            <a:solidFill>
              <a:srgbClr val="0070C0"/>
            </a:solidFill>
            <a:prstDash val="solid"/>
            <a:round/>
            <a:headEnd type="none" w="sm" len="sm"/>
            <a:tailEnd type="none" w="sm" len="sm"/>
          </a:ln>
        </p:spPr>
      </p:cxnSp>
      <p:sp>
        <p:nvSpPr>
          <p:cNvPr id="20" name="Google Shape;20;p3"/>
          <p:cNvSpPr txBox="1">
            <a:spLocks noGrp="1"/>
          </p:cNvSpPr>
          <p:nvPr>
            <p:ph type="body" idx="1"/>
          </p:nvPr>
        </p:nvSpPr>
        <p:spPr>
          <a:xfrm>
            <a:off x="564897" y="1357298"/>
            <a:ext cx="10074814" cy="4929222"/>
          </a:xfrm>
          <a:prstGeom prst="rect">
            <a:avLst/>
          </a:prstGeom>
          <a:noFill/>
          <a:ln>
            <a:noFill/>
          </a:ln>
        </p:spPr>
        <p:txBody>
          <a:bodyPr spcFirstLastPara="1" wrap="square" lIns="91425" tIns="45700" rIns="91425" bIns="45700" anchor="t" anchorCtr="0"/>
          <a:lstStyle>
            <a:lvl1pPr marL="457200" marR="0" lvl="0" indent="-355600" algn="l" rtl="0">
              <a:lnSpc>
                <a:spcPct val="100000"/>
              </a:lnSpc>
              <a:spcBef>
                <a:spcPts val="1200"/>
              </a:spcBef>
              <a:spcAft>
                <a:spcPts val="0"/>
              </a:spcAft>
              <a:buClr>
                <a:srgbClr val="41B4C7"/>
              </a:buClr>
              <a:buSzPts val="2000"/>
              <a:buFont typeface="Noto Sans Symbol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6pPr>
            <a:lvl7pPr marL="3200400" marR="0" lvl="6"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7pPr>
            <a:lvl8pPr marL="3657600" marR="0" lvl="7"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8pPr>
            <a:lvl9pPr marL="4114800" marR="0" lvl="8"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10639711" y="6350314"/>
            <a:ext cx="137743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300" b="1">
                <a:solidFill>
                  <a:srgbClr val="002E67"/>
                </a:solidFill>
                <a:latin typeface="Arial"/>
                <a:ea typeface="Arial"/>
                <a:cs typeface="Arial"/>
                <a:sym typeface="Arial"/>
              </a:defRPr>
            </a:lvl1pPr>
            <a:lvl2pPr marL="0" marR="0" lvl="1" indent="0" algn="ctr" rtl="0">
              <a:spcBef>
                <a:spcPts val="0"/>
              </a:spcBef>
              <a:spcAft>
                <a:spcPts val="0"/>
              </a:spcAft>
              <a:buNone/>
              <a:defRPr sz="1300" b="1">
                <a:solidFill>
                  <a:srgbClr val="002E67"/>
                </a:solidFill>
                <a:latin typeface="Arial"/>
                <a:ea typeface="Arial"/>
                <a:cs typeface="Arial"/>
                <a:sym typeface="Arial"/>
              </a:defRPr>
            </a:lvl2pPr>
            <a:lvl3pPr marL="0" marR="0" lvl="2" indent="0" algn="ctr" rtl="0">
              <a:spcBef>
                <a:spcPts val="0"/>
              </a:spcBef>
              <a:spcAft>
                <a:spcPts val="0"/>
              </a:spcAft>
              <a:buNone/>
              <a:defRPr sz="1300" b="1">
                <a:solidFill>
                  <a:srgbClr val="002E67"/>
                </a:solidFill>
                <a:latin typeface="Arial"/>
                <a:ea typeface="Arial"/>
                <a:cs typeface="Arial"/>
                <a:sym typeface="Arial"/>
              </a:defRPr>
            </a:lvl3pPr>
            <a:lvl4pPr marL="0" marR="0" lvl="3" indent="0" algn="ctr" rtl="0">
              <a:spcBef>
                <a:spcPts val="0"/>
              </a:spcBef>
              <a:spcAft>
                <a:spcPts val="0"/>
              </a:spcAft>
              <a:buNone/>
              <a:defRPr sz="1300" b="1">
                <a:solidFill>
                  <a:srgbClr val="002E67"/>
                </a:solidFill>
                <a:latin typeface="Arial"/>
                <a:ea typeface="Arial"/>
                <a:cs typeface="Arial"/>
                <a:sym typeface="Arial"/>
              </a:defRPr>
            </a:lvl4pPr>
            <a:lvl5pPr marL="0" marR="0" lvl="4" indent="0" algn="ctr" rtl="0">
              <a:spcBef>
                <a:spcPts val="0"/>
              </a:spcBef>
              <a:spcAft>
                <a:spcPts val="0"/>
              </a:spcAft>
              <a:buNone/>
              <a:defRPr sz="1300" b="1">
                <a:solidFill>
                  <a:srgbClr val="002E67"/>
                </a:solidFill>
                <a:latin typeface="Arial"/>
                <a:ea typeface="Arial"/>
                <a:cs typeface="Arial"/>
                <a:sym typeface="Arial"/>
              </a:defRPr>
            </a:lvl5pPr>
            <a:lvl6pPr marL="0" marR="0" lvl="5" indent="0" algn="ctr" rtl="0">
              <a:spcBef>
                <a:spcPts val="0"/>
              </a:spcBef>
              <a:spcAft>
                <a:spcPts val="0"/>
              </a:spcAft>
              <a:buNone/>
              <a:defRPr sz="1300" b="1">
                <a:solidFill>
                  <a:srgbClr val="002E67"/>
                </a:solidFill>
                <a:latin typeface="Arial"/>
                <a:ea typeface="Arial"/>
                <a:cs typeface="Arial"/>
                <a:sym typeface="Arial"/>
              </a:defRPr>
            </a:lvl6pPr>
            <a:lvl7pPr marL="0" marR="0" lvl="6" indent="0" algn="ctr" rtl="0">
              <a:spcBef>
                <a:spcPts val="0"/>
              </a:spcBef>
              <a:spcAft>
                <a:spcPts val="0"/>
              </a:spcAft>
              <a:buNone/>
              <a:defRPr sz="1300" b="1">
                <a:solidFill>
                  <a:srgbClr val="002E67"/>
                </a:solidFill>
                <a:latin typeface="Arial"/>
                <a:ea typeface="Arial"/>
                <a:cs typeface="Arial"/>
                <a:sym typeface="Arial"/>
              </a:defRPr>
            </a:lvl7pPr>
            <a:lvl8pPr marL="0" marR="0" lvl="7" indent="0" algn="ctr" rtl="0">
              <a:spcBef>
                <a:spcPts val="0"/>
              </a:spcBef>
              <a:spcAft>
                <a:spcPts val="0"/>
              </a:spcAft>
              <a:buNone/>
              <a:defRPr sz="1300" b="1">
                <a:solidFill>
                  <a:srgbClr val="002E67"/>
                </a:solidFill>
                <a:latin typeface="Arial"/>
                <a:ea typeface="Arial"/>
                <a:cs typeface="Arial"/>
                <a:sym typeface="Arial"/>
              </a:defRPr>
            </a:lvl8pPr>
            <a:lvl9pPr marL="0" marR="0" lvl="8" indent="0" algn="ctr" rtl="0">
              <a:spcBef>
                <a:spcPts val="0"/>
              </a:spcBef>
              <a:spcAft>
                <a:spcPts val="0"/>
              </a:spcAft>
              <a:buNone/>
              <a:defRPr sz="1300" b="1">
                <a:solidFill>
                  <a:srgbClr val="002E6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vd.nist.gov/vuln-metrics/cvss/v3-calculator?name=CVE-2020-15840&amp;vector=AV:N/AC:L/PR:N/UI:N/S:U/C:L/I:N/A:N&amp;version=3.1&amp;source=NIST" TargetMode="External"/><Relationship Id="rId2" Type="http://schemas.openxmlformats.org/officeDocument/2006/relationships/hyperlink" Target="https://nvd.nist.gov/vuln-metrics/cvss/v3-calculator"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cve.mitre.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nvd.nist.gov/vuln-metrics/cvs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ve.mitre.org/data/downloads/allitems-cvrf-year-2020.x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cve.mitre.org/about/faqs.html" TargetMode="External"/><Relationship Id="rId4" Type="http://schemas.openxmlformats.org/officeDocument/2006/relationships/hyperlink" Target="https://cve.mitre.org/cv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vedetails.com/cve-details.php?t=1&amp;cve_id=CVE-2019-1109" TargetMode="External"/><Relationship Id="rId2" Type="http://schemas.openxmlformats.org/officeDocument/2006/relationships/hyperlink" Target="https://cve.mitre.org/cgi-bin/cvekey.cgi?keyword=CVE-2019-1109"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irst.org/cvs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ve.mitre.org/cgi-bin/cvename.cgi?name=CVE-2019-110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vedetails.com/cve-details.php?t=1&amp;cve_id=CVE-2019-1109"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36CD-1742-7A4A-94FB-EA12BF8A4006}"/>
              </a:ext>
            </a:extLst>
          </p:cNvPr>
          <p:cNvSpPr>
            <a:spLocks noGrp="1"/>
          </p:cNvSpPr>
          <p:nvPr>
            <p:ph type="title"/>
          </p:nvPr>
        </p:nvSpPr>
        <p:spPr>
          <a:xfrm>
            <a:off x="564896" y="287339"/>
            <a:ext cx="10807953" cy="4270373"/>
          </a:xfrm>
        </p:spPr>
        <p:txBody>
          <a:bodyPr/>
          <a:lstStyle/>
          <a:p>
            <a:r>
              <a:rPr lang="el-GR" sz="4400" b="1" dirty="0"/>
              <a:t>Ποσοτικοποίηση ευπαθειών </a:t>
            </a:r>
            <a:endParaRPr lang="en-US" sz="4400" b="1" dirty="0"/>
          </a:p>
        </p:txBody>
      </p:sp>
      <p:sp>
        <p:nvSpPr>
          <p:cNvPr id="4" name="Slide Number Placeholder 3">
            <a:extLst>
              <a:ext uri="{FF2B5EF4-FFF2-40B4-BE49-F238E27FC236}">
                <a16:creationId xmlns:a16="http://schemas.microsoft.com/office/drawing/2014/main" id="{6092B5C0-E41A-0A40-87A0-D31A6D71FB5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0</a:t>
            </a:fld>
            <a:endParaRPr lang="en-GB"/>
          </a:p>
        </p:txBody>
      </p:sp>
    </p:spTree>
    <p:extLst>
      <p:ext uri="{BB962C8B-B14F-4D97-AF65-F5344CB8AC3E}">
        <p14:creationId xmlns:p14="http://schemas.microsoft.com/office/powerpoint/2010/main" val="63274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E1FC-830A-444D-8E4D-1C232126474E}"/>
              </a:ext>
            </a:extLst>
          </p:cNvPr>
          <p:cNvSpPr>
            <a:spLocks noGrp="1"/>
          </p:cNvSpPr>
          <p:nvPr>
            <p:ph type="title"/>
          </p:nvPr>
        </p:nvSpPr>
        <p:spPr/>
        <p:txBody>
          <a:bodyPr/>
          <a:lstStyle/>
          <a:p>
            <a:r>
              <a:rPr lang="en-US" dirty="0"/>
              <a:t>CVSS reference/calculator</a:t>
            </a:r>
          </a:p>
        </p:txBody>
      </p:sp>
      <p:sp>
        <p:nvSpPr>
          <p:cNvPr id="3" name="Text Placeholder 2">
            <a:extLst>
              <a:ext uri="{FF2B5EF4-FFF2-40B4-BE49-F238E27FC236}">
                <a16:creationId xmlns:a16="http://schemas.microsoft.com/office/drawing/2014/main" id="{0E0B90F7-7C38-8F49-8299-8E6BF74FD52F}"/>
              </a:ext>
            </a:extLst>
          </p:cNvPr>
          <p:cNvSpPr>
            <a:spLocks noGrp="1"/>
          </p:cNvSpPr>
          <p:nvPr>
            <p:ph type="body" idx="1"/>
          </p:nvPr>
        </p:nvSpPr>
        <p:spPr/>
        <p:txBody>
          <a:bodyPr/>
          <a:lstStyle/>
          <a:p>
            <a:endParaRPr lang="en-US" dirty="0"/>
          </a:p>
          <a:p>
            <a:r>
              <a:rPr lang="en-US" dirty="0">
                <a:hlinkClick r:id="rId2"/>
              </a:rPr>
              <a:t>https://www.first.org/cvss/v3.1/specification-document</a:t>
            </a:r>
          </a:p>
          <a:p>
            <a:r>
              <a:rPr lang="en-US" dirty="0">
                <a:hlinkClick r:id="rId2"/>
              </a:rPr>
              <a:t>https://nvd.nist.gov/vuln-metrics/cvss/v3-calculator?vector=AV:N/AC:L/PR:N/UI:N/S:U/C:L/I:N/A:N&amp;version=3.1</a:t>
            </a:r>
            <a:endParaRPr lang="el-GR" dirty="0">
              <a:hlinkClick r:id="rId2"/>
            </a:endParaRPr>
          </a:p>
          <a:p>
            <a:r>
              <a:rPr lang="en-US" dirty="0">
                <a:hlinkClick r:id="rId2"/>
              </a:rPr>
              <a:t>https://nvd.nist.gov/vuln-metrics/cvss/v3-calculator</a:t>
            </a:r>
            <a:endParaRPr lang="el-GR" dirty="0"/>
          </a:p>
          <a:p>
            <a:r>
              <a:rPr lang="en-US" dirty="0">
                <a:hlinkClick r:id="rId3"/>
              </a:rPr>
              <a:t>https://nvd.nist.gov/vuln-metrics/cvss/v3-calculator?name=CVE-2020-15840&amp;vector=AV:N/AC:L/PR:N/UI:N/S:U/C:L/I:N/A:N&amp;version=3.1&amp;source=NIST</a:t>
            </a:r>
            <a:endParaRPr lang="el-GR"/>
          </a:p>
          <a:p>
            <a:endParaRPr lang="en-US" dirty="0"/>
          </a:p>
        </p:txBody>
      </p:sp>
      <p:sp>
        <p:nvSpPr>
          <p:cNvPr id="4" name="Slide Number Placeholder 3">
            <a:extLst>
              <a:ext uri="{FF2B5EF4-FFF2-40B4-BE49-F238E27FC236}">
                <a16:creationId xmlns:a16="http://schemas.microsoft.com/office/drawing/2014/main" id="{F5F1FABC-14CF-C74F-A513-5597FF8389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9</a:t>
            </a:fld>
            <a:endParaRPr lang="en-GB"/>
          </a:p>
        </p:txBody>
      </p:sp>
    </p:spTree>
    <p:extLst>
      <p:ext uri="{BB962C8B-B14F-4D97-AF65-F5344CB8AC3E}">
        <p14:creationId xmlns:p14="http://schemas.microsoft.com/office/powerpoint/2010/main" val="279813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Weakness Enumeration (CWE)</a:t>
            </a:r>
          </a:p>
        </p:txBody>
      </p:sp>
      <p:sp>
        <p:nvSpPr>
          <p:cNvPr id="3" name="Text Placeholder 2"/>
          <p:cNvSpPr>
            <a:spLocks noGrp="1"/>
          </p:cNvSpPr>
          <p:nvPr>
            <p:ph type="body" idx="1"/>
          </p:nvPr>
        </p:nvSpPr>
        <p:spPr/>
        <p:txBody>
          <a:bodyPr/>
          <a:lstStyle/>
          <a:p>
            <a:pPr>
              <a:buNone/>
            </a:pPr>
            <a:r>
              <a:rPr lang="en-US" b="1" dirty="0"/>
              <a:t>Definition</a:t>
            </a:r>
          </a:p>
          <a:p>
            <a:r>
              <a:rPr lang="en-US" dirty="0"/>
              <a:t>A community-developed list of software and hardware weakness types. It serves as a common language, a measuring stick for security tools, and as a baseline for weakness identification, mitigation, and prevention efforts. (</a:t>
            </a:r>
            <a:r>
              <a:rPr lang="en-US" dirty="0">
                <a:hlinkClick r:id="rId2"/>
              </a:rPr>
              <a:t>https://cve.mitre.org/</a:t>
            </a:r>
            <a:r>
              <a:rPr lang="en-US" dirty="0"/>
              <a:t> )</a:t>
            </a:r>
          </a:p>
          <a:p>
            <a:r>
              <a:rPr lang="en-US" dirty="0"/>
              <a:t>e.g.: CVE-2019-1109 is linked with CWE-20: Improper input validation</a:t>
            </a:r>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10</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CWE example</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11</a:t>
            </a:fld>
            <a:endParaRPr lang="en-GB"/>
          </a:p>
        </p:txBody>
      </p:sp>
      <p:pic>
        <p:nvPicPr>
          <p:cNvPr id="46082" name="Picture 2"/>
          <p:cNvPicPr>
            <a:picLocks noChangeAspect="1" noChangeArrowheads="1"/>
          </p:cNvPicPr>
          <p:nvPr/>
        </p:nvPicPr>
        <p:blipFill>
          <a:blip r:embed="rId2"/>
          <a:srcRect t="17364" r="2587" b="7132"/>
          <a:stretch>
            <a:fillRect/>
          </a:stretch>
        </p:blipFill>
        <p:spPr bwMode="auto">
          <a:xfrm>
            <a:off x="0" y="1190847"/>
            <a:ext cx="12192000" cy="566715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Severity Ratings </a:t>
            </a:r>
            <a:r>
              <a:rPr lang="en-US" sz="2200" dirty="0"/>
              <a:t>(NIST NVD based on FIRST)</a:t>
            </a:r>
          </a:p>
        </p:txBody>
      </p:sp>
      <p:sp>
        <p:nvSpPr>
          <p:cNvPr id="3" name="Text Placeholder 2"/>
          <p:cNvSpPr>
            <a:spLocks noGrp="1"/>
          </p:cNvSpPr>
          <p:nvPr>
            <p:ph type="body" idx="1"/>
          </p:nvPr>
        </p:nvSpPr>
        <p:spPr/>
        <p:txBody>
          <a:bodyPr/>
          <a:lstStyle/>
          <a:p>
            <a:r>
              <a:rPr lang="en-US" b="1" dirty="0"/>
              <a:t>NVD Vulnerability Severity Ratings (</a:t>
            </a:r>
            <a:r>
              <a:rPr lang="en-US" dirty="0">
                <a:hlinkClick r:id="rId2"/>
              </a:rPr>
              <a:t>https://nvd.nist.gov/vuln-metrics/cvss</a:t>
            </a:r>
            <a:r>
              <a:rPr lang="en-US" b="1" dirty="0"/>
              <a:t> )</a:t>
            </a:r>
          </a:p>
          <a:p>
            <a:r>
              <a:rPr lang="en-US" dirty="0"/>
              <a:t>NVD provides qualitative severity rankings of "Low", "Medium", and "High" for CVSS v2.0 base score ranges in addition to the severity ratings for CVSS v3.0 as they are defined in the CVSS v3.0 specification.</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12</a:t>
            </a:fld>
            <a:endParaRPr lang="en-GB"/>
          </a:p>
        </p:txBody>
      </p:sp>
      <p:pic>
        <p:nvPicPr>
          <p:cNvPr id="49154" name="Picture 2"/>
          <p:cNvPicPr>
            <a:picLocks noChangeAspect="1" noChangeArrowheads="1"/>
          </p:cNvPicPr>
          <p:nvPr/>
        </p:nvPicPr>
        <p:blipFill>
          <a:blip r:embed="rId3"/>
          <a:srcRect l="39244" t="47597" r="20552" b="21705"/>
          <a:stretch>
            <a:fillRect/>
          </a:stretch>
        </p:blipFill>
        <p:spPr bwMode="auto">
          <a:xfrm>
            <a:off x="1244009" y="3200400"/>
            <a:ext cx="7527851" cy="292395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13</a:t>
            </a:fld>
            <a:endParaRPr lang="en-GB"/>
          </a:p>
        </p:txBody>
      </p:sp>
      <p:pic>
        <p:nvPicPr>
          <p:cNvPr id="45058" name="Picture 2"/>
          <p:cNvPicPr>
            <a:picLocks noChangeAspect="1" noChangeArrowheads="1"/>
          </p:cNvPicPr>
          <p:nvPr/>
        </p:nvPicPr>
        <p:blipFill>
          <a:blip r:embed="rId2"/>
          <a:srcRect l="7849" t="18915" r="12703" b="17829"/>
          <a:stretch>
            <a:fillRect/>
          </a:stretch>
        </p:blipFill>
        <p:spPr bwMode="auto">
          <a:xfrm>
            <a:off x="956930" y="1297172"/>
            <a:ext cx="9686261" cy="4338084"/>
          </a:xfrm>
          <a:prstGeom prst="rect">
            <a:avLst/>
          </a:prstGeom>
          <a:noFill/>
          <a:ln w="9525">
            <a:noFill/>
            <a:miter lim="800000"/>
            <a:headEnd/>
            <a:tailEnd/>
          </a:ln>
        </p:spPr>
      </p:pic>
      <p:sp>
        <p:nvSpPr>
          <p:cNvPr id="6" name="Title 1"/>
          <p:cNvSpPr>
            <a:spLocks noGrp="1"/>
          </p:cNvSpPr>
          <p:nvPr>
            <p:ph type="title"/>
          </p:nvPr>
        </p:nvSpPr>
        <p:spPr>
          <a:xfrm>
            <a:off x="564897" y="287340"/>
            <a:ext cx="10492766" cy="1006164"/>
          </a:xfrm>
        </p:spPr>
        <p:txBody>
          <a:bodyPr/>
          <a:lstStyle/>
          <a:p>
            <a:r>
              <a:rPr lang="en-US" dirty="0"/>
              <a:t>Example of assets identified vulnerabilities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14</a:t>
            </a:fld>
            <a:endParaRPr lang="en-GB"/>
          </a:p>
        </p:txBody>
      </p:sp>
      <p:sp>
        <p:nvSpPr>
          <p:cNvPr id="6" name="Title 1"/>
          <p:cNvSpPr>
            <a:spLocks noGrp="1"/>
          </p:cNvSpPr>
          <p:nvPr>
            <p:ph type="title"/>
          </p:nvPr>
        </p:nvSpPr>
        <p:spPr>
          <a:xfrm>
            <a:off x="564897" y="287340"/>
            <a:ext cx="10492766" cy="1006164"/>
          </a:xfrm>
        </p:spPr>
        <p:txBody>
          <a:bodyPr/>
          <a:lstStyle/>
          <a:p>
            <a:r>
              <a:rPr lang="en-US" dirty="0"/>
              <a:t>Example of assets identified vulnerabilities</a:t>
            </a:r>
          </a:p>
        </p:txBody>
      </p:sp>
      <p:pic>
        <p:nvPicPr>
          <p:cNvPr id="50178" name="Picture 2"/>
          <p:cNvPicPr>
            <a:picLocks noChangeAspect="1" noChangeArrowheads="1"/>
          </p:cNvPicPr>
          <p:nvPr/>
        </p:nvPicPr>
        <p:blipFill>
          <a:blip r:embed="rId2"/>
          <a:srcRect l="40378" t="23101" r="22907" b="9922"/>
          <a:stretch>
            <a:fillRect/>
          </a:stretch>
        </p:blipFill>
        <p:spPr bwMode="auto">
          <a:xfrm>
            <a:off x="967564" y="786809"/>
            <a:ext cx="7070650" cy="577347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 class (Common Criteria)</a:t>
            </a:r>
          </a:p>
        </p:txBody>
      </p:sp>
      <p:sp>
        <p:nvSpPr>
          <p:cNvPr id="3" name="Text Placeholder 2"/>
          <p:cNvSpPr>
            <a:spLocks noGrp="1"/>
          </p:cNvSpPr>
          <p:nvPr>
            <p:ph type="body" idx="1"/>
          </p:nvPr>
        </p:nvSpPr>
        <p:spPr/>
        <p:txBody>
          <a:bodyPr/>
          <a:lstStyle/>
          <a:p>
            <a:r>
              <a:rPr lang="en-US" dirty="0"/>
              <a:t>The AVA: Vulnerability assessment class addresses the possibility of exploitable vulnerabilities introduced in the development or the operation of the TOE.</a:t>
            </a:r>
          </a:p>
          <a:p>
            <a:pPr>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15</a:t>
            </a:fld>
            <a:endParaRPr lang="en-GB"/>
          </a:p>
        </p:txBody>
      </p:sp>
      <p:pic>
        <p:nvPicPr>
          <p:cNvPr id="51202" name="Picture 2"/>
          <p:cNvPicPr>
            <a:picLocks noChangeAspect="1" noChangeArrowheads="1"/>
          </p:cNvPicPr>
          <p:nvPr/>
        </p:nvPicPr>
        <p:blipFill>
          <a:blip r:embed="rId2"/>
          <a:srcRect l="20930" t="61550" r="27529" b="26667"/>
          <a:stretch>
            <a:fillRect/>
          </a:stretch>
        </p:blipFill>
        <p:spPr bwMode="auto">
          <a:xfrm>
            <a:off x="1286538" y="2349796"/>
            <a:ext cx="9377917" cy="1190846"/>
          </a:xfrm>
          <a:prstGeom prst="rect">
            <a:avLst/>
          </a:prstGeom>
          <a:noFill/>
          <a:ln w="9525">
            <a:noFill/>
            <a:miter lim="800000"/>
            <a:headEnd/>
            <a:tailEnd/>
          </a:ln>
        </p:spPr>
      </p:pic>
      <p:sp>
        <p:nvSpPr>
          <p:cNvPr id="7" name="Text Placeholder 2"/>
          <p:cNvSpPr txBox="1">
            <a:spLocks/>
          </p:cNvSpPr>
          <p:nvPr/>
        </p:nvSpPr>
        <p:spPr>
          <a:xfrm>
            <a:off x="674767" y="3657475"/>
            <a:ext cx="10074814" cy="776302"/>
          </a:xfrm>
          <a:prstGeom prst="rect">
            <a:avLst/>
          </a:prstGeom>
          <a:noFill/>
          <a:ln>
            <a:noFill/>
          </a:ln>
        </p:spPr>
        <p:txBody>
          <a:bodyPr spcFirstLastPara="1" wrap="square" lIns="91425" tIns="45700" rIns="91425" bIns="45700" anchor="t" anchorCtr="0"/>
          <a:lstStyle/>
          <a:p>
            <a:pPr marL="457200" indent="-355600">
              <a:spcBef>
                <a:spcPts val="1200"/>
              </a:spcBef>
              <a:buClr>
                <a:srgbClr val="41B4C7"/>
              </a:buClr>
              <a:buSzPts val="2000"/>
              <a:buFont typeface="Noto Sans Symbols"/>
              <a:buChar char="▪"/>
            </a:pPr>
            <a:r>
              <a:rPr lang="en-US" sz="2000" dirty="0">
                <a:solidFill>
                  <a:srgbClr val="595959"/>
                </a:solidFill>
              </a:rPr>
              <a:t>Assessment of development vulnerabilities is covered by the assurance family AVA_VAN.</a:t>
            </a:r>
          </a:p>
          <a:p>
            <a:pPr marL="457200" marR="0" lvl="0" indent="-355600" algn="l" defTabSz="914400" rtl="0" eaLnBrk="1" fontAlgn="auto" latinLnBrk="0" hangingPunct="1">
              <a:lnSpc>
                <a:spcPct val="100000"/>
              </a:lnSpc>
              <a:spcBef>
                <a:spcPts val="1200"/>
              </a:spcBef>
              <a:spcAft>
                <a:spcPts val="0"/>
              </a:spcAft>
              <a:buClr>
                <a:srgbClr val="41B4C7"/>
              </a:buClr>
              <a:buSzPts val="2000"/>
              <a:buFont typeface="Noto Sans Symbols"/>
              <a:buChar char="▪"/>
              <a:tabLst/>
              <a:defRPr/>
            </a:pPr>
            <a:endParaRPr kumimoji="0" lang="en-US" sz="2000" b="0" i="0" u="none" strike="noStrike" kern="0" cap="none" spc="0" normalizeH="0" baseline="0" noProof="0" dirty="0">
              <a:ln>
                <a:noFill/>
              </a:ln>
              <a:solidFill>
                <a:srgbClr val="595959"/>
              </a:solidFill>
              <a:effectLst/>
              <a:uLnTx/>
              <a:uFillTx/>
              <a:latin typeface="Arial"/>
              <a:ea typeface="Arial"/>
              <a:cs typeface="Arial"/>
              <a:sym typeface="Arial"/>
            </a:endParaRPr>
          </a:p>
          <a:p>
            <a:pPr marL="457200" marR="0" lvl="0" indent="-355600" algn="l" defTabSz="914400" rtl="0" eaLnBrk="1" fontAlgn="auto" latinLnBrk="0" hangingPunct="1">
              <a:lnSpc>
                <a:spcPct val="100000"/>
              </a:lnSpc>
              <a:spcBef>
                <a:spcPts val="1200"/>
              </a:spcBef>
              <a:spcAft>
                <a:spcPts val="0"/>
              </a:spcAft>
              <a:buClr>
                <a:srgbClr val="41B4C7"/>
              </a:buClr>
              <a:buSzPts val="2000"/>
              <a:buFont typeface="Noto Sans Symbols"/>
              <a:buNone/>
              <a:tabLst/>
              <a:defRPr/>
            </a:pPr>
            <a:endParaRPr kumimoji="0" lang="en-US" sz="2000" b="0" i="0" u="none" strike="noStrike" kern="0" cap="none" spc="0" normalizeH="0" baseline="0" noProof="0" dirty="0">
              <a:ln>
                <a:noFill/>
              </a:ln>
              <a:solidFill>
                <a:srgbClr val="595959"/>
              </a:solidFill>
              <a:effectLst/>
              <a:uLnTx/>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AVA_VAN.1 Vulnerability analysis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16</a:t>
            </a:fld>
            <a:endParaRPr lang="en-GB"/>
          </a:p>
        </p:txBody>
      </p:sp>
      <p:pic>
        <p:nvPicPr>
          <p:cNvPr id="56322" name="Picture 2"/>
          <p:cNvPicPr>
            <a:picLocks noChangeAspect="1" noChangeArrowheads="1"/>
          </p:cNvPicPr>
          <p:nvPr/>
        </p:nvPicPr>
        <p:blipFill>
          <a:blip r:embed="rId2"/>
          <a:srcRect l="10291" t="44031" r="27006" b="33023"/>
          <a:stretch>
            <a:fillRect/>
          </a:stretch>
        </p:blipFill>
        <p:spPr bwMode="auto">
          <a:xfrm>
            <a:off x="1254642" y="3019647"/>
            <a:ext cx="7644809" cy="1573618"/>
          </a:xfrm>
          <a:prstGeom prst="rect">
            <a:avLst/>
          </a:prstGeom>
          <a:noFill/>
          <a:ln w="9525">
            <a:noFill/>
            <a:miter lim="800000"/>
            <a:headEnd/>
            <a:tailEnd/>
          </a:ln>
        </p:spPr>
      </p:pic>
      <p:pic>
        <p:nvPicPr>
          <p:cNvPr id="56323" name="Picture 3"/>
          <p:cNvPicPr>
            <a:picLocks noChangeAspect="1" noChangeArrowheads="1"/>
          </p:cNvPicPr>
          <p:nvPr/>
        </p:nvPicPr>
        <p:blipFill>
          <a:blip r:embed="rId3"/>
          <a:srcRect l="11337" t="57674" r="25436" b="25582"/>
          <a:stretch>
            <a:fillRect/>
          </a:stretch>
        </p:blipFill>
        <p:spPr bwMode="auto">
          <a:xfrm>
            <a:off x="1446029" y="1924493"/>
            <a:ext cx="7708604" cy="114831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AVA_VAN.2 Vulnerability analysis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17</a:t>
            </a:fld>
            <a:endParaRPr lang="en-GB"/>
          </a:p>
        </p:txBody>
      </p:sp>
      <p:pic>
        <p:nvPicPr>
          <p:cNvPr id="52226" name="Picture 2"/>
          <p:cNvPicPr>
            <a:picLocks noChangeAspect="1" noChangeArrowheads="1"/>
          </p:cNvPicPr>
          <p:nvPr/>
        </p:nvPicPr>
        <p:blipFill>
          <a:blip r:embed="rId2"/>
          <a:srcRect l="11337" t="31628" r="28052" b="15969"/>
          <a:stretch>
            <a:fillRect/>
          </a:stretch>
        </p:blipFill>
        <p:spPr bwMode="auto">
          <a:xfrm>
            <a:off x="1382233" y="2169042"/>
            <a:ext cx="7389627" cy="359380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AVA_VAN.3 Focused vulnerability analysis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18</a:t>
            </a:fld>
            <a:endParaRPr lang="en-GB"/>
          </a:p>
        </p:txBody>
      </p:sp>
      <p:pic>
        <p:nvPicPr>
          <p:cNvPr id="53250" name="Picture 2"/>
          <p:cNvPicPr>
            <a:picLocks noChangeAspect="1" noChangeArrowheads="1"/>
          </p:cNvPicPr>
          <p:nvPr/>
        </p:nvPicPr>
        <p:blipFill>
          <a:blip r:embed="rId2"/>
          <a:srcRect l="10552" t="19380" r="29012" b="29147"/>
          <a:stretch>
            <a:fillRect/>
          </a:stretch>
        </p:blipFill>
        <p:spPr bwMode="auto">
          <a:xfrm>
            <a:off x="1286540" y="2030819"/>
            <a:ext cx="7368362" cy="353000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All about vulnerabilities and Assessment</a:t>
            </a:r>
            <a:endParaRPr lang="en-US" dirty="0"/>
          </a:p>
        </p:txBody>
      </p:sp>
      <p:sp>
        <p:nvSpPr>
          <p:cNvPr id="3" name="Text Placeholder 2"/>
          <p:cNvSpPr>
            <a:spLocks noGrp="1"/>
          </p:cNvSpPr>
          <p:nvPr>
            <p:ph type="body" idx="1"/>
          </p:nvPr>
        </p:nvSpPr>
        <p:spPr>
          <a:xfrm>
            <a:off x="275265" y="769554"/>
            <a:ext cx="11671300" cy="4929222"/>
          </a:xfrm>
        </p:spPr>
        <p:txBody>
          <a:bodyPr/>
          <a:lstStyle/>
          <a:p>
            <a:r>
              <a:rPr lang="pl-PL" b="1" dirty="0">
                <a:solidFill>
                  <a:srgbClr val="00B0F0"/>
                </a:solidFill>
              </a:rPr>
              <a:t>Vulnerability definition: </a:t>
            </a:r>
          </a:p>
          <a:p>
            <a:pPr marL="558800" indent="-457200">
              <a:buAutoNum type="arabicParenBoth"/>
            </a:pPr>
            <a:r>
              <a:rPr lang="en-US" dirty="0"/>
              <a:t>Weakness of an asset or control that can be exploited by one or more threats. [ISO/IEC 27000:2018]</a:t>
            </a:r>
            <a:endParaRPr lang="pl-PL" dirty="0"/>
          </a:p>
          <a:p>
            <a:pPr marL="558800" indent="-457200">
              <a:buAutoNum type="arabicParenBoth"/>
            </a:pPr>
            <a:r>
              <a:rPr lang="en-US" dirty="0"/>
              <a:t>A weakness in an information system, system security procedures, internal controls, or implementation that could be exploited by a threat source. [NIST SP 800-30 Rev.1, 2011]</a:t>
            </a:r>
            <a:endParaRPr lang="pl-PL" dirty="0"/>
          </a:p>
          <a:p>
            <a:pPr marL="558800" indent="-457200">
              <a:buAutoNum type="arabicParenBoth"/>
            </a:pPr>
            <a:r>
              <a:rPr lang="en-US" dirty="0"/>
              <a:t>Weakness in the TOE that can be used to violate the SFRs in some environment</a:t>
            </a:r>
            <a:r>
              <a:rPr lang="pl-PL" dirty="0"/>
              <a:t> [ISO/IEC 15408-1:2009]</a:t>
            </a:r>
          </a:p>
          <a:p>
            <a:r>
              <a:rPr lang="en-US" b="1" dirty="0">
                <a:solidFill>
                  <a:srgbClr val="00B0F0"/>
                </a:solidFill>
              </a:rPr>
              <a:t>The purpose of a vulnerability assessment </a:t>
            </a:r>
            <a:r>
              <a:rPr lang="en-US" dirty="0"/>
              <a:t>is to identify vulnerabilities that exist in the cyber assets of the SCS under examination. Vulnerabilities could be induced through poor configuration, lack of security patching, etc. </a:t>
            </a:r>
          </a:p>
          <a:p>
            <a:r>
              <a:rPr lang="en-US" b="1" dirty="0"/>
              <a:t>Confirmed vulnerabilities</a:t>
            </a:r>
            <a:r>
              <a:rPr lang="pl-PL" b="1" dirty="0"/>
              <a:t> </a:t>
            </a:r>
            <a:r>
              <a:rPr lang="pl-PL" dirty="0"/>
              <a:t>are</a:t>
            </a:r>
            <a:r>
              <a:rPr lang="pl-PL" b="1" dirty="0"/>
              <a:t> </a:t>
            </a:r>
            <a:r>
              <a:rPr lang="en-US" dirty="0"/>
              <a:t>vulnerabilities that </a:t>
            </a:r>
            <a:r>
              <a:rPr lang="pl-PL" dirty="0"/>
              <a:t>are publishly known </a:t>
            </a:r>
            <a:r>
              <a:rPr lang="en-US" dirty="0"/>
              <a:t> </a:t>
            </a:r>
            <a:r>
              <a:rPr lang="pl-PL" dirty="0"/>
              <a:t>(derived from </a:t>
            </a:r>
            <a:r>
              <a:rPr lang="en-US" dirty="0"/>
              <a:t>on-line repositories </a:t>
            </a:r>
            <a:r>
              <a:rPr lang="pl-PL" dirty="0"/>
              <a:t>such as MITRE</a:t>
            </a:r>
            <a:r>
              <a:rPr lang="en-US" dirty="0"/>
              <a:t>, </a:t>
            </a:r>
            <a:r>
              <a:rPr lang="pl-PL" dirty="0"/>
              <a:t>from </a:t>
            </a:r>
            <a:r>
              <a:rPr lang="en-US" dirty="0"/>
              <a:t>CVSS open industry standard</a:t>
            </a:r>
            <a:r>
              <a:rPr lang="pl-PL" dirty="0"/>
              <a:t> [FIRST]</a:t>
            </a:r>
            <a:r>
              <a:rPr lang="en-US" dirty="0"/>
              <a:t> and</a:t>
            </a:r>
            <a:r>
              <a:rPr lang="pl-PL" dirty="0"/>
              <a:t> </a:t>
            </a:r>
            <a:r>
              <a:rPr lang="en-US" dirty="0"/>
              <a:t>automated scanning tools) </a:t>
            </a:r>
            <a:r>
              <a:rPr lang="pl-PL" dirty="0"/>
              <a:t>and </a:t>
            </a:r>
            <a:r>
              <a:rPr lang="en-US" dirty="0"/>
              <a:t>correspond to each asset</a:t>
            </a:r>
            <a:endParaRPr lang="pl-PL" dirty="0"/>
          </a:p>
          <a:p>
            <a:r>
              <a:rPr lang="pl-PL" dirty="0"/>
              <a:t>Confirmed vulnerabilities incorporate </a:t>
            </a:r>
            <a:r>
              <a:rPr lang="pl-PL" b="1" dirty="0"/>
              <a:t>attributes</a:t>
            </a:r>
            <a:r>
              <a:rPr lang="pl-PL" dirty="0"/>
              <a:t>, such as the Common Vulnerabilities and Exposures (CVE), access vector, access complexity and authentication</a:t>
            </a: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AVA_VAN.4 Methodical vulnerability analysis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19</a:t>
            </a:fld>
            <a:endParaRPr lang="en-GB"/>
          </a:p>
        </p:txBody>
      </p:sp>
      <p:pic>
        <p:nvPicPr>
          <p:cNvPr id="54274" name="Picture 2"/>
          <p:cNvPicPr>
            <a:picLocks noChangeAspect="1" noChangeArrowheads="1"/>
          </p:cNvPicPr>
          <p:nvPr/>
        </p:nvPicPr>
        <p:blipFill>
          <a:blip r:embed="rId3"/>
          <a:srcRect l="10901" t="18915" r="24564" b="25271"/>
          <a:stretch>
            <a:fillRect/>
          </a:stretch>
        </p:blipFill>
        <p:spPr bwMode="auto">
          <a:xfrm>
            <a:off x="1329070" y="1297172"/>
            <a:ext cx="7868093" cy="382772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AVA_VAN.5 Advanced methodical vulnerability analysis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20</a:t>
            </a:fld>
            <a:endParaRPr lang="en-GB"/>
          </a:p>
        </p:txBody>
      </p:sp>
      <p:pic>
        <p:nvPicPr>
          <p:cNvPr id="55298" name="Picture 2"/>
          <p:cNvPicPr>
            <a:picLocks noChangeAspect="1" noChangeArrowheads="1"/>
          </p:cNvPicPr>
          <p:nvPr/>
        </p:nvPicPr>
        <p:blipFill>
          <a:blip r:embed="rId2"/>
          <a:srcRect l="10640" t="29458" r="28488" b="14418"/>
          <a:stretch>
            <a:fillRect/>
          </a:stretch>
        </p:blipFill>
        <p:spPr bwMode="auto">
          <a:xfrm>
            <a:off x="2371060" y="1456660"/>
            <a:ext cx="7421526" cy="384898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potential</a:t>
            </a:r>
          </a:p>
        </p:txBody>
      </p:sp>
      <p:sp>
        <p:nvSpPr>
          <p:cNvPr id="3" name="Text Placeholder 2"/>
          <p:cNvSpPr>
            <a:spLocks noGrp="1"/>
          </p:cNvSpPr>
          <p:nvPr>
            <p:ph type="body" idx="1"/>
          </p:nvPr>
        </p:nvSpPr>
        <p:spPr/>
        <p:txBody>
          <a:bodyPr/>
          <a:lstStyle/>
          <a:p>
            <a:pPr>
              <a:buNone/>
            </a:pPr>
            <a:r>
              <a:rPr lang="en-US" b="1" dirty="0"/>
              <a:t>Definition</a:t>
            </a:r>
          </a:p>
          <a:p>
            <a:r>
              <a:rPr lang="en-US" dirty="0"/>
              <a:t>Measure of the effort to be expended in attacking a TOE, expressed in terms of an attacker's expertise, resources and motivation (ISO/IEC 15408-1:2009)</a:t>
            </a:r>
          </a:p>
          <a:p>
            <a:r>
              <a:rPr lang="en-US" dirty="0"/>
              <a:t>Perceived potential for success of an attack, should an attack be launched, expressed in terms of an attacker's expertise, resources and motivation (ISO/IEC 27032:2012)</a:t>
            </a:r>
          </a:p>
          <a:p>
            <a:r>
              <a:rPr lang="en-US" dirty="0"/>
              <a:t>Attack potential can be :</a:t>
            </a:r>
          </a:p>
          <a:p>
            <a:pPr>
              <a:buNone/>
            </a:pPr>
            <a:r>
              <a:rPr lang="en-US" dirty="0"/>
              <a:t>Basic</a:t>
            </a:r>
          </a:p>
          <a:p>
            <a:pPr>
              <a:buNone/>
            </a:pPr>
            <a:r>
              <a:rPr lang="en-US" dirty="0"/>
              <a:t>Enhanced-basic</a:t>
            </a:r>
          </a:p>
          <a:p>
            <a:pPr>
              <a:buNone/>
            </a:pPr>
            <a:r>
              <a:rPr lang="en-US" dirty="0"/>
              <a:t>Moderate</a:t>
            </a:r>
          </a:p>
          <a:p>
            <a:pPr>
              <a:buNone/>
            </a:pPr>
            <a:r>
              <a:rPr lang="en-US" dirty="0"/>
              <a:t>High</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21</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76446" y="2668772"/>
            <a:ext cx="11759609" cy="368713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2</a:t>
            </a:fld>
            <a:endParaRPr lang="en-GB"/>
          </a:p>
        </p:txBody>
      </p:sp>
      <p:sp>
        <p:nvSpPr>
          <p:cNvPr id="5" name="Rectangle 4"/>
          <p:cNvSpPr/>
          <p:nvPr/>
        </p:nvSpPr>
        <p:spPr>
          <a:xfrm>
            <a:off x="3434315" y="762000"/>
            <a:ext cx="7602279"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a:t>Vulnerability Asssessment</a:t>
            </a:r>
            <a:endParaRPr lang="en-US" sz="1800" b="1" dirty="0"/>
          </a:p>
        </p:txBody>
      </p:sp>
      <p:sp>
        <p:nvSpPr>
          <p:cNvPr id="6" name="Rectangle 5"/>
          <p:cNvSpPr/>
          <p:nvPr/>
        </p:nvSpPr>
        <p:spPr>
          <a:xfrm>
            <a:off x="3489842" y="1741673"/>
            <a:ext cx="2762102" cy="7463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b="1" dirty="0">
                <a:solidFill>
                  <a:schemeClr val="tx1"/>
                </a:solidFill>
              </a:rPr>
              <a:t>Confirmed Vulnerabilities </a:t>
            </a:r>
            <a:r>
              <a:rPr lang="pl-PL" sz="1500" dirty="0">
                <a:solidFill>
                  <a:srgbClr val="C00000"/>
                </a:solidFill>
              </a:rPr>
              <a:t>(publishly known</a:t>
            </a:r>
            <a:r>
              <a:rPr lang="pl-PL" sz="1500" b="1" dirty="0">
                <a:solidFill>
                  <a:schemeClr val="tx1"/>
                </a:solidFill>
              </a:rPr>
              <a:t>)</a:t>
            </a:r>
            <a:endParaRPr lang="en-US" sz="1500" b="1" dirty="0">
              <a:solidFill>
                <a:schemeClr val="tx1"/>
              </a:solidFill>
            </a:endParaRPr>
          </a:p>
        </p:txBody>
      </p:sp>
      <p:sp>
        <p:nvSpPr>
          <p:cNvPr id="7" name="Rectangle 6"/>
          <p:cNvSpPr/>
          <p:nvPr/>
        </p:nvSpPr>
        <p:spPr>
          <a:xfrm>
            <a:off x="8226941" y="1709774"/>
            <a:ext cx="2799021" cy="746347"/>
          </a:xfrm>
          <a:prstGeom prst="rect">
            <a:avLst/>
          </a:prstGeom>
          <a:solidFill>
            <a:srgbClr val="9B9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b="1" dirty="0">
                <a:solidFill>
                  <a:schemeClr val="tx1"/>
                </a:solidFill>
              </a:rPr>
              <a:t>Unconfirmed Vulnerabilities </a:t>
            </a:r>
            <a:r>
              <a:rPr lang="pl-PL" sz="1500" dirty="0">
                <a:solidFill>
                  <a:srgbClr val="C00000"/>
                </a:solidFill>
              </a:rPr>
              <a:t>(publishly uknown)</a:t>
            </a:r>
            <a:endParaRPr lang="en-US" sz="1500" dirty="0">
              <a:solidFill>
                <a:srgbClr val="C00000"/>
              </a:solidFill>
            </a:endParaRPr>
          </a:p>
        </p:txBody>
      </p:sp>
      <p:sp>
        <p:nvSpPr>
          <p:cNvPr id="8" name="Down Arrow 7"/>
          <p:cNvSpPr/>
          <p:nvPr/>
        </p:nvSpPr>
        <p:spPr>
          <a:xfrm>
            <a:off x="4775200" y="1382234"/>
            <a:ext cx="445386" cy="376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3231" y="3291663"/>
            <a:ext cx="8427485" cy="431800"/>
          </a:xfrm>
          <a:prstGeom prst="rect">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b="1" dirty="0">
                <a:solidFill>
                  <a:schemeClr val="tx1"/>
                </a:solidFill>
              </a:rPr>
              <a:t>Vulnerabilities Labelling</a:t>
            </a:r>
            <a:endParaRPr lang="en-US" sz="1500" b="1" dirty="0">
              <a:solidFill>
                <a:schemeClr val="tx1"/>
              </a:solidFill>
            </a:endParaRPr>
          </a:p>
        </p:txBody>
      </p:sp>
      <p:sp>
        <p:nvSpPr>
          <p:cNvPr id="15" name="Rectangle 14"/>
          <p:cNvSpPr/>
          <p:nvPr/>
        </p:nvSpPr>
        <p:spPr>
          <a:xfrm>
            <a:off x="3645787" y="5218813"/>
            <a:ext cx="914400" cy="876300"/>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access vector</a:t>
            </a:r>
            <a:endParaRPr lang="en-US" sz="1500" b="1" dirty="0">
              <a:solidFill>
                <a:schemeClr val="bg1"/>
              </a:solidFill>
            </a:endParaRPr>
          </a:p>
        </p:txBody>
      </p:sp>
      <p:sp>
        <p:nvSpPr>
          <p:cNvPr id="18" name="Rectangle 17"/>
          <p:cNvSpPr/>
          <p:nvPr/>
        </p:nvSpPr>
        <p:spPr>
          <a:xfrm>
            <a:off x="459266" y="4072270"/>
            <a:ext cx="3038846" cy="919126"/>
          </a:xfrm>
          <a:prstGeom prst="rect">
            <a:avLst/>
          </a:prstGeom>
          <a:solidFill>
            <a:srgbClr val="00D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tx1">
                    <a:lumMod val="75000"/>
                    <a:lumOff val="25000"/>
                  </a:schemeClr>
                </a:solidFill>
              </a:rPr>
              <a:t>Common Vulnerabilities and Exposures (CVE) </a:t>
            </a:r>
            <a:r>
              <a:rPr lang="pl-PL" sz="1600" dirty="0">
                <a:solidFill>
                  <a:schemeClr val="accent2">
                    <a:lumMod val="75000"/>
                  </a:schemeClr>
                </a:solidFill>
              </a:rPr>
              <a:t>(Vulnerability ID number)</a:t>
            </a:r>
            <a:endParaRPr lang="en-US" sz="1600" dirty="0">
              <a:solidFill>
                <a:schemeClr val="accent2">
                  <a:lumMod val="75000"/>
                </a:schemeClr>
              </a:solidFill>
            </a:endParaRPr>
          </a:p>
        </p:txBody>
      </p:sp>
      <p:sp>
        <p:nvSpPr>
          <p:cNvPr id="19" name="Rectangle 18"/>
          <p:cNvSpPr/>
          <p:nvPr/>
        </p:nvSpPr>
        <p:spPr>
          <a:xfrm>
            <a:off x="4626934" y="5225311"/>
            <a:ext cx="1447800" cy="584200"/>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t>access complexity</a:t>
            </a:r>
            <a:endParaRPr lang="en-US" sz="1500" b="1" dirty="0">
              <a:solidFill>
                <a:schemeClr val="bg1"/>
              </a:solidFill>
            </a:endParaRPr>
          </a:p>
        </p:txBody>
      </p:sp>
      <p:sp>
        <p:nvSpPr>
          <p:cNvPr id="20" name="Rectangle 19"/>
          <p:cNvSpPr/>
          <p:nvPr/>
        </p:nvSpPr>
        <p:spPr>
          <a:xfrm>
            <a:off x="6150343" y="5203749"/>
            <a:ext cx="1196754" cy="697320"/>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authentication</a:t>
            </a:r>
            <a:endParaRPr lang="en-US" sz="1500" b="1" dirty="0">
              <a:solidFill>
                <a:schemeClr val="bg1"/>
              </a:solidFill>
            </a:endParaRPr>
          </a:p>
        </p:txBody>
      </p:sp>
      <p:sp>
        <p:nvSpPr>
          <p:cNvPr id="21" name="Rectangle 20"/>
          <p:cNvSpPr/>
          <p:nvPr/>
        </p:nvSpPr>
        <p:spPr>
          <a:xfrm>
            <a:off x="9388548" y="3009014"/>
            <a:ext cx="2530550" cy="893135"/>
          </a:xfrm>
          <a:prstGeom prst="rect">
            <a:avLst/>
          </a:prstGeom>
          <a:solidFill>
            <a:srgbClr val="01FF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b="1" dirty="0">
                <a:solidFill>
                  <a:schemeClr val="tx1">
                    <a:lumMod val="75000"/>
                    <a:lumOff val="25000"/>
                  </a:schemeClr>
                </a:solidFill>
              </a:rPr>
              <a:t>Common Weakness Enumeration (CWE) </a:t>
            </a:r>
            <a:r>
              <a:rPr lang="pl-PL" sz="1500" dirty="0">
                <a:solidFill>
                  <a:schemeClr val="accent2">
                    <a:lumMod val="75000"/>
                  </a:schemeClr>
                </a:solidFill>
              </a:rPr>
              <a:t>(Mapping  of vulnerabilities to threats)</a:t>
            </a:r>
            <a:endParaRPr lang="en-US" sz="1500" dirty="0">
              <a:solidFill>
                <a:schemeClr val="accent2">
                  <a:lumMod val="75000"/>
                </a:schemeClr>
              </a:solidFill>
            </a:endParaRPr>
          </a:p>
        </p:txBody>
      </p:sp>
      <p:sp>
        <p:nvSpPr>
          <p:cNvPr id="22" name="Rectangle 21"/>
          <p:cNvSpPr/>
          <p:nvPr/>
        </p:nvSpPr>
        <p:spPr>
          <a:xfrm>
            <a:off x="431800" y="5194300"/>
            <a:ext cx="3009900" cy="1003300"/>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700" dirty="0"/>
              <a:t>e.g. </a:t>
            </a:r>
          </a:p>
          <a:p>
            <a:r>
              <a:rPr lang="en-US" sz="1700" dirty="0"/>
              <a:t>"CVE-1999-0067",</a:t>
            </a:r>
            <a:endParaRPr lang="pl-PL" sz="1700" dirty="0"/>
          </a:p>
          <a:p>
            <a:r>
              <a:rPr lang="en-US" sz="1700" dirty="0"/>
              <a:t> "CVE-2014-12345",</a:t>
            </a:r>
            <a:endParaRPr lang="pl-PL" sz="1700" dirty="0"/>
          </a:p>
          <a:p>
            <a:r>
              <a:rPr lang="en-US" sz="1700" dirty="0"/>
              <a:t> "CVE-2016-7654321</a:t>
            </a:r>
            <a:r>
              <a:rPr lang="pl-PL" sz="1700" dirty="0"/>
              <a:t>, etc . . .</a:t>
            </a:r>
            <a:endParaRPr lang="en-US" sz="1700" dirty="0">
              <a:solidFill>
                <a:schemeClr val="bg1"/>
              </a:solidFill>
            </a:endParaRPr>
          </a:p>
        </p:txBody>
      </p:sp>
      <p:sp>
        <p:nvSpPr>
          <p:cNvPr id="26" name="Down Arrow 25"/>
          <p:cNvSpPr/>
          <p:nvPr/>
        </p:nvSpPr>
        <p:spPr>
          <a:xfrm>
            <a:off x="1807535" y="3721394"/>
            <a:ext cx="212651" cy="350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1658679" y="4986670"/>
            <a:ext cx="106326" cy="194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636335" y="4072269"/>
            <a:ext cx="7889358" cy="829339"/>
          </a:xfrm>
          <a:prstGeom prst="rect">
            <a:avLst/>
          </a:prstGeom>
          <a:solidFill>
            <a:srgbClr val="00D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rPr>
              <a:t>Common Vulnerability Scoring System (CVSS)</a:t>
            </a:r>
            <a:r>
              <a:rPr lang="pl-PL" sz="1600" b="1" dirty="0">
                <a:solidFill>
                  <a:schemeClr val="tx1">
                    <a:lumMod val="75000"/>
                    <a:lumOff val="25000"/>
                  </a:schemeClr>
                </a:solidFill>
              </a:rPr>
              <a:t>                                                               </a:t>
            </a:r>
            <a:r>
              <a:rPr lang="pl-PL" sz="1600" dirty="0">
                <a:solidFill>
                  <a:schemeClr val="accent2">
                    <a:lumMod val="75000"/>
                  </a:schemeClr>
                </a:solidFill>
              </a:rPr>
              <a:t>(Vulnerability metrics)</a:t>
            </a:r>
            <a:endParaRPr lang="en-US" sz="1600" dirty="0">
              <a:solidFill>
                <a:schemeClr val="accent2">
                  <a:lumMod val="75000"/>
                </a:schemeClr>
              </a:solidFill>
            </a:endParaRPr>
          </a:p>
        </p:txBody>
      </p:sp>
      <p:sp>
        <p:nvSpPr>
          <p:cNvPr id="63" name="Rectangle 62"/>
          <p:cNvSpPr/>
          <p:nvPr/>
        </p:nvSpPr>
        <p:spPr>
          <a:xfrm>
            <a:off x="7419164" y="5188688"/>
            <a:ext cx="1618510" cy="691116"/>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Confidentiality</a:t>
            </a:r>
            <a:endParaRPr lang="en-US" sz="1500" b="1" dirty="0">
              <a:solidFill>
                <a:schemeClr val="bg1"/>
              </a:solidFill>
            </a:endParaRPr>
          </a:p>
        </p:txBody>
      </p:sp>
      <p:sp>
        <p:nvSpPr>
          <p:cNvPr id="64" name="Rectangle 63"/>
          <p:cNvSpPr/>
          <p:nvPr/>
        </p:nvSpPr>
        <p:spPr>
          <a:xfrm>
            <a:off x="9141640" y="5175396"/>
            <a:ext cx="1076250" cy="619347"/>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Integrity</a:t>
            </a:r>
            <a:endParaRPr lang="en-US" sz="1500" b="1" dirty="0">
              <a:solidFill>
                <a:schemeClr val="bg1"/>
              </a:solidFill>
            </a:endParaRPr>
          </a:p>
        </p:txBody>
      </p:sp>
      <p:sp>
        <p:nvSpPr>
          <p:cNvPr id="65" name="Rectangle 64"/>
          <p:cNvSpPr/>
          <p:nvPr/>
        </p:nvSpPr>
        <p:spPr>
          <a:xfrm>
            <a:off x="10346659" y="5189574"/>
            <a:ext cx="1402318" cy="700864"/>
          </a:xfrm>
          <a:prstGeom prst="rect">
            <a:avLst/>
          </a:prstGeom>
          <a:solidFill>
            <a:srgbClr val="008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Availability</a:t>
            </a:r>
            <a:endParaRPr lang="en-US" sz="1500" b="1" dirty="0">
              <a:solidFill>
                <a:schemeClr val="bg1"/>
              </a:solidFill>
            </a:endParaRPr>
          </a:p>
        </p:txBody>
      </p:sp>
      <p:sp>
        <p:nvSpPr>
          <p:cNvPr id="107" name="Down Arrow 106"/>
          <p:cNvSpPr/>
          <p:nvPr/>
        </p:nvSpPr>
        <p:spPr>
          <a:xfrm>
            <a:off x="4034172" y="4937051"/>
            <a:ext cx="126705" cy="269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wn Arrow 107"/>
          <p:cNvSpPr/>
          <p:nvPr/>
        </p:nvSpPr>
        <p:spPr>
          <a:xfrm>
            <a:off x="5302988" y="4940595"/>
            <a:ext cx="126705" cy="269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wn Arrow 108"/>
          <p:cNvSpPr/>
          <p:nvPr/>
        </p:nvSpPr>
        <p:spPr>
          <a:xfrm>
            <a:off x="6720663" y="4922874"/>
            <a:ext cx="126705" cy="269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wn Arrow 109"/>
          <p:cNvSpPr/>
          <p:nvPr/>
        </p:nvSpPr>
        <p:spPr>
          <a:xfrm>
            <a:off x="8127705" y="4915786"/>
            <a:ext cx="126705" cy="269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wn Arrow 110"/>
          <p:cNvSpPr/>
          <p:nvPr/>
        </p:nvSpPr>
        <p:spPr>
          <a:xfrm>
            <a:off x="9556012" y="4898066"/>
            <a:ext cx="126705" cy="269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wn Arrow 111"/>
          <p:cNvSpPr/>
          <p:nvPr/>
        </p:nvSpPr>
        <p:spPr>
          <a:xfrm>
            <a:off x="10814198" y="4901609"/>
            <a:ext cx="126705" cy="269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own Arrow 112"/>
          <p:cNvSpPr/>
          <p:nvPr/>
        </p:nvSpPr>
        <p:spPr>
          <a:xfrm>
            <a:off x="5455094" y="3727008"/>
            <a:ext cx="215603" cy="338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wn Arrow 117"/>
          <p:cNvSpPr/>
          <p:nvPr/>
        </p:nvSpPr>
        <p:spPr>
          <a:xfrm>
            <a:off x="9467703" y="1382233"/>
            <a:ext cx="445386" cy="337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265814" y="2647508"/>
            <a:ext cx="11770242" cy="292388"/>
          </a:xfrm>
          <a:prstGeom prst="rect">
            <a:avLst/>
          </a:prstGeom>
          <a:solidFill>
            <a:schemeClr val="bg1">
              <a:lumMod val="85000"/>
            </a:schemeClr>
          </a:solidFill>
        </p:spPr>
        <p:txBody>
          <a:bodyPr wrap="square" rtlCol="0">
            <a:spAutoFit/>
          </a:bodyPr>
          <a:lstStyle/>
          <a:p>
            <a:pPr algn="ctr"/>
            <a:r>
              <a:rPr lang="pl-PL" sz="1300" dirty="0"/>
              <a:t>Vulnerability features</a:t>
            </a:r>
            <a:endParaRPr lang="en-US" sz="1300" dirty="0"/>
          </a:p>
        </p:txBody>
      </p:sp>
      <p:cxnSp>
        <p:nvCxnSpPr>
          <p:cNvPr id="116" name="Straight Arrow Connector 115"/>
          <p:cNvCxnSpPr>
            <a:stCxn id="6" idx="2"/>
          </p:cNvCxnSpPr>
          <p:nvPr/>
        </p:nvCxnSpPr>
        <p:spPr>
          <a:xfrm flipH="1">
            <a:off x="4869713" y="2488019"/>
            <a:ext cx="1180" cy="79744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a:off x="6241311" y="2466754"/>
            <a:ext cx="3157870" cy="627321"/>
          </a:xfrm>
          <a:prstGeom prst="bentConnector3">
            <a:avLst>
              <a:gd name="adj1" fmla="val 28115"/>
            </a:avLst>
          </a:prstGeom>
          <a:ln w="66675">
            <a:tailEnd type="arrow"/>
          </a:ln>
          <a:effectLst>
            <a:innerShdw blurRad="63500" dist="50800" dir="27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Common Vulnerabilities and Exposures (CVE)</a:t>
            </a:r>
            <a:endParaRPr lang="en-US" dirty="0"/>
          </a:p>
        </p:txBody>
      </p:sp>
      <p:sp>
        <p:nvSpPr>
          <p:cNvPr id="3" name="Text Placeholder 2"/>
          <p:cNvSpPr>
            <a:spLocks noGrp="1"/>
          </p:cNvSpPr>
          <p:nvPr>
            <p:ph type="body" idx="1"/>
          </p:nvPr>
        </p:nvSpPr>
        <p:spPr>
          <a:xfrm>
            <a:off x="254000" y="1077898"/>
            <a:ext cx="11671300" cy="4929222"/>
          </a:xfrm>
        </p:spPr>
        <p:txBody>
          <a:bodyPr/>
          <a:lstStyle/>
          <a:p>
            <a:pPr>
              <a:buNone/>
            </a:pPr>
            <a:r>
              <a:rPr lang="pl-PL" b="1" dirty="0"/>
              <a:t>Definition</a:t>
            </a:r>
          </a:p>
          <a:p>
            <a:r>
              <a:rPr lang="en-US" dirty="0"/>
              <a:t>A list of entries—each containing an identification number, a description, and at least one public reference—for publicly known </a:t>
            </a:r>
            <a:r>
              <a:rPr lang="en-US" dirty="0" err="1"/>
              <a:t>cybersecurity</a:t>
            </a:r>
            <a:r>
              <a:rPr lang="en-US" dirty="0"/>
              <a:t> vulnerabilities.</a:t>
            </a:r>
            <a:r>
              <a:rPr lang="pl-PL" dirty="0"/>
              <a:t> [MITRE]</a:t>
            </a:r>
          </a:p>
          <a:p>
            <a:r>
              <a:rPr lang="en-US" dirty="0"/>
              <a:t>A nomenclature and dictionary of security-related software [NIST SP 800-126 Rev. 2]</a:t>
            </a:r>
            <a:endParaRPr lang="pl-PL" dirty="0"/>
          </a:p>
          <a:p>
            <a:pPr>
              <a:buNone/>
            </a:pPr>
            <a:endParaRPr lang="pl-PL" dirty="0"/>
          </a:p>
          <a:p>
            <a:pPr>
              <a:buNone/>
            </a:pPr>
            <a:r>
              <a:rPr lang="pl-PL" b="1" dirty="0"/>
              <a:t>A CVE has the format      </a:t>
            </a:r>
            <a:r>
              <a:rPr lang="en-US" dirty="0">
                <a:hlinkClick r:id="rId3"/>
              </a:rPr>
              <a:t>CVE-2020</a:t>
            </a:r>
            <a:r>
              <a:rPr lang="pl-PL" dirty="0">
                <a:hlinkClick r:id="rId3"/>
              </a:rPr>
              <a:t> (year)</a:t>
            </a:r>
            <a:r>
              <a:rPr lang="en-US" dirty="0">
                <a:hlinkClick r:id="rId3"/>
              </a:rPr>
              <a:t>-</a:t>
            </a:r>
            <a:r>
              <a:rPr lang="en-US" dirty="0" err="1">
                <a:hlinkClick r:id="rId3"/>
              </a:rPr>
              <a:t>xxxxxx</a:t>
            </a:r>
            <a:r>
              <a:rPr lang="en-US" dirty="0">
                <a:hlinkClick r:id="rId3"/>
              </a:rPr>
              <a:t> entries</a:t>
            </a:r>
            <a:r>
              <a:rPr lang="pl-PL" dirty="0"/>
              <a:t> </a:t>
            </a:r>
            <a:r>
              <a:rPr lang="pl-PL" dirty="0">
                <a:hlinkClick r:id="rId3"/>
              </a:rPr>
              <a:t>(number) </a:t>
            </a:r>
            <a:endParaRPr lang="pl-PL" dirty="0"/>
          </a:p>
          <a:p>
            <a:r>
              <a:rPr lang="en-US" dirty="0"/>
              <a:t>A CVE Entry is an item in the </a:t>
            </a:r>
            <a:r>
              <a:rPr lang="en-US" dirty="0">
                <a:hlinkClick r:id="rId4"/>
              </a:rPr>
              <a:t>CVE List</a:t>
            </a:r>
            <a:r>
              <a:rPr lang="en-US" dirty="0"/>
              <a:t>. </a:t>
            </a:r>
            <a:endParaRPr lang="pl-PL" dirty="0"/>
          </a:p>
          <a:p>
            <a:pPr>
              <a:buNone/>
            </a:pPr>
            <a:r>
              <a:rPr lang="en-US" dirty="0"/>
              <a:t>Each CVE Entry includes the following:</a:t>
            </a:r>
          </a:p>
          <a:p>
            <a:r>
              <a:rPr lang="en-US" dirty="0">
                <a:hlinkClick r:id="rId5"/>
              </a:rPr>
              <a:t>CVE ID</a:t>
            </a:r>
            <a:r>
              <a:rPr lang="en-US" dirty="0"/>
              <a:t> with four or more digits in the sequence number portion of the ID</a:t>
            </a:r>
            <a:endParaRPr lang="pl-PL" dirty="0"/>
          </a:p>
          <a:p>
            <a:pPr>
              <a:buNone/>
            </a:pPr>
            <a:r>
              <a:rPr lang="en-US" dirty="0"/>
              <a:t> (i.e., "CVE-1999-0067", "CVE-2014-12345", "CVE-2016-7654321").</a:t>
            </a:r>
          </a:p>
          <a:p>
            <a:r>
              <a:rPr lang="en-US" dirty="0"/>
              <a:t>Brief </a:t>
            </a:r>
            <a:r>
              <a:rPr lang="en-US" dirty="0">
                <a:hlinkClick r:id="rId5"/>
              </a:rPr>
              <a:t>Description</a:t>
            </a:r>
            <a:r>
              <a:rPr lang="en-US" dirty="0"/>
              <a:t> of the security vulnerability or exposure.</a:t>
            </a:r>
          </a:p>
          <a:p>
            <a:r>
              <a:rPr lang="en-US" dirty="0"/>
              <a:t>Any pertinent </a:t>
            </a:r>
            <a:r>
              <a:rPr lang="en-US" dirty="0">
                <a:hlinkClick r:id="rId5"/>
              </a:rPr>
              <a:t>References</a:t>
            </a:r>
            <a:r>
              <a:rPr lang="en-US" dirty="0"/>
              <a:t> (i.e., vulnerability reports and advisories).</a:t>
            </a:r>
          </a:p>
          <a:p>
            <a:pPr>
              <a:buNone/>
            </a:pPr>
            <a:endParaRPr lang="pl-PL"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3</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CVE example</a:t>
            </a: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4</a:t>
            </a:fld>
            <a:endParaRPr lang="en-GB"/>
          </a:p>
        </p:txBody>
      </p:sp>
      <p:sp>
        <p:nvSpPr>
          <p:cNvPr id="5" name="Rectangle 4"/>
          <p:cNvSpPr/>
          <p:nvPr/>
        </p:nvSpPr>
        <p:spPr>
          <a:xfrm>
            <a:off x="4717416" y="1050629"/>
            <a:ext cx="6903970" cy="5632311"/>
          </a:xfrm>
          <a:prstGeom prst="rect">
            <a:avLst/>
          </a:prstGeom>
        </p:spPr>
        <p:txBody>
          <a:bodyPr wrap="square">
            <a:spAutoFit/>
          </a:bodyPr>
          <a:lstStyle/>
          <a:p>
            <a:pPr marL="457200" indent="-355600">
              <a:spcBef>
                <a:spcPts val="1200"/>
              </a:spcBef>
              <a:buClr>
                <a:srgbClr val="41B4C7"/>
              </a:buClr>
              <a:buSzPts val="2000"/>
              <a:buFont typeface="Noto Sans Symbols"/>
              <a:buChar char="▪"/>
            </a:pPr>
            <a:r>
              <a:rPr lang="en-US" sz="2000" dirty="0">
                <a:solidFill>
                  <a:srgbClr val="595959"/>
                </a:solidFill>
              </a:rPr>
              <a:t>A detected vulnerability in this asset could be a "Microsoft Office Spoofing Vulnerability" existing when Microsoft Office </a:t>
            </a:r>
            <a:r>
              <a:rPr lang="en-US" sz="2000" dirty="0" err="1">
                <a:solidFill>
                  <a:srgbClr val="595959"/>
                </a:solidFill>
              </a:rPr>
              <a:t>Javascript</a:t>
            </a:r>
            <a:r>
              <a:rPr lang="en-US" sz="2000" dirty="0">
                <a:solidFill>
                  <a:srgbClr val="595959"/>
                </a:solidFill>
              </a:rPr>
              <a:t> does not check the validity of the web page making a request to Office </a:t>
            </a:r>
            <a:r>
              <a:rPr lang="en-US" sz="2000" dirty="0" err="1">
                <a:solidFill>
                  <a:srgbClr val="595959"/>
                </a:solidFill>
              </a:rPr>
              <a:t>documents.An</a:t>
            </a:r>
            <a:r>
              <a:rPr lang="en-US" sz="2000" dirty="0">
                <a:solidFill>
                  <a:srgbClr val="595959"/>
                </a:solidFill>
              </a:rPr>
              <a:t> attacker who successfully exploited this vulnerability could read or write information in Office documents. </a:t>
            </a:r>
            <a:endParaRPr lang="pl-PL" sz="2000" dirty="0">
              <a:solidFill>
                <a:srgbClr val="595959"/>
              </a:solidFill>
            </a:endParaRPr>
          </a:p>
          <a:p>
            <a:pPr marL="457200" lvl="0" indent="-355600">
              <a:spcBef>
                <a:spcPts val="1200"/>
              </a:spcBef>
              <a:buClr>
                <a:srgbClr val="41B4C7"/>
              </a:buClr>
              <a:buSzPts val="2000"/>
              <a:buFont typeface="Noto Sans Symbols"/>
              <a:buChar char="▪"/>
            </a:pPr>
            <a:r>
              <a:rPr lang="en-US" sz="2000" dirty="0">
                <a:solidFill>
                  <a:srgbClr val="595959"/>
                </a:solidFill>
              </a:rPr>
              <a:t>This vulnerability has the CVE "CVE-2019-1109" which is a reference-method of MITRE for publicly known information-security vulnerabilities and exposures </a:t>
            </a:r>
            <a:r>
              <a:rPr lang="en-US" sz="2000" dirty="0" err="1">
                <a:solidFill>
                  <a:srgbClr val="595959"/>
                </a:solidFill>
              </a:rPr>
              <a:t>fetected</a:t>
            </a:r>
            <a:r>
              <a:rPr lang="en-US" sz="2000" dirty="0">
                <a:solidFill>
                  <a:srgbClr val="595959"/>
                </a:solidFill>
              </a:rPr>
              <a:t> on a specific asset or a group of assets. Further details and description of this vulnerability can be viewed for example in </a:t>
            </a:r>
            <a:r>
              <a:rPr lang="en-US" sz="2000" dirty="0">
                <a:solidFill>
                  <a:srgbClr val="595959"/>
                </a:solidFill>
                <a:hlinkClick r:id="rId2"/>
              </a:rPr>
              <a:t>https://cve.mitre.org/cgi-bin/cvekey.cgi?keyword=CVE-2019-1109</a:t>
            </a:r>
            <a:r>
              <a:rPr lang="en-US" sz="2000" dirty="0">
                <a:solidFill>
                  <a:srgbClr val="595959"/>
                </a:solidFill>
              </a:rPr>
              <a:t> and </a:t>
            </a:r>
            <a:r>
              <a:rPr lang="pl-PL" sz="2000" dirty="0">
                <a:solidFill>
                  <a:schemeClr val="tx1"/>
                </a:solidFill>
                <a:hlinkClick r:id="rId3"/>
              </a:rPr>
              <a:t>https://www.cvedetails.com/cve-details.php?t=1&amp;cve_id=CVE-2019-1109</a:t>
            </a:r>
            <a:r>
              <a:rPr lang="pl-PL" sz="2000" dirty="0">
                <a:solidFill>
                  <a:schemeClr val="tx1"/>
                </a:solidFill>
              </a:rPr>
              <a:t> </a:t>
            </a:r>
            <a:endParaRPr lang="en-US" sz="2000" dirty="0">
              <a:solidFill>
                <a:schemeClr val="tx1"/>
              </a:solidFill>
            </a:endParaRPr>
          </a:p>
          <a:p>
            <a:pPr marL="457200" indent="-355600">
              <a:spcBef>
                <a:spcPts val="1200"/>
              </a:spcBef>
              <a:buClr>
                <a:srgbClr val="41B4C7"/>
              </a:buClr>
              <a:buSzPts val="2000"/>
              <a:buFont typeface="Noto Sans Symbols"/>
              <a:buChar char="▪"/>
            </a:pPr>
            <a:endParaRPr lang="en-US" sz="2000" dirty="0">
              <a:solidFill>
                <a:srgbClr val="595959"/>
              </a:solidFill>
            </a:endParaRPr>
          </a:p>
        </p:txBody>
      </p:sp>
      <p:sp>
        <p:nvSpPr>
          <p:cNvPr id="7" name="Rounded Rectangle 6"/>
          <p:cNvSpPr/>
          <p:nvPr/>
        </p:nvSpPr>
        <p:spPr>
          <a:xfrm>
            <a:off x="1660047" y="1326648"/>
            <a:ext cx="2498757" cy="1385181"/>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a:solidFill>
                  <a:srgbClr val="002060"/>
                </a:solidFill>
              </a:rPr>
              <a:t>Asset </a:t>
            </a:r>
            <a:r>
              <a:rPr lang="en-US" sz="1800" b="1" dirty="0">
                <a:solidFill>
                  <a:srgbClr val="002060"/>
                </a:solidFill>
              </a:rPr>
              <a:t>                           “Microsoft Office 365 sp1 </a:t>
            </a:r>
            <a:r>
              <a:rPr lang="en-US" sz="1800" b="1" dirty="0" err="1">
                <a:solidFill>
                  <a:srgbClr val="002060"/>
                </a:solidFill>
              </a:rPr>
              <a:t>rt</a:t>
            </a:r>
            <a:r>
              <a:rPr lang="en-US" sz="1800" b="1" dirty="0">
                <a:solidFill>
                  <a:srgbClr val="002060"/>
                </a:solidFill>
              </a:rPr>
              <a:t> edition”</a:t>
            </a:r>
          </a:p>
        </p:txBody>
      </p:sp>
      <p:sp>
        <p:nvSpPr>
          <p:cNvPr id="3074" name="AutoShape 2" descr="From the Netherlands Presidency of the EU Council: Coordinated vulnerability  disclosure Manifesto signed — ENISA"/>
          <p:cNvSpPr>
            <a:spLocks noChangeAspect="1" noChangeArrowheads="1"/>
          </p:cNvSpPr>
          <p:nvPr/>
        </p:nvSpPr>
        <p:spPr bwMode="auto">
          <a:xfrm>
            <a:off x="155575" y="-838200"/>
            <a:ext cx="2619375"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From the Netherlands Presidency of the EU Council: Coordinated vulnerability  disclosure Manifesto signed — ENI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From the Netherlands Presidency of the EU Council: Coordinated vulnerability  disclosure Manifesto signed — ENI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From the Netherlands Presidency of the EU Council: Coordinated vulnerability  disclosure Manifesto signed — ENI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14032" y="3344235"/>
            <a:ext cx="2088116" cy="1003300"/>
          </a:xfrm>
          <a:prstGeom prst="rect">
            <a:avLst/>
          </a:prstGeom>
          <a:solidFill>
            <a:srgbClr val="0048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CVE-2019-1109</a:t>
            </a:r>
            <a:endParaRPr lang="en-US" sz="1700" dirty="0">
              <a:solidFill>
                <a:schemeClr val="bg1"/>
              </a:solidFill>
            </a:endParaRPr>
          </a:p>
        </p:txBody>
      </p:sp>
      <p:sp>
        <p:nvSpPr>
          <p:cNvPr id="14" name="Down Arrow 13"/>
          <p:cNvSpPr/>
          <p:nvPr/>
        </p:nvSpPr>
        <p:spPr>
          <a:xfrm>
            <a:off x="2541182" y="2721934"/>
            <a:ext cx="563526" cy="637954"/>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metric: </a:t>
            </a:r>
            <a:r>
              <a:rPr lang="en-US" b="1" dirty="0"/>
              <a:t>Common Vulnerability Scoring System (CVSS)</a:t>
            </a:r>
            <a:br>
              <a:rPr lang="en-US" dirty="0"/>
            </a:br>
            <a:endParaRPr lang="en-US" dirty="0"/>
          </a:p>
        </p:txBody>
      </p:sp>
      <p:sp>
        <p:nvSpPr>
          <p:cNvPr id="3" name="Text Placeholder 2"/>
          <p:cNvSpPr>
            <a:spLocks noGrp="1"/>
          </p:cNvSpPr>
          <p:nvPr>
            <p:ph type="body" idx="1"/>
          </p:nvPr>
        </p:nvSpPr>
        <p:spPr/>
        <p:txBody>
          <a:bodyPr/>
          <a:lstStyle/>
          <a:p>
            <a:r>
              <a:rPr lang="en-US" dirty="0"/>
              <a:t>The Common Vulnerability Scoring System (CVSS) is an open framework for communicating the characteristics and severity of software vulnerabilities. CVSS consists of three metric groups: Base, Temporal, and Environmental. </a:t>
            </a:r>
          </a:p>
          <a:p>
            <a:r>
              <a:rPr lang="en-US" dirty="0"/>
              <a:t>The Base metrics produce a score ranging from 0 to 10, which can then be modified by scoring the Temporal and Environmental metrics. A CVSS score is also represented as a vector string, a compressed textual representation of the values used to derive the score. </a:t>
            </a:r>
          </a:p>
          <a:p>
            <a:r>
              <a:rPr lang="en-US" dirty="0"/>
              <a:t>CVSS is owned and managed by </a:t>
            </a:r>
            <a:r>
              <a:rPr lang="en-US" dirty="0" err="1"/>
              <a:t>FIRST.Org</a:t>
            </a:r>
            <a:r>
              <a:rPr lang="en-US" dirty="0"/>
              <a:t>, Inc. (FIRST), a US-based non-profit organization, whose mission is to help computer security incident response teams across the world. The official CVSS documentation can be found at </a:t>
            </a:r>
            <a:r>
              <a:rPr lang="en-US" dirty="0">
                <a:hlinkClick r:id="rId3"/>
              </a:rPr>
              <a:t>https://www.first.org/cvss/</a:t>
            </a:r>
            <a:r>
              <a:rPr lang="en-US" dirty="0"/>
              <a:t>.</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5</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CVE example by MITRE</a:t>
            </a: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6</a:t>
            </a:fld>
            <a:endParaRPr lang="en-GB"/>
          </a:p>
        </p:txBody>
      </p:sp>
      <p:pic>
        <p:nvPicPr>
          <p:cNvPr id="1026" name="Picture 2"/>
          <p:cNvPicPr>
            <a:picLocks noChangeAspect="1" noChangeArrowheads="1"/>
          </p:cNvPicPr>
          <p:nvPr/>
        </p:nvPicPr>
        <p:blipFill>
          <a:blip r:embed="rId2"/>
          <a:srcRect t="22593" b="7222"/>
          <a:stretch>
            <a:fillRect/>
          </a:stretch>
        </p:blipFill>
        <p:spPr bwMode="auto">
          <a:xfrm>
            <a:off x="0" y="1549400"/>
            <a:ext cx="12192000" cy="4813300"/>
          </a:xfrm>
          <a:prstGeom prst="rect">
            <a:avLst/>
          </a:prstGeom>
          <a:noFill/>
          <a:ln w="9525">
            <a:noFill/>
            <a:miter lim="800000"/>
            <a:headEnd/>
            <a:tailEnd/>
          </a:ln>
        </p:spPr>
      </p:pic>
      <p:sp>
        <p:nvSpPr>
          <p:cNvPr id="5" name="Rectangle 4"/>
          <p:cNvSpPr/>
          <p:nvPr/>
        </p:nvSpPr>
        <p:spPr>
          <a:xfrm>
            <a:off x="927044" y="1011746"/>
            <a:ext cx="5322291" cy="307777"/>
          </a:xfrm>
          <a:prstGeom prst="rect">
            <a:avLst/>
          </a:prstGeom>
        </p:spPr>
        <p:txBody>
          <a:bodyPr wrap="none">
            <a:spAutoFit/>
          </a:bodyPr>
          <a:lstStyle/>
          <a:p>
            <a:r>
              <a:rPr lang="en-US" dirty="0">
                <a:hlinkClick r:id="rId3"/>
              </a:rPr>
              <a:t>https://cve.mitre.org/cgi-bin/cvename.cgi?name=CVE-2019-1109</a:t>
            </a:r>
            <a:r>
              <a:rPr lang="pl-PL" dirty="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7</a:t>
            </a:fld>
            <a:endParaRPr lang="en-GB"/>
          </a:p>
        </p:txBody>
      </p:sp>
      <p:pic>
        <p:nvPicPr>
          <p:cNvPr id="2050" name="Picture 2"/>
          <p:cNvPicPr>
            <a:picLocks noChangeAspect="1" noChangeArrowheads="1"/>
          </p:cNvPicPr>
          <p:nvPr/>
        </p:nvPicPr>
        <p:blipFill>
          <a:blip r:embed="rId2"/>
          <a:srcRect l="5729" t="21296" r="44792" b="15185"/>
          <a:stretch>
            <a:fillRect/>
          </a:stretch>
        </p:blipFill>
        <p:spPr bwMode="auto">
          <a:xfrm>
            <a:off x="622299" y="117695"/>
            <a:ext cx="9227871" cy="6232305"/>
          </a:xfrm>
          <a:prstGeom prst="rect">
            <a:avLst/>
          </a:prstGeom>
          <a:noFill/>
          <a:ln w="9525">
            <a:noFill/>
            <a:miter lim="800000"/>
            <a:headEnd/>
            <a:tailEnd/>
          </a:ln>
        </p:spPr>
      </p:pic>
      <p:sp>
        <p:nvSpPr>
          <p:cNvPr id="6" name="Title 1"/>
          <p:cNvSpPr txBox="1">
            <a:spLocks/>
          </p:cNvSpPr>
          <p:nvPr/>
        </p:nvSpPr>
        <p:spPr>
          <a:xfrm>
            <a:off x="9804903" y="240564"/>
            <a:ext cx="2209045" cy="1006164"/>
          </a:xfrm>
          <a:prstGeom prst="rect">
            <a:avLst/>
          </a:prstGeom>
          <a:noFill/>
          <a:ln>
            <a:noFill/>
          </a:ln>
        </p:spPr>
        <p:txBody>
          <a:bodyPr spcFirstLastPara="1" wrap="square" lIns="91425" tIns="45700" rIns="91425" bIns="45700" anchor="t" anchorCtr="0"/>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pl-PL" sz="2800" b="0" i="0" u="none" strike="noStrike" kern="0" cap="none" spc="0" normalizeH="0" baseline="0" noProof="0" dirty="0">
                <a:ln>
                  <a:noFill/>
                </a:ln>
                <a:solidFill>
                  <a:srgbClr val="002E67"/>
                </a:solidFill>
                <a:effectLst/>
                <a:uLnTx/>
                <a:uFillTx/>
                <a:latin typeface="Arial"/>
                <a:ea typeface="Arial"/>
                <a:cs typeface="Arial"/>
                <a:sym typeface="Arial"/>
              </a:rPr>
              <a:t>CVE example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pl-PL" sz="2800" b="0" i="0" u="none" strike="noStrike" kern="0" cap="none" spc="0" normalizeH="0" baseline="0" noProof="0" dirty="0">
                <a:ln>
                  <a:noFill/>
                </a:ln>
                <a:solidFill>
                  <a:srgbClr val="002E67"/>
                </a:solidFill>
                <a:effectLst/>
                <a:uLnTx/>
                <a:uFillTx/>
                <a:latin typeface="Arial"/>
                <a:ea typeface="Arial"/>
                <a:cs typeface="Arial"/>
                <a:sym typeface="Arial"/>
              </a:rPr>
              <a:t>by CVE Details</a:t>
            </a:r>
            <a:endParaRPr kumimoji="0" lang="en-US" sz="2800" b="0" i="0" u="none" strike="noStrike" kern="0" cap="none" spc="0" normalizeH="0" baseline="0" noProof="0" dirty="0">
              <a:ln>
                <a:noFill/>
              </a:ln>
              <a:solidFill>
                <a:srgbClr val="002E67"/>
              </a:solidFill>
              <a:effectLst/>
              <a:uLnTx/>
              <a:uFillTx/>
              <a:latin typeface="Arial"/>
              <a:ea typeface="Arial"/>
              <a:cs typeface="Arial"/>
              <a:sym typeface="Arial"/>
            </a:endParaRPr>
          </a:p>
        </p:txBody>
      </p:sp>
      <p:sp>
        <p:nvSpPr>
          <p:cNvPr id="7" name="Title 1"/>
          <p:cNvSpPr txBox="1">
            <a:spLocks/>
          </p:cNvSpPr>
          <p:nvPr/>
        </p:nvSpPr>
        <p:spPr>
          <a:xfrm>
            <a:off x="9982955" y="2475261"/>
            <a:ext cx="2209045" cy="1006164"/>
          </a:xfrm>
          <a:prstGeom prst="rect">
            <a:avLst/>
          </a:prstGeom>
          <a:noFill/>
          <a:ln>
            <a:noFill/>
          </a:ln>
        </p:spPr>
        <p:txBody>
          <a:bodyPr spcFirstLastPara="1" wrap="square" lIns="91425" tIns="45700" rIns="91425" bIns="45700" anchor="t" anchorCtr="0"/>
          <a:lstStyle/>
          <a:p>
            <a:pPr lvl="0">
              <a:buSzPts val="1400"/>
            </a:pPr>
            <a:r>
              <a:rPr lang="pl-PL" dirty="0">
                <a:solidFill>
                  <a:schemeClr val="tx1"/>
                </a:solidFill>
                <a:hlinkClick r:id="rId3"/>
              </a:rPr>
              <a:t>https://www.cvedetails.com/cve-details.php?t=1&amp;cve_id=CVE-2019-1109</a:t>
            </a:r>
            <a:r>
              <a:rPr lang="pl-PL" dirty="0">
                <a:solidFill>
                  <a:schemeClr val="tx1"/>
                </a:solidFill>
              </a:rPr>
              <a:t> </a:t>
            </a:r>
            <a:endParaRPr kumimoji="0" lang="en-US" b="0" i="0" u="none" strike="noStrike" kern="0" cap="none" spc="0" normalizeH="0" baseline="0" noProof="0" dirty="0">
              <a:ln>
                <a:noFill/>
              </a:ln>
              <a:solidFill>
                <a:schemeClr val="tx1"/>
              </a:solidFill>
              <a:effectLst/>
              <a:uLnTx/>
              <a:uFillTx/>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82233" y="5107172"/>
            <a:ext cx="10473069" cy="8045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92865" y="1297172"/>
            <a:ext cx="10473070" cy="36469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Vulnerability features</a:t>
            </a:r>
          </a:p>
        </p:txBody>
      </p:sp>
      <p:sp>
        <p:nvSpPr>
          <p:cNvPr id="3" name="Text Placeholder 2"/>
          <p:cNvSpPr>
            <a:spLocks noGrp="1"/>
          </p:cNvSpPr>
          <p:nvPr>
            <p:ph type="body" idx="1"/>
          </p:nvPr>
        </p:nvSpPr>
        <p:spPr>
          <a:xfrm>
            <a:off x="1528916" y="1389196"/>
            <a:ext cx="10663084" cy="4929222"/>
          </a:xfrm>
        </p:spPr>
        <p:txBody>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a:t>
            </a:r>
            <a:r>
              <a:rPr lang="en-US" b="1" dirty="0">
                <a:solidFill>
                  <a:srgbClr val="0070C0"/>
                </a:solidFill>
              </a:rPr>
              <a:t>Common</a:t>
            </a:r>
            <a:r>
              <a:rPr lang="en-US" dirty="0"/>
              <a:t> </a:t>
            </a:r>
            <a:r>
              <a:rPr lang="en-US" b="1" dirty="0">
                <a:solidFill>
                  <a:srgbClr val="0070C0"/>
                </a:solidFill>
              </a:rPr>
              <a:t>Weakness Enumeration (CWE)</a:t>
            </a:r>
            <a:r>
              <a:rPr lang="en-US" dirty="0"/>
              <a:t>, to map security vulnerabilities with cyber-threats and have a clearer picture of the security flaw. </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8</a:t>
            </a:fld>
            <a:endParaRPr lang="en-GB"/>
          </a:p>
        </p:txBody>
      </p:sp>
      <p:sp>
        <p:nvSpPr>
          <p:cNvPr id="10" name="Right Arrow 9"/>
          <p:cNvSpPr/>
          <p:nvPr/>
        </p:nvSpPr>
        <p:spPr>
          <a:xfrm rot="10800000">
            <a:off x="1052623" y="2977116"/>
            <a:ext cx="308344" cy="2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7590" y="2945218"/>
            <a:ext cx="871869" cy="369332"/>
          </a:xfrm>
          <a:prstGeom prst="rect">
            <a:avLst/>
          </a:prstGeom>
          <a:noFill/>
        </p:spPr>
        <p:txBody>
          <a:bodyPr wrap="square" rtlCol="0">
            <a:spAutoFit/>
          </a:bodyPr>
          <a:lstStyle/>
          <a:p>
            <a:r>
              <a:rPr lang="en-US" sz="1800" b="1" dirty="0">
                <a:solidFill>
                  <a:srgbClr val="0070C0"/>
                </a:solidFill>
              </a:rPr>
              <a:t>FIRST</a:t>
            </a:r>
          </a:p>
        </p:txBody>
      </p:sp>
      <p:pic>
        <p:nvPicPr>
          <p:cNvPr id="48130" name="Picture 2"/>
          <p:cNvPicPr>
            <a:picLocks noChangeAspect="1" noChangeArrowheads="1"/>
          </p:cNvPicPr>
          <p:nvPr/>
        </p:nvPicPr>
        <p:blipFill>
          <a:blip r:embed="rId2"/>
          <a:srcRect l="38547" t="52868" r="42005" b="29302"/>
          <a:stretch>
            <a:fillRect/>
          </a:stretch>
        </p:blipFill>
        <p:spPr bwMode="auto">
          <a:xfrm>
            <a:off x="0" y="3349256"/>
            <a:ext cx="1275907" cy="712382"/>
          </a:xfrm>
          <a:prstGeom prst="rect">
            <a:avLst/>
          </a:prstGeom>
          <a:noFill/>
          <a:ln w="9525">
            <a:noFill/>
            <a:miter lim="800000"/>
            <a:headEnd/>
            <a:tailEnd/>
          </a:ln>
        </p:spPr>
      </p:pic>
      <p:pic>
        <p:nvPicPr>
          <p:cNvPr id="48132" name="Picture 4" descr="CWE"/>
          <p:cNvPicPr>
            <a:picLocks noChangeAspect="1" noChangeArrowheads="1"/>
          </p:cNvPicPr>
          <p:nvPr/>
        </p:nvPicPr>
        <p:blipFill>
          <a:blip r:embed="rId3"/>
          <a:srcRect/>
          <a:stretch>
            <a:fillRect/>
          </a:stretch>
        </p:blipFill>
        <p:spPr bwMode="auto">
          <a:xfrm>
            <a:off x="148857" y="5486399"/>
            <a:ext cx="808074" cy="411273"/>
          </a:xfrm>
          <a:prstGeom prst="rect">
            <a:avLst/>
          </a:prstGeom>
          <a:noFill/>
        </p:spPr>
      </p:pic>
      <p:sp>
        <p:nvSpPr>
          <p:cNvPr id="15" name="Right Arrow 14"/>
          <p:cNvSpPr/>
          <p:nvPr/>
        </p:nvSpPr>
        <p:spPr>
          <a:xfrm rot="10800000">
            <a:off x="1045534" y="5298557"/>
            <a:ext cx="308344" cy="2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1135" y="5096539"/>
            <a:ext cx="985284" cy="369332"/>
          </a:xfrm>
          <a:prstGeom prst="rect">
            <a:avLst/>
          </a:prstGeom>
          <a:noFill/>
        </p:spPr>
        <p:txBody>
          <a:bodyPr wrap="square" rtlCol="0">
            <a:spAutoFit/>
          </a:bodyPr>
          <a:lstStyle/>
          <a:p>
            <a:r>
              <a:rPr lang="pl-PL" sz="1800" b="1" dirty="0">
                <a:solidFill>
                  <a:srgbClr val="0070C0"/>
                </a:solidFill>
              </a:rPr>
              <a:t>MITRE</a:t>
            </a:r>
            <a:endParaRPr lang="en-US" sz="1800" b="1" dirty="0">
              <a:solidFill>
                <a:srgbClr val="0070C0"/>
              </a:solidFill>
            </a:endParaRPr>
          </a:p>
        </p:txBody>
      </p:sp>
      <p:pic>
        <p:nvPicPr>
          <p:cNvPr id="18" name="Picture 17">
            <a:extLst>
              <a:ext uri="{FF2B5EF4-FFF2-40B4-BE49-F238E27FC236}">
                <a16:creationId xmlns:a16="http://schemas.microsoft.com/office/drawing/2014/main" id="{C6BFA337-BE25-2941-9A78-245776A76BBD}"/>
              </a:ext>
            </a:extLst>
          </p:cNvPr>
          <p:cNvPicPr>
            <a:picLocks noChangeAspect="1"/>
          </p:cNvPicPr>
          <p:nvPr/>
        </p:nvPicPr>
        <p:blipFill>
          <a:blip r:embed="rId4"/>
          <a:stretch>
            <a:fillRect/>
          </a:stretch>
        </p:blipFill>
        <p:spPr>
          <a:xfrm>
            <a:off x="1827427" y="1441101"/>
            <a:ext cx="9230236" cy="3518474"/>
          </a:xfrm>
          <a:prstGeom prst="rect">
            <a:avLst/>
          </a:prstGeom>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8622</TotalTime>
  <Words>1548</Words>
  <Application>Microsoft Macintosh PowerPoint</Application>
  <PresentationFormat>Widescreen</PresentationFormat>
  <Paragraphs>137</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Merriweather Sans</vt:lpstr>
      <vt:lpstr>Noto Sans Symbols</vt:lpstr>
      <vt:lpstr>Custom Design</vt:lpstr>
      <vt:lpstr>Ποσοτικοποίηση ευπαθειών </vt:lpstr>
      <vt:lpstr>All about vulnerabilities and Assessment</vt:lpstr>
      <vt:lpstr>PowerPoint Presentation</vt:lpstr>
      <vt:lpstr>Common Vulnerabilities and Exposures (CVE)</vt:lpstr>
      <vt:lpstr>CVE example</vt:lpstr>
      <vt:lpstr>Vulnerability metric: Common Vulnerability Scoring System (CVSS) </vt:lpstr>
      <vt:lpstr>CVE example by MITRE</vt:lpstr>
      <vt:lpstr>PowerPoint Presentation</vt:lpstr>
      <vt:lpstr>Vulnerability features</vt:lpstr>
      <vt:lpstr>CVSS reference/calculator</vt:lpstr>
      <vt:lpstr>Common Weakness Enumeration (CWE)</vt:lpstr>
      <vt:lpstr>CWE example</vt:lpstr>
      <vt:lpstr>Vulnerability Severity Ratings (NIST NVD based on FIRST)</vt:lpstr>
      <vt:lpstr>Example of assets identified vulnerabilities</vt:lpstr>
      <vt:lpstr>Example of assets identified vulnerabilities</vt:lpstr>
      <vt:lpstr>AVA class (Common Criteria)</vt:lpstr>
      <vt:lpstr>AVA_VAN.1 Vulnerability analysis</vt:lpstr>
      <vt:lpstr>AVA_VAN.2 Vulnerability analysis</vt:lpstr>
      <vt:lpstr>AVA_VAN.3 Focused vulnerability analysis</vt:lpstr>
      <vt:lpstr>AVA_VAN.4 Methodical vulnerability analysis</vt:lpstr>
      <vt:lpstr>AVA_VAN.5 Advanced methodical vulnerability analysis</vt:lpstr>
      <vt:lpstr>Attack potential</vt:lpstr>
    </vt:vector>
  </TitlesOfParts>
  <Company>Maggioli S.p.A.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CYRENE  Certifying the Security and Resilience of Supply Chain Services</dc:title>
  <dc:subject>H2020</dc:subject>
  <dc:creator>Armend</dc:creator>
  <cp:keywords>Template</cp:keywords>
  <cp:lastModifiedBy>Nineta Polemi</cp:lastModifiedBy>
  <cp:revision>212</cp:revision>
  <cp:lastPrinted>2020-12-18T12:34:48Z</cp:lastPrinted>
  <dcterms:modified xsi:type="dcterms:W3CDTF">2020-12-18T12:34:52Z</dcterms:modified>
</cp:coreProperties>
</file>