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8"/>
  </p:notesMasterIdLst>
  <p:sldIdLst>
    <p:sldId id="394" r:id="rId2"/>
    <p:sldId id="426" r:id="rId3"/>
    <p:sldId id="427" r:id="rId4"/>
    <p:sldId id="428" r:id="rId5"/>
    <p:sldId id="429" r:id="rId6"/>
    <p:sldId id="430" r:id="rId7"/>
    <p:sldId id="431" r:id="rId8"/>
    <p:sldId id="433" r:id="rId9"/>
    <p:sldId id="432" r:id="rId10"/>
    <p:sldId id="434" r:id="rId11"/>
    <p:sldId id="435" r:id="rId12"/>
    <p:sldId id="436" r:id="rId13"/>
    <p:sldId id="440" r:id="rId14"/>
    <p:sldId id="441" r:id="rId15"/>
    <p:sldId id="438" r:id="rId16"/>
    <p:sldId id="439" r:id="rId17"/>
    <p:sldId id="437" r:id="rId18"/>
    <p:sldId id="442" r:id="rId19"/>
    <p:sldId id="443" r:id="rId20"/>
    <p:sldId id="446" r:id="rId21"/>
    <p:sldId id="447" r:id="rId22"/>
    <p:sldId id="448" r:id="rId23"/>
    <p:sldId id="444" r:id="rId24"/>
    <p:sldId id="445" r:id="rId25"/>
    <p:sldId id="449" r:id="rId26"/>
    <p:sldId id="450" r:id="rId27"/>
    <p:sldId id="451" r:id="rId28"/>
    <p:sldId id="452" r:id="rId29"/>
    <p:sldId id="453" r:id="rId30"/>
    <p:sldId id="454" r:id="rId31"/>
    <p:sldId id="455" r:id="rId32"/>
    <p:sldId id="456" r:id="rId33"/>
    <p:sldId id="457" r:id="rId34"/>
    <p:sldId id="458" r:id="rId35"/>
    <p:sldId id="459" r:id="rId36"/>
    <p:sldId id="460" r:id="rId3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293" autoAdjust="0"/>
    <p:restoredTop sz="86406" autoAdjust="0"/>
  </p:normalViewPr>
  <p:slideViewPr>
    <p:cSldViewPr snapToGrid="0">
      <p:cViewPr>
        <p:scale>
          <a:sx n="100" d="100"/>
          <a:sy n="100" d="100"/>
        </p:scale>
        <p:origin x="-149" y="893"/>
      </p:cViewPr>
      <p:guideLst>
        <p:guide orient="horz" pos="789"/>
        <p:guide pos="484"/>
      </p:guideLst>
    </p:cSldViewPr>
  </p:slideViewPr>
  <p:outlineViewPr>
    <p:cViewPr>
      <p:scale>
        <a:sx n="33" d="100"/>
        <a:sy n="33" d="100"/>
      </p:scale>
      <p:origin x="0" y="232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225529C-1C92-4605-ABB2-FCE6606F8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92E4E2-A46F-45DB-8A04-009908D6E95E}" type="slidenum">
              <a:rPr lang="en-US" smtClean="0"/>
              <a:pPr/>
              <a:t>36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l-GR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99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Dan C. Marinescu</a:t>
            </a: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Cloud Computing: Theory and Practice. Chapter 4</a:t>
            </a: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CC503-CC59-4CBC-8840-7B0671046C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Cloud Computing: Theory and Practice. Chapter 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C9DA7-A5E1-48F8-9A5A-297FDC9B9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 C. Marinescu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Cloud Computing: Theory and Practice. Chapter 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87018-E04C-4F5A-8C4B-89EF4ED76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 C. Marinescu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Cloud Computing: Theory and Practice. Chapter 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A7CA3-6E32-43C2-8CDA-5C99272190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 C. Marinescu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Cloud Computing: Theory and Practice. Chapter 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6F27B-01BC-4C97-B168-D4EC90F2E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 C. Marinescu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Cloud Computing: Theory and Practice. Chapter 4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B35E9-A918-4C73-BC32-A98ED04D5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 C. Marinescu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Cloud Computing: Theory and Practice. Chapter 4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BF0988-1385-44B4-B126-51290140B1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 C. Marinescu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Cloud Computing: Theory and Practice. Chapter 4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29F56-DF48-4A64-BB5D-765C16BDD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 C. Marinescu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Cloud Computing: Theory and Practice. Chapter 4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4F62D-2052-4897-89AE-DEB411079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 C. Marinescu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Cloud Computing: Theory and Practice. Chapter 4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7E935-173B-4201-8D7B-F91BCB97B4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 C. Marinescu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Cloud Computing: Theory and Practice. Chapter 4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83909-DD6B-4A99-84E0-289426F170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Dan C. Marinescu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Cloud Computing: Theory and Practice. Chapter 4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fld id="{EC143CBC-191A-4DA8-852A-CB82DD8F0E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 sz="240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Dan C. Marinescu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47750" y="1828800"/>
            <a:ext cx="7858125" cy="1219200"/>
          </a:xfrm>
        </p:spPr>
        <p:txBody>
          <a:bodyPr/>
          <a:lstStyle/>
          <a:p>
            <a:pPr eaLnBrk="1" hangingPunct="1"/>
            <a:r>
              <a:rPr lang="en-US" sz="3600" smtClean="0"/>
              <a:t>  </a:t>
            </a:r>
            <a:r>
              <a:rPr lang="en-US" sz="4000" smtClean="0"/>
              <a:t>Chapter 4 – Cloud Computing</a:t>
            </a:r>
            <a:br>
              <a:rPr lang="en-US" sz="4000" smtClean="0"/>
            </a:br>
            <a:r>
              <a:rPr lang="en-US" sz="4000" smtClean="0"/>
              <a:t>     Applications and Paradigms </a:t>
            </a:r>
          </a:p>
        </p:txBody>
      </p:sp>
      <p:sp>
        <p:nvSpPr>
          <p:cNvPr id="3075" name="4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4D3A7F-8512-4428-A6BE-EC141EF310B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3733800" cy="457200"/>
          </a:xfrm>
          <a:noFill/>
        </p:spPr>
        <p:txBody>
          <a:bodyPr/>
          <a:lstStyle/>
          <a:p>
            <a:r>
              <a:rPr lang="en-US"/>
              <a:t>Cloud Computing: Theory and Practice. </a:t>
            </a:r>
          </a:p>
          <a:p>
            <a:r>
              <a:rPr lang="en-US"/>
              <a:t>Chapter 4</a:t>
            </a:r>
          </a:p>
        </p:txBody>
      </p:sp>
      <p:sp>
        <p:nvSpPr>
          <p:cNvPr id="307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47675" y="619125"/>
            <a:ext cx="8239125" cy="342900"/>
          </a:xfrm>
        </p:spPr>
        <p:txBody>
          <a:bodyPr/>
          <a:lstStyle/>
          <a:p>
            <a:r>
              <a:rPr lang="en-US" sz="3200" smtClean="0"/>
              <a:t>Architectural styles for cloud applications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561975" y="1428750"/>
            <a:ext cx="7953375" cy="4714875"/>
          </a:xfrm>
        </p:spPr>
        <p:txBody>
          <a:bodyPr/>
          <a:lstStyle/>
          <a:p>
            <a:r>
              <a:rPr lang="en-US" sz="2000" smtClean="0"/>
              <a:t>Based on the client-server paradigm. </a:t>
            </a:r>
          </a:p>
          <a:p>
            <a:r>
              <a:rPr lang="en-US" sz="2000" smtClean="0"/>
              <a:t>Stateless servers - view a client request as an independent transaction and respond to it;  the client is not required to first establish a connection to the server.</a:t>
            </a:r>
          </a:p>
          <a:p>
            <a:r>
              <a:rPr lang="en-US" sz="2000" smtClean="0"/>
              <a:t>Often clients and servers communicate using Remote Procedure Calls (RPCs).</a:t>
            </a:r>
          </a:p>
          <a:p>
            <a:r>
              <a:rPr lang="en-US" sz="2000" smtClean="0"/>
              <a:t>Simple Object Access Protocol (SOAP) - application protocol for web applications; message format based on the XML. Uses TCP or UDP transport protocols.</a:t>
            </a:r>
          </a:p>
          <a:p>
            <a:r>
              <a:rPr lang="en-US" sz="2000" smtClean="0"/>
              <a:t>Representational State Transfer (REST) - software architecture for distributed hypermedia systems. Supports client communication with stateless servers, it is platform independent, language independent, supports data caching, and can be used in the presence of firewalls.</a:t>
            </a:r>
          </a:p>
          <a:p>
            <a:endParaRPr lang="en-US" smtClean="0"/>
          </a:p>
        </p:txBody>
      </p:sp>
      <p:sp>
        <p:nvSpPr>
          <p:cNvPr id="1229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B3F5364-6935-4849-8BEA-4C66BDCA5218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4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76250" y="457200"/>
            <a:ext cx="8210550" cy="800100"/>
          </a:xfrm>
        </p:spPr>
        <p:txBody>
          <a:bodyPr/>
          <a:lstStyle/>
          <a:p>
            <a:r>
              <a:rPr lang="en-US" sz="3200" smtClean="0"/>
              <a:t>Workflows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28650" y="1504950"/>
            <a:ext cx="8001000" cy="4600575"/>
          </a:xfrm>
        </p:spPr>
        <p:txBody>
          <a:bodyPr/>
          <a:lstStyle/>
          <a:p>
            <a:r>
              <a:rPr lang="en-US" sz="2000" i="1" smtClean="0"/>
              <a:t>Process description </a:t>
            </a:r>
            <a:r>
              <a:rPr lang="en-US" sz="2000" smtClean="0"/>
              <a:t>- structure describing the  tasks to be executed and the order of their execution. Resembles a flowchart.</a:t>
            </a:r>
          </a:p>
          <a:p>
            <a:endParaRPr lang="en-US" sz="2000" smtClean="0"/>
          </a:p>
          <a:p>
            <a:r>
              <a:rPr lang="en-US" sz="2000" i="1" smtClean="0"/>
              <a:t>Case</a:t>
            </a:r>
            <a:r>
              <a:rPr lang="en-US" sz="2000" smtClean="0"/>
              <a:t> - an instance of a process description.</a:t>
            </a:r>
          </a:p>
          <a:p>
            <a:endParaRPr lang="en-US" sz="2000" smtClean="0"/>
          </a:p>
          <a:p>
            <a:r>
              <a:rPr lang="en-US" sz="2000" i="1" smtClean="0"/>
              <a:t>State of a case at time t</a:t>
            </a:r>
            <a:r>
              <a:rPr lang="en-US" sz="2000" smtClean="0"/>
              <a:t> - defined in terms of tasks already completed at that time. </a:t>
            </a:r>
          </a:p>
          <a:p>
            <a:endParaRPr lang="en-US" sz="2000" smtClean="0"/>
          </a:p>
          <a:p>
            <a:r>
              <a:rPr lang="en-US" sz="2000" i="1" smtClean="0"/>
              <a:t>Events</a:t>
            </a:r>
            <a:r>
              <a:rPr lang="en-US" sz="2000" smtClean="0"/>
              <a:t> - cause transitions between states.</a:t>
            </a:r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r>
              <a:rPr lang="en-US" sz="2000" smtClean="0"/>
              <a:t>The </a:t>
            </a:r>
            <a:r>
              <a:rPr lang="en-US" sz="2000" i="1" smtClean="0"/>
              <a:t>life cycle of a workflow</a:t>
            </a:r>
            <a:r>
              <a:rPr lang="en-US" sz="2000" smtClean="0"/>
              <a:t> -  creation, definition, verification, and enactment; similar to the life cycle of a traditional program (creation, compilation, and execution).</a:t>
            </a:r>
          </a:p>
          <a:p>
            <a:endParaRPr lang="en-US" smtClean="0"/>
          </a:p>
        </p:txBody>
      </p:sp>
      <p:sp>
        <p:nvSpPr>
          <p:cNvPr id="1331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87B1E91-E861-4E64-BDDA-F7E4D67F3D3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3318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B3D4DBE-5068-4938-91F3-D78CDB350E6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4340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  <p:graphicFrame>
        <p:nvGraphicFramePr>
          <p:cNvPr id="14341" name="Object 6"/>
          <p:cNvGraphicFramePr>
            <a:graphicFrameLocks noChangeAspect="1"/>
          </p:cNvGraphicFramePr>
          <p:nvPr/>
        </p:nvGraphicFramePr>
        <p:xfrm>
          <a:off x="1574800" y="542925"/>
          <a:ext cx="6075363" cy="5695950"/>
        </p:xfrm>
        <a:graphic>
          <a:graphicData uri="http://schemas.openxmlformats.org/presentationml/2006/ole">
            <p:oleObj spid="_x0000_s14341" name="Visio" r:id="rId3" imgW="7661240" imgH="7184417" progId="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4"/>
          <p:cNvSpPr>
            <a:spLocks noGrp="1"/>
          </p:cNvSpPr>
          <p:nvPr>
            <p:ph type="title"/>
          </p:nvPr>
        </p:nvSpPr>
        <p:spPr>
          <a:xfrm>
            <a:off x="495300" y="457200"/>
            <a:ext cx="8191500" cy="800100"/>
          </a:xfrm>
        </p:spPr>
        <p:txBody>
          <a:bodyPr/>
          <a:lstStyle/>
          <a:p>
            <a:r>
              <a:rPr lang="en-US" sz="3200" smtClean="0"/>
              <a:t>Safety and liveness </a:t>
            </a:r>
          </a:p>
        </p:txBody>
      </p:sp>
      <p:sp>
        <p:nvSpPr>
          <p:cNvPr id="15363" name="Content Placeholder 5"/>
          <p:cNvSpPr>
            <a:spLocks noGrp="1"/>
          </p:cNvSpPr>
          <p:nvPr>
            <p:ph idx="1"/>
          </p:nvPr>
        </p:nvSpPr>
        <p:spPr>
          <a:xfrm>
            <a:off x="647700" y="1981200"/>
            <a:ext cx="8039100" cy="3886200"/>
          </a:xfrm>
        </p:spPr>
        <p:txBody>
          <a:bodyPr/>
          <a:lstStyle/>
          <a:p>
            <a:r>
              <a:rPr lang="en-US" sz="2000" dirty="0" smtClean="0"/>
              <a:t>Desirable properties of workflows.</a:t>
            </a:r>
          </a:p>
          <a:p>
            <a:endParaRPr lang="en-US" sz="2000" dirty="0" smtClean="0"/>
          </a:p>
          <a:p>
            <a:r>
              <a:rPr lang="en-US" sz="2000" dirty="0" smtClean="0"/>
              <a:t>Safety </a:t>
            </a:r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/>
              <a:t> nothing “bad” ever happens (</a:t>
            </a:r>
            <a:r>
              <a:rPr lang="en-US" sz="2000" dirty="0" err="1" smtClean="0"/>
              <a:t>eg</a:t>
            </a:r>
            <a:r>
              <a:rPr lang="en-US" sz="2000" dirty="0" smtClean="0"/>
              <a:t> erase a file).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Liveness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/>
              <a:t> something “good” will eventually happen (terminates and produce results).</a:t>
            </a:r>
          </a:p>
        </p:txBody>
      </p:sp>
      <p:sp>
        <p:nvSpPr>
          <p:cNvPr id="15364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15365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756332A-30AA-4F06-96EE-BC4F9182EBD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66" name="Date Placeholder 3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796CCC3-DA12-4502-8A7E-EB364D2A373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88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  <p:pic>
        <p:nvPicPr>
          <p:cNvPr id="16389" name="Picture 2" descr="C:\CloudComputing\LectureNotesDecember6\Slides\snapshots\WorkflowAnomali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0" y="315913"/>
            <a:ext cx="7724775" cy="589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>
          <a:xfrm>
            <a:off x="704850" y="457200"/>
            <a:ext cx="7981950" cy="800100"/>
          </a:xfrm>
        </p:spPr>
        <p:txBody>
          <a:bodyPr/>
          <a:lstStyle/>
          <a:p>
            <a:r>
              <a:rPr lang="en-US" sz="3200" smtClean="0"/>
              <a:t>Basic workflow patterns</a:t>
            </a:r>
          </a:p>
        </p:txBody>
      </p:sp>
      <p:sp>
        <p:nvSpPr>
          <p:cNvPr id="17411" name="Content Placeholder 5"/>
          <p:cNvSpPr>
            <a:spLocks noGrp="1"/>
          </p:cNvSpPr>
          <p:nvPr>
            <p:ph idx="1"/>
          </p:nvPr>
        </p:nvSpPr>
        <p:spPr>
          <a:xfrm>
            <a:off x="0" y="1438275"/>
            <a:ext cx="9001125" cy="4914900"/>
          </a:xfrm>
        </p:spPr>
        <p:txBody>
          <a:bodyPr/>
          <a:lstStyle/>
          <a:p>
            <a:r>
              <a:rPr lang="en-US" sz="2000" smtClean="0"/>
              <a:t>Workflow patterns - the temporal relationship among the tasks of a process</a:t>
            </a:r>
          </a:p>
          <a:p>
            <a:pPr lvl="2"/>
            <a:r>
              <a:rPr lang="en-US" smtClean="0"/>
              <a:t>Sequence - several tasks have to be scheduled one after the completion of the other.</a:t>
            </a:r>
          </a:p>
          <a:p>
            <a:pPr lvl="2"/>
            <a:r>
              <a:rPr lang="en-US" smtClean="0"/>
              <a:t>AND split - both tasks B and C are activated when task A terminates. </a:t>
            </a:r>
          </a:p>
          <a:p>
            <a:pPr lvl="2"/>
            <a:r>
              <a:rPr lang="en-US" smtClean="0"/>
              <a:t>Synchronization - task C can only start after tasks A and B terminate.</a:t>
            </a:r>
          </a:p>
          <a:p>
            <a:pPr lvl="2"/>
            <a:r>
              <a:rPr lang="en-US" smtClean="0"/>
              <a:t>XOR split - after completion of task A, either B or C can be activated. </a:t>
            </a:r>
          </a:p>
          <a:p>
            <a:pPr lvl="2"/>
            <a:r>
              <a:rPr lang="en-US" smtClean="0"/>
              <a:t>XOR merge - task C is enabled when either A or B terminate. </a:t>
            </a:r>
          </a:p>
          <a:p>
            <a:pPr lvl="2"/>
            <a:r>
              <a:rPr lang="en-US" smtClean="0"/>
              <a:t>OR split - after completion of task  A one could activate either B, C, or both. </a:t>
            </a:r>
          </a:p>
          <a:p>
            <a:pPr lvl="2"/>
            <a:r>
              <a:rPr lang="en-US" smtClean="0"/>
              <a:t>Multiple Merge - once task A terminates,  B and C execute concurrently; when the first of them, say B, terminates, then D is activated; then, when C terminates, D is activated again. </a:t>
            </a:r>
          </a:p>
          <a:p>
            <a:pPr lvl="2"/>
            <a:r>
              <a:rPr lang="en-US" smtClean="0"/>
              <a:t>Discriminator – wait for a number of incoming branches to complete before activating the subsequent activity; then wait for the remaining branches to finish without taking any action until all of them have terminated. Next, resets itself.</a:t>
            </a:r>
          </a:p>
          <a:p>
            <a:pPr lvl="2"/>
            <a:endParaRPr lang="en-US" smtClean="0"/>
          </a:p>
          <a:p>
            <a:pPr marL="457200" lvl="1" indent="0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17412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17413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B61ADB9-29BC-480C-A2EC-AC7F9BEBDD79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7414" name="Date Placeholder 3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4"/>
          <p:cNvSpPr>
            <a:spLocks noGrp="1"/>
          </p:cNvSpPr>
          <p:nvPr>
            <p:ph type="title"/>
          </p:nvPr>
        </p:nvSpPr>
        <p:spPr>
          <a:xfrm>
            <a:off x="704850" y="457200"/>
            <a:ext cx="7981950" cy="800100"/>
          </a:xfrm>
        </p:spPr>
        <p:txBody>
          <a:bodyPr/>
          <a:lstStyle/>
          <a:p>
            <a:r>
              <a:rPr lang="en-US" sz="3200" smtClean="0"/>
              <a:t>Basic workflow patterns (cont’d)</a:t>
            </a:r>
          </a:p>
        </p:txBody>
      </p:sp>
      <p:sp>
        <p:nvSpPr>
          <p:cNvPr id="18435" name="Content Placeholder 5"/>
          <p:cNvSpPr>
            <a:spLocks noGrp="1"/>
          </p:cNvSpPr>
          <p:nvPr>
            <p:ph idx="1"/>
          </p:nvPr>
        </p:nvSpPr>
        <p:spPr>
          <a:xfrm>
            <a:off x="304800" y="1552575"/>
            <a:ext cx="8077200" cy="4676775"/>
          </a:xfrm>
        </p:spPr>
        <p:txBody>
          <a:bodyPr/>
          <a:lstStyle/>
          <a:p>
            <a:pPr lvl="2"/>
            <a:r>
              <a:rPr lang="en-US" smtClean="0"/>
              <a:t>N out of M join - barrier synchronization. Assuming that M tasks run concurrently, N (N&lt;M) of them have to reach the barrier before the next task is enabled. In our example, any two out of the three tasks A, B, and C have to finish before E is enabled.</a:t>
            </a:r>
          </a:p>
          <a:p>
            <a:pPr lvl="2"/>
            <a:r>
              <a:rPr lang="en-US" smtClean="0"/>
              <a:t>Deferred Choice - similar to the XOR split but the choice is not made explicitly; the run-time environment decides what branch to take.</a:t>
            </a:r>
          </a:p>
        </p:txBody>
      </p:sp>
      <p:sp>
        <p:nvSpPr>
          <p:cNvPr id="18436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18437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C6794AE-2C58-47E2-8E9C-73BE15DB0BE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8438" name="Date Placeholder 3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963B789-2737-430A-97E3-3FA244FD1223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  <p:graphicFrame>
        <p:nvGraphicFramePr>
          <p:cNvPr id="19461" name="Object 4"/>
          <p:cNvGraphicFramePr>
            <a:graphicFrameLocks noChangeAspect="1"/>
          </p:cNvGraphicFramePr>
          <p:nvPr/>
        </p:nvGraphicFramePr>
        <p:xfrm>
          <a:off x="2124075" y="600075"/>
          <a:ext cx="4505325" cy="5326063"/>
        </p:xfrm>
        <a:graphic>
          <a:graphicData uri="http://schemas.openxmlformats.org/presentationml/2006/ole">
            <p:oleObj spid="_x0000_s19461" name="Visio" r:id="rId3" imgW="7235511" imgH="8550072" progId="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title"/>
          </p:nvPr>
        </p:nvSpPr>
        <p:spPr>
          <a:xfrm>
            <a:off x="457200" y="600075"/>
            <a:ext cx="8229600" cy="371475"/>
          </a:xfrm>
        </p:spPr>
        <p:txBody>
          <a:bodyPr/>
          <a:lstStyle/>
          <a:p>
            <a:r>
              <a:rPr lang="en-US" sz="3200" dirty="0" smtClean="0"/>
              <a:t>Distribute Coordination Model - </a:t>
            </a:r>
            <a:r>
              <a:rPr lang="en-US" sz="3200" dirty="0" err="1" smtClean="0"/>
              <a:t>ZooKeeper</a:t>
            </a:r>
            <a:endParaRPr lang="en-US" sz="3200" dirty="0" smtClean="0"/>
          </a:p>
        </p:txBody>
      </p:sp>
      <p:sp>
        <p:nvSpPr>
          <p:cNvPr id="20483" name="Content Placeholder 5"/>
          <p:cNvSpPr>
            <a:spLocks noGrp="1"/>
          </p:cNvSpPr>
          <p:nvPr>
            <p:ph idx="1"/>
          </p:nvPr>
        </p:nvSpPr>
        <p:spPr>
          <a:xfrm>
            <a:off x="438150" y="1323975"/>
            <a:ext cx="8429625" cy="4810125"/>
          </a:xfrm>
        </p:spPr>
        <p:txBody>
          <a:bodyPr/>
          <a:lstStyle/>
          <a:p>
            <a:r>
              <a:rPr lang="en-US" sz="2000" dirty="0" smtClean="0"/>
              <a:t>Cloud elasticity </a:t>
            </a:r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/>
              <a:t> distribute computations and data across multiple systems; coordination among these systems is a critical function in a distributed environment.</a:t>
            </a:r>
          </a:p>
          <a:p>
            <a:r>
              <a:rPr lang="en-US" sz="2000" dirty="0" err="1" smtClean="0"/>
              <a:t>ZooKeeper</a:t>
            </a:r>
            <a:r>
              <a:rPr lang="en-US" sz="2000" dirty="0" smtClean="0"/>
              <a:t> </a:t>
            </a:r>
          </a:p>
          <a:p>
            <a:pPr lvl="2"/>
            <a:r>
              <a:rPr lang="en-US" dirty="0" smtClean="0"/>
              <a:t>Distributed coordination service for large-scale distributed systems. </a:t>
            </a:r>
          </a:p>
          <a:p>
            <a:pPr lvl="2"/>
            <a:r>
              <a:rPr lang="en-US" dirty="0" smtClean="0"/>
              <a:t>High throughput and low latency service.</a:t>
            </a:r>
          </a:p>
          <a:p>
            <a:pPr lvl="2"/>
            <a:r>
              <a:rPr lang="en-US" dirty="0" smtClean="0"/>
              <a:t>Implements a version of the </a:t>
            </a:r>
            <a:r>
              <a:rPr lang="en-US" dirty="0" err="1" smtClean="0"/>
              <a:t>Paxos</a:t>
            </a:r>
            <a:r>
              <a:rPr lang="en-US" dirty="0" smtClean="0"/>
              <a:t> consensus algorithm.</a:t>
            </a:r>
          </a:p>
          <a:p>
            <a:pPr lvl="2"/>
            <a:r>
              <a:rPr lang="en-US" dirty="0" smtClean="0"/>
              <a:t>Open-source software written in Java with bindings for Java and C.</a:t>
            </a:r>
          </a:p>
          <a:p>
            <a:pPr lvl="2"/>
            <a:r>
              <a:rPr lang="en-US" dirty="0" smtClean="0"/>
              <a:t>The servers in the pack communicate and elect a leader. </a:t>
            </a:r>
          </a:p>
          <a:p>
            <a:pPr lvl="2"/>
            <a:r>
              <a:rPr lang="en-US" dirty="0" smtClean="0"/>
              <a:t>A database is replicated on each server; consistency of the replicas is maintained.</a:t>
            </a:r>
          </a:p>
          <a:p>
            <a:pPr lvl="2"/>
            <a:r>
              <a:rPr lang="en-US" dirty="0" smtClean="0"/>
              <a:t>A client connect to a single server, synchronizes its clock with the server, and sends requests, receives responses and watch events through a TCP connection. </a:t>
            </a:r>
          </a:p>
        </p:txBody>
      </p:sp>
      <p:sp>
        <p:nvSpPr>
          <p:cNvPr id="20484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20485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177363E-5C15-4E0B-9668-BC31ABF32A93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0486" name="Date Placeholder 3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53C4269-B47F-4A64-8939-8E6858A11323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1508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  <p:graphicFrame>
        <p:nvGraphicFramePr>
          <p:cNvPr id="21509" name="Object 6"/>
          <p:cNvGraphicFramePr>
            <a:graphicFrameLocks noChangeAspect="1"/>
          </p:cNvGraphicFramePr>
          <p:nvPr/>
        </p:nvGraphicFramePr>
        <p:xfrm>
          <a:off x="896938" y="455613"/>
          <a:ext cx="7350125" cy="5756275"/>
        </p:xfrm>
        <a:graphic>
          <a:graphicData uri="http://schemas.openxmlformats.org/presentationml/2006/ole">
            <p:oleObj spid="_x0000_s21509" name="Visio" r:id="rId3" imgW="7349777" imgH="5755802" progId="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"/>
          <p:cNvSpPr>
            <a:spLocks noGrp="1"/>
          </p:cNvSpPr>
          <p:nvPr>
            <p:ph type="title"/>
          </p:nvPr>
        </p:nvSpPr>
        <p:spPr>
          <a:xfrm>
            <a:off x="504825" y="542925"/>
            <a:ext cx="8181975" cy="514350"/>
          </a:xfrm>
        </p:spPr>
        <p:txBody>
          <a:bodyPr/>
          <a:lstStyle/>
          <a:p>
            <a:r>
              <a:rPr lang="en-US" sz="3200" smtClean="0"/>
              <a:t>Contents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304925"/>
            <a:ext cx="8229600" cy="4724400"/>
          </a:xfrm>
        </p:spPr>
        <p:txBody>
          <a:bodyPr/>
          <a:lstStyle/>
          <a:p>
            <a:pPr marL="0" indent="0"/>
            <a:r>
              <a:rPr lang="en-US" smtClean="0"/>
              <a:t>  </a:t>
            </a:r>
            <a:r>
              <a:rPr lang="en-US" sz="2000" smtClean="0"/>
              <a:t>Challenges for cloud computing.</a:t>
            </a:r>
          </a:p>
          <a:p>
            <a:pPr marL="0" indent="0"/>
            <a:r>
              <a:rPr lang="en-US" sz="2000" smtClean="0"/>
              <a:t>  Existing cloud applications and new opportunities.</a:t>
            </a:r>
          </a:p>
          <a:p>
            <a:pPr marL="0" indent="0"/>
            <a:r>
              <a:rPr lang="en-US" sz="2000" smtClean="0"/>
              <a:t>  Architectural styles for cloud applications.</a:t>
            </a:r>
          </a:p>
          <a:p>
            <a:pPr marL="0" indent="0"/>
            <a:r>
              <a:rPr lang="en-US" sz="2000" smtClean="0"/>
              <a:t>  Workflows - coordination of multiple activities.</a:t>
            </a:r>
          </a:p>
          <a:p>
            <a:pPr marL="0" indent="0"/>
            <a:r>
              <a:rPr lang="en-US" sz="2000" smtClean="0"/>
              <a:t>  Coordination based on a state machine model.</a:t>
            </a:r>
          </a:p>
          <a:p>
            <a:pPr marL="0" indent="0"/>
            <a:r>
              <a:rPr lang="en-US" sz="2000" smtClean="0"/>
              <a:t>  The MapReduce programming model.</a:t>
            </a:r>
          </a:p>
          <a:p>
            <a:pPr marL="0" indent="0"/>
            <a:r>
              <a:rPr lang="en-US" sz="2000" smtClean="0"/>
              <a:t>   A case study:  the GrepTheWeb application.</a:t>
            </a:r>
          </a:p>
          <a:p>
            <a:pPr marL="0" indent="0"/>
            <a:r>
              <a:rPr lang="en-US" sz="2000" smtClean="0"/>
              <a:t>   Clouds for science and engineering.</a:t>
            </a:r>
          </a:p>
          <a:p>
            <a:pPr marL="0" indent="0"/>
            <a:r>
              <a:rPr lang="en-US" sz="2000" smtClean="0"/>
              <a:t>   High performance computing on a cloud.</a:t>
            </a:r>
          </a:p>
          <a:p>
            <a:pPr marL="0" indent="0"/>
            <a:r>
              <a:rPr lang="en-US" sz="2000" smtClean="0"/>
              <a:t>   Legacy applications on a cloud.</a:t>
            </a:r>
          </a:p>
          <a:p>
            <a:pPr marL="0" indent="0"/>
            <a:r>
              <a:rPr lang="en-US" sz="2000" smtClean="0"/>
              <a:t>   Social computing, digital content, and cloud computing.</a:t>
            </a:r>
          </a:p>
          <a:p>
            <a:pPr marL="0" indent="0"/>
            <a:endParaRPr lang="en-US" smtClean="0"/>
          </a:p>
          <a:p>
            <a:pPr marL="0" indent="0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905125" y="6238875"/>
            <a:ext cx="3609975" cy="447675"/>
          </a:xfrm>
          <a:noFill/>
        </p:spPr>
        <p:txBody>
          <a:bodyPr/>
          <a:lstStyle/>
          <a:p>
            <a:r>
              <a:rPr lang="en-US"/>
              <a:t>Cloud Computing: Theory and Practice. </a:t>
            </a:r>
          </a:p>
          <a:p>
            <a:r>
              <a:rPr lang="en-US"/>
              <a:t>Chapter 4</a:t>
            </a: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ACE60A0-717D-4327-97A3-0A7A8277063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02" name="Date Placeholder 7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>
          <a:xfrm>
            <a:off x="457200" y="590550"/>
            <a:ext cx="8229600" cy="371475"/>
          </a:xfrm>
        </p:spPr>
        <p:txBody>
          <a:bodyPr/>
          <a:lstStyle/>
          <a:p>
            <a:r>
              <a:rPr lang="en-US" sz="3200" smtClean="0"/>
              <a:t>Zookeeper communication</a:t>
            </a:r>
          </a:p>
        </p:txBody>
      </p:sp>
      <p:sp>
        <p:nvSpPr>
          <p:cNvPr id="22531" name="Content Placeholder 5"/>
          <p:cNvSpPr>
            <a:spLocks noGrp="1"/>
          </p:cNvSpPr>
          <p:nvPr>
            <p:ph idx="1"/>
          </p:nvPr>
        </p:nvSpPr>
        <p:spPr>
          <a:xfrm>
            <a:off x="676275" y="1266825"/>
            <a:ext cx="7829550" cy="4800600"/>
          </a:xfrm>
        </p:spPr>
        <p:txBody>
          <a:bodyPr/>
          <a:lstStyle/>
          <a:p>
            <a:r>
              <a:rPr lang="en-US" sz="2000" dirty="0" smtClean="0"/>
              <a:t>Messaging layer </a:t>
            </a:r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/>
              <a:t> responsible for the election of a new leader when the current leader fails.</a:t>
            </a:r>
          </a:p>
          <a:p>
            <a:pPr>
              <a:buFont typeface="Wingdings" pitchFamily="2" charset="2"/>
              <a:buNone/>
            </a:pPr>
            <a:r>
              <a:rPr lang="en-US" sz="2000" dirty="0" smtClean="0"/>
              <a:t> </a:t>
            </a:r>
          </a:p>
          <a:p>
            <a:r>
              <a:rPr lang="en-US" sz="2000" dirty="0" smtClean="0"/>
              <a:t>Messaging protocols use: </a:t>
            </a:r>
          </a:p>
          <a:p>
            <a:pPr lvl="2"/>
            <a:r>
              <a:rPr lang="en-US" dirty="0" smtClean="0"/>
              <a:t>Packets - sequence of bytes sent through a FIFO channel. </a:t>
            </a:r>
          </a:p>
          <a:p>
            <a:pPr lvl="2"/>
            <a:r>
              <a:rPr lang="en-US" dirty="0" smtClean="0"/>
              <a:t>Proposals - units of agreement. </a:t>
            </a:r>
          </a:p>
          <a:p>
            <a:pPr lvl="2"/>
            <a:r>
              <a:rPr lang="en-US" dirty="0" smtClean="0"/>
              <a:t>Messages - sequence of bytes atomically broadcast to all servers. </a:t>
            </a:r>
          </a:p>
          <a:p>
            <a:r>
              <a:rPr lang="en-US" sz="2000" dirty="0" smtClean="0"/>
              <a:t>A </a:t>
            </a:r>
            <a:r>
              <a:rPr lang="en-US" sz="2000" b="1" dirty="0" smtClean="0"/>
              <a:t>message</a:t>
            </a:r>
            <a:r>
              <a:rPr lang="en-US" sz="2000" dirty="0" smtClean="0"/>
              <a:t> is included into a </a:t>
            </a:r>
            <a:r>
              <a:rPr lang="en-US" sz="2000" b="1" dirty="0" smtClean="0"/>
              <a:t>proposal</a:t>
            </a:r>
            <a:r>
              <a:rPr lang="en-US" sz="2000" dirty="0" smtClean="0"/>
              <a:t> and it is agreed upon before it is delivered. </a:t>
            </a:r>
          </a:p>
          <a:p>
            <a:r>
              <a:rPr lang="en-US" sz="2000" dirty="0" smtClean="0"/>
              <a:t>Proposals are agreed upon by exchanging packets with a quorum of servers, as required by the </a:t>
            </a:r>
            <a:r>
              <a:rPr lang="en-US" sz="2000" dirty="0" err="1" smtClean="0"/>
              <a:t>Paxos</a:t>
            </a:r>
            <a:r>
              <a:rPr lang="en-US" sz="2000" dirty="0" smtClean="0"/>
              <a:t> algorithm.</a:t>
            </a:r>
          </a:p>
        </p:txBody>
      </p:sp>
      <p:sp>
        <p:nvSpPr>
          <p:cNvPr id="22532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22533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AFE0DF5-C4E5-4C63-854E-AC3C1485A60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2534" name="Date Placeholder 3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66725" y="571500"/>
            <a:ext cx="8220075" cy="409575"/>
          </a:xfrm>
        </p:spPr>
        <p:txBody>
          <a:bodyPr/>
          <a:lstStyle/>
          <a:p>
            <a:r>
              <a:rPr lang="en-US" sz="3200" smtClean="0"/>
              <a:t>Zookeeper communication (cont’d)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476375"/>
            <a:ext cx="8229600" cy="4391025"/>
          </a:xfrm>
        </p:spPr>
        <p:txBody>
          <a:bodyPr/>
          <a:lstStyle/>
          <a:p>
            <a:r>
              <a:rPr lang="en-US" smtClean="0"/>
              <a:t>Messaging layer guarantees: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 lvl="2"/>
            <a:r>
              <a:rPr lang="en-US" smtClean="0"/>
              <a:t>Reliable delivery:  if a message </a:t>
            </a:r>
            <a:r>
              <a:rPr lang="en-US" b="1" smtClean="0"/>
              <a:t>m</a:t>
            </a:r>
            <a:r>
              <a:rPr lang="en-US" smtClean="0"/>
              <a:t> is delivered to one server, it will be eventually delivered to all servers.</a:t>
            </a:r>
          </a:p>
          <a:p>
            <a:pPr lvl="2"/>
            <a:endParaRPr lang="en-US" smtClean="0"/>
          </a:p>
          <a:p>
            <a:pPr lvl="2"/>
            <a:r>
              <a:rPr lang="en-US" smtClean="0"/>
              <a:t>Total order:  if message </a:t>
            </a:r>
            <a:r>
              <a:rPr lang="en-US" b="1" smtClean="0"/>
              <a:t>m</a:t>
            </a:r>
            <a:r>
              <a:rPr lang="en-US" smtClean="0"/>
              <a:t> is delivered before message </a:t>
            </a:r>
            <a:r>
              <a:rPr lang="en-US" b="1" smtClean="0"/>
              <a:t>n</a:t>
            </a:r>
            <a:r>
              <a:rPr lang="en-US" smtClean="0"/>
              <a:t> to one server, it will be delivered before </a:t>
            </a:r>
            <a:r>
              <a:rPr lang="en-US" b="1" smtClean="0"/>
              <a:t>n</a:t>
            </a:r>
            <a:r>
              <a:rPr lang="en-US" smtClean="0"/>
              <a:t> to all servers. </a:t>
            </a:r>
          </a:p>
          <a:p>
            <a:pPr lvl="2">
              <a:buFont typeface="Wingdings" pitchFamily="2" charset="2"/>
              <a:buNone/>
            </a:pPr>
            <a:endParaRPr lang="en-US" smtClean="0"/>
          </a:p>
          <a:p>
            <a:pPr lvl="2"/>
            <a:r>
              <a:rPr lang="en-US" smtClean="0"/>
              <a:t>Causal order:  if message </a:t>
            </a:r>
            <a:r>
              <a:rPr lang="en-US" b="1" smtClean="0"/>
              <a:t>n</a:t>
            </a:r>
            <a:r>
              <a:rPr lang="en-US" smtClean="0"/>
              <a:t> is sent after </a:t>
            </a:r>
            <a:r>
              <a:rPr lang="en-US" b="1" smtClean="0"/>
              <a:t>m</a:t>
            </a:r>
            <a:r>
              <a:rPr lang="en-US" smtClean="0"/>
              <a:t> has been delivered by the sender of </a:t>
            </a:r>
            <a:r>
              <a:rPr lang="en-US" b="1" smtClean="0"/>
              <a:t>n</a:t>
            </a:r>
            <a:r>
              <a:rPr lang="en-US" smtClean="0"/>
              <a:t>, then </a:t>
            </a:r>
            <a:r>
              <a:rPr lang="en-US" b="1" smtClean="0"/>
              <a:t>m</a:t>
            </a:r>
            <a:r>
              <a:rPr lang="en-US" smtClean="0"/>
              <a:t> must be ordered before </a:t>
            </a:r>
            <a:r>
              <a:rPr lang="en-US" b="1" smtClean="0"/>
              <a:t>n</a:t>
            </a:r>
            <a:r>
              <a:rPr lang="en-US" smtClean="0"/>
              <a:t>.</a:t>
            </a:r>
          </a:p>
        </p:txBody>
      </p:sp>
      <p:sp>
        <p:nvSpPr>
          <p:cNvPr id="2355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EF52119-7D04-4779-AD80-0D2C3B129881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3558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514350" y="628650"/>
            <a:ext cx="8172450" cy="752475"/>
          </a:xfrm>
        </p:spPr>
        <p:txBody>
          <a:bodyPr/>
          <a:lstStyle/>
          <a:p>
            <a:r>
              <a:rPr lang="en-US" sz="3200" smtClean="0"/>
              <a:t>Shared hierarchical namespace similar to a file system; znodes instead of inodes</a:t>
            </a:r>
          </a:p>
        </p:txBody>
      </p:sp>
      <p:sp>
        <p:nvSpPr>
          <p:cNvPr id="24579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1B7C7C5-2157-4859-904C-291ECE575021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4581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976313" y="1774825"/>
          <a:ext cx="6672262" cy="3873500"/>
        </p:xfrm>
        <a:graphic>
          <a:graphicData uri="http://schemas.openxmlformats.org/presentationml/2006/ole">
            <p:oleObj spid="_x0000_s24582" name="Visio" r:id="rId3" imgW="4189762" imgH="2431915" progId="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4"/>
          <p:cNvSpPr>
            <a:spLocks noGrp="1"/>
          </p:cNvSpPr>
          <p:nvPr>
            <p:ph type="title"/>
          </p:nvPr>
        </p:nvSpPr>
        <p:spPr>
          <a:xfrm>
            <a:off x="419100" y="619125"/>
            <a:ext cx="8267700" cy="419100"/>
          </a:xfrm>
        </p:spPr>
        <p:txBody>
          <a:bodyPr/>
          <a:lstStyle/>
          <a:p>
            <a:r>
              <a:rPr lang="en-US" sz="3200" smtClean="0"/>
              <a:t>ZooKeeper service guarantees</a:t>
            </a:r>
          </a:p>
        </p:txBody>
      </p:sp>
      <p:sp>
        <p:nvSpPr>
          <p:cNvPr id="25603" name="Content Placeholder 5"/>
          <p:cNvSpPr>
            <a:spLocks noGrp="1"/>
          </p:cNvSpPr>
          <p:nvPr>
            <p:ph idx="1"/>
          </p:nvPr>
        </p:nvSpPr>
        <p:spPr>
          <a:xfrm>
            <a:off x="733425" y="1314450"/>
            <a:ext cx="7629525" cy="4619625"/>
          </a:xfrm>
        </p:spPr>
        <p:txBody>
          <a:bodyPr/>
          <a:lstStyle/>
          <a:p>
            <a:r>
              <a:rPr lang="en-US" sz="2000" smtClean="0"/>
              <a:t>Atomicity - a transaction either completes or fails.</a:t>
            </a:r>
          </a:p>
          <a:p>
            <a:endParaRPr lang="en-US" sz="2000" smtClean="0"/>
          </a:p>
          <a:p>
            <a:r>
              <a:rPr lang="en-US" sz="2000" smtClean="0"/>
              <a:t>Sequential consistency of updates - updates are applied strictly in the order they are received.</a:t>
            </a:r>
          </a:p>
          <a:p>
            <a:endParaRPr lang="en-US" sz="2000" smtClean="0"/>
          </a:p>
          <a:p>
            <a:r>
              <a:rPr lang="en-US" sz="2000" smtClean="0"/>
              <a:t>Single system image for the clients - a client receives the same response regardless of the server it connects to.</a:t>
            </a:r>
          </a:p>
          <a:p>
            <a:endParaRPr lang="en-US" sz="2000" smtClean="0"/>
          </a:p>
          <a:p>
            <a:r>
              <a:rPr lang="en-US" sz="2000" smtClean="0"/>
              <a:t>Persistence of updates - once applied, an update persists until it is overwritten by a client.</a:t>
            </a:r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r>
              <a:rPr lang="en-US" sz="2000" smtClean="0"/>
              <a:t>Reliability - the system is guaranteed to function correctly as long as the majority of servers  function correctly.</a:t>
            </a:r>
          </a:p>
        </p:txBody>
      </p:sp>
      <p:sp>
        <p:nvSpPr>
          <p:cNvPr id="25604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25605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59DE51F-9585-43E3-931D-CC9293F59882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5606" name="Date Placeholder 3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47675" y="647700"/>
            <a:ext cx="8239125" cy="333375"/>
          </a:xfrm>
        </p:spPr>
        <p:txBody>
          <a:bodyPr/>
          <a:lstStyle/>
          <a:p>
            <a:r>
              <a:rPr lang="en-US" sz="3200" smtClean="0"/>
              <a:t>Zookeeper API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4743450"/>
          </a:xfrm>
        </p:spPr>
        <p:txBody>
          <a:bodyPr/>
          <a:lstStyle/>
          <a:p>
            <a:r>
              <a:rPr lang="en-US" smtClean="0"/>
              <a:t>The API is simple - consists of seven operations: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 lvl="2"/>
            <a:r>
              <a:rPr lang="en-US" smtClean="0"/>
              <a:t>Create - add a node at a given location on the tree.</a:t>
            </a:r>
          </a:p>
          <a:p>
            <a:pPr lvl="2"/>
            <a:endParaRPr lang="en-US" smtClean="0"/>
          </a:p>
          <a:p>
            <a:pPr lvl="2"/>
            <a:r>
              <a:rPr lang="en-US" smtClean="0"/>
              <a:t>Delete - delete a node.</a:t>
            </a:r>
          </a:p>
          <a:p>
            <a:pPr lvl="2"/>
            <a:endParaRPr lang="en-US" smtClean="0"/>
          </a:p>
          <a:p>
            <a:pPr lvl="2"/>
            <a:r>
              <a:rPr lang="en-US" smtClean="0"/>
              <a:t>Get data - read data from a node.</a:t>
            </a:r>
          </a:p>
          <a:p>
            <a:pPr lvl="2"/>
            <a:endParaRPr lang="en-US" smtClean="0"/>
          </a:p>
          <a:p>
            <a:pPr lvl="2"/>
            <a:r>
              <a:rPr lang="en-US" smtClean="0"/>
              <a:t>Set data - write data to a node.</a:t>
            </a:r>
          </a:p>
          <a:p>
            <a:pPr lvl="2"/>
            <a:endParaRPr lang="en-US" smtClean="0"/>
          </a:p>
          <a:p>
            <a:pPr lvl="2"/>
            <a:r>
              <a:rPr lang="en-US" smtClean="0"/>
              <a:t>Get children - retrieve a list of the children of the node.</a:t>
            </a:r>
          </a:p>
          <a:p>
            <a:pPr lvl="2">
              <a:buFont typeface="Wingdings" pitchFamily="2" charset="2"/>
              <a:buNone/>
            </a:pPr>
            <a:endParaRPr lang="en-US" smtClean="0"/>
          </a:p>
          <a:p>
            <a:pPr lvl="2"/>
            <a:r>
              <a:rPr lang="en-US" smtClean="0"/>
              <a:t>Synch - wait for the data to propagate.</a:t>
            </a:r>
          </a:p>
        </p:txBody>
      </p:sp>
      <p:sp>
        <p:nvSpPr>
          <p:cNvPr id="2662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B4512F9-BA63-4D92-BB9C-637524C770B8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33375" y="552450"/>
            <a:ext cx="8353425" cy="438150"/>
          </a:xfrm>
        </p:spPr>
        <p:txBody>
          <a:bodyPr/>
          <a:lstStyle/>
          <a:p>
            <a:r>
              <a:rPr lang="en-US" smtClean="0"/>
              <a:t> </a:t>
            </a:r>
            <a:r>
              <a:rPr lang="en-US" sz="3200" smtClean="0"/>
              <a:t>Elasticity and load distribution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09575" y="1362075"/>
            <a:ext cx="8334375" cy="4876800"/>
          </a:xfrm>
        </p:spPr>
        <p:txBody>
          <a:bodyPr/>
          <a:lstStyle/>
          <a:p>
            <a:r>
              <a:rPr lang="en-US" sz="2000" dirty="0" smtClean="0"/>
              <a:t>Elasticity </a:t>
            </a:r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/>
              <a:t> ability to use as many servers as necessary to optimally respond to cost and timing constraints of an application.</a:t>
            </a:r>
          </a:p>
          <a:p>
            <a:r>
              <a:rPr lang="en-US" sz="2000" dirty="0" smtClean="0"/>
              <a:t>How to divide the load</a:t>
            </a:r>
          </a:p>
          <a:p>
            <a:pPr lvl="1"/>
            <a:r>
              <a:rPr lang="en-US" sz="1800" b="1" dirty="0" smtClean="0"/>
              <a:t>Transaction processing systems </a:t>
            </a:r>
            <a:r>
              <a:rPr lang="en-US" sz="1800" dirty="0" smtClean="0">
                <a:sym typeface="Wingdings" pitchFamily="2" charset="2"/>
              </a:rPr>
              <a:t></a:t>
            </a:r>
            <a:r>
              <a:rPr lang="en-US" sz="1800" dirty="0" smtClean="0"/>
              <a:t> a front-end distributes the incoming transactions to a number of back-end systems. As the workload increases new back-end systems are added to the pool.</a:t>
            </a:r>
          </a:p>
          <a:p>
            <a:pPr lvl="1"/>
            <a:r>
              <a:rPr lang="en-US" sz="1800" dirty="0" smtClean="0"/>
              <a:t>For </a:t>
            </a:r>
            <a:r>
              <a:rPr lang="en-US" sz="1800" b="1" dirty="0" smtClean="0"/>
              <a:t>data-intensive batch applications </a:t>
            </a:r>
            <a:r>
              <a:rPr lang="en-US" sz="1800" dirty="0" smtClean="0"/>
              <a:t>two types of divisible workloads are possible:</a:t>
            </a:r>
          </a:p>
          <a:p>
            <a:pPr lvl="2"/>
            <a:r>
              <a:rPr lang="en-US" dirty="0" smtClean="0"/>
              <a:t>modularly divisible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the workload partitioning is defined a priori.</a:t>
            </a:r>
          </a:p>
          <a:p>
            <a:pPr lvl="2"/>
            <a:r>
              <a:rPr lang="en-US" dirty="0" smtClean="0"/>
              <a:t>arbitrarily divisible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the workload can be partitioned into an arbitrarily large number of smaller workloads of equal, or very close size.</a:t>
            </a:r>
          </a:p>
          <a:p>
            <a:r>
              <a:rPr lang="en-US" sz="2000" dirty="0" smtClean="0"/>
              <a:t>Many applications in physics, biology, and other areas of computational science and engineering  obey the arbitrarily divisible load sharing model.</a:t>
            </a:r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05F8009-FA61-4143-830E-1A0B3FF65F63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7654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581025"/>
            <a:ext cx="8229600" cy="409575"/>
          </a:xfrm>
        </p:spPr>
        <p:txBody>
          <a:bodyPr/>
          <a:lstStyle/>
          <a:p>
            <a:r>
              <a:rPr lang="en-US" sz="3200" smtClean="0"/>
              <a:t>MapReduce philosophy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4933950"/>
          </a:xfrm>
        </p:spPr>
        <p:txBody>
          <a:bodyPr/>
          <a:lstStyle/>
          <a:p>
            <a:pPr marL="457200" indent="-457200">
              <a:buFont typeface="Arial" charset="0"/>
              <a:buAutoNum type="arabicPeriod"/>
            </a:pPr>
            <a:r>
              <a:rPr lang="en-US" sz="2000" dirty="0" smtClean="0"/>
              <a:t>An application starts a </a:t>
            </a:r>
            <a:r>
              <a:rPr lang="en-US" sz="2000" b="1" dirty="0" smtClean="0"/>
              <a:t>master instance</a:t>
            </a:r>
            <a:r>
              <a:rPr lang="en-US" sz="2000" dirty="0" smtClean="0"/>
              <a:t>, </a:t>
            </a:r>
            <a:r>
              <a:rPr lang="en-US" sz="2000" b="1" dirty="0" smtClean="0"/>
              <a:t>M worker instances </a:t>
            </a:r>
            <a:r>
              <a:rPr lang="en-US" sz="2000" dirty="0" smtClean="0"/>
              <a:t>for the </a:t>
            </a:r>
            <a:r>
              <a:rPr lang="en-US" sz="2000" i="1" dirty="0" smtClean="0"/>
              <a:t>Map phase </a:t>
            </a:r>
            <a:r>
              <a:rPr lang="en-US" sz="2000" dirty="0" smtClean="0"/>
              <a:t>and later </a:t>
            </a:r>
            <a:r>
              <a:rPr lang="en-US" sz="2000" b="1" dirty="0" smtClean="0"/>
              <a:t>R worker instances for the </a:t>
            </a:r>
            <a:r>
              <a:rPr lang="en-US" sz="2000" b="1" i="1" dirty="0" smtClean="0"/>
              <a:t>Reduce phase</a:t>
            </a:r>
            <a:r>
              <a:rPr lang="en-US" sz="2000" dirty="0" smtClean="0"/>
              <a:t>.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sz="2000" dirty="0" smtClean="0"/>
              <a:t>The </a:t>
            </a:r>
            <a:r>
              <a:rPr lang="en-US" sz="2000" b="1" dirty="0" smtClean="0"/>
              <a:t>master instance </a:t>
            </a:r>
            <a:r>
              <a:rPr lang="en-US" sz="2000" dirty="0" smtClean="0"/>
              <a:t>partitions the input data in M </a:t>
            </a:r>
            <a:r>
              <a:rPr lang="en-US" sz="2000" i="1" dirty="0" smtClean="0"/>
              <a:t>segments</a:t>
            </a:r>
            <a:r>
              <a:rPr lang="en-US" sz="2000" dirty="0" smtClean="0"/>
              <a:t>. 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sz="2000" dirty="0" smtClean="0"/>
              <a:t>Each </a:t>
            </a:r>
            <a:r>
              <a:rPr lang="en-US" sz="2000" b="1" i="1" dirty="0" smtClean="0"/>
              <a:t>map instance </a:t>
            </a:r>
            <a:r>
              <a:rPr lang="en-US" sz="2000" dirty="0" smtClean="0"/>
              <a:t>reads its input data segment and processes  the data. 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sz="2000" dirty="0" smtClean="0"/>
              <a:t>The results of the processing are stored on the local disks of the servers where the map instances run. 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sz="2000" dirty="0" smtClean="0"/>
              <a:t>When all map instances have finished processing their data, the R  </a:t>
            </a:r>
            <a:r>
              <a:rPr lang="en-US" sz="2000" b="1" dirty="0" smtClean="0"/>
              <a:t>reduce instances read the results </a:t>
            </a:r>
            <a:r>
              <a:rPr lang="en-US" sz="2000" dirty="0" smtClean="0"/>
              <a:t>of the first phase and merge the partial results. 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sz="2000" dirty="0" smtClean="0"/>
              <a:t>The </a:t>
            </a:r>
            <a:r>
              <a:rPr lang="en-US" sz="2000" b="1" dirty="0" smtClean="0"/>
              <a:t>final results are written by the reduce instances </a:t>
            </a:r>
            <a:r>
              <a:rPr lang="en-US" sz="2000" dirty="0" smtClean="0"/>
              <a:t>to a shared storage server. 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sz="2000" dirty="0" smtClean="0"/>
              <a:t>The </a:t>
            </a:r>
            <a:r>
              <a:rPr lang="en-US" sz="2000" b="1" dirty="0" smtClean="0"/>
              <a:t>master instance monitors the reduce instances </a:t>
            </a:r>
            <a:r>
              <a:rPr lang="en-US" sz="2000" dirty="0" smtClean="0"/>
              <a:t>and when all of them report task completion the application is terminated.</a:t>
            </a:r>
          </a:p>
        </p:txBody>
      </p:sp>
      <p:sp>
        <p:nvSpPr>
          <p:cNvPr id="2867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2867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41E02DF-67C0-452E-8521-1DCECE46C9C0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F05F016-49BC-43D2-9EAB-53F47C85A4D5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9700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  <p:graphicFrame>
        <p:nvGraphicFramePr>
          <p:cNvPr id="29701" name="Object 6"/>
          <p:cNvGraphicFramePr>
            <a:graphicFrameLocks noChangeAspect="1"/>
          </p:cNvGraphicFramePr>
          <p:nvPr/>
        </p:nvGraphicFramePr>
        <p:xfrm>
          <a:off x="971550" y="454025"/>
          <a:ext cx="7058025" cy="5686425"/>
        </p:xfrm>
        <a:graphic>
          <a:graphicData uri="http://schemas.openxmlformats.org/presentationml/2006/ole">
            <p:oleObj spid="_x0000_s29701" name="Visio" r:id="rId3" imgW="7580200" imgH="6106809" progId="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4"/>
          <p:cNvSpPr>
            <a:spLocks noGrp="1"/>
          </p:cNvSpPr>
          <p:nvPr>
            <p:ph type="title"/>
          </p:nvPr>
        </p:nvSpPr>
        <p:spPr>
          <a:xfrm>
            <a:off x="495300" y="600075"/>
            <a:ext cx="8191500" cy="419100"/>
          </a:xfrm>
        </p:spPr>
        <p:txBody>
          <a:bodyPr/>
          <a:lstStyle/>
          <a:p>
            <a:r>
              <a:rPr lang="en-US" sz="3200" smtClean="0"/>
              <a:t>Case study: GrepTheWeb</a:t>
            </a:r>
          </a:p>
        </p:txBody>
      </p:sp>
      <p:sp>
        <p:nvSpPr>
          <p:cNvPr id="30723" name="Content Placeholder 5"/>
          <p:cNvSpPr>
            <a:spLocks noGrp="1"/>
          </p:cNvSpPr>
          <p:nvPr>
            <p:ph idx="1"/>
          </p:nvPr>
        </p:nvSpPr>
        <p:spPr>
          <a:xfrm>
            <a:off x="381000" y="1133475"/>
            <a:ext cx="8229600" cy="5153025"/>
          </a:xfrm>
        </p:spPr>
        <p:txBody>
          <a:bodyPr/>
          <a:lstStyle/>
          <a:p>
            <a:r>
              <a:rPr lang="en-US" sz="2000" smtClean="0"/>
              <a:t>The application illustrates the means to</a:t>
            </a:r>
          </a:p>
          <a:p>
            <a:pPr lvl="1"/>
            <a:r>
              <a:rPr lang="en-US" smtClean="0"/>
              <a:t>create an on-demand infrastructure. </a:t>
            </a:r>
          </a:p>
          <a:p>
            <a:pPr lvl="1"/>
            <a:r>
              <a:rPr lang="en-US" smtClean="0"/>
              <a:t>run it on a massively distributed system in  a manner that allows it to run in parallel and scale up and down, based on the number of users and the problem size.</a:t>
            </a:r>
          </a:p>
          <a:p>
            <a:r>
              <a:rPr lang="en-US" sz="2000" smtClean="0"/>
              <a:t>GrepTheWeb</a:t>
            </a:r>
          </a:p>
          <a:p>
            <a:pPr lvl="1"/>
            <a:r>
              <a:rPr lang="en-US" smtClean="0"/>
              <a:t>Performs a search of a very large set of records to identify records that satisfy a regular expression.</a:t>
            </a:r>
          </a:p>
          <a:p>
            <a:pPr lvl="1"/>
            <a:r>
              <a:rPr lang="en-US" smtClean="0"/>
              <a:t>It is analogous to the Unix </a:t>
            </a:r>
            <a:r>
              <a:rPr lang="en-US" i="1" smtClean="0"/>
              <a:t>grep</a:t>
            </a:r>
            <a:r>
              <a:rPr lang="en-US" smtClean="0"/>
              <a:t> command.</a:t>
            </a:r>
          </a:p>
          <a:p>
            <a:pPr lvl="1"/>
            <a:r>
              <a:rPr lang="en-US" smtClean="0"/>
              <a:t>The source is a collection of document URLs produced by the Alexa Web Search, a software system that crawls the web every night.</a:t>
            </a:r>
          </a:p>
          <a:p>
            <a:pPr lvl="1"/>
            <a:r>
              <a:rPr lang="en-US" smtClean="0"/>
              <a:t>Uses message passing to trigger the activities of multiple controller threads which launch the application, initiate processing, shutdown the system, and create billing records.</a:t>
            </a:r>
          </a:p>
        </p:txBody>
      </p:sp>
      <p:sp>
        <p:nvSpPr>
          <p:cNvPr id="30724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30725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0DD0CCB-2789-432C-91AB-A3B0BAD860C9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0726" name="Date Placeholder 3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00025" y="457200"/>
            <a:ext cx="3448050" cy="5800725"/>
          </a:xfrm>
        </p:spPr>
        <p:txBody>
          <a:bodyPr/>
          <a:lstStyle/>
          <a:p>
            <a:pPr>
              <a:defRPr/>
            </a:pPr>
            <a:r>
              <a:rPr lang="en-US" sz="2000" dirty="0" smtClean="0">
                <a:latin typeface="+mn-lt"/>
              </a:rPr>
              <a:t>(a</a:t>
            </a:r>
            <a:r>
              <a:rPr lang="en-US" sz="2000" dirty="0">
                <a:latin typeface="+mn-lt"/>
              </a:rPr>
              <a:t>) The simplified workflow showing </a:t>
            </a:r>
            <a:r>
              <a:rPr lang="en-US" sz="2000" dirty="0" smtClean="0">
                <a:latin typeface="+mn-lt"/>
              </a:rPr>
              <a:t>the inputs: </a:t>
            </a:r>
            <a:br>
              <a:rPr lang="en-US" sz="2000" dirty="0" smtClean="0">
                <a:latin typeface="+mn-lt"/>
              </a:rPr>
            </a:br>
            <a:r>
              <a:rPr lang="en-US" sz="2000" dirty="0" smtClean="0">
                <a:latin typeface="+mn-lt"/>
              </a:rPr>
              <a:t>  - </a:t>
            </a:r>
            <a:r>
              <a:rPr lang="en-US" sz="1800" dirty="0" smtClean="0">
                <a:latin typeface="+mn-lt"/>
              </a:rPr>
              <a:t>the </a:t>
            </a:r>
            <a:r>
              <a:rPr lang="en-US" sz="1800" dirty="0">
                <a:latin typeface="+mn-lt"/>
              </a:rPr>
              <a:t>regular </a:t>
            </a:r>
            <a:r>
              <a:rPr lang="en-US" sz="1800" dirty="0" smtClean="0">
                <a:latin typeface="+mn-lt"/>
              </a:rPr>
              <a:t>expression.</a:t>
            </a:r>
            <a:br>
              <a:rPr lang="en-US" sz="1800" dirty="0" smtClean="0">
                <a:latin typeface="+mn-lt"/>
              </a:rPr>
            </a:br>
            <a:r>
              <a:rPr lang="en-US" sz="1800" dirty="0">
                <a:latin typeface="+mn-lt"/>
              </a:rPr>
              <a:t> </a:t>
            </a:r>
            <a:r>
              <a:rPr lang="en-US" sz="1800" dirty="0" smtClean="0">
                <a:latin typeface="+mn-lt"/>
              </a:rPr>
              <a:t> - the </a:t>
            </a:r>
            <a:r>
              <a:rPr lang="en-US" sz="1800" dirty="0">
                <a:latin typeface="+mn-lt"/>
              </a:rPr>
              <a:t>input records generated </a:t>
            </a:r>
            <a:r>
              <a:rPr lang="en-US" sz="1800" dirty="0" smtClean="0">
                <a:latin typeface="+mn-lt"/>
              </a:rPr>
              <a:t/>
            </a:r>
            <a:br>
              <a:rPr lang="en-US" sz="1800" dirty="0" smtClean="0">
                <a:latin typeface="+mn-lt"/>
              </a:rPr>
            </a:br>
            <a:r>
              <a:rPr lang="en-US" sz="1800" dirty="0">
                <a:latin typeface="+mn-lt"/>
              </a:rPr>
              <a:t> </a:t>
            </a:r>
            <a:r>
              <a:rPr lang="en-US" sz="1800" dirty="0" smtClean="0">
                <a:latin typeface="+mn-lt"/>
              </a:rPr>
              <a:t>    by the </a:t>
            </a:r>
            <a:r>
              <a:rPr lang="en-US" sz="1800" dirty="0">
                <a:latin typeface="+mn-lt"/>
              </a:rPr>
              <a:t>web </a:t>
            </a:r>
            <a:r>
              <a:rPr lang="en-US" sz="1800" dirty="0" smtClean="0">
                <a:latin typeface="+mn-lt"/>
              </a:rPr>
              <a:t>crawler. </a:t>
            </a:r>
            <a:br>
              <a:rPr lang="en-US" sz="1800" dirty="0" smtClean="0">
                <a:latin typeface="+mn-lt"/>
              </a:rPr>
            </a:br>
            <a:r>
              <a:rPr lang="en-US" sz="1800" dirty="0">
                <a:latin typeface="+mn-lt"/>
              </a:rPr>
              <a:t> </a:t>
            </a:r>
            <a:r>
              <a:rPr lang="en-US" sz="1800" dirty="0" smtClean="0">
                <a:latin typeface="+mn-lt"/>
              </a:rPr>
              <a:t> -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smtClean="0">
                <a:latin typeface="+mn-lt"/>
              </a:rPr>
              <a:t>the </a:t>
            </a:r>
            <a:r>
              <a:rPr lang="en-US" sz="1800" dirty="0">
                <a:latin typeface="+mn-lt"/>
              </a:rPr>
              <a:t>user commands to </a:t>
            </a:r>
            <a:r>
              <a:rPr lang="en-US" sz="1800" dirty="0" smtClean="0">
                <a:latin typeface="+mn-lt"/>
              </a:rPr>
              <a:t>report</a:t>
            </a:r>
            <a:br>
              <a:rPr lang="en-US" sz="1800" dirty="0" smtClean="0">
                <a:latin typeface="+mn-lt"/>
              </a:rPr>
            </a:br>
            <a:r>
              <a:rPr lang="en-US" sz="1800" dirty="0">
                <a:latin typeface="+mn-lt"/>
              </a:rPr>
              <a:t> </a:t>
            </a:r>
            <a:r>
              <a:rPr lang="en-US" sz="1800" dirty="0" smtClean="0">
                <a:latin typeface="+mn-lt"/>
              </a:rPr>
              <a:t>    </a:t>
            </a:r>
            <a:r>
              <a:rPr lang="en-US" sz="1800" dirty="0">
                <a:latin typeface="+mn-lt"/>
              </a:rPr>
              <a:t>the current status and to </a:t>
            </a:r>
            <a:r>
              <a:rPr lang="en-US" sz="1800" dirty="0" smtClean="0">
                <a:latin typeface="+mn-lt"/>
              </a:rPr>
              <a:t/>
            </a:r>
            <a:br>
              <a:rPr lang="en-US" sz="1800" dirty="0" smtClean="0">
                <a:latin typeface="+mn-lt"/>
              </a:rPr>
            </a:br>
            <a:r>
              <a:rPr lang="en-US" sz="1800" dirty="0">
                <a:latin typeface="+mn-lt"/>
              </a:rPr>
              <a:t> </a:t>
            </a:r>
            <a:r>
              <a:rPr lang="en-US" sz="1800" dirty="0" smtClean="0">
                <a:latin typeface="+mn-lt"/>
              </a:rPr>
              <a:t>    terminate </a:t>
            </a:r>
            <a:r>
              <a:rPr lang="en-US" sz="1800" dirty="0">
                <a:latin typeface="+mn-lt"/>
              </a:rPr>
              <a:t>the processing. </a:t>
            </a:r>
            <a:r>
              <a:rPr lang="en-US" sz="1800" dirty="0" smtClean="0">
                <a:latin typeface="+mn-lt"/>
              </a:rPr>
              <a:t/>
            </a:r>
            <a:br>
              <a:rPr lang="en-US" sz="1800" dirty="0" smtClean="0">
                <a:latin typeface="+mn-lt"/>
              </a:rPr>
            </a:br>
            <a:r>
              <a:rPr lang="en-US" sz="2000" dirty="0" smtClean="0">
                <a:latin typeface="+mn-lt"/>
              </a:rPr>
              <a:t/>
            </a:r>
            <a:br>
              <a:rPr lang="en-US" sz="2000" dirty="0" smtClean="0">
                <a:latin typeface="+mn-lt"/>
              </a:rPr>
            </a:br>
            <a:r>
              <a:rPr lang="en-US" sz="2000" dirty="0" smtClean="0">
                <a:latin typeface="+mn-lt"/>
              </a:rPr>
              <a:t>(</a:t>
            </a:r>
            <a:r>
              <a:rPr lang="en-US" sz="2000" dirty="0">
                <a:latin typeface="+mn-lt"/>
              </a:rPr>
              <a:t>b) The detailed </a:t>
            </a:r>
            <a:r>
              <a:rPr lang="en-US" sz="2000" dirty="0" smtClean="0">
                <a:latin typeface="+mn-lt"/>
              </a:rPr>
              <a:t>workflow. </a:t>
            </a:r>
            <a:r>
              <a:rPr lang="en-US" sz="2000" dirty="0">
                <a:latin typeface="+mn-lt"/>
              </a:rPr>
              <a:t>T</a:t>
            </a:r>
            <a:r>
              <a:rPr lang="en-US" sz="2000" dirty="0" smtClean="0">
                <a:latin typeface="+mn-lt"/>
              </a:rPr>
              <a:t>he </a:t>
            </a:r>
            <a:r>
              <a:rPr lang="en-US" sz="2000" dirty="0">
                <a:latin typeface="+mn-lt"/>
              </a:rPr>
              <a:t>system is based on message passing between several queues; </a:t>
            </a:r>
            <a:r>
              <a:rPr lang="en-US" sz="2000" b="1" dirty="0">
                <a:latin typeface="+mn-lt"/>
              </a:rPr>
              <a:t>four controller threads periodically poll</a:t>
            </a:r>
            <a:r>
              <a:rPr lang="en-US" sz="2000" dirty="0">
                <a:latin typeface="+mn-lt"/>
              </a:rPr>
              <a:t> </a:t>
            </a:r>
            <a:r>
              <a:rPr lang="en-US" sz="2000" b="1" dirty="0">
                <a:latin typeface="+mn-lt"/>
              </a:rPr>
              <a:t>their associated input queues</a:t>
            </a:r>
            <a:r>
              <a:rPr lang="en-US" sz="2000" dirty="0">
                <a:latin typeface="+mn-lt"/>
              </a:rPr>
              <a:t>, retrieve messages, and carry out the required actions</a:t>
            </a:r>
          </a:p>
        </p:txBody>
      </p:sp>
      <p:sp>
        <p:nvSpPr>
          <p:cNvPr id="3174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9BC26D5-2416-400D-80F3-51E5EBE019F6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1749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3819525" y="428625"/>
          <a:ext cx="4541838" cy="5916613"/>
        </p:xfrm>
        <a:graphic>
          <a:graphicData uri="http://schemas.openxmlformats.org/presentationml/2006/ole">
            <p:oleObj spid="_x0000_s31750" name="Visio" r:id="rId3" imgW="7682581" imgH="10008411" progId="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552450"/>
            <a:ext cx="8229600" cy="447675"/>
          </a:xfrm>
        </p:spPr>
        <p:txBody>
          <a:bodyPr/>
          <a:lstStyle/>
          <a:p>
            <a:r>
              <a:rPr lang="en-US" sz="3200" smtClean="0"/>
              <a:t>Cloud applications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00075" y="1200150"/>
            <a:ext cx="7972425" cy="4972050"/>
          </a:xfrm>
        </p:spPr>
        <p:txBody>
          <a:bodyPr/>
          <a:lstStyle/>
          <a:p>
            <a:r>
              <a:rPr lang="en-US" dirty="0" smtClean="0"/>
              <a:t>Cloud computing is very attractive to the users: </a:t>
            </a:r>
          </a:p>
          <a:p>
            <a:pPr lvl="1"/>
            <a:r>
              <a:rPr lang="en-US" dirty="0" smtClean="0"/>
              <a:t>Economic reasons.</a:t>
            </a:r>
          </a:p>
          <a:p>
            <a:pPr lvl="2"/>
            <a:r>
              <a:rPr lang="en-US" dirty="0" smtClean="0"/>
              <a:t>low infrastructure investment.</a:t>
            </a:r>
          </a:p>
          <a:p>
            <a:pPr lvl="2"/>
            <a:r>
              <a:rPr lang="en-US" dirty="0" smtClean="0"/>
              <a:t>low cost - customers are only billed for resources used.</a:t>
            </a:r>
          </a:p>
          <a:p>
            <a:pPr lvl="1"/>
            <a:r>
              <a:rPr lang="en-US" dirty="0" smtClean="0"/>
              <a:t>Convenience and performance.</a:t>
            </a:r>
          </a:p>
          <a:p>
            <a:pPr lvl="2"/>
            <a:r>
              <a:rPr lang="en-US" dirty="0" smtClean="0"/>
              <a:t>application developers enjoy the advantages of a just-in-time infrastructure; they are free to design </a:t>
            </a:r>
            <a:r>
              <a:rPr lang="en-US" b="1" dirty="0" smtClean="0"/>
              <a:t>an application without being concerned</a:t>
            </a:r>
            <a:r>
              <a:rPr lang="en-US" dirty="0" smtClean="0"/>
              <a:t> with the system where the application will run.</a:t>
            </a:r>
          </a:p>
          <a:p>
            <a:pPr lvl="2"/>
            <a:r>
              <a:rPr lang="en-US" dirty="0" smtClean="0"/>
              <a:t>the execution time of compute-intensive and data-intensive applications can, potentially, be reduced through </a:t>
            </a:r>
            <a:r>
              <a:rPr lang="en-US" b="1" dirty="0" smtClean="0"/>
              <a:t>parallelization</a:t>
            </a:r>
            <a:r>
              <a:rPr lang="en-US" dirty="0" smtClean="0"/>
              <a:t>.  If an application can partition the workload in </a:t>
            </a:r>
            <a:r>
              <a:rPr lang="en-US" i="1" dirty="0" smtClean="0"/>
              <a:t>n</a:t>
            </a:r>
            <a:r>
              <a:rPr lang="en-US" dirty="0" smtClean="0"/>
              <a:t> segments and spawn </a:t>
            </a:r>
            <a:r>
              <a:rPr lang="en-US" i="1" dirty="0" smtClean="0"/>
              <a:t>n</a:t>
            </a:r>
            <a:r>
              <a:rPr lang="en-US" dirty="0" smtClean="0"/>
              <a:t> instances of itself, then the execution time could be reduced by a factor close to </a:t>
            </a:r>
            <a:r>
              <a:rPr lang="en-US" i="1" dirty="0" smtClean="0"/>
              <a:t>n</a:t>
            </a:r>
            <a:r>
              <a:rPr lang="en-US" dirty="0" smtClean="0"/>
              <a:t>.</a:t>
            </a:r>
          </a:p>
          <a:p>
            <a:r>
              <a:rPr lang="en-US" sz="2000" dirty="0" smtClean="0"/>
              <a:t>Cloud computing is also beneficial for the providers of computing cycles - it typically leads to a higher level of </a:t>
            </a:r>
            <a:r>
              <a:rPr lang="en-US" sz="2000" b="1" dirty="0" smtClean="0"/>
              <a:t>resource utilization</a:t>
            </a:r>
            <a:r>
              <a:rPr lang="en-US" sz="2000" dirty="0" smtClean="0"/>
              <a:t>.</a:t>
            </a:r>
          </a:p>
          <a:p>
            <a:pPr lvl="2"/>
            <a:endParaRPr lang="en-US" dirty="0" smtClean="0"/>
          </a:p>
          <a:p>
            <a:pPr lvl="1"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512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4548861-1E53-42DA-A25E-FE7C931909F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6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5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361950"/>
          </a:xfrm>
        </p:spPr>
        <p:txBody>
          <a:bodyPr/>
          <a:lstStyle/>
          <a:p>
            <a:r>
              <a:rPr lang="en-US" sz="3200" smtClean="0"/>
              <a:t>Clouds for science and engineering</a:t>
            </a:r>
          </a:p>
        </p:txBody>
      </p:sp>
      <p:sp>
        <p:nvSpPr>
          <p:cNvPr id="32771" name="Content Placeholder 6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4381500"/>
          </a:xfrm>
        </p:spPr>
        <p:txBody>
          <a:bodyPr/>
          <a:lstStyle/>
          <a:p>
            <a:r>
              <a:rPr lang="en-US" sz="2000" smtClean="0"/>
              <a:t>The generic problems in virtually all areas of science are:</a:t>
            </a:r>
          </a:p>
          <a:p>
            <a:pPr lvl="1"/>
            <a:r>
              <a:rPr lang="en-US" sz="1800" smtClean="0"/>
              <a:t>Collection of experimental data.</a:t>
            </a:r>
          </a:p>
          <a:p>
            <a:pPr lvl="1"/>
            <a:r>
              <a:rPr lang="en-US" sz="1800" smtClean="0"/>
              <a:t>Management of very large volumes of data.</a:t>
            </a:r>
          </a:p>
          <a:p>
            <a:pPr lvl="1"/>
            <a:r>
              <a:rPr lang="en-US" sz="1800" smtClean="0"/>
              <a:t>Building and execution of models.</a:t>
            </a:r>
          </a:p>
          <a:p>
            <a:pPr lvl="1"/>
            <a:r>
              <a:rPr lang="en-US" sz="1800" smtClean="0"/>
              <a:t>Integration of data and literature.</a:t>
            </a:r>
          </a:p>
          <a:p>
            <a:pPr lvl="1"/>
            <a:r>
              <a:rPr lang="en-US" sz="1800" smtClean="0"/>
              <a:t>Documentation of the experiments.</a:t>
            </a:r>
          </a:p>
          <a:p>
            <a:pPr lvl="1"/>
            <a:r>
              <a:rPr lang="en-US" sz="1800" smtClean="0"/>
              <a:t>Sharing the data with others; data preservation for a long periods of time.</a:t>
            </a:r>
          </a:p>
          <a:p>
            <a:pPr lvl="1">
              <a:buFont typeface="Wingdings" pitchFamily="2" charset="2"/>
              <a:buNone/>
            </a:pPr>
            <a:endParaRPr lang="en-US" sz="1800" smtClean="0"/>
          </a:p>
          <a:p>
            <a:r>
              <a:rPr lang="en-US" sz="2000" smtClean="0"/>
              <a:t>All these activities require “big” data storage  and systems capable to deliver abundant computing cycles. 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     Computing clouds are able to provide such resources and support collaborative environments.</a:t>
            </a:r>
          </a:p>
        </p:txBody>
      </p:sp>
      <p:sp>
        <p:nvSpPr>
          <p:cNvPr id="32772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3277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9D51D06-F63D-46D0-B645-8D5989F2429E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2774" name="Date Placeholder 4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57200" y="552450"/>
            <a:ext cx="8229600" cy="485775"/>
          </a:xfrm>
        </p:spPr>
        <p:txBody>
          <a:bodyPr/>
          <a:lstStyle/>
          <a:p>
            <a:r>
              <a:rPr lang="en-US" sz="3200" smtClean="0"/>
              <a:t>Online data discovery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581025" y="1323975"/>
            <a:ext cx="8105775" cy="4543425"/>
          </a:xfrm>
        </p:spPr>
        <p:txBody>
          <a:bodyPr/>
          <a:lstStyle/>
          <a:p>
            <a:r>
              <a:rPr lang="en-US" sz="2000" dirty="0" smtClean="0"/>
              <a:t>Phases of data discovery in large scientific data sets:</a:t>
            </a:r>
          </a:p>
          <a:p>
            <a:pPr lvl="1"/>
            <a:r>
              <a:rPr lang="en-US" sz="1800" dirty="0" smtClean="0"/>
              <a:t>recognition of the information problem. </a:t>
            </a:r>
          </a:p>
          <a:p>
            <a:pPr lvl="1"/>
            <a:r>
              <a:rPr lang="en-US" sz="1800" dirty="0" smtClean="0"/>
              <a:t>generation of search queries using one or more search engines. </a:t>
            </a:r>
          </a:p>
          <a:p>
            <a:pPr lvl="1"/>
            <a:r>
              <a:rPr lang="en-US" sz="1800" dirty="0" smtClean="0"/>
              <a:t>evaluation of the search results. </a:t>
            </a:r>
          </a:p>
          <a:p>
            <a:pPr lvl="1"/>
            <a:r>
              <a:rPr lang="en-US" sz="1800" dirty="0" smtClean="0"/>
              <a:t>evaluation of the web documents. </a:t>
            </a:r>
          </a:p>
          <a:p>
            <a:pPr lvl="1"/>
            <a:r>
              <a:rPr lang="en-US" sz="1800" dirty="0" smtClean="0"/>
              <a:t>comparing information from different sources.</a:t>
            </a:r>
          </a:p>
          <a:p>
            <a:r>
              <a:rPr lang="en-US" sz="2000" dirty="0" smtClean="0"/>
              <a:t>Example of a Problem: Data discovery in large scientific data sets</a:t>
            </a:r>
          </a:p>
          <a:p>
            <a:pPr lvl="1"/>
            <a:r>
              <a:rPr lang="en-US" sz="1800" dirty="0" smtClean="0"/>
              <a:t>biomedical and genomic data from the  </a:t>
            </a:r>
            <a:r>
              <a:rPr lang="en-US" sz="1800" b="1" dirty="0" smtClean="0"/>
              <a:t>National Center for Biotechnology Information (NCBI).</a:t>
            </a:r>
          </a:p>
          <a:p>
            <a:pPr lvl="1"/>
            <a:r>
              <a:rPr lang="en-US" sz="1800" dirty="0" smtClean="0"/>
              <a:t> astrophysics data from </a:t>
            </a:r>
            <a:r>
              <a:rPr lang="en-US" sz="1800" b="1" dirty="0" smtClean="0"/>
              <a:t>NASA</a:t>
            </a:r>
            <a:r>
              <a:rPr lang="en-US" sz="1800" dirty="0" smtClean="0"/>
              <a:t>.</a:t>
            </a:r>
          </a:p>
          <a:p>
            <a:pPr lvl="1"/>
            <a:r>
              <a:rPr lang="en-US" sz="1800" dirty="0" smtClean="0"/>
              <a:t>atmospheric data from the </a:t>
            </a:r>
            <a:r>
              <a:rPr lang="en-US" sz="1800" b="1" dirty="0" smtClean="0"/>
              <a:t>National Oceanic and Atmospheric Administration (NOAA)</a:t>
            </a:r>
            <a:r>
              <a:rPr lang="en-US" sz="1800" dirty="0" smtClean="0"/>
              <a:t> and the </a:t>
            </a:r>
            <a:r>
              <a:rPr lang="en-US" sz="1800" b="1" dirty="0" smtClean="0"/>
              <a:t>National Center for Atmospheric Research (NCAR)</a:t>
            </a:r>
            <a:r>
              <a:rPr lang="en-US" sz="1800" dirty="0" smtClean="0"/>
              <a:t>.</a:t>
            </a:r>
          </a:p>
        </p:txBody>
      </p:sp>
      <p:sp>
        <p:nvSpPr>
          <p:cNvPr id="3379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473525D-F97D-4A35-97A5-0B8CE6C09DB1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3798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390525"/>
          </a:xfrm>
        </p:spPr>
        <p:txBody>
          <a:bodyPr/>
          <a:lstStyle/>
          <a:p>
            <a:r>
              <a:rPr lang="en-US" sz="3200" smtClean="0"/>
              <a:t>High performance computing on a cloud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361950" y="1190625"/>
            <a:ext cx="8229600" cy="2809875"/>
          </a:xfrm>
        </p:spPr>
        <p:txBody>
          <a:bodyPr/>
          <a:lstStyle/>
          <a:p>
            <a:r>
              <a:rPr lang="en-US" sz="2000" dirty="0" smtClean="0"/>
              <a:t>Comparative benchmark of </a:t>
            </a:r>
            <a:r>
              <a:rPr lang="en-US" sz="2000" b="1" i="1" dirty="0" smtClean="0"/>
              <a:t>EC2</a:t>
            </a:r>
            <a:r>
              <a:rPr lang="en-US" sz="2000" b="1" dirty="0" smtClean="0"/>
              <a:t> </a:t>
            </a:r>
            <a:r>
              <a:rPr lang="en-US" sz="2000" dirty="0" smtClean="0"/>
              <a:t>and </a:t>
            </a:r>
            <a:r>
              <a:rPr lang="en-US" sz="2000" b="1" dirty="0" smtClean="0"/>
              <a:t>three supercomputers </a:t>
            </a:r>
            <a:r>
              <a:rPr lang="en-US" sz="2000" dirty="0" smtClean="0"/>
              <a:t>at the </a:t>
            </a:r>
            <a:r>
              <a:rPr lang="en-US" sz="2000" b="1" dirty="0" smtClean="0"/>
              <a:t>National Energy Research Scientific Computing Center </a:t>
            </a:r>
            <a:r>
              <a:rPr lang="en-US" sz="2000" dirty="0" smtClean="0"/>
              <a:t>(NERSC)  at </a:t>
            </a:r>
            <a:r>
              <a:rPr lang="en-US" sz="2000" b="1" dirty="0" smtClean="0"/>
              <a:t>Lawrence Berkeley National Laboratory</a:t>
            </a:r>
            <a:r>
              <a:rPr lang="en-US" sz="2000" dirty="0" smtClean="0"/>
              <a:t>. NERSC has some 3,000 researchers and involves 400 projects based on some 600 codes. </a:t>
            </a:r>
          </a:p>
          <a:p>
            <a:r>
              <a:rPr lang="en-US" sz="2000" dirty="0" smtClean="0"/>
              <a:t>Conclusion – communication-intensive applications are affected by the increased latency and lower bandwidth of the cloud. The low latency and high bandwidth of the interconnection network of a supercomputer cannot be matched by a cloud.</a:t>
            </a:r>
          </a:p>
          <a:p>
            <a:endParaRPr lang="en-US" sz="2000" dirty="0" smtClean="0"/>
          </a:p>
        </p:txBody>
      </p:sp>
      <p:sp>
        <p:nvSpPr>
          <p:cNvPr id="3482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3482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2873116-FB14-4D6D-8D8C-0810838CBA30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4822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  <p:pic>
        <p:nvPicPr>
          <p:cNvPr id="34823" name="Picture 2" descr="C:\CloudComputing\LectureNotesDecember6\Slides\snapshots\SupercomputersVSCloud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438" y="4143375"/>
            <a:ext cx="7788275" cy="16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457200" y="619125"/>
            <a:ext cx="8229600" cy="390525"/>
          </a:xfrm>
        </p:spPr>
        <p:txBody>
          <a:bodyPr/>
          <a:lstStyle/>
          <a:p>
            <a:r>
              <a:rPr lang="en-US" sz="3200" smtClean="0"/>
              <a:t>Legacy applications on the cloud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552450" y="1371600"/>
            <a:ext cx="8134350" cy="4495800"/>
          </a:xfrm>
        </p:spPr>
        <p:txBody>
          <a:bodyPr/>
          <a:lstStyle/>
          <a:p>
            <a:r>
              <a:rPr lang="en-US" sz="2000" dirty="0" smtClean="0"/>
              <a:t>Is it feasible to run legacy applications on a cloud?</a:t>
            </a:r>
          </a:p>
          <a:p>
            <a:r>
              <a:rPr lang="en-US" sz="2000" b="1" dirty="0" smtClean="0"/>
              <a:t>Cirrus</a:t>
            </a:r>
            <a:r>
              <a:rPr lang="en-US" sz="2000" dirty="0" smtClean="0"/>
              <a:t> - a general platform for executing legacy Windows applications on the cloud.  A </a:t>
            </a:r>
            <a:r>
              <a:rPr lang="en-US" sz="2000" b="1" dirty="0" smtClean="0"/>
              <a:t>Cirrus job </a:t>
            </a:r>
            <a:r>
              <a:rPr lang="en-US" sz="2000" dirty="0" smtClean="0"/>
              <a:t>- a prologue, commands, and parameters. The prologue sets up the running environment; the </a:t>
            </a:r>
            <a:r>
              <a:rPr lang="en-US" sz="2000" b="1" dirty="0" smtClean="0"/>
              <a:t>commands are sequences of shell scripts </a:t>
            </a:r>
            <a:r>
              <a:rPr lang="en-US" sz="2000" dirty="0" smtClean="0"/>
              <a:t>including </a:t>
            </a:r>
            <a:r>
              <a:rPr lang="en-US" sz="2000" b="1" dirty="0" smtClean="0"/>
              <a:t>Azure-storage-related commands</a:t>
            </a:r>
            <a:r>
              <a:rPr lang="en-US" sz="2000" dirty="0" smtClean="0"/>
              <a:t> to transfer data between Azure blob storage and the instance.</a:t>
            </a:r>
          </a:p>
          <a:p>
            <a:r>
              <a:rPr lang="en-US" sz="2000" dirty="0" smtClean="0"/>
              <a:t>BLAST - a biology code which finds regions of  local similarity between sequences; it compares nucleotide or protein  sequences to sequence databases and calculates the statistical significance of matches; used to infer functional and evolutionary relationships between sequences and identify members of gene families.</a:t>
            </a:r>
          </a:p>
          <a:p>
            <a:r>
              <a:rPr lang="en-US" sz="2000" dirty="0" err="1" smtClean="0"/>
              <a:t>AzureBLAST</a:t>
            </a:r>
            <a:r>
              <a:rPr lang="en-US" sz="2000" dirty="0" smtClean="0"/>
              <a:t> - a version of BLAST running on the Azure platform.</a:t>
            </a:r>
          </a:p>
        </p:txBody>
      </p:sp>
      <p:sp>
        <p:nvSpPr>
          <p:cNvPr id="3584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A518E80-CC15-4CBA-AD91-BAC921712753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5846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6"/>
          <p:cNvSpPr>
            <a:spLocks noGrp="1"/>
          </p:cNvSpPr>
          <p:nvPr>
            <p:ph type="title"/>
          </p:nvPr>
        </p:nvSpPr>
        <p:spPr>
          <a:xfrm>
            <a:off x="542925" y="571500"/>
            <a:ext cx="7667625" cy="323850"/>
          </a:xfrm>
        </p:spPr>
        <p:txBody>
          <a:bodyPr/>
          <a:lstStyle/>
          <a:p>
            <a:r>
              <a:rPr lang="en-US" sz="3200" smtClean="0"/>
              <a:t>Cirrus</a:t>
            </a:r>
          </a:p>
        </p:txBody>
      </p:sp>
      <p:sp>
        <p:nvSpPr>
          <p:cNvPr id="3686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0D95F53-4508-42A4-A586-068A228E8E4A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6869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  <p:graphicFrame>
        <p:nvGraphicFramePr>
          <p:cNvPr id="36870" name="Object 7"/>
          <p:cNvGraphicFramePr>
            <a:graphicFrameLocks noChangeAspect="1"/>
          </p:cNvGraphicFramePr>
          <p:nvPr/>
        </p:nvGraphicFramePr>
        <p:xfrm>
          <a:off x="782638" y="1525588"/>
          <a:ext cx="7578725" cy="3806825"/>
        </p:xfrm>
        <a:graphic>
          <a:graphicData uri="http://schemas.openxmlformats.org/presentationml/2006/ole">
            <p:oleObj spid="_x0000_s36870" name="Visio" r:id="rId3" imgW="7578580" imgH="3806487" progId="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28625" y="457200"/>
            <a:ext cx="8343900" cy="685800"/>
          </a:xfrm>
        </p:spPr>
        <p:txBody>
          <a:bodyPr/>
          <a:lstStyle/>
          <a:p>
            <a:r>
              <a:rPr lang="en-US" sz="2800" dirty="0" err="1" smtClean="0"/>
              <a:t>BigJob</a:t>
            </a:r>
            <a:r>
              <a:rPr lang="en-US" sz="2800" dirty="0" smtClean="0"/>
              <a:t> System: Execution of loosely-coupled workloads using the Azure platform</a:t>
            </a:r>
          </a:p>
        </p:txBody>
      </p:sp>
      <p:sp>
        <p:nvSpPr>
          <p:cNvPr id="37891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BAAC2AE-23A4-4AB0-84CE-9CB9AFD84B95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37893" name="Date Placeholder 4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  <p:graphicFrame>
        <p:nvGraphicFramePr>
          <p:cNvPr id="37894" name="Object 5"/>
          <p:cNvGraphicFramePr>
            <a:graphicFrameLocks noChangeAspect="1"/>
          </p:cNvGraphicFramePr>
          <p:nvPr/>
        </p:nvGraphicFramePr>
        <p:xfrm>
          <a:off x="1257300" y="1250950"/>
          <a:ext cx="6111875" cy="4910138"/>
        </p:xfrm>
        <a:graphic>
          <a:graphicData uri="http://schemas.openxmlformats.org/presentationml/2006/ole">
            <p:oleObj spid="_x0000_s37894" name="Visio" r:id="rId3" imgW="7155822" imgH="5749587" progId="">
              <p:embed/>
            </p:oleObj>
          </a:graphicData>
        </a:graphic>
      </p:graphicFrame>
      <p:sp>
        <p:nvSpPr>
          <p:cNvPr id="7" name="6 - TextBox"/>
          <p:cNvSpPr txBox="1"/>
          <p:nvPr/>
        </p:nvSpPr>
        <p:spPr>
          <a:xfrm>
            <a:off x="190500" y="1478280"/>
            <a:ext cx="17754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BigJob</a:t>
            </a:r>
            <a:r>
              <a:rPr lang="en-US" dirty="0" smtClean="0"/>
              <a:t> </a:t>
            </a:r>
            <a:r>
              <a:rPr lang="en-US" smtClean="0"/>
              <a:t>system eliminates </a:t>
            </a:r>
            <a:r>
              <a:rPr lang="en-US" dirty="0" smtClean="0"/>
              <a:t>the needs for the application to manage individual VMs</a:t>
            </a:r>
            <a:endParaRPr lang="en-GB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Social computing and digital content</a:t>
            </a:r>
          </a:p>
        </p:txBody>
      </p:sp>
      <p:sp>
        <p:nvSpPr>
          <p:cNvPr id="38915" name="Content Placeholder 5"/>
          <p:cNvSpPr>
            <a:spLocks noGrp="1"/>
          </p:cNvSpPr>
          <p:nvPr>
            <p:ph idx="1"/>
          </p:nvPr>
        </p:nvSpPr>
        <p:spPr>
          <a:xfrm>
            <a:off x="514350" y="1257300"/>
            <a:ext cx="8172450" cy="5114925"/>
          </a:xfrm>
        </p:spPr>
        <p:txBody>
          <a:bodyPr/>
          <a:lstStyle/>
          <a:p>
            <a:r>
              <a:rPr lang="en-US" sz="2000" dirty="0" smtClean="0"/>
              <a:t>Networks allowing researchers to share data and provide a virtual environment supporting remote execution of workflows are domain specific:</a:t>
            </a:r>
          </a:p>
          <a:p>
            <a:pPr lvl="1"/>
            <a:r>
              <a:rPr lang="en-US" sz="1800" dirty="0" err="1" smtClean="0"/>
              <a:t>MyExperiment</a:t>
            </a:r>
            <a:r>
              <a:rPr lang="en-US" sz="1800" dirty="0" smtClean="0"/>
              <a:t> for biology. </a:t>
            </a:r>
          </a:p>
          <a:p>
            <a:pPr lvl="1"/>
            <a:r>
              <a:rPr lang="en-US" sz="1800" dirty="0" err="1" smtClean="0"/>
              <a:t>nanoHub</a:t>
            </a:r>
            <a:r>
              <a:rPr lang="en-US" sz="1800" dirty="0" smtClean="0"/>
              <a:t> for </a:t>
            </a:r>
            <a:r>
              <a:rPr lang="en-US" sz="1800" dirty="0" err="1" smtClean="0"/>
              <a:t>nanoscience</a:t>
            </a:r>
            <a:r>
              <a:rPr lang="en-US" sz="1800" dirty="0" smtClean="0"/>
              <a:t>.</a:t>
            </a:r>
          </a:p>
          <a:p>
            <a:r>
              <a:rPr lang="en-US" sz="2000" dirty="0" smtClean="0"/>
              <a:t>Volunteer computing - a large population of users donate resources such as CPU cycles and storage space for a specific project:</a:t>
            </a:r>
          </a:p>
          <a:p>
            <a:pPr lvl="1"/>
            <a:r>
              <a:rPr lang="en-US" sz="1800" dirty="0" err="1" smtClean="0"/>
              <a:t>Mersenne</a:t>
            </a:r>
            <a:r>
              <a:rPr lang="en-US" sz="1800" dirty="0" smtClean="0"/>
              <a:t> Prime Search</a:t>
            </a:r>
          </a:p>
          <a:p>
            <a:pPr lvl="1"/>
            <a:r>
              <a:rPr lang="en-US" sz="1800" dirty="0" err="1" smtClean="0"/>
              <a:t>SETI@Home</a:t>
            </a:r>
            <a:r>
              <a:rPr lang="en-US" sz="1800" dirty="0" smtClean="0"/>
              <a:t>, </a:t>
            </a:r>
          </a:p>
          <a:p>
            <a:pPr lvl="1"/>
            <a:r>
              <a:rPr lang="en-US" sz="1800" dirty="0" err="1" smtClean="0"/>
              <a:t>Folding@home</a:t>
            </a:r>
            <a:r>
              <a:rPr lang="en-US" sz="1800" dirty="0" smtClean="0"/>
              <a:t>, </a:t>
            </a:r>
          </a:p>
          <a:p>
            <a:pPr lvl="1"/>
            <a:r>
              <a:rPr lang="en-US" sz="1800" dirty="0" err="1" smtClean="0"/>
              <a:t>Storage@Home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 err="1" smtClean="0"/>
              <a:t>PlanetLab</a:t>
            </a:r>
            <a:endParaRPr lang="en-US" sz="1800" dirty="0" smtClean="0"/>
          </a:p>
          <a:p>
            <a:r>
              <a:rPr lang="en-US" sz="2000" dirty="0" smtClean="0"/>
              <a:t>Berkeley Open Infrastructure for Network Computing (</a:t>
            </a:r>
            <a:r>
              <a:rPr lang="en-US" sz="2000" b="1" dirty="0" smtClean="0"/>
              <a:t>BOINC</a:t>
            </a:r>
            <a:r>
              <a:rPr lang="en-US" sz="2000" dirty="0" smtClean="0"/>
              <a:t>) </a:t>
            </a:r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/>
              <a:t> </a:t>
            </a:r>
            <a:r>
              <a:rPr lang="en-US" sz="2000" b="1" dirty="0" smtClean="0"/>
              <a:t>middleware for a distributed infrastructure </a:t>
            </a:r>
            <a:r>
              <a:rPr lang="en-US" sz="2000" dirty="0" smtClean="0"/>
              <a:t>suitable for different applications.</a:t>
            </a:r>
          </a:p>
        </p:txBody>
      </p:sp>
      <p:sp>
        <p:nvSpPr>
          <p:cNvPr id="38916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3891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D0F4FFE-3BE1-4E8D-ACA9-5AF50579AEC9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38918" name="Date Placeholder 4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552450"/>
            <a:ext cx="8229600" cy="485775"/>
          </a:xfrm>
        </p:spPr>
        <p:txBody>
          <a:bodyPr/>
          <a:lstStyle/>
          <a:p>
            <a:r>
              <a:rPr lang="en-US" sz="3200" smtClean="0"/>
              <a:t>Cloud applications (cont’d)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276350"/>
            <a:ext cx="8524875" cy="4933950"/>
          </a:xfrm>
        </p:spPr>
        <p:txBody>
          <a:bodyPr/>
          <a:lstStyle/>
          <a:p>
            <a:r>
              <a:rPr lang="en-US" smtClean="0"/>
              <a:t>Ideal applications for cloud computing:</a:t>
            </a:r>
          </a:p>
          <a:p>
            <a:pPr lvl="2"/>
            <a:r>
              <a:rPr lang="en-US" smtClean="0"/>
              <a:t>Web services.</a:t>
            </a:r>
          </a:p>
          <a:p>
            <a:pPr lvl="2"/>
            <a:r>
              <a:rPr lang="en-US" smtClean="0"/>
              <a:t>Database services.  </a:t>
            </a:r>
          </a:p>
          <a:p>
            <a:pPr lvl="2"/>
            <a:r>
              <a:rPr lang="en-US" smtClean="0"/>
              <a:t>Transaction-based service.  The resource requirements of transaction-oriented services benefit from an elastic environment where resources are available when needed and where one pays only for the resources it consumes.</a:t>
            </a:r>
          </a:p>
          <a:p>
            <a:r>
              <a:rPr lang="en-US" smtClean="0"/>
              <a:t>Applications unlikely to perform well on a cloud: </a:t>
            </a:r>
          </a:p>
          <a:p>
            <a:pPr lvl="2"/>
            <a:r>
              <a:rPr lang="en-US" smtClean="0"/>
              <a:t> Applications with a complex workflow and multiple dependencies, as is often the case in high-performance computing.</a:t>
            </a:r>
          </a:p>
          <a:p>
            <a:pPr lvl="2"/>
            <a:r>
              <a:rPr lang="en-US" smtClean="0"/>
              <a:t>Applications which require intensive communication among concurrent instances.</a:t>
            </a:r>
          </a:p>
          <a:p>
            <a:pPr lvl="2"/>
            <a:r>
              <a:rPr lang="en-US" smtClean="0"/>
              <a:t>When  the workload cannot be arbitrarily partitioned.</a:t>
            </a:r>
          </a:p>
        </p:txBody>
      </p:sp>
      <p:sp>
        <p:nvSpPr>
          <p:cNvPr id="614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0F452B7-D1EB-4212-8579-3D10180323A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50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52400" y="438150"/>
            <a:ext cx="8658225" cy="981075"/>
          </a:xfrm>
        </p:spPr>
        <p:txBody>
          <a:bodyPr/>
          <a:lstStyle/>
          <a:p>
            <a:r>
              <a:rPr lang="en-US" sz="3200" smtClean="0"/>
              <a:t> Challenges for cloud application development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771525" y="1600200"/>
            <a:ext cx="8105775" cy="4572000"/>
          </a:xfrm>
        </p:spPr>
        <p:txBody>
          <a:bodyPr/>
          <a:lstStyle/>
          <a:p>
            <a:r>
              <a:rPr lang="en-US" sz="2000" smtClean="0"/>
              <a:t>Performance isolation - nearly impossible to reach in a real system, especially when the system is heavily loaded.</a:t>
            </a:r>
          </a:p>
          <a:p>
            <a:endParaRPr lang="en-US" sz="2000" smtClean="0"/>
          </a:p>
          <a:p>
            <a:r>
              <a:rPr lang="en-US" sz="2000" smtClean="0"/>
              <a:t>Reliability - major concern; server failures expected when a large number of servers cooperate for the computations.</a:t>
            </a:r>
          </a:p>
          <a:p>
            <a:endParaRPr lang="en-US" sz="2000" smtClean="0"/>
          </a:p>
          <a:p>
            <a:r>
              <a:rPr lang="en-US" sz="2000" smtClean="0"/>
              <a:t>Cloud infrastructure exhibits latency and bandwidth fluctuations which affect the application performance.</a:t>
            </a:r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r>
              <a:rPr lang="en-US" sz="2000" smtClean="0"/>
              <a:t>Performance considerations limit the amount of </a:t>
            </a:r>
            <a:r>
              <a:rPr lang="en-US" sz="2000" i="1" smtClean="0"/>
              <a:t>data logging</a:t>
            </a:r>
            <a:r>
              <a:rPr lang="en-US" sz="2000" smtClean="0"/>
              <a:t>; the ability to identify the source of unexpected results and errors is helped by frequent logging.</a:t>
            </a:r>
          </a:p>
        </p:txBody>
      </p:sp>
      <p:sp>
        <p:nvSpPr>
          <p:cNvPr id="717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8641522-1383-4E40-966F-E3DB07D591A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4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66725" y="638175"/>
            <a:ext cx="8677275" cy="476250"/>
          </a:xfrm>
        </p:spPr>
        <p:txBody>
          <a:bodyPr/>
          <a:lstStyle/>
          <a:p>
            <a:r>
              <a:rPr lang="en-US" sz="3200" smtClean="0"/>
              <a:t>Existing and new application opportunities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09600" y="1543050"/>
            <a:ext cx="8077200" cy="4581525"/>
          </a:xfrm>
        </p:spPr>
        <p:txBody>
          <a:bodyPr/>
          <a:lstStyle/>
          <a:p>
            <a:r>
              <a:rPr lang="en-US" smtClean="0"/>
              <a:t>Three broad categories of existing applications:</a:t>
            </a:r>
          </a:p>
          <a:p>
            <a:pPr lvl="2"/>
            <a:r>
              <a:rPr lang="en-US" smtClean="0"/>
              <a:t>Processing pipelines. </a:t>
            </a:r>
          </a:p>
          <a:p>
            <a:pPr lvl="2"/>
            <a:r>
              <a:rPr lang="en-US" smtClean="0"/>
              <a:t>Batch processing systems.</a:t>
            </a:r>
          </a:p>
          <a:p>
            <a:pPr lvl="2"/>
            <a:r>
              <a:rPr lang="en-US" smtClean="0"/>
              <a:t>Web applications.</a:t>
            </a:r>
          </a:p>
          <a:p>
            <a:r>
              <a:rPr lang="en-US" smtClean="0"/>
              <a:t>Potentially new applications</a:t>
            </a:r>
          </a:p>
          <a:p>
            <a:pPr lvl="2"/>
            <a:r>
              <a:rPr lang="en-US" smtClean="0"/>
              <a:t>Batch processing for decision support systems and business analytics.</a:t>
            </a:r>
          </a:p>
          <a:p>
            <a:pPr lvl="2"/>
            <a:r>
              <a:rPr lang="en-US" smtClean="0"/>
              <a:t>Mobile interactive applications which process large volumes of data from different types of sensors.</a:t>
            </a:r>
          </a:p>
          <a:p>
            <a:pPr lvl="2"/>
            <a:r>
              <a:rPr lang="en-US" smtClean="0"/>
              <a:t>Science and engineering could greatly benefit from cloud computing as many applications in these areas are  compute-intensive and data-intensive.</a:t>
            </a:r>
          </a:p>
        </p:txBody>
      </p:sp>
      <p:sp>
        <p:nvSpPr>
          <p:cNvPr id="819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319F602-13A3-4331-B696-EA6CEF9158E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198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09575" y="657225"/>
            <a:ext cx="8277225" cy="409575"/>
          </a:xfrm>
        </p:spPr>
        <p:txBody>
          <a:bodyPr/>
          <a:lstStyle/>
          <a:p>
            <a:r>
              <a:rPr lang="en-US" sz="3200" smtClean="0"/>
              <a:t>Processing pipelines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47700" y="1466850"/>
            <a:ext cx="8039100" cy="4762500"/>
          </a:xfrm>
        </p:spPr>
        <p:txBody>
          <a:bodyPr/>
          <a:lstStyle/>
          <a:p>
            <a:r>
              <a:rPr lang="en-US" sz="2000" smtClean="0"/>
              <a:t>Indexing large datasets created by web crawler engines.</a:t>
            </a:r>
          </a:p>
          <a:p>
            <a:r>
              <a:rPr lang="en-US" sz="2000" smtClean="0"/>
              <a:t>Data mining - searching large collections of records to locate items of interests.</a:t>
            </a:r>
          </a:p>
          <a:p>
            <a:r>
              <a:rPr lang="en-US" sz="2000" smtClean="0"/>
              <a:t>Image processing .</a:t>
            </a:r>
          </a:p>
          <a:p>
            <a:pPr lvl="2"/>
            <a:r>
              <a:rPr lang="en-US" smtClean="0"/>
              <a:t>Image conversion, e.g., enlarge an image or create thumbnails. </a:t>
            </a:r>
          </a:p>
          <a:p>
            <a:pPr lvl="2"/>
            <a:r>
              <a:rPr lang="en-US" smtClean="0"/>
              <a:t>Compress or encrypt images.</a:t>
            </a:r>
          </a:p>
          <a:p>
            <a:r>
              <a:rPr lang="en-US" sz="2000" smtClean="0"/>
              <a:t>Video transcoding from one video format to another, e.g., from AVI to MPEG.</a:t>
            </a:r>
          </a:p>
          <a:p>
            <a:r>
              <a:rPr lang="en-US" sz="2000" smtClean="0"/>
              <a:t>Document processing. </a:t>
            </a:r>
          </a:p>
          <a:p>
            <a:pPr lvl="2"/>
            <a:r>
              <a:rPr lang="en-US" smtClean="0"/>
              <a:t>Convert large collections of documents from one format to another, e.g., from Word to PDF. </a:t>
            </a:r>
          </a:p>
          <a:p>
            <a:pPr lvl="2"/>
            <a:r>
              <a:rPr lang="en-US" smtClean="0"/>
              <a:t>Encrypt documents. </a:t>
            </a:r>
          </a:p>
          <a:p>
            <a:pPr lvl="2"/>
            <a:r>
              <a:rPr lang="en-US" smtClean="0"/>
              <a:t>Use Optical Character Recognition to produce digital images of documents.</a:t>
            </a:r>
          </a:p>
        </p:txBody>
      </p:sp>
      <p:sp>
        <p:nvSpPr>
          <p:cNvPr id="922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3FCB7F7-90C3-4AF1-BF1A-E67BC77E5BD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22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Batch processing applications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95300" y="1381125"/>
            <a:ext cx="8086725" cy="4781550"/>
          </a:xfrm>
        </p:spPr>
        <p:txBody>
          <a:bodyPr/>
          <a:lstStyle/>
          <a:p>
            <a:r>
              <a:rPr lang="en-US" sz="2000" smtClean="0"/>
              <a:t>Generation of daily, weekly, monthly, and annual activity reports for retail, manufacturing, other economical sectors.</a:t>
            </a:r>
          </a:p>
          <a:p>
            <a:endParaRPr lang="en-US" sz="2000" smtClean="0"/>
          </a:p>
          <a:p>
            <a:r>
              <a:rPr lang="en-US" sz="2000" smtClean="0"/>
              <a:t>Processing, aggregation, and summaries of daily transactions for financial institutions, insurance companies, and healthcare organizations.</a:t>
            </a:r>
          </a:p>
          <a:p>
            <a:endParaRPr lang="en-US" sz="2000" smtClean="0"/>
          </a:p>
          <a:p>
            <a:r>
              <a:rPr lang="en-US" sz="2000" smtClean="0"/>
              <a:t>Processing billing and payroll records.</a:t>
            </a:r>
          </a:p>
          <a:p>
            <a:endParaRPr lang="en-US" sz="2000" smtClean="0"/>
          </a:p>
          <a:p>
            <a:r>
              <a:rPr lang="en-US" sz="2000" smtClean="0"/>
              <a:t>Management of the software development, e.g., nightly updates of software repositories.</a:t>
            </a:r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r>
              <a:rPr lang="en-US" sz="2000" smtClean="0"/>
              <a:t>Automatic testing and verification of software and hardware systems.</a:t>
            </a:r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E95BC6E-0F9D-4696-8DC0-01032A16ABC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6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504825" y="457200"/>
            <a:ext cx="8181975" cy="800100"/>
          </a:xfrm>
        </p:spPr>
        <p:txBody>
          <a:bodyPr/>
          <a:lstStyle/>
          <a:p>
            <a:r>
              <a:rPr lang="en-US" sz="3200" smtClean="0"/>
              <a:t>Web access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838200" y="1638300"/>
            <a:ext cx="7772400" cy="4457700"/>
          </a:xfrm>
        </p:spPr>
        <p:txBody>
          <a:bodyPr/>
          <a:lstStyle/>
          <a:p>
            <a:r>
              <a:rPr lang="en-US" sz="2000" smtClean="0"/>
              <a:t>Sites for online commerce.</a:t>
            </a:r>
          </a:p>
          <a:p>
            <a:endParaRPr lang="en-US" sz="2000" smtClean="0"/>
          </a:p>
          <a:p>
            <a:r>
              <a:rPr lang="en-US" sz="2000" smtClean="0"/>
              <a:t>Sites with a periodic or temporary presence. </a:t>
            </a:r>
          </a:p>
          <a:p>
            <a:pPr lvl="2"/>
            <a:r>
              <a:rPr lang="en-US" smtClean="0"/>
              <a:t>Conferences or other events.</a:t>
            </a:r>
          </a:p>
          <a:p>
            <a:pPr lvl="2"/>
            <a:r>
              <a:rPr lang="en-US" smtClean="0"/>
              <a:t>Active during a particular season (e.g., the Holidays Season) or  income tax reporting.</a:t>
            </a:r>
          </a:p>
          <a:p>
            <a:pPr lvl="2">
              <a:buFont typeface="Wingdings" pitchFamily="2" charset="2"/>
              <a:buNone/>
            </a:pPr>
            <a:r>
              <a:rPr lang="en-US" smtClean="0"/>
              <a:t> </a:t>
            </a:r>
          </a:p>
          <a:p>
            <a:r>
              <a:rPr lang="en-US" sz="2000" smtClean="0"/>
              <a:t>Sites for promotional activities.</a:t>
            </a:r>
          </a:p>
          <a:p>
            <a:pPr>
              <a:buFont typeface="Wingdings" pitchFamily="2" charset="2"/>
              <a:buNone/>
            </a:pPr>
            <a:endParaRPr lang="en-US" sz="2000" smtClean="0"/>
          </a:p>
          <a:p>
            <a:r>
              <a:rPr lang="en-US" sz="2000" smtClean="0"/>
              <a:t>Sites that ``sleep'' during the night and auto-scale during the day.</a:t>
            </a:r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Cloud Computing: Theory and Practice. Chapter 4</a:t>
            </a:r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AD3E1F2-CAAF-4FD6-A8EA-F37446584B9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270" name="Date Placehold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en-US"/>
              <a:t>Dan C. Marinescu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12418</TotalTime>
  <Words>3121</Words>
  <Application>Microsoft Office PowerPoint</Application>
  <PresentationFormat>Προβολή στην οθόνη (4:3)</PresentationFormat>
  <Paragraphs>347</Paragraphs>
  <Slides>36</Slides>
  <Notes>1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36</vt:i4>
      </vt:variant>
    </vt:vector>
  </HeadingPairs>
  <TitlesOfParts>
    <vt:vector size="38" baseType="lpstr">
      <vt:lpstr>Pixel</vt:lpstr>
      <vt:lpstr>Visio</vt:lpstr>
      <vt:lpstr>  Chapter 4 – Cloud Computing      Applications and Paradigms </vt:lpstr>
      <vt:lpstr>Contents</vt:lpstr>
      <vt:lpstr>Cloud applications</vt:lpstr>
      <vt:lpstr>Cloud applications (cont’d)</vt:lpstr>
      <vt:lpstr> Challenges for cloud application development</vt:lpstr>
      <vt:lpstr>Existing and new application opportunities</vt:lpstr>
      <vt:lpstr>Processing pipelines</vt:lpstr>
      <vt:lpstr>Batch processing applications</vt:lpstr>
      <vt:lpstr>Web access</vt:lpstr>
      <vt:lpstr>Architectural styles for cloud applications</vt:lpstr>
      <vt:lpstr>Workflows</vt:lpstr>
      <vt:lpstr>Διαφάνεια 12</vt:lpstr>
      <vt:lpstr>Safety and liveness </vt:lpstr>
      <vt:lpstr>Διαφάνεια 14</vt:lpstr>
      <vt:lpstr>Basic workflow patterns</vt:lpstr>
      <vt:lpstr>Basic workflow patterns (cont’d)</vt:lpstr>
      <vt:lpstr>Διαφάνεια 17</vt:lpstr>
      <vt:lpstr>Distribute Coordination Model - ZooKeeper</vt:lpstr>
      <vt:lpstr>Διαφάνεια 19</vt:lpstr>
      <vt:lpstr>Zookeeper communication</vt:lpstr>
      <vt:lpstr>Zookeeper communication (cont’d)</vt:lpstr>
      <vt:lpstr>Shared hierarchical namespace similar to a file system; znodes instead of inodes</vt:lpstr>
      <vt:lpstr>ZooKeeper service guarantees</vt:lpstr>
      <vt:lpstr>Zookeeper API</vt:lpstr>
      <vt:lpstr> Elasticity and load distribution</vt:lpstr>
      <vt:lpstr>MapReduce philosophy</vt:lpstr>
      <vt:lpstr>Διαφάνεια 27</vt:lpstr>
      <vt:lpstr>Case study: GrepTheWeb</vt:lpstr>
      <vt:lpstr>(a) The simplified workflow showing the inputs:    - the regular expression.   - the input records generated       by the web crawler.    - the user commands to report      the current status and to       terminate the processing.   (b) The detailed workflow. The system is based on message passing between several queues; four controller threads periodically poll their associated input queues, retrieve messages, and carry out the required actions</vt:lpstr>
      <vt:lpstr>Clouds for science and engineering</vt:lpstr>
      <vt:lpstr>Online data discovery</vt:lpstr>
      <vt:lpstr>High performance computing on a cloud</vt:lpstr>
      <vt:lpstr>Legacy applications on the cloud</vt:lpstr>
      <vt:lpstr>Cirrus</vt:lpstr>
      <vt:lpstr>BigJob System: Execution of loosely-coupled workloads using the Azure platform</vt:lpstr>
      <vt:lpstr>Social computing and digital content</vt:lpstr>
    </vt:vector>
  </TitlesOfParts>
  <Company>Lucent Technologies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1.01</dc:title>
  <dc:creator>Lucent End User</dc:creator>
  <cp:lastModifiedBy>Windows User</cp:lastModifiedBy>
  <cp:revision>410</cp:revision>
  <dcterms:created xsi:type="dcterms:W3CDTF">2004-10-07T18:29:30Z</dcterms:created>
  <dcterms:modified xsi:type="dcterms:W3CDTF">2020-12-21T13:42:46Z</dcterms:modified>
</cp:coreProperties>
</file>