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35"/>
  </p:notesMasterIdLst>
  <p:handoutMasterIdLst>
    <p:handoutMasterId r:id="rId36"/>
  </p:handoutMasterIdLst>
  <p:sldIdLst>
    <p:sldId id="256" r:id="rId2"/>
    <p:sldId id="285" r:id="rId3"/>
    <p:sldId id="287" r:id="rId4"/>
    <p:sldId id="319" r:id="rId5"/>
    <p:sldId id="288" r:id="rId6"/>
    <p:sldId id="323" r:id="rId7"/>
    <p:sldId id="306" r:id="rId8"/>
    <p:sldId id="324" r:id="rId9"/>
    <p:sldId id="322" r:id="rId10"/>
    <p:sldId id="326" r:id="rId11"/>
    <p:sldId id="321" r:id="rId12"/>
    <p:sldId id="335" r:id="rId13"/>
    <p:sldId id="330" r:id="rId14"/>
    <p:sldId id="331" r:id="rId15"/>
    <p:sldId id="290" r:id="rId16"/>
    <p:sldId id="303" r:id="rId17"/>
    <p:sldId id="291" r:id="rId18"/>
    <p:sldId id="327" r:id="rId19"/>
    <p:sldId id="328" r:id="rId20"/>
    <p:sldId id="329" r:id="rId21"/>
    <p:sldId id="292" r:id="rId22"/>
    <p:sldId id="293" r:id="rId23"/>
    <p:sldId id="294" r:id="rId24"/>
    <p:sldId id="295" r:id="rId25"/>
    <p:sldId id="296" r:id="rId26"/>
    <p:sldId id="276" r:id="rId27"/>
    <p:sldId id="320" r:id="rId28"/>
    <p:sldId id="277" r:id="rId29"/>
    <p:sldId id="278" r:id="rId30"/>
    <p:sldId id="279" r:id="rId31"/>
    <p:sldId id="332" r:id="rId32"/>
    <p:sldId id="333" r:id="rId33"/>
    <p:sldId id="283" r:id="rId34"/>
  </p:sldIdLst>
  <p:sldSz cx="9144000" cy="6858000" type="screen4x3"/>
  <p:notesSz cx="7010400" cy="92964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57833" autoAdjust="0"/>
  </p:normalViewPr>
  <p:slideViewPr>
    <p:cSldViewPr>
      <p:cViewPr>
        <p:scale>
          <a:sx n="88" d="100"/>
          <a:sy n="88" d="100"/>
        </p:scale>
        <p:origin x="-778" y="1954"/>
      </p:cViewPr>
      <p:guideLst>
        <p:guide orient="horz" pos="2160"/>
        <p:guide pos="2880"/>
      </p:guideLst>
    </p:cSldViewPr>
  </p:slideViewPr>
  <p:outlineViewPr>
    <p:cViewPr>
      <p:scale>
        <a:sx n="33" d="100"/>
        <a:sy n="33" d="100"/>
      </p:scale>
      <p:origin x="0" y="0"/>
    </p:cViewPr>
  </p:outlineViewPr>
  <p:notesTextViewPr>
    <p:cViewPr>
      <p:scale>
        <a:sx n="1" d="1"/>
        <a:sy n="1" d="1"/>
      </p:scale>
      <p:origin x="0" y="634"/>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l-GR"/>
          </a:p>
        </p:txBody>
      </p:sp>
      <p:sp>
        <p:nvSpPr>
          <p:cNvPr id="3" name="2 - Θέση ημερομηνίας"/>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AAC5480-7A9D-4FD9-9669-2C8E9A159CCF}" type="datetimeFigureOut">
              <a:rPr lang="el-GR" smtClean="0"/>
              <a:pPr/>
              <a:t>4/2/2022</a:t>
            </a:fld>
            <a:endParaRPr lang="el-GR"/>
          </a:p>
        </p:txBody>
      </p:sp>
      <p:sp>
        <p:nvSpPr>
          <p:cNvPr id="4" name="3 - Θέση υποσέλιδου"/>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B646948-497E-406B-8B01-7FE00F685B6E}"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l-G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B82FED1-6F0F-4E11-8DFC-29FC69A8F9C9}" type="datetimeFigureOut">
              <a:rPr lang="el-GR" smtClean="0"/>
              <a:pPr/>
              <a:t>4/2/2022</a:t>
            </a:fld>
            <a:endParaRPr lang="el-G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l-G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l-G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3B156D5-3001-4925-9077-93DF3862B2F4}" type="slidenum">
              <a:rPr lang="el-GR" smtClean="0"/>
              <a:pPr/>
              <a:t>‹#›</a:t>
            </a:fld>
            <a:endParaRPr lang="el-GR"/>
          </a:p>
        </p:txBody>
      </p:sp>
    </p:spTree>
    <p:extLst>
      <p:ext uri="{BB962C8B-B14F-4D97-AF65-F5344CB8AC3E}">
        <p14:creationId xmlns="" xmlns:p14="http://schemas.microsoft.com/office/powerpoint/2010/main" val="302583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sciencedirect.com/topics/engineering/terahertz" TargetMode="External"/><Relationship Id="rId3" Type="http://schemas.openxmlformats.org/officeDocument/2006/relationships/hyperlink" Target="https://www.sciencedirect.com/topics/engineering/propagation-characteristic" TargetMode="External"/><Relationship Id="rId7" Type="http://schemas.openxmlformats.org/officeDocument/2006/relationships/hyperlink" Target="https://www.sciencedirect.com/topics/engineering/spatial-processing"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sciencedirect.com/topics/engineering/antenna-element" TargetMode="External"/><Relationship Id="rId5" Type="http://schemas.openxmlformats.org/officeDocument/2006/relationships/hyperlink" Target="https://www.sciencedirect.com/topics/engineering/atmospheric-absorption" TargetMode="External"/><Relationship Id="rId4" Type="http://schemas.openxmlformats.org/officeDocument/2006/relationships/hyperlink" Target="https://www.sciencedirect.com/topics/engineering/microwave-frequency" TargetMode="External"/><Relationship Id="rId9" Type="http://schemas.openxmlformats.org/officeDocument/2006/relationships/hyperlink" Target="https://www.sciencedirect.com/topics/physics-and-astronomy/electromagnetic-radiat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SOAP" TargetMode="External"/><Relationship Id="rId3" Type="http://schemas.openxmlformats.org/officeDocument/2006/relationships/hyperlink" Target="https://en.wikipedia.org/wiki/Software_architecture" TargetMode="External"/><Relationship Id="rId7" Type="http://schemas.openxmlformats.org/officeDocument/2006/relationships/hyperlink" Target="https://en.wikipedia.org/wiki/Stateless_protocol"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en.wikipedia.org/wiki/Web_resource" TargetMode="External"/><Relationship Id="rId5" Type="http://schemas.openxmlformats.org/officeDocument/2006/relationships/hyperlink" Target="https://en.wikipedia.org/wiki/Internet" TargetMode="External"/><Relationship Id="rId4" Type="http://schemas.openxmlformats.org/officeDocument/2006/relationships/hyperlink" Target="https://en.wikipedia.org/wiki/Web_service" TargetMode="External"/><Relationship Id="rId9" Type="http://schemas.openxmlformats.org/officeDocument/2006/relationships/hyperlink" Target="https://en.wikipedia.org/wiki/Representational_state_transfer#cite_note-1"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a:ln>
            <a:round/>
            <a:headEnd/>
            <a:tailEnd/>
          </a:ln>
        </p:spPr>
        <p:txBody>
          <a:bodyPr/>
          <a:lstStyle/>
          <a:p>
            <a:fld id="{7FD23376-576A-4656-8BD2-0E2E190BA947}" type="slidenum">
              <a:rPr lang="en-US" smtClean="0">
                <a:ea typeface="SimSun" charset="-122"/>
              </a:rPr>
              <a:pPr/>
              <a:t>2</a:t>
            </a:fld>
            <a:endParaRPr lang="en-US">
              <a:ea typeface="SimSun" charset="-122"/>
            </a:endParaRPr>
          </a:p>
        </p:txBody>
      </p:sp>
      <p:sp>
        <p:nvSpPr>
          <p:cNvPr id="46083" name="Rectangle 1"/>
          <p:cNvSpPr>
            <a:spLocks noGrp="1" noRot="1" noChangeAspect="1" noChangeArrowheads="1" noTextEdit="1"/>
          </p:cNvSpPr>
          <p:nvPr>
            <p:ph type="sldImg"/>
          </p:nvPr>
        </p:nvSpPr>
        <p:spPr>
          <a:xfrm>
            <a:off x="1181100" y="696913"/>
            <a:ext cx="4648200" cy="3486150"/>
          </a:xfrm>
          <a:solidFill>
            <a:srgbClr val="FFFFFF"/>
          </a:solidFill>
          <a:ln/>
        </p:spPr>
      </p:sp>
      <p:sp>
        <p:nvSpPr>
          <p:cNvPr id="46084" name="Rectangle 2"/>
          <p:cNvSpPr>
            <a:spLocks noGrp="1" noChangeArrowheads="1"/>
          </p:cNvSpPr>
          <p:nvPr>
            <p:ph type="body" idx="1"/>
          </p:nvPr>
        </p:nvSpPr>
        <p:spPr>
          <a:xfrm>
            <a:off x="701040" y="4415790"/>
            <a:ext cx="5608320" cy="4183380"/>
          </a:xfrm>
          <a:noFill/>
        </p:spPr>
        <p:txBody>
          <a:bodyPr wrap="none" anchor="ct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defRPr>
            </a:lvl1pPr>
            <a:lvl2pPr marL="757066" indent="-291179" eaLnBrk="0" hangingPunct="0">
              <a:defRPr>
                <a:solidFill>
                  <a:schemeClr val="tx1"/>
                </a:solidFill>
                <a:latin typeface="Verdana" pitchFamily="34" charset="0"/>
              </a:defRPr>
            </a:lvl2pPr>
            <a:lvl3pPr marL="1164717" indent="-232943" eaLnBrk="0" hangingPunct="0">
              <a:defRPr>
                <a:solidFill>
                  <a:schemeClr val="tx1"/>
                </a:solidFill>
                <a:latin typeface="Verdana" pitchFamily="34" charset="0"/>
              </a:defRPr>
            </a:lvl3pPr>
            <a:lvl4pPr marL="1630604" indent="-232943" eaLnBrk="0" hangingPunct="0">
              <a:defRPr>
                <a:solidFill>
                  <a:schemeClr val="tx1"/>
                </a:solidFill>
                <a:latin typeface="Verdana" pitchFamily="34" charset="0"/>
              </a:defRPr>
            </a:lvl4pPr>
            <a:lvl5pPr marL="2096491" indent="-232943" eaLnBrk="0" hangingPunct="0">
              <a:defRPr>
                <a:solidFill>
                  <a:schemeClr val="tx1"/>
                </a:solidFill>
                <a:latin typeface="Verdana" pitchFamily="34" charset="0"/>
              </a:defRPr>
            </a:lvl5pPr>
            <a:lvl6pPr marL="2562377" indent="-232943" eaLnBrk="0" fontAlgn="base" hangingPunct="0">
              <a:spcBef>
                <a:spcPct val="0"/>
              </a:spcBef>
              <a:spcAft>
                <a:spcPct val="0"/>
              </a:spcAft>
              <a:defRPr>
                <a:solidFill>
                  <a:schemeClr val="tx1"/>
                </a:solidFill>
                <a:latin typeface="Verdana" pitchFamily="34" charset="0"/>
              </a:defRPr>
            </a:lvl6pPr>
            <a:lvl7pPr marL="3028264" indent="-232943" eaLnBrk="0" fontAlgn="base" hangingPunct="0">
              <a:spcBef>
                <a:spcPct val="0"/>
              </a:spcBef>
              <a:spcAft>
                <a:spcPct val="0"/>
              </a:spcAft>
              <a:defRPr>
                <a:solidFill>
                  <a:schemeClr val="tx1"/>
                </a:solidFill>
                <a:latin typeface="Verdana" pitchFamily="34" charset="0"/>
              </a:defRPr>
            </a:lvl7pPr>
            <a:lvl8pPr marL="3494151" indent="-232943" eaLnBrk="0" fontAlgn="base" hangingPunct="0">
              <a:spcBef>
                <a:spcPct val="0"/>
              </a:spcBef>
              <a:spcAft>
                <a:spcPct val="0"/>
              </a:spcAft>
              <a:defRPr>
                <a:solidFill>
                  <a:schemeClr val="tx1"/>
                </a:solidFill>
                <a:latin typeface="Verdana" pitchFamily="34" charset="0"/>
              </a:defRPr>
            </a:lvl8pPr>
            <a:lvl9pPr marL="3960038" indent="-232943" eaLnBrk="0" fontAlgn="base" hangingPunct="0">
              <a:spcBef>
                <a:spcPct val="0"/>
              </a:spcBef>
              <a:spcAft>
                <a:spcPct val="0"/>
              </a:spcAft>
              <a:defRPr>
                <a:solidFill>
                  <a:schemeClr val="tx1"/>
                </a:solidFill>
                <a:latin typeface="Verdana" pitchFamily="34" charset="0"/>
              </a:defRPr>
            </a:lvl9pPr>
          </a:lstStyle>
          <a:p>
            <a:pPr eaLnBrk="1" hangingPunct="1"/>
            <a:fld id="{A9813864-32E8-43D2-BCDC-ECAC95F4B0AB}" type="slidenum">
              <a:rPr lang="en-US">
                <a:latin typeface="Arial" charset="0"/>
              </a:rPr>
              <a:pPr eaLnBrk="1" hangingPunct="1"/>
              <a:t>15</a:t>
            </a:fld>
            <a:endParaRPr lang="en-US">
              <a:latin typeface="Arial" charset="0"/>
            </a:endParaRPr>
          </a:p>
        </p:txBody>
      </p:sp>
      <p:sp>
        <p:nvSpPr>
          <p:cNvPr id="117763" name="Rectangle 2"/>
          <p:cNvSpPr>
            <a:spLocks noGrp="1" noRot="1" noChangeAspect="1" noChangeArrowheads="1" noTextEdit="1"/>
          </p:cNvSpPr>
          <p:nvPr>
            <p:ph type="sldImg"/>
          </p:nvPr>
        </p:nvSpPr>
        <p:spPr>
          <a:xfrm>
            <a:off x="1181100" y="696913"/>
            <a:ext cx="4648200" cy="3486150"/>
          </a:xfrm>
          <a:ln/>
        </p:spPr>
      </p:sp>
      <p:sp>
        <p:nvSpPr>
          <p:cNvPr id="117764" name="Rectangle 3"/>
          <p:cNvSpPr>
            <a:spLocks noGrp="1" noChangeArrowheads="1"/>
          </p:cNvSpPr>
          <p:nvPr>
            <p:ph type="body" idx="1"/>
          </p:nvPr>
        </p:nvSpPr>
        <p:spPr>
          <a:noFill/>
        </p:spPr>
        <p:txBody>
          <a:bodyPr/>
          <a:lstStyle/>
          <a:p>
            <a:pPr eaLnBrk="1" hangingPunct="1"/>
            <a:endParaRPr lang="fi-FI">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defRPr>
            </a:lvl1pPr>
            <a:lvl2pPr marL="757066" indent="-291179" eaLnBrk="0" hangingPunct="0">
              <a:defRPr>
                <a:solidFill>
                  <a:schemeClr val="tx1"/>
                </a:solidFill>
                <a:latin typeface="Verdana" pitchFamily="34" charset="0"/>
              </a:defRPr>
            </a:lvl2pPr>
            <a:lvl3pPr marL="1164717" indent="-232943" eaLnBrk="0" hangingPunct="0">
              <a:defRPr>
                <a:solidFill>
                  <a:schemeClr val="tx1"/>
                </a:solidFill>
                <a:latin typeface="Verdana" pitchFamily="34" charset="0"/>
              </a:defRPr>
            </a:lvl3pPr>
            <a:lvl4pPr marL="1630604" indent="-232943" eaLnBrk="0" hangingPunct="0">
              <a:defRPr>
                <a:solidFill>
                  <a:schemeClr val="tx1"/>
                </a:solidFill>
                <a:latin typeface="Verdana" pitchFamily="34" charset="0"/>
              </a:defRPr>
            </a:lvl4pPr>
            <a:lvl5pPr marL="2096491" indent="-232943" eaLnBrk="0" hangingPunct="0">
              <a:defRPr>
                <a:solidFill>
                  <a:schemeClr val="tx1"/>
                </a:solidFill>
                <a:latin typeface="Verdana" pitchFamily="34" charset="0"/>
              </a:defRPr>
            </a:lvl5pPr>
            <a:lvl6pPr marL="2562377" indent="-232943" eaLnBrk="0" fontAlgn="base" hangingPunct="0">
              <a:spcBef>
                <a:spcPct val="0"/>
              </a:spcBef>
              <a:spcAft>
                <a:spcPct val="0"/>
              </a:spcAft>
              <a:defRPr>
                <a:solidFill>
                  <a:schemeClr val="tx1"/>
                </a:solidFill>
                <a:latin typeface="Verdana" pitchFamily="34" charset="0"/>
              </a:defRPr>
            </a:lvl6pPr>
            <a:lvl7pPr marL="3028264" indent="-232943" eaLnBrk="0" fontAlgn="base" hangingPunct="0">
              <a:spcBef>
                <a:spcPct val="0"/>
              </a:spcBef>
              <a:spcAft>
                <a:spcPct val="0"/>
              </a:spcAft>
              <a:defRPr>
                <a:solidFill>
                  <a:schemeClr val="tx1"/>
                </a:solidFill>
                <a:latin typeface="Verdana" pitchFamily="34" charset="0"/>
              </a:defRPr>
            </a:lvl7pPr>
            <a:lvl8pPr marL="3494151" indent="-232943" eaLnBrk="0" fontAlgn="base" hangingPunct="0">
              <a:spcBef>
                <a:spcPct val="0"/>
              </a:spcBef>
              <a:spcAft>
                <a:spcPct val="0"/>
              </a:spcAft>
              <a:defRPr>
                <a:solidFill>
                  <a:schemeClr val="tx1"/>
                </a:solidFill>
                <a:latin typeface="Verdana" pitchFamily="34" charset="0"/>
              </a:defRPr>
            </a:lvl8pPr>
            <a:lvl9pPr marL="3960038" indent="-232943" eaLnBrk="0" fontAlgn="base" hangingPunct="0">
              <a:spcBef>
                <a:spcPct val="0"/>
              </a:spcBef>
              <a:spcAft>
                <a:spcPct val="0"/>
              </a:spcAft>
              <a:defRPr>
                <a:solidFill>
                  <a:schemeClr val="tx1"/>
                </a:solidFill>
                <a:latin typeface="Verdana" pitchFamily="34" charset="0"/>
              </a:defRPr>
            </a:lvl9pPr>
          </a:lstStyle>
          <a:p>
            <a:pPr eaLnBrk="1" hangingPunct="1"/>
            <a:fld id="{ADF1AD3B-94EA-4917-82FF-1517053EE880}" type="slidenum">
              <a:rPr lang="en-US">
                <a:latin typeface="Arial" charset="0"/>
              </a:rPr>
              <a:pPr eaLnBrk="1" hangingPunct="1"/>
              <a:t>17</a:t>
            </a:fld>
            <a:endParaRPr lang="en-US">
              <a:latin typeface="Arial" charset="0"/>
            </a:endParaRPr>
          </a:p>
        </p:txBody>
      </p:sp>
      <p:sp>
        <p:nvSpPr>
          <p:cNvPr id="135171" name="Rectangle 2"/>
          <p:cNvSpPr>
            <a:spLocks noGrp="1" noRot="1" noChangeAspect="1" noChangeArrowheads="1" noTextEdit="1"/>
          </p:cNvSpPr>
          <p:nvPr>
            <p:ph type="sldImg"/>
          </p:nvPr>
        </p:nvSpPr>
        <p:spPr>
          <a:xfrm>
            <a:off x="1181100" y="696913"/>
            <a:ext cx="4648200" cy="3486150"/>
          </a:xfrm>
          <a:ln/>
        </p:spPr>
      </p:sp>
      <p:sp>
        <p:nvSpPr>
          <p:cNvPr id="135172" name="Rectangle 3"/>
          <p:cNvSpPr>
            <a:spLocks noGrp="1" noChangeArrowheads="1"/>
          </p:cNvSpPr>
          <p:nvPr>
            <p:ph type="body" idx="1"/>
          </p:nvPr>
        </p:nvSpPr>
        <p:spPr>
          <a:noFill/>
        </p:spPr>
        <p:txBody>
          <a:bodyPr/>
          <a:lstStyle/>
          <a:p>
            <a:pPr eaLnBrk="1" hangingPunct="1"/>
            <a:endParaRPr lang="fi-FI">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Ασαφής Λογική</a:t>
            </a:r>
            <a:endParaRPr lang="en-GB" dirty="0"/>
          </a:p>
        </p:txBody>
      </p:sp>
      <p:sp>
        <p:nvSpPr>
          <p:cNvPr id="4" name="3 - Θέση αριθμού διαφάνειας"/>
          <p:cNvSpPr>
            <a:spLocks noGrp="1"/>
          </p:cNvSpPr>
          <p:nvPr>
            <p:ph type="sldNum" sz="quarter" idx="10"/>
          </p:nvPr>
        </p:nvSpPr>
        <p:spPr/>
        <p:txBody>
          <a:bodyPr/>
          <a:lstStyle/>
          <a:p>
            <a:fld id="{73B156D5-3001-4925-9077-93DF3862B2F4}" type="slidenum">
              <a:rPr lang="el-GR" smtClean="0"/>
              <a:pPr/>
              <a:t>21</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Linguistic – </a:t>
            </a:r>
            <a:r>
              <a:rPr lang="el-GR" dirty="0" smtClean="0">
                <a:latin typeface="Arial" pitchFamily="34" charset="0"/>
              </a:rPr>
              <a:t>γλωσσικός – τιμές ασαφούς λογικής (</a:t>
            </a:r>
            <a:r>
              <a:rPr lang="en-US" dirty="0" smtClean="0">
                <a:latin typeface="Arial" pitchFamily="34" charset="0"/>
              </a:rPr>
              <a:t>fuzzy numbers)</a:t>
            </a:r>
            <a:endParaRPr lang="en-US" dirty="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sz="1200" kern="1200" baseline="0" dirty="0" smtClean="0">
                <a:solidFill>
                  <a:schemeClr val="tx1"/>
                </a:solidFill>
                <a:latin typeface="+mn-lt"/>
                <a:ea typeface="+mn-ea"/>
                <a:cs typeface="+mn-cs"/>
              </a:rPr>
              <a:t>A basic, but very reasonable, assumption is that if attribute A is absolutely more</a:t>
            </a:r>
          </a:p>
          <a:p>
            <a:r>
              <a:rPr lang="en-GB" sz="1200" kern="1200" baseline="0" dirty="0" smtClean="0">
                <a:solidFill>
                  <a:schemeClr val="tx1"/>
                </a:solidFill>
                <a:latin typeface="+mn-lt"/>
                <a:ea typeface="+mn-ea"/>
                <a:cs typeface="+mn-cs"/>
              </a:rPr>
              <a:t>important than attribute B and is rated at 9, then B must be absolutely less important</a:t>
            </a:r>
          </a:p>
          <a:p>
            <a:r>
              <a:rPr lang="en-GB" sz="1200" kern="1200" baseline="0" dirty="0" smtClean="0">
                <a:solidFill>
                  <a:schemeClr val="tx1"/>
                </a:solidFill>
                <a:latin typeface="+mn-lt"/>
                <a:ea typeface="+mn-ea"/>
                <a:cs typeface="+mn-cs"/>
              </a:rPr>
              <a:t>than A and is valued at 1/9.</a:t>
            </a:r>
            <a:endParaRPr lang="en-US" dirty="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Si relative closeness to the ideal solution</a:t>
            </a:r>
            <a:endParaRPr lang="en-US" dirty="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239EA1-A283-40CE-B8F5-175F96FA961C}" type="slidenum">
              <a:rPr lang="en-US"/>
              <a:pPr/>
              <a:t>27</a:t>
            </a:fld>
            <a:endParaRPr lang="en-US"/>
          </a:p>
        </p:txBody>
      </p:sp>
      <p:sp>
        <p:nvSpPr>
          <p:cNvPr id="508930" name="Rectangle 2"/>
          <p:cNvSpPr>
            <a:spLocks noGrp="1" noRot="1" noChangeAspect="1" noChangeArrowheads="1" noTextEdit="1"/>
          </p:cNvSpPr>
          <p:nvPr>
            <p:ph type="sldImg"/>
          </p:nvPr>
        </p:nvSpPr>
        <p:spPr>
          <a:ln/>
        </p:spPr>
      </p:sp>
      <p:sp>
        <p:nvSpPr>
          <p:cNvPr id="508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Context aware – </a:t>
            </a:r>
            <a:r>
              <a:rPr lang="el-GR" dirty="0" smtClean="0"/>
              <a:t>προσαρμοζόμενα με βάση την κατάσταση</a:t>
            </a:r>
            <a:endParaRPr lang="en-GB" dirty="0"/>
          </a:p>
        </p:txBody>
      </p:sp>
      <p:sp>
        <p:nvSpPr>
          <p:cNvPr id="4" name="3 - Θέση αριθμού διαφάνειας"/>
          <p:cNvSpPr>
            <a:spLocks noGrp="1"/>
          </p:cNvSpPr>
          <p:nvPr>
            <p:ph type="sldNum" sz="quarter" idx="10"/>
          </p:nvPr>
        </p:nvSpPr>
        <p:spPr/>
        <p:txBody>
          <a:bodyPr/>
          <a:lstStyle/>
          <a:p>
            <a:fld id="{73B156D5-3001-4925-9077-93DF3862B2F4}" type="slidenum">
              <a:rPr lang="el-GR" smtClean="0"/>
              <a:pPr/>
              <a:t>5</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GB" sz="1200" b="0" i="0" kern="1200" smtClean="0">
                <a:solidFill>
                  <a:schemeClr val="tx1"/>
                </a:solidFill>
                <a:latin typeface="+mn-lt"/>
                <a:ea typeface="+mn-ea"/>
                <a:cs typeface="+mn-cs"/>
              </a:rPr>
              <a:t>4G LTE technology currently uses lower frequency spectrum, generally below 1 gigahertz (GHz)</a:t>
            </a:r>
          </a:p>
          <a:p>
            <a:endParaRPr lang="en-GB" sz="1200" b="0" i="0" kern="1200" smtClean="0">
              <a:solidFill>
                <a:schemeClr val="tx1"/>
              </a:solidFill>
              <a:latin typeface="+mn-lt"/>
              <a:ea typeface="+mn-ea"/>
              <a:cs typeface="+mn-cs"/>
            </a:endParaRPr>
          </a:p>
          <a:p>
            <a:r>
              <a:rPr lang="en-GB" sz="1200" b="0" i="0" kern="1200" dirty="0" err="1" smtClean="0">
                <a:solidFill>
                  <a:schemeClr val="tx1"/>
                </a:solidFill>
                <a:latin typeface="+mn-lt"/>
                <a:ea typeface="+mn-ea"/>
                <a:cs typeface="+mn-cs"/>
              </a:rPr>
              <a:t>Millimeter</a:t>
            </a:r>
            <a:r>
              <a:rPr lang="en-GB" sz="1200" b="0" i="0" kern="1200" dirty="0" smtClean="0">
                <a:solidFill>
                  <a:schemeClr val="tx1"/>
                </a:solidFill>
                <a:latin typeface="+mn-lt"/>
                <a:ea typeface="+mn-ea"/>
                <a:cs typeface="+mn-cs"/>
              </a:rPr>
              <a:t> wave (</a:t>
            </a:r>
            <a:r>
              <a:rPr lang="en-GB" sz="1200" b="0" i="0" kern="1200" dirty="0" err="1" smtClean="0">
                <a:solidFill>
                  <a:schemeClr val="tx1"/>
                </a:solidFill>
                <a:latin typeface="+mn-lt"/>
                <a:ea typeface="+mn-ea"/>
                <a:cs typeface="+mn-cs"/>
              </a:rPr>
              <a:t>mmWave</a:t>
            </a:r>
            <a:r>
              <a:rPr lang="en-GB" sz="1200" b="0" i="0" kern="1200" dirty="0" smtClean="0">
                <a:solidFill>
                  <a:schemeClr val="tx1"/>
                </a:solidFill>
                <a:latin typeface="+mn-lt"/>
                <a:ea typeface="+mn-ea"/>
                <a:cs typeface="+mn-cs"/>
              </a:rPr>
              <a:t>) communication systems have attracted significant interest regarding meeting the capacity requirements of the future 5G network. The </a:t>
            </a:r>
            <a:r>
              <a:rPr lang="en-GB" sz="1200" b="0" i="0" kern="1200" dirty="0" err="1" smtClean="0">
                <a:solidFill>
                  <a:schemeClr val="tx1"/>
                </a:solidFill>
                <a:latin typeface="+mn-lt"/>
                <a:ea typeface="+mn-ea"/>
                <a:cs typeface="+mn-cs"/>
              </a:rPr>
              <a:t>mmWave</a:t>
            </a:r>
            <a:r>
              <a:rPr lang="en-GB" sz="1200" b="0" i="0" kern="1200" dirty="0" smtClean="0">
                <a:solidFill>
                  <a:schemeClr val="tx1"/>
                </a:solidFill>
                <a:latin typeface="+mn-lt"/>
                <a:ea typeface="+mn-ea"/>
                <a:cs typeface="+mn-cs"/>
              </a:rPr>
              <a:t> systems have frequency ranges in between 30 and 300 GHz where a total of around 250 GHz bandwidths are available. Although the available bandwidth of </a:t>
            </a:r>
            <a:r>
              <a:rPr lang="en-GB" sz="1200" b="0" i="0" kern="1200" dirty="0" err="1" smtClean="0">
                <a:solidFill>
                  <a:schemeClr val="tx1"/>
                </a:solidFill>
                <a:latin typeface="+mn-lt"/>
                <a:ea typeface="+mn-ea"/>
                <a:cs typeface="+mn-cs"/>
              </a:rPr>
              <a:t>mmWave</a:t>
            </a:r>
            <a:r>
              <a:rPr lang="en-GB" sz="1200" b="0" i="0" kern="1200" dirty="0" smtClean="0">
                <a:solidFill>
                  <a:schemeClr val="tx1"/>
                </a:solidFill>
                <a:latin typeface="+mn-lt"/>
                <a:ea typeface="+mn-ea"/>
                <a:cs typeface="+mn-cs"/>
              </a:rPr>
              <a:t> frequencies is promising, the </a:t>
            </a:r>
            <a:r>
              <a:rPr lang="en-GB" sz="1200" b="0" i="0" kern="1200" dirty="0" smtClean="0">
                <a:solidFill>
                  <a:schemeClr val="tx1"/>
                </a:solidFill>
                <a:latin typeface="+mn-lt"/>
                <a:ea typeface="+mn-ea"/>
                <a:cs typeface="+mn-cs"/>
                <a:hlinkClick r:id="rId3" tooltip="Learn more about Propagation Characteristic from ScienceDirect's AI-generated Topic Pages"/>
              </a:rPr>
              <a:t>propagation characteristics</a:t>
            </a:r>
            <a:r>
              <a:rPr lang="en-GB" sz="1200" b="0" i="0" kern="1200" dirty="0" smtClean="0">
                <a:solidFill>
                  <a:schemeClr val="tx1"/>
                </a:solidFill>
                <a:latin typeface="+mn-lt"/>
                <a:ea typeface="+mn-ea"/>
                <a:cs typeface="+mn-cs"/>
              </a:rPr>
              <a:t> are significantly different from </a:t>
            </a:r>
            <a:r>
              <a:rPr lang="en-GB" sz="1200" b="0" i="0" kern="1200" dirty="0" smtClean="0">
                <a:solidFill>
                  <a:schemeClr val="tx1"/>
                </a:solidFill>
                <a:latin typeface="+mn-lt"/>
                <a:ea typeface="+mn-ea"/>
                <a:cs typeface="+mn-cs"/>
                <a:hlinkClick r:id="rId4" tooltip="Learn more about Microwave Frequency from ScienceDirect's AI-generated Topic Pages"/>
              </a:rPr>
              <a:t>microwave frequency</a:t>
            </a:r>
            <a:r>
              <a:rPr lang="en-GB" sz="1200" b="0" i="0" kern="1200" dirty="0" smtClean="0">
                <a:solidFill>
                  <a:schemeClr val="tx1"/>
                </a:solidFill>
                <a:latin typeface="+mn-lt"/>
                <a:ea typeface="+mn-ea"/>
                <a:cs typeface="+mn-cs"/>
              </a:rPr>
              <a:t> bands in terms of path loss, diffraction and blockage, rain attenuation, </a:t>
            </a:r>
            <a:r>
              <a:rPr lang="en-GB" sz="1200" b="0" i="0" kern="1200" dirty="0" smtClean="0">
                <a:solidFill>
                  <a:schemeClr val="tx1"/>
                </a:solidFill>
                <a:latin typeface="+mn-lt"/>
                <a:ea typeface="+mn-ea"/>
                <a:cs typeface="+mn-cs"/>
                <a:hlinkClick r:id="rId5" tooltip="Learn more about Atmospheric Absorption from ScienceDirect's AI-generated Topic Pages"/>
              </a:rPr>
              <a:t>atmospheric absorption</a:t>
            </a:r>
            <a:r>
              <a:rPr lang="en-GB" sz="1200" b="0" i="0" kern="1200" dirty="0" smtClean="0">
                <a:solidFill>
                  <a:schemeClr val="tx1"/>
                </a:solidFill>
                <a:latin typeface="+mn-lt"/>
                <a:ea typeface="+mn-ea"/>
                <a:cs typeface="+mn-cs"/>
              </a:rPr>
              <a:t>, and foliage loss </a:t>
            </a:r>
            <a:r>
              <a:rPr lang="en-GB" sz="1200" b="0" i="0" kern="1200" dirty="0" err="1" smtClean="0">
                <a:solidFill>
                  <a:schemeClr val="tx1"/>
                </a:solidFill>
                <a:latin typeface="+mn-lt"/>
                <a:ea typeface="+mn-ea"/>
                <a:cs typeface="+mn-cs"/>
              </a:rPr>
              <a:t>behaviors</a:t>
            </a:r>
            <a:r>
              <a:rPr lang="en-GB" sz="1200" b="0" i="0" kern="1200" dirty="0" smtClean="0">
                <a:solidFill>
                  <a:schemeClr val="tx1"/>
                </a:solidFill>
                <a:latin typeface="+mn-lt"/>
                <a:ea typeface="+mn-ea"/>
                <a:cs typeface="+mn-cs"/>
              </a:rPr>
              <a:t>. In general, the overall loss of </a:t>
            </a:r>
            <a:r>
              <a:rPr lang="en-GB" sz="1200" b="0" i="0" kern="1200" dirty="0" err="1" smtClean="0">
                <a:solidFill>
                  <a:schemeClr val="tx1"/>
                </a:solidFill>
                <a:latin typeface="+mn-lt"/>
                <a:ea typeface="+mn-ea"/>
                <a:cs typeface="+mn-cs"/>
              </a:rPr>
              <a:t>mmWave</a:t>
            </a:r>
            <a:r>
              <a:rPr lang="en-GB" sz="1200" b="0" i="0" kern="1200" dirty="0" smtClean="0">
                <a:solidFill>
                  <a:schemeClr val="tx1"/>
                </a:solidFill>
                <a:latin typeface="+mn-lt"/>
                <a:ea typeface="+mn-ea"/>
                <a:cs typeface="+mn-cs"/>
              </a:rPr>
              <a:t> systems is significantly larger than that of microwave systems for a point-to-point link. Fortunately, however, the small wavelengths of </a:t>
            </a:r>
            <a:r>
              <a:rPr lang="en-GB" sz="1200" b="0" i="0" kern="1200" dirty="0" err="1" smtClean="0">
                <a:solidFill>
                  <a:schemeClr val="tx1"/>
                </a:solidFill>
                <a:latin typeface="+mn-lt"/>
                <a:ea typeface="+mn-ea"/>
                <a:cs typeface="+mn-cs"/>
              </a:rPr>
              <a:t>mmWave</a:t>
            </a:r>
            <a:r>
              <a:rPr lang="en-GB" sz="1200" b="0" i="0" kern="1200" dirty="0" smtClean="0">
                <a:solidFill>
                  <a:schemeClr val="tx1"/>
                </a:solidFill>
                <a:latin typeface="+mn-lt"/>
                <a:ea typeface="+mn-ea"/>
                <a:cs typeface="+mn-cs"/>
              </a:rPr>
              <a:t> frequencies enable large numbers of </a:t>
            </a:r>
            <a:r>
              <a:rPr lang="en-GB" sz="1200" b="0" i="0" kern="1200" dirty="0" smtClean="0">
                <a:solidFill>
                  <a:schemeClr val="tx1"/>
                </a:solidFill>
                <a:latin typeface="+mn-lt"/>
                <a:ea typeface="+mn-ea"/>
                <a:cs typeface="+mn-cs"/>
                <a:hlinkClick r:id="rId6" tooltip="Learn more about Antenna Element from ScienceDirect's AI-generated Topic Pages"/>
              </a:rPr>
              <a:t>antenna elements</a:t>
            </a:r>
            <a:r>
              <a:rPr lang="en-GB" sz="1200" b="0" i="0" kern="1200" dirty="0" smtClean="0">
                <a:solidFill>
                  <a:schemeClr val="tx1"/>
                </a:solidFill>
                <a:latin typeface="+mn-lt"/>
                <a:ea typeface="+mn-ea"/>
                <a:cs typeface="+mn-cs"/>
              </a:rPr>
              <a:t> to be deployed in the same form factor thereby providing high </a:t>
            </a:r>
            <a:r>
              <a:rPr lang="en-GB" sz="1200" b="0" i="0" kern="1200" dirty="0" smtClean="0">
                <a:solidFill>
                  <a:schemeClr val="tx1"/>
                </a:solidFill>
                <a:latin typeface="+mn-lt"/>
                <a:ea typeface="+mn-ea"/>
                <a:cs typeface="+mn-cs"/>
                <a:hlinkClick r:id="rId7" tooltip="Learn more about Spatial Processing from ScienceDirect's AI-generated Topic Pages"/>
              </a:rPr>
              <a:t>spatial processing</a:t>
            </a:r>
            <a:r>
              <a:rPr lang="en-GB" sz="1200" b="0" i="0" kern="1200" dirty="0" smtClean="0">
                <a:solidFill>
                  <a:schemeClr val="tx1"/>
                </a:solidFill>
                <a:latin typeface="+mn-lt"/>
                <a:ea typeface="+mn-ea"/>
                <a:cs typeface="+mn-cs"/>
              </a:rPr>
              <a:t> gains that can theoretically compensate for at least the isotropic path loss. This spectrum can be used for high-speed wireless communications as seen with the latest 802.11ad Wi-Fi standard (operating at 60 GHz). It is being considered by standards organization, the Federal Communications Commission and researchers as the way to bring “5G” into the future by allocating more bandwidth to deliver faster, higher-quality video, and multimedia content and services.</a:t>
            </a:r>
          </a:p>
          <a:p>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The microwave band is just below the </a:t>
            </a:r>
            <a:r>
              <a:rPr lang="en-GB" sz="1200" b="0" i="0" kern="1200" dirty="0" err="1" smtClean="0">
                <a:solidFill>
                  <a:schemeClr val="tx1"/>
                </a:solidFill>
                <a:latin typeface="+mn-lt"/>
                <a:ea typeface="+mn-ea"/>
                <a:cs typeface="+mn-cs"/>
              </a:rPr>
              <a:t>millimeter</a:t>
            </a:r>
            <a:r>
              <a:rPr lang="en-GB" sz="1200" b="0" i="0" kern="1200" dirty="0" smtClean="0">
                <a:solidFill>
                  <a:schemeClr val="tx1"/>
                </a:solidFill>
                <a:latin typeface="+mn-lt"/>
                <a:ea typeface="+mn-ea"/>
                <a:cs typeface="+mn-cs"/>
              </a:rPr>
              <a:t>-wave band and is typically defined to cover the 3–30-GHz range. The </a:t>
            </a:r>
            <a:r>
              <a:rPr lang="en-GB" sz="1200" b="0" i="0" kern="1200" dirty="0" smtClean="0">
                <a:solidFill>
                  <a:schemeClr val="tx1"/>
                </a:solidFill>
                <a:latin typeface="+mn-lt"/>
                <a:ea typeface="+mn-ea"/>
                <a:cs typeface="+mn-cs"/>
                <a:hlinkClick r:id="rId8" tooltip="Learn more about Terahertz from ScienceDirect's AI-generated Topic Pages"/>
              </a:rPr>
              <a:t>terahertz</a:t>
            </a:r>
            <a:r>
              <a:rPr lang="en-GB" sz="1200" b="0" i="0" kern="1200" dirty="0" smtClean="0">
                <a:solidFill>
                  <a:schemeClr val="tx1"/>
                </a:solidFill>
                <a:latin typeface="+mn-lt"/>
                <a:ea typeface="+mn-ea"/>
                <a:cs typeface="+mn-cs"/>
              </a:rPr>
              <a:t> band is just above the </a:t>
            </a:r>
            <a:r>
              <a:rPr lang="en-GB" sz="1200" b="0" i="0" kern="1200" dirty="0" err="1" smtClean="0">
                <a:solidFill>
                  <a:schemeClr val="tx1"/>
                </a:solidFill>
                <a:latin typeface="+mn-lt"/>
                <a:ea typeface="+mn-ea"/>
                <a:cs typeface="+mn-cs"/>
              </a:rPr>
              <a:t>millimeter</a:t>
            </a:r>
            <a:r>
              <a:rPr lang="en-GB" sz="1200" b="0" i="0" kern="1200" dirty="0" smtClean="0">
                <a:solidFill>
                  <a:schemeClr val="tx1"/>
                </a:solidFill>
                <a:latin typeface="+mn-lt"/>
                <a:ea typeface="+mn-ea"/>
                <a:cs typeface="+mn-cs"/>
              </a:rPr>
              <a:t>-wave band and is typically defined to cover the 300 GHz to 3 + THz range. The wavelength of </a:t>
            </a:r>
            <a:r>
              <a:rPr lang="en-GB" sz="1200" b="0" i="0" kern="1200" dirty="0" smtClean="0">
                <a:solidFill>
                  <a:schemeClr val="tx1"/>
                </a:solidFill>
                <a:latin typeface="+mn-lt"/>
                <a:ea typeface="+mn-ea"/>
                <a:cs typeface="+mn-cs"/>
                <a:hlinkClick r:id="rId9" tooltip="Learn more about Electromagnetic Radiation from ScienceDirect's AI-generated Topic Pages"/>
              </a:rPr>
              <a:t>electromagnetic radiation</a:t>
            </a:r>
            <a:r>
              <a:rPr lang="en-GB" sz="1200" b="0" i="0" kern="1200" dirty="0" smtClean="0">
                <a:solidFill>
                  <a:schemeClr val="tx1"/>
                </a:solidFill>
                <a:latin typeface="+mn-lt"/>
                <a:ea typeface="+mn-ea"/>
                <a:cs typeface="+mn-cs"/>
              </a:rPr>
              <a:t> is given by λ= </a:t>
            </a:r>
            <a:r>
              <a:rPr lang="en-GB" sz="1200" b="0" i="1" kern="1200" dirty="0" smtClean="0">
                <a:solidFill>
                  <a:schemeClr val="tx1"/>
                </a:solidFill>
                <a:latin typeface="+mn-lt"/>
                <a:ea typeface="+mn-ea"/>
                <a:cs typeface="+mn-cs"/>
              </a:rPr>
              <a:t>c/f</a:t>
            </a:r>
            <a:r>
              <a:rPr lang="en-GB" sz="1200" b="0" i="0" kern="1200" dirty="0" smtClean="0">
                <a:solidFill>
                  <a:schemeClr val="tx1"/>
                </a:solidFill>
                <a:latin typeface="+mn-lt"/>
                <a:ea typeface="+mn-ea"/>
                <a:cs typeface="+mn-cs"/>
              </a:rPr>
              <a:t>, where c = 3 × 10</a:t>
            </a:r>
            <a:r>
              <a:rPr lang="en-GB" sz="1200" b="0" i="0" kern="1200" baseline="30000" dirty="0" smtClean="0">
                <a:solidFill>
                  <a:schemeClr val="tx1"/>
                </a:solidFill>
                <a:latin typeface="+mn-lt"/>
                <a:ea typeface="+mn-ea"/>
                <a:cs typeface="+mn-cs"/>
              </a:rPr>
              <a:t>8</a:t>
            </a:r>
            <a:r>
              <a:rPr lang="en-GB" sz="1200" b="0" i="0" kern="1200" dirty="0" smtClean="0">
                <a:solidFill>
                  <a:schemeClr val="tx1"/>
                </a:solidFill>
                <a:latin typeface="+mn-lt"/>
                <a:ea typeface="+mn-ea"/>
                <a:cs typeface="+mn-cs"/>
              </a:rPr>
              <a:t> </a:t>
            </a:r>
            <a:r>
              <a:rPr lang="en-GB" sz="1200" b="0" i="1" kern="1200" dirty="0" smtClean="0">
                <a:solidFill>
                  <a:schemeClr val="tx1"/>
                </a:solidFill>
                <a:latin typeface="+mn-lt"/>
                <a:ea typeface="+mn-ea"/>
                <a:cs typeface="+mn-cs"/>
              </a:rPr>
              <a:t>m</a:t>
            </a:r>
            <a:r>
              <a:rPr lang="en-GB" sz="1200" b="0" i="0" kern="1200" dirty="0" smtClean="0">
                <a:solidFill>
                  <a:schemeClr val="tx1"/>
                </a:solidFill>
                <a:latin typeface="+mn-lt"/>
                <a:ea typeface="+mn-ea"/>
                <a:cs typeface="+mn-cs"/>
              </a:rPr>
              <a:t> /</a:t>
            </a:r>
            <a:r>
              <a:rPr lang="en-GB" sz="1200" b="0" i="1" kern="1200" dirty="0" smtClean="0">
                <a:solidFill>
                  <a:schemeClr val="tx1"/>
                </a:solidFill>
                <a:latin typeface="+mn-lt"/>
                <a:ea typeface="+mn-ea"/>
                <a:cs typeface="+mn-cs"/>
              </a:rPr>
              <a:t>s</a:t>
            </a:r>
            <a:r>
              <a:rPr lang="en-GB" sz="1200" b="0" i="0" kern="1200" dirty="0" smtClean="0">
                <a:solidFill>
                  <a:schemeClr val="tx1"/>
                </a:solidFill>
                <a:latin typeface="+mn-lt"/>
                <a:ea typeface="+mn-ea"/>
                <a:cs typeface="+mn-cs"/>
              </a:rPr>
              <a:t> is the speed of light and </a:t>
            </a:r>
            <a:r>
              <a:rPr lang="en-GB" sz="1200" b="0" i="1" kern="1200" dirty="0" smtClean="0">
                <a:solidFill>
                  <a:schemeClr val="tx1"/>
                </a:solidFill>
                <a:latin typeface="+mn-lt"/>
                <a:ea typeface="+mn-ea"/>
                <a:cs typeface="+mn-cs"/>
              </a:rPr>
              <a:t>f</a:t>
            </a:r>
            <a:r>
              <a:rPr lang="en-GB" sz="1200" b="0" i="0" kern="1200" dirty="0" smtClean="0">
                <a:solidFill>
                  <a:schemeClr val="tx1"/>
                </a:solidFill>
                <a:latin typeface="+mn-lt"/>
                <a:ea typeface="+mn-ea"/>
                <a:cs typeface="+mn-cs"/>
              </a:rPr>
              <a:t> is the frequency (in Hz). The </a:t>
            </a:r>
            <a:r>
              <a:rPr lang="en-GB" sz="1200" b="0" i="0" kern="1200" dirty="0" err="1" smtClean="0">
                <a:solidFill>
                  <a:schemeClr val="tx1"/>
                </a:solidFill>
                <a:latin typeface="+mn-lt"/>
                <a:ea typeface="+mn-ea"/>
                <a:cs typeface="+mn-cs"/>
              </a:rPr>
              <a:t>millimeter</a:t>
            </a:r>
            <a:r>
              <a:rPr lang="en-GB" sz="1200" b="0" i="0" kern="1200" dirty="0" smtClean="0">
                <a:solidFill>
                  <a:schemeClr val="tx1"/>
                </a:solidFill>
                <a:latin typeface="+mn-lt"/>
                <a:ea typeface="+mn-ea"/>
                <a:cs typeface="+mn-cs"/>
              </a:rPr>
              <a:t>-wave band thus corresponds to a wavelength range of 10 mm at 30 GHz decreasing to 1 mm at 300 GHz.</a:t>
            </a:r>
            <a:endParaRPr lang="en-GB" dirty="0"/>
          </a:p>
        </p:txBody>
      </p:sp>
      <p:sp>
        <p:nvSpPr>
          <p:cNvPr id="4" name="3 - Θέση αριθμού διαφάνειας"/>
          <p:cNvSpPr>
            <a:spLocks noGrp="1"/>
          </p:cNvSpPr>
          <p:nvPr>
            <p:ph type="sldNum" sz="quarter" idx="10"/>
          </p:nvPr>
        </p:nvSpPr>
        <p:spPr/>
        <p:txBody>
          <a:bodyPr/>
          <a:lstStyle/>
          <a:p>
            <a:fld id="{73B156D5-3001-4925-9077-93DF3862B2F4}" type="slidenum">
              <a:rPr lang="el-GR" smtClean="0"/>
              <a:pPr/>
              <a:t>6</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err="1" smtClean="0"/>
              <a:t>Json</a:t>
            </a:r>
            <a:r>
              <a:rPr lang="en-US" dirty="0" smtClean="0"/>
              <a:t> Java script object notation for serialization</a:t>
            </a:r>
          </a:p>
          <a:p>
            <a:r>
              <a:rPr lang="en-US" dirty="0" smtClean="0"/>
              <a:t>NEF  - Network exposure function which can expose your network capabilities to 3d party server to have better services to end consumers</a:t>
            </a:r>
          </a:p>
          <a:p>
            <a:r>
              <a:rPr lang="en-US" dirty="0" smtClean="0"/>
              <a:t>Slicing – one physical network</a:t>
            </a:r>
            <a:r>
              <a:rPr lang="en-US" baseline="0" dirty="0" smtClean="0"/>
              <a:t> is divided into logical networks</a:t>
            </a:r>
          </a:p>
          <a:p>
            <a:endParaRPr lang="en-GB" dirty="0"/>
          </a:p>
        </p:txBody>
      </p:sp>
      <p:sp>
        <p:nvSpPr>
          <p:cNvPr id="4" name="3 - Θέση αριθμού διαφάνειας"/>
          <p:cNvSpPr>
            <a:spLocks noGrp="1"/>
          </p:cNvSpPr>
          <p:nvPr>
            <p:ph type="sldNum" sz="quarter" idx="10"/>
          </p:nvPr>
        </p:nvSpPr>
        <p:spPr/>
        <p:txBody>
          <a:bodyPr/>
          <a:lstStyle/>
          <a:p>
            <a:fld id="{73B156D5-3001-4925-9077-93DF3862B2F4}" type="slidenum">
              <a:rPr lang="el-GR" smtClean="0"/>
              <a:pPr/>
              <a:t>9</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73B156D5-3001-4925-9077-93DF3862B2F4}" type="slidenum">
              <a:rPr lang="el-GR" smtClean="0"/>
              <a:pPr/>
              <a:t>10</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SDN is an emerging network architecture</a:t>
            </a:r>
          </a:p>
          <a:p>
            <a:r>
              <a:rPr lang="en-US" sz="1200" b="0" i="0" u="none" strike="noStrike" kern="1200" baseline="0" dirty="0">
                <a:solidFill>
                  <a:schemeClr val="tx1"/>
                </a:solidFill>
                <a:latin typeface="+mn-lt"/>
                <a:ea typeface="+mn-ea"/>
                <a:cs typeface="+mn-cs"/>
              </a:rPr>
              <a:t>with a centralized network controller in the control</a:t>
            </a:r>
          </a:p>
          <a:p>
            <a:r>
              <a:rPr lang="en-US" sz="1200" b="0" i="0" u="none" strike="noStrike" kern="1200" baseline="0" dirty="0">
                <a:solidFill>
                  <a:schemeClr val="tx1"/>
                </a:solidFill>
                <a:latin typeface="+mn-lt"/>
                <a:ea typeface="+mn-ea"/>
                <a:cs typeface="+mn-cs"/>
              </a:rPr>
              <a:t>plane, which is responsible for allocating traffic to network</a:t>
            </a:r>
          </a:p>
          <a:p>
            <a:r>
              <a:rPr lang="en-US" sz="1200" b="0" i="0" u="none" strike="noStrike" kern="1200" baseline="0" dirty="0">
                <a:solidFill>
                  <a:schemeClr val="tx1"/>
                </a:solidFill>
                <a:latin typeface="+mn-lt"/>
                <a:ea typeface="+mn-ea"/>
                <a:cs typeface="+mn-cs"/>
              </a:rPr>
              <a:t>elements in the separated data plane of the network,</a:t>
            </a:r>
          </a:p>
          <a:p>
            <a:r>
              <a:rPr lang="en-US" sz="1200" b="0" i="0" u="none" strike="noStrike" kern="1200" baseline="0" dirty="0">
                <a:solidFill>
                  <a:schemeClr val="tx1"/>
                </a:solidFill>
                <a:latin typeface="+mn-lt"/>
                <a:ea typeface="+mn-ea"/>
                <a:cs typeface="+mn-cs"/>
              </a:rPr>
              <a:t>as described in Figure. The network controller</a:t>
            </a:r>
          </a:p>
          <a:p>
            <a:r>
              <a:rPr lang="en-US" sz="1200" b="0" i="0" u="none" strike="noStrike" kern="1200" baseline="0" dirty="0">
                <a:solidFill>
                  <a:schemeClr val="tx1"/>
                </a:solidFill>
                <a:latin typeface="+mn-lt"/>
                <a:ea typeface="+mn-ea"/>
                <a:cs typeface="+mn-cs"/>
              </a:rPr>
              <a:t>centrally maintains the intelligence and state of the entire</a:t>
            </a:r>
          </a:p>
          <a:p>
            <a:r>
              <a:rPr lang="en-US" sz="1200" b="0" i="0" u="none" strike="noStrike" kern="1200" baseline="0" dirty="0">
                <a:solidFill>
                  <a:schemeClr val="tx1"/>
                </a:solidFill>
                <a:latin typeface="+mn-lt"/>
                <a:ea typeface="+mn-ea"/>
                <a:cs typeface="+mn-cs"/>
              </a:rPr>
              <a:t>network. Therefore, the network controller can output</a:t>
            </a:r>
          </a:p>
          <a:p>
            <a:r>
              <a:rPr lang="en-US" sz="1200" b="0" i="0" u="none" strike="noStrike" kern="1200" baseline="0" dirty="0">
                <a:solidFill>
                  <a:schemeClr val="tx1"/>
                </a:solidFill>
                <a:latin typeface="+mn-lt"/>
                <a:ea typeface="+mn-ea"/>
                <a:cs typeface="+mn-cs"/>
              </a:rPr>
              <a:t>the best fine granular flow routing control rules to the</a:t>
            </a:r>
          </a:p>
          <a:p>
            <a:r>
              <a:rPr lang="en-US" sz="1200" b="0" i="0" u="none" strike="noStrike" kern="1200" baseline="0" dirty="0">
                <a:solidFill>
                  <a:schemeClr val="tx1"/>
                </a:solidFill>
                <a:latin typeface="+mn-lt"/>
                <a:ea typeface="+mn-ea"/>
                <a:cs typeface="+mn-cs"/>
              </a:rPr>
              <a:t>heterogeneous network devices from different vendors.</a:t>
            </a:r>
          </a:p>
          <a:p>
            <a:r>
              <a:rPr lang="en-US" sz="1200" b="0" i="0" u="none" strike="noStrike" kern="1200" baseline="0" dirty="0">
                <a:solidFill>
                  <a:schemeClr val="tx1"/>
                </a:solidFill>
                <a:latin typeface="+mn-lt"/>
                <a:ea typeface="+mn-ea"/>
                <a:cs typeface="+mn-cs"/>
              </a:rPr>
              <a:t>Through the northbound interface, the network controller</a:t>
            </a:r>
          </a:p>
          <a:p>
            <a:r>
              <a:rPr lang="en-US" sz="1200" b="0" i="0" u="none" strike="noStrike" kern="1200" baseline="0" dirty="0">
                <a:solidFill>
                  <a:schemeClr val="tx1"/>
                </a:solidFill>
                <a:latin typeface="+mn-lt"/>
                <a:ea typeface="+mn-ea"/>
                <a:cs typeface="+mn-cs"/>
              </a:rPr>
              <a:t>provides a global united view and resources of the network</a:t>
            </a:r>
          </a:p>
          <a:p>
            <a:r>
              <a:rPr lang="en-US" sz="1200" b="0" i="0" u="none" strike="noStrike" kern="1200" baseline="0" dirty="0">
                <a:solidFill>
                  <a:schemeClr val="tx1"/>
                </a:solidFill>
                <a:latin typeface="+mn-lt"/>
                <a:ea typeface="+mn-ea"/>
                <a:cs typeface="+mn-cs"/>
              </a:rPr>
              <a:t>to the upper layer network applications as a single,</a:t>
            </a:r>
          </a:p>
          <a:p>
            <a:r>
              <a:rPr lang="en-US" sz="1200" b="0" i="0" u="none" strike="noStrike" kern="1200" baseline="0" dirty="0">
                <a:solidFill>
                  <a:schemeClr val="tx1"/>
                </a:solidFill>
                <a:latin typeface="+mn-lt"/>
                <a:ea typeface="+mn-ea"/>
                <a:cs typeface="+mn-cs"/>
              </a:rPr>
              <a:t>logical switch. Thus, novel network applications can be</a:t>
            </a:r>
          </a:p>
          <a:p>
            <a:r>
              <a:rPr lang="en-US" sz="1200" b="0" i="0" u="none" strike="noStrike" kern="1200" baseline="0" dirty="0">
                <a:solidFill>
                  <a:schemeClr val="tx1"/>
                </a:solidFill>
                <a:latin typeface="+mn-lt"/>
                <a:ea typeface="+mn-ea"/>
                <a:cs typeface="+mn-cs"/>
              </a:rPr>
              <a:t>easily created, tested, and deployed in a short time.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Open flow is defined by the Open Networking Foundation</a:t>
            </a:r>
          </a:p>
          <a:p>
            <a:r>
              <a:rPr lang="en-US" sz="1200" b="0" i="0" u="none" strike="noStrike" kern="1200" baseline="0" dirty="0">
                <a:solidFill>
                  <a:schemeClr val="tx1"/>
                </a:solidFill>
                <a:latin typeface="+mn-lt"/>
                <a:ea typeface="+mn-ea"/>
                <a:cs typeface="+mn-cs"/>
              </a:rPr>
              <a:t>(ONF) and is broadly accepted as the dominating</a:t>
            </a:r>
          </a:p>
          <a:p>
            <a:r>
              <a:rPr lang="en-US" sz="1200" b="0" i="0" u="none" strike="noStrike" kern="1200" baseline="0" dirty="0">
                <a:solidFill>
                  <a:schemeClr val="tx1"/>
                </a:solidFill>
                <a:latin typeface="+mn-lt"/>
                <a:ea typeface="+mn-ea"/>
                <a:cs typeface="+mn-cs"/>
              </a:rPr>
              <a:t>SDN protocol in the southbound interface between the network</a:t>
            </a:r>
          </a:p>
          <a:p>
            <a:r>
              <a:rPr lang="en-US" sz="1200" b="0" i="0" u="none" strike="noStrike" kern="1200" baseline="0" dirty="0">
                <a:solidFill>
                  <a:schemeClr val="tx1"/>
                </a:solidFill>
                <a:latin typeface="+mn-lt"/>
                <a:ea typeface="+mn-ea"/>
                <a:cs typeface="+mn-cs"/>
              </a:rPr>
              <a:t>controller and network devices. It is widely supported</a:t>
            </a:r>
          </a:p>
          <a:p>
            <a:r>
              <a:rPr lang="en-US" sz="1200" b="0" i="0" u="none" strike="noStrike" kern="1200" baseline="0" dirty="0">
                <a:solidFill>
                  <a:schemeClr val="tx1"/>
                </a:solidFill>
                <a:latin typeface="+mn-lt"/>
                <a:ea typeface="+mn-ea"/>
                <a:cs typeface="+mn-cs"/>
              </a:rPr>
              <a:t>by various device manufacturers, service providers, and operators.</a:t>
            </a:r>
          </a:p>
          <a:p>
            <a:r>
              <a:rPr lang="en-US" sz="1200" b="0" i="0" u="none" strike="noStrike" kern="1200" baseline="0" dirty="0">
                <a:solidFill>
                  <a:schemeClr val="tx1"/>
                </a:solidFill>
                <a:latin typeface="+mn-lt"/>
                <a:ea typeface="+mn-ea"/>
                <a:cs typeface="+mn-cs"/>
              </a:rPr>
              <a:t>Additionally, </a:t>
            </a:r>
            <a:r>
              <a:rPr lang="en-US" sz="1200" b="0" i="0" u="none" strike="noStrike" kern="1200" baseline="0" dirty="0" err="1">
                <a:solidFill>
                  <a:schemeClr val="tx1"/>
                </a:solidFill>
                <a:latin typeface="+mn-lt"/>
                <a:ea typeface="+mn-ea"/>
                <a:cs typeface="+mn-cs"/>
              </a:rPr>
              <a:t>ForCES</a:t>
            </a:r>
            <a:r>
              <a:rPr lang="en-US" sz="1200" b="0" i="0" u="none" strike="noStrike" kern="1200" baseline="0" dirty="0">
                <a:solidFill>
                  <a:schemeClr val="tx1"/>
                </a:solidFill>
                <a:latin typeface="+mn-lt"/>
                <a:ea typeface="+mn-ea"/>
                <a:cs typeface="+mn-cs"/>
              </a:rPr>
              <a:t>  and PCE, defined by</a:t>
            </a:r>
          </a:p>
          <a:p>
            <a:r>
              <a:rPr lang="en-US" sz="1200" b="0" i="0" u="none" strike="noStrike" kern="1200" baseline="0" dirty="0">
                <a:solidFill>
                  <a:schemeClr val="tx1"/>
                </a:solidFill>
                <a:latin typeface="+mn-lt"/>
                <a:ea typeface="+mn-ea"/>
                <a:cs typeface="+mn-cs"/>
              </a:rPr>
              <a:t>the Internet Engineering Task Force (IETF), are alternative</a:t>
            </a:r>
          </a:p>
          <a:p>
            <a:r>
              <a:rPr lang="en-US" sz="1200" b="0" i="0" u="none" strike="noStrike" kern="1200" baseline="0" dirty="0">
                <a:solidFill>
                  <a:schemeClr val="tx1"/>
                </a:solidFill>
                <a:latin typeface="+mn-lt"/>
                <a:ea typeface="+mn-ea"/>
                <a:cs typeface="+mn-cs"/>
              </a:rPr>
              <a:t>southbound SDN protocols. SDN protocols for the northbound</a:t>
            </a:r>
          </a:p>
          <a:p>
            <a:r>
              <a:rPr lang="en-US" sz="1200" b="0" i="0" u="none" strike="noStrike" kern="1200" baseline="0" dirty="0">
                <a:solidFill>
                  <a:schemeClr val="tx1"/>
                </a:solidFill>
                <a:latin typeface="+mn-lt"/>
                <a:ea typeface="+mn-ea"/>
                <a:cs typeface="+mn-cs"/>
              </a:rPr>
              <a:t>interface are currently still under development.</a:t>
            </a:r>
            <a:endParaRPr lang="el-GR" dirty="0"/>
          </a:p>
        </p:txBody>
      </p:sp>
      <p:sp>
        <p:nvSpPr>
          <p:cNvPr id="4" name="Θέση αριθμού διαφάνειας 3"/>
          <p:cNvSpPr>
            <a:spLocks noGrp="1"/>
          </p:cNvSpPr>
          <p:nvPr>
            <p:ph type="sldNum" sz="quarter" idx="10"/>
          </p:nvPr>
        </p:nvSpPr>
        <p:spPr/>
        <p:txBody>
          <a:bodyPr/>
          <a:lstStyle/>
          <a:p>
            <a:fld id="{73B156D5-3001-4925-9077-93DF3862B2F4}" type="slidenum">
              <a:rPr lang="el-GR" smtClean="0"/>
              <a:pPr/>
              <a:t>11</a:t>
            </a:fld>
            <a:endParaRPr lang="el-GR"/>
          </a:p>
        </p:txBody>
      </p:sp>
    </p:spTree>
    <p:extLst>
      <p:ext uri="{BB962C8B-B14F-4D97-AF65-F5344CB8AC3E}">
        <p14:creationId xmlns="" xmlns:p14="http://schemas.microsoft.com/office/powerpoint/2010/main" val="2941146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GB" b="1" dirty="0" smtClean="0"/>
              <a:t>Representational state transfer</a:t>
            </a:r>
            <a:r>
              <a:rPr lang="en-GB" dirty="0" smtClean="0"/>
              <a:t> (</a:t>
            </a:r>
            <a:r>
              <a:rPr lang="en-GB" b="1" dirty="0" smtClean="0"/>
              <a:t>REST</a:t>
            </a:r>
            <a:r>
              <a:rPr lang="en-GB" dirty="0" smtClean="0"/>
              <a:t>) is a </a:t>
            </a:r>
            <a:r>
              <a:rPr lang="en-GB" dirty="0" smtClean="0">
                <a:hlinkClick r:id="rId3" tooltip="Software architecture"/>
              </a:rPr>
              <a:t>software architectural</a:t>
            </a:r>
            <a:r>
              <a:rPr lang="en-GB" dirty="0" smtClean="0"/>
              <a:t> style that defines a set of constraints to be used for creating </a:t>
            </a:r>
            <a:r>
              <a:rPr lang="en-GB" dirty="0" smtClean="0">
                <a:hlinkClick r:id="rId4" tooltip="Web service"/>
              </a:rPr>
              <a:t>Web services</a:t>
            </a:r>
            <a:r>
              <a:rPr lang="en-GB" dirty="0" smtClean="0"/>
              <a:t>. Web services that conform to the REST architectural style, called </a:t>
            </a:r>
            <a:r>
              <a:rPr lang="en-GB" i="1" dirty="0" err="1" smtClean="0"/>
              <a:t>RESTful</a:t>
            </a:r>
            <a:r>
              <a:rPr lang="en-GB" dirty="0" smtClean="0"/>
              <a:t> Web services, provide interoperability between computer systems on the </a:t>
            </a:r>
            <a:r>
              <a:rPr lang="en-GB" dirty="0" smtClean="0">
                <a:hlinkClick r:id="rId5" tooltip="Internet"/>
              </a:rPr>
              <a:t>internet</a:t>
            </a:r>
            <a:r>
              <a:rPr lang="en-GB" dirty="0" smtClean="0"/>
              <a:t>. </a:t>
            </a:r>
            <a:r>
              <a:rPr lang="en-GB" dirty="0" err="1" smtClean="0"/>
              <a:t>RESTful</a:t>
            </a:r>
            <a:r>
              <a:rPr lang="en-GB" dirty="0" smtClean="0"/>
              <a:t> Web services allow the requesting systems to access and manipulate textual representations of </a:t>
            </a:r>
            <a:r>
              <a:rPr lang="en-GB" dirty="0" smtClean="0">
                <a:hlinkClick r:id="rId6" tooltip="Web resource"/>
              </a:rPr>
              <a:t>Web resources</a:t>
            </a:r>
            <a:r>
              <a:rPr lang="en-GB" dirty="0" smtClean="0"/>
              <a:t> by using a uniform and predefined set of </a:t>
            </a:r>
            <a:r>
              <a:rPr lang="en-GB" dirty="0" smtClean="0">
                <a:hlinkClick r:id="rId7" tooltip="Stateless protocol"/>
              </a:rPr>
              <a:t>stateless</a:t>
            </a:r>
            <a:r>
              <a:rPr lang="en-GB" dirty="0" smtClean="0"/>
              <a:t> operations. Other kinds of Web services, such as </a:t>
            </a:r>
            <a:r>
              <a:rPr lang="en-GB" dirty="0" smtClean="0">
                <a:hlinkClick r:id="rId8" tooltip="SOAP"/>
              </a:rPr>
              <a:t>SOAP</a:t>
            </a:r>
            <a:r>
              <a:rPr lang="en-GB" dirty="0" smtClean="0"/>
              <a:t> Web services, expose their own arbitrary sets of operations.</a:t>
            </a:r>
            <a:r>
              <a:rPr lang="en-GB" baseline="30000" dirty="0" smtClean="0">
                <a:hlinkClick r:id="rId9"/>
              </a:rPr>
              <a:t>[1]</a:t>
            </a:r>
            <a:endParaRPr lang="en-GB" dirty="0"/>
          </a:p>
        </p:txBody>
      </p:sp>
      <p:sp>
        <p:nvSpPr>
          <p:cNvPr id="4" name="3 - Θέση αριθμού διαφάνειας"/>
          <p:cNvSpPr>
            <a:spLocks noGrp="1"/>
          </p:cNvSpPr>
          <p:nvPr>
            <p:ph type="sldNum" sz="quarter" idx="10"/>
          </p:nvPr>
        </p:nvSpPr>
        <p:spPr/>
        <p:txBody>
          <a:bodyPr/>
          <a:lstStyle/>
          <a:p>
            <a:fld id="{3D91EEAC-CFEF-9647-876F-EABC6B8338D7}" type="slidenum">
              <a:rPr lang="en-US" smtClean="0"/>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73B156D5-3001-4925-9077-93DF3862B2F4}" type="slidenum">
              <a:rPr lang="el-GR" smtClean="0"/>
              <a:pPr/>
              <a:t>13</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73B156D5-3001-4925-9077-93DF3862B2F4}" type="slidenum">
              <a:rPr lang="el-GR" smtClean="0"/>
              <a:pPr/>
              <a:t>14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dirty="0"/>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4D053563-7B6D-4307-A6B9-AC64EFD8A115}" type="datetime1">
              <a:rPr lang="el-GR" smtClean="0"/>
              <a:pPr/>
              <a:t>4/2/2022</a:t>
            </a:fld>
            <a:endParaRPr lang="el-G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l-G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3B0E327-F3A5-4F58-B50D-CC61C24A262C}"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C02B21-1D0D-4FE1-AA20-82059F76B29A}" type="datetime1">
              <a:rPr lang="el-GR" smtClean="0"/>
              <a:pPr/>
              <a:t>4/2/2022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3B0E327-F3A5-4F58-B50D-CC61C24A262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510D31CC-1C5F-4CD1-AE52-FAEDA021078E}" type="datetime1">
              <a:rPr lang="el-GR" smtClean="0"/>
              <a:pPr/>
              <a:t>4/2/2022</a:t>
            </a:fld>
            <a:endParaRPr lang="el-GR"/>
          </a:p>
        </p:txBody>
      </p:sp>
      <p:sp>
        <p:nvSpPr>
          <p:cNvPr id="9" name="Slide Number Placeholder 8"/>
          <p:cNvSpPr>
            <a:spLocks noGrp="1"/>
          </p:cNvSpPr>
          <p:nvPr>
            <p:ph type="sldNum" sz="quarter" idx="15"/>
          </p:nvPr>
        </p:nvSpPr>
        <p:spPr/>
        <p:txBody>
          <a:bodyPr rtlCol="0"/>
          <a:lstStyle/>
          <a:p>
            <a:fld id="{93B0E327-F3A5-4F58-B50D-CC61C24A262C}" type="slidenum">
              <a:rPr lang="el-GR" smtClean="0"/>
              <a:pPr/>
              <a:t>‹#›</a:t>
            </a:fld>
            <a:endParaRPr lang="el-GR"/>
          </a:p>
        </p:txBody>
      </p:sp>
      <p:sp>
        <p:nvSpPr>
          <p:cNvPr id="10" name="Footer Placeholder 9"/>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AD2B4CB9-125F-4816-B999-980CA1A404D4}" type="datetime1">
              <a:rPr lang="el-GR" smtClean="0"/>
              <a:pPr/>
              <a:t>4/2/2022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3B0E327-F3A5-4F58-B50D-CC61C24A262C}" type="slidenum">
              <a:rPr lang="el-GR" smtClean="0"/>
              <a:pPr/>
              <a:t>‹#›</a:t>
            </a:fld>
            <a:endParaRPr lang="el-G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60C52049-3DDA-4E8C-B469-9C43CF4A6A10}" type="datetime1">
              <a:rPr lang="el-GR" smtClean="0"/>
              <a:pPr/>
              <a:t>4/2/2022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3B0E327-F3A5-4F58-B50D-CC61C24A262C}" type="slidenum">
              <a:rPr lang="el-GR" smtClean="0"/>
              <a:pPr/>
              <a:t>‹#›</a:t>
            </a:fld>
            <a:endParaRPr lang="el-G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5D4BD8C2-1476-41E6-8438-8248B15FF160}" type="datetime1">
              <a:rPr lang="el-GR" smtClean="0"/>
              <a:pPr/>
              <a:t>4/2/2022</a:t>
            </a:fld>
            <a:endParaRPr lang="el-GR"/>
          </a:p>
        </p:txBody>
      </p:sp>
      <p:sp>
        <p:nvSpPr>
          <p:cNvPr id="7" name="Slide Number Placeholder 6"/>
          <p:cNvSpPr>
            <a:spLocks noGrp="1"/>
          </p:cNvSpPr>
          <p:nvPr>
            <p:ph type="sldNum" sz="quarter" idx="11"/>
          </p:nvPr>
        </p:nvSpPr>
        <p:spPr/>
        <p:txBody>
          <a:bodyPr rtlCol="0"/>
          <a:lstStyle/>
          <a:p>
            <a:fld id="{93B0E327-F3A5-4F58-B50D-CC61C24A262C}" type="slidenum">
              <a:rPr lang="el-GR" smtClean="0"/>
              <a:pPr/>
              <a:t>‹#›</a:t>
            </a:fld>
            <a:endParaRPr lang="el-GR"/>
          </a:p>
        </p:txBody>
      </p:sp>
      <p:sp>
        <p:nvSpPr>
          <p:cNvPr id="8" name="Footer Placeholder 7"/>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C2711-D0AF-4E2A-A1CC-FB98D629EDFB}" type="datetime1">
              <a:rPr lang="el-GR" smtClean="0"/>
              <a:pPr/>
              <a:t>4/2/2022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3B0E327-F3A5-4F58-B50D-CC61C24A262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D95D02FA-E363-4755-B44F-B17267C98323}" type="datetime1">
              <a:rPr lang="el-GR" smtClean="0"/>
              <a:pPr/>
              <a:t>4/2/2022</a:t>
            </a:fld>
            <a:endParaRPr lang="el-GR"/>
          </a:p>
        </p:txBody>
      </p:sp>
      <p:sp>
        <p:nvSpPr>
          <p:cNvPr id="22" name="Slide Number Placeholder 21"/>
          <p:cNvSpPr>
            <a:spLocks noGrp="1"/>
          </p:cNvSpPr>
          <p:nvPr>
            <p:ph type="sldNum" sz="quarter" idx="15"/>
          </p:nvPr>
        </p:nvSpPr>
        <p:spPr/>
        <p:txBody>
          <a:bodyPr rtlCol="0"/>
          <a:lstStyle/>
          <a:p>
            <a:fld id="{93B0E327-F3A5-4F58-B50D-CC61C24A262C}" type="slidenum">
              <a:rPr lang="el-GR" smtClean="0"/>
              <a:pPr/>
              <a:t>‹#›</a:t>
            </a:fld>
            <a:endParaRPr lang="el-GR"/>
          </a:p>
        </p:txBody>
      </p:sp>
      <p:sp>
        <p:nvSpPr>
          <p:cNvPr id="23" name="Footer Placeholder 22"/>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E02A55B-55DB-4D9B-8DD0-B483A43FE331}" type="datetime1">
              <a:rPr lang="el-GR" smtClean="0"/>
              <a:pPr/>
              <a:t>4/2/2022</a:t>
            </a:fld>
            <a:endParaRPr lang="el-GR"/>
          </a:p>
        </p:txBody>
      </p:sp>
      <p:sp>
        <p:nvSpPr>
          <p:cNvPr id="18" name="Slide Number Placeholder 17"/>
          <p:cNvSpPr>
            <a:spLocks noGrp="1"/>
          </p:cNvSpPr>
          <p:nvPr>
            <p:ph type="sldNum" sz="quarter" idx="11"/>
          </p:nvPr>
        </p:nvSpPr>
        <p:spPr/>
        <p:txBody>
          <a:bodyPr rtlCol="0"/>
          <a:lstStyle/>
          <a:p>
            <a:fld id="{93B0E327-F3A5-4F58-B50D-CC61C24A262C}" type="slidenum">
              <a:rPr lang="el-GR" smtClean="0"/>
              <a:pPr/>
              <a:t>‹#›</a:t>
            </a:fld>
            <a:endParaRPr lang="el-GR"/>
          </a:p>
        </p:txBody>
      </p:sp>
      <p:sp>
        <p:nvSpPr>
          <p:cNvPr id="21" name="Footer Placeholder 20"/>
          <p:cNvSpPr>
            <a:spLocks noGrp="1"/>
          </p:cNvSpPr>
          <p:nvPr>
            <p:ph type="ftr" sz="quarter" idx="12"/>
          </p:nvPr>
        </p:nvSpPr>
        <p:spPr/>
        <p:txBody>
          <a:bodyPr rtlCol="0"/>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ACDAB9C-0C1C-45E8-9FE0-0E7436A95ADD}" type="datetime1">
              <a:rPr lang="el-GR" smtClean="0"/>
              <a:pPr/>
              <a:t>4/2/2022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3B0E327-F3A5-4F58-B50D-CC61C24A262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BC2CD5D-304B-48DA-8A4D-8E602B72ECFB}" type="datetime1">
              <a:rPr lang="el-GR" smtClean="0"/>
              <a:pPr/>
              <a:t>4/2/2022</a:t>
            </a:fld>
            <a:endParaRPr lang="el-G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3B0E327-F3A5-4F58-B50D-CC61C24A262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www.metis2020.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3.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metis2020.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image" Target="../media/image7.png"/><Relationship Id="rId9" Type="http://schemas.openxmlformats.org/officeDocument/2006/relationships/hyperlink" Target="http://www.metis2020.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744" y="2924944"/>
            <a:ext cx="6172200" cy="1894362"/>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The 5G Wireless Network Architecture: Concepts and Challenges</a:t>
            </a:r>
            <a:endParaRPr lang="el-GR" dirty="0"/>
          </a:p>
        </p:txBody>
      </p:sp>
      <p:sp>
        <p:nvSpPr>
          <p:cNvPr id="3" name="Subtitle 2"/>
          <p:cNvSpPr>
            <a:spLocks noGrp="1"/>
          </p:cNvSpPr>
          <p:nvPr>
            <p:ph type="subTitle" idx="1"/>
          </p:nvPr>
        </p:nvSpPr>
        <p:spPr>
          <a:xfrm>
            <a:off x="1799184" y="4869160"/>
            <a:ext cx="7344816" cy="1371600"/>
          </a:xfrm>
        </p:spPr>
        <p:txBody>
          <a:bodyPr>
            <a:normAutofit/>
          </a:bodyPr>
          <a:lstStyle/>
          <a:p>
            <a:pPr algn="ctr"/>
            <a:r>
              <a:rPr lang="en-US" sz="1600" dirty="0" err="1"/>
              <a:t>Angelos</a:t>
            </a:r>
            <a:r>
              <a:rPr lang="en-US" sz="1600" dirty="0"/>
              <a:t> </a:t>
            </a:r>
            <a:r>
              <a:rPr lang="en-US" sz="1600" dirty="0" err="1" smtClean="0"/>
              <a:t>Michalas</a:t>
            </a:r>
            <a:endParaRPr lang="en-US" sz="1600" dirty="0"/>
          </a:p>
        </p:txBody>
      </p:sp>
      <p:sp>
        <p:nvSpPr>
          <p:cNvPr id="5" name="4 - TextBox"/>
          <p:cNvSpPr txBox="1"/>
          <p:nvPr/>
        </p:nvSpPr>
        <p:spPr>
          <a:xfrm>
            <a:off x="971600" y="260648"/>
            <a:ext cx="7272808" cy="646331"/>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Department of </a:t>
            </a:r>
            <a:r>
              <a:rPr lang="en-US" b="1" dirty="0" smtClean="0">
                <a:effectLst>
                  <a:outerShdw blurRad="38100" dist="38100" dir="2700000" algn="tl">
                    <a:srgbClr val="000000">
                      <a:alpha val="43137"/>
                    </a:srgbClr>
                  </a:outerShdw>
                </a:effectLst>
              </a:rPr>
              <a:t>Electrical and Computer Engineering</a:t>
            </a:r>
            <a:endParaRPr lang="en-US" b="1" dirty="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University of </a:t>
            </a:r>
            <a:r>
              <a:rPr lang="en-US" b="1" dirty="0">
                <a:effectLst>
                  <a:outerShdw blurRad="38100" dist="38100" dir="2700000" algn="tl">
                    <a:srgbClr val="000000">
                      <a:alpha val="43137"/>
                    </a:srgbClr>
                  </a:outerShdw>
                </a:effectLst>
              </a:rPr>
              <a:t>Western Macedonia</a:t>
            </a:r>
            <a:endParaRPr lang="el-GR" b="1" dirty="0">
              <a:effectLst>
                <a:outerShdw blurRad="38100" dist="38100" dir="2700000" algn="tl">
                  <a:srgbClr val="000000">
                    <a:alpha val="43137"/>
                  </a:srgbClr>
                </a:outerShdw>
              </a:effectLst>
            </a:endParaRPr>
          </a:p>
        </p:txBody>
      </p:sp>
      <p:pic>
        <p:nvPicPr>
          <p:cNvPr id="7" name="Εικόνα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836712"/>
            <a:ext cx="2448272" cy="1119583"/>
          </a:xfrm>
          <a:prstGeom prst="ellipse">
            <a:avLst/>
          </a:prstGeom>
          <a:ln>
            <a:noFill/>
          </a:ln>
          <a:effectLst>
            <a:softEdge rad="112500"/>
          </a:effectLst>
        </p:spPr>
      </p:pic>
      <p:pic>
        <p:nvPicPr>
          <p:cNvPr id="37889" name="Picture 1"/>
          <p:cNvPicPr>
            <a:picLocks noChangeAspect="1" noChangeArrowheads="1"/>
          </p:cNvPicPr>
          <p:nvPr/>
        </p:nvPicPr>
        <p:blipFill>
          <a:blip r:embed="rId3" cstate="print"/>
          <a:srcRect/>
          <a:stretch>
            <a:fillRect/>
          </a:stretch>
        </p:blipFill>
        <p:spPr bwMode="auto">
          <a:xfrm>
            <a:off x="1766094" y="2007764"/>
            <a:ext cx="6838354" cy="1152481"/>
          </a:xfrm>
          <a:prstGeom prst="rect">
            <a:avLst/>
          </a:prstGeom>
          <a:noFill/>
          <a:ln w="9525">
            <a:noFill/>
            <a:miter lim="800000"/>
            <a:headEnd/>
            <a:tailEnd/>
          </a:ln>
        </p:spPr>
      </p:pic>
    </p:spTree>
    <p:extLst>
      <p:ext uri="{BB962C8B-B14F-4D97-AF65-F5344CB8AC3E}">
        <p14:creationId xmlns="" xmlns:p14="http://schemas.microsoft.com/office/powerpoint/2010/main" val="838871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0"/>
            <a:ext cx="7467600" cy="476672"/>
          </a:xfrm>
        </p:spPr>
        <p:txBody>
          <a:bodyPr>
            <a:normAutofit fontScale="90000"/>
          </a:bodyPr>
          <a:lstStyle/>
          <a:p>
            <a:r>
              <a:rPr lang="en-US" dirty="0" smtClean="0"/>
              <a:t>5G Core Architecture</a:t>
            </a:r>
            <a:endParaRPr lang="el-GR" dirty="0"/>
          </a:p>
        </p:txBody>
      </p:sp>
      <p:sp>
        <p:nvSpPr>
          <p:cNvPr id="4" name="Θέση αριθμού διαφάνειας 3"/>
          <p:cNvSpPr>
            <a:spLocks noGrp="1"/>
          </p:cNvSpPr>
          <p:nvPr>
            <p:ph type="sldNum" sz="quarter" idx="15"/>
          </p:nvPr>
        </p:nvSpPr>
        <p:spPr/>
        <p:txBody>
          <a:bodyPr/>
          <a:lstStyle/>
          <a:p>
            <a:fld id="{93B0E327-F3A5-4F58-B50D-CC61C24A262C}" type="slidenum">
              <a:rPr lang="el-GR" smtClean="0"/>
              <a:pPr/>
              <a:t>10</a:t>
            </a:fld>
            <a:endParaRPr lang="el-GR"/>
          </a:p>
        </p:txBody>
      </p:sp>
      <p:sp>
        <p:nvSpPr>
          <p:cNvPr id="6" name="5 - TextBox"/>
          <p:cNvSpPr txBox="1"/>
          <p:nvPr/>
        </p:nvSpPr>
        <p:spPr>
          <a:xfrm>
            <a:off x="467544" y="4437112"/>
            <a:ext cx="7560840" cy="2862322"/>
          </a:xfrm>
          <a:prstGeom prst="rect">
            <a:avLst/>
          </a:prstGeom>
          <a:noFill/>
        </p:spPr>
        <p:txBody>
          <a:bodyPr wrap="square" rtlCol="0">
            <a:spAutoFit/>
          </a:bodyPr>
          <a:lstStyle/>
          <a:p>
            <a:pPr>
              <a:buFont typeface="Arial" pitchFamily="34" charset="0"/>
              <a:buChar char="•"/>
            </a:pPr>
            <a:r>
              <a:rPr lang="en-US" dirty="0" smtClean="0"/>
              <a:t>Signaling and data traffic are separated</a:t>
            </a:r>
          </a:p>
          <a:p>
            <a:pPr>
              <a:buFont typeface="Arial" pitchFamily="34" charset="0"/>
              <a:buChar char="•"/>
            </a:pPr>
            <a:r>
              <a:rPr lang="en-US" dirty="0" smtClean="0"/>
              <a:t>AMF – Access and Mobility Management Function (similar to MME)</a:t>
            </a:r>
          </a:p>
          <a:p>
            <a:pPr>
              <a:buFont typeface="Arial" pitchFamily="34" charset="0"/>
              <a:buChar char="•"/>
            </a:pPr>
            <a:r>
              <a:rPr lang="en-US" dirty="0" smtClean="0"/>
              <a:t>SMF – Session Management Function (similar to the control plane of S-GW and P-GW)</a:t>
            </a:r>
          </a:p>
          <a:p>
            <a:pPr>
              <a:buFont typeface="Arial" pitchFamily="34" charset="0"/>
              <a:buChar char="•"/>
            </a:pPr>
            <a:r>
              <a:rPr lang="en-US" dirty="0" smtClean="0"/>
              <a:t>UPF – User Plane Function – for the data traffic</a:t>
            </a:r>
          </a:p>
          <a:p>
            <a:pPr>
              <a:buFont typeface="Arial" pitchFamily="34" charset="0"/>
              <a:buChar char="•"/>
            </a:pPr>
            <a:r>
              <a:rPr lang="en-US" dirty="0" smtClean="0"/>
              <a:t>AUSF – Authenticating User Service function </a:t>
            </a:r>
          </a:p>
          <a:p>
            <a:pPr>
              <a:buFont typeface="Arial" pitchFamily="34" charset="0"/>
              <a:buChar char="•"/>
            </a:pPr>
            <a:r>
              <a:rPr lang="en-US" dirty="0" smtClean="0"/>
              <a:t>UDM – User Data Management</a:t>
            </a:r>
          </a:p>
          <a:p>
            <a:pPr>
              <a:buFont typeface="Arial" pitchFamily="34" charset="0"/>
              <a:buChar char="•"/>
            </a:pPr>
            <a:r>
              <a:rPr lang="en-US" dirty="0" err="1" smtClean="0"/>
              <a:t>gNB</a:t>
            </a:r>
            <a:r>
              <a:rPr lang="en-US" dirty="0" smtClean="0"/>
              <a:t> instead of </a:t>
            </a:r>
            <a:r>
              <a:rPr lang="en-US" dirty="0" err="1" smtClean="0"/>
              <a:t>eNB</a:t>
            </a:r>
            <a:endParaRPr lang="en-US" dirty="0" smtClean="0"/>
          </a:p>
          <a:p>
            <a:pPr>
              <a:buFont typeface="Arial" pitchFamily="34" charset="0"/>
              <a:buChar char="•"/>
            </a:pPr>
            <a:endParaRPr lang="en-GB" dirty="0" smtClean="0"/>
          </a:p>
          <a:p>
            <a:r>
              <a:rPr lang="en-US" dirty="0" smtClean="0"/>
              <a:t>  </a:t>
            </a:r>
            <a:endParaRPr lang="en-GB" dirty="0"/>
          </a:p>
        </p:txBody>
      </p:sp>
      <p:pic>
        <p:nvPicPr>
          <p:cNvPr id="81922" name="Picture 2"/>
          <p:cNvPicPr>
            <a:picLocks noChangeAspect="1" noChangeArrowheads="1"/>
          </p:cNvPicPr>
          <p:nvPr/>
        </p:nvPicPr>
        <p:blipFill>
          <a:blip r:embed="rId3" cstate="print"/>
          <a:srcRect/>
          <a:stretch>
            <a:fillRect/>
          </a:stretch>
        </p:blipFill>
        <p:spPr bwMode="auto">
          <a:xfrm>
            <a:off x="755576" y="548680"/>
            <a:ext cx="7857483" cy="3822426"/>
          </a:xfrm>
          <a:prstGeom prst="rect">
            <a:avLst/>
          </a:prstGeom>
          <a:noFill/>
          <a:ln w="9525">
            <a:noFill/>
            <a:miter lim="800000"/>
            <a:headEnd/>
            <a:tailEnd/>
          </a:ln>
        </p:spPr>
      </p:pic>
    </p:spTree>
    <p:extLst>
      <p:ext uri="{BB962C8B-B14F-4D97-AF65-F5344CB8AC3E}">
        <p14:creationId xmlns="" xmlns:p14="http://schemas.microsoft.com/office/powerpoint/2010/main" val="716786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7846"/>
            <a:ext cx="7467600" cy="648866"/>
          </a:xfrm>
        </p:spPr>
        <p:txBody>
          <a:bodyPr/>
          <a:lstStyle/>
          <a:p>
            <a:r>
              <a:rPr lang="en-US" dirty="0"/>
              <a:t>Software Defined Networking (SDN)</a:t>
            </a:r>
            <a:endParaRPr lang="el-GR" dirty="0"/>
          </a:p>
        </p:txBody>
      </p:sp>
      <p:sp>
        <p:nvSpPr>
          <p:cNvPr id="4" name="Θέση αριθμού διαφάνειας 3"/>
          <p:cNvSpPr>
            <a:spLocks noGrp="1"/>
          </p:cNvSpPr>
          <p:nvPr>
            <p:ph type="sldNum" sz="quarter" idx="15"/>
          </p:nvPr>
        </p:nvSpPr>
        <p:spPr/>
        <p:txBody>
          <a:bodyPr/>
          <a:lstStyle/>
          <a:p>
            <a:fld id="{93B0E327-F3A5-4F58-B50D-CC61C24A262C}" type="slidenum">
              <a:rPr lang="el-GR" smtClean="0"/>
              <a:pPr/>
              <a:t>11</a:t>
            </a:fld>
            <a:endParaRPr lang="el-GR" dirty="0"/>
          </a:p>
        </p:txBody>
      </p:sp>
      <p:pic>
        <p:nvPicPr>
          <p:cNvPr id="5" name="Εικόνα 4"/>
          <p:cNvPicPr>
            <a:picLocks noChangeAspect="1"/>
          </p:cNvPicPr>
          <p:nvPr/>
        </p:nvPicPr>
        <p:blipFill>
          <a:blip r:embed="rId3" cstate="print"/>
          <a:stretch>
            <a:fillRect/>
          </a:stretch>
        </p:blipFill>
        <p:spPr>
          <a:xfrm>
            <a:off x="1547664" y="2808312"/>
            <a:ext cx="5767623" cy="4005064"/>
          </a:xfrm>
          <a:prstGeom prst="rect">
            <a:avLst/>
          </a:prstGeom>
        </p:spPr>
      </p:pic>
      <p:sp>
        <p:nvSpPr>
          <p:cNvPr id="3" name="Θέση περιεχομένου 2"/>
          <p:cNvSpPr>
            <a:spLocks noGrp="1"/>
          </p:cNvSpPr>
          <p:nvPr>
            <p:ph sz="quarter" idx="1"/>
          </p:nvPr>
        </p:nvSpPr>
        <p:spPr>
          <a:xfrm>
            <a:off x="80888" y="860298"/>
            <a:ext cx="8657728" cy="4873752"/>
          </a:xfrm>
        </p:spPr>
        <p:txBody>
          <a:bodyPr>
            <a:normAutofit/>
          </a:bodyPr>
          <a:lstStyle/>
          <a:p>
            <a:r>
              <a:rPr lang="en-US" sz="1800" dirty="0"/>
              <a:t>Emerging network architecture.</a:t>
            </a:r>
          </a:p>
          <a:p>
            <a:r>
              <a:rPr lang="en-US" sz="1800" dirty="0"/>
              <a:t>A centralized </a:t>
            </a:r>
            <a:r>
              <a:rPr lang="en-US" sz="1800" b="1" dirty="0"/>
              <a:t>network controller</a:t>
            </a:r>
            <a:r>
              <a:rPr lang="en-US" sz="1800" dirty="0"/>
              <a:t>.</a:t>
            </a:r>
          </a:p>
          <a:p>
            <a:pPr lvl="1">
              <a:spcBef>
                <a:spcPts val="0"/>
              </a:spcBef>
            </a:pPr>
            <a:r>
              <a:rPr lang="en-US" sz="1600" dirty="0"/>
              <a:t>Responsible for allocating traffic to network elements in the separated data plane of the network.</a:t>
            </a:r>
          </a:p>
          <a:p>
            <a:pPr lvl="1">
              <a:spcBef>
                <a:spcPts val="0"/>
              </a:spcBef>
            </a:pPr>
            <a:r>
              <a:rPr lang="en-US" sz="1600" dirty="0"/>
              <a:t>Maintains the intelligence and state of the entire network.</a:t>
            </a:r>
          </a:p>
          <a:p>
            <a:pPr lvl="1">
              <a:spcBef>
                <a:spcPts val="0"/>
              </a:spcBef>
            </a:pPr>
            <a:r>
              <a:rPr lang="en-US" sz="1600" dirty="0"/>
              <a:t>It can output the best fine granular flow routing control rules to the heterogeneous network devices from different vendors.</a:t>
            </a:r>
            <a:endParaRPr lang="el-GR" sz="1600" dirty="0"/>
          </a:p>
        </p:txBody>
      </p:sp>
    </p:spTree>
    <p:extLst>
      <p:ext uri="{BB962C8B-B14F-4D97-AF65-F5344CB8AC3E}">
        <p14:creationId xmlns="" xmlns:p14="http://schemas.microsoft.com/office/powerpoint/2010/main" val="416947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FECD85E7-B9DB-9043-B7EC-8C0919E801A1}"/>
              </a:ext>
            </a:extLst>
          </p:cNvPr>
          <p:cNvSpPr>
            <a:spLocks noGrp="1"/>
          </p:cNvSpPr>
          <p:nvPr>
            <p:ph type="title"/>
          </p:nvPr>
        </p:nvSpPr>
        <p:spPr>
          <a:xfrm>
            <a:off x="628650" y="188641"/>
            <a:ext cx="7886700" cy="504056"/>
          </a:xfrm>
        </p:spPr>
        <p:txBody>
          <a:bodyPr>
            <a:normAutofit fontScale="90000"/>
          </a:bodyPr>
          <a:lstStyle/>
          <a:p>
            <a:r>
              <a:rPr lang="en-US" dirty="0"/>
              <a:t>Components of SDN controller</a:t>
            </a:r>
          </a:p>
        </p:txBody>
      </p:sp>
      <p:sp>
        <p:nvSpPr>
          <p:cNvPr id="285" name="Rectangle 284">
            <a:extLst>
              <a:ext uri="{FF2B5EF4-FFF2-40B4-BE49-F238E27FC236}">
                <a16:creationId xmlns="" xmlns:a16="http://schemas.microsoft.com/office/drawing/2014/main" id="{944E854B-8227-5B4D-85A7-A109A955A3A0}"/>
              </a:ext>
            </a:extLst>
          </p:cNvPr>
          <p:cNvSpPr/>
          <p:nvPr/>
        </p:nvSpPr>
        <p:spPr bwMode="auto">
          <a:xfrm>
            <a:off x="3883683" y="2069666"/>
            <a:ext cx="3921023" cy="3568673"/>
          </a:xfrm>
          <a:prstGeom prst="rect">
            <a:avLst/>
          </a:prstGeom>
          <a:solidFill>
            <a:srgbClr val="2D2DB9">
              <a:lumMod val="20000"/>
              <a:lumOff val="80000"/>
            </a:srgbClr>
          </a:solidFill>
          <a:ln w="317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286" name="Straight Connector 285">
            <a:extLst>
              <a:ext uri="{FF2B5EF4-FFF2-40B4-BE49-F238E27FC236}">
                <a16:creationId xmlns="" xmlns:a16="http://schemas.microsoft.com/office/drawing/2014/main" id="{DCAD6B67-C824-F345-91DB-5A5B5F846C20}"/>
              </a:ext>
            </a:extLst>
          </p:cNvPr>
          <p:cNvCxnSpPr>
            <a:endCxn id="401" idx="4"/>
          </p:cNvCxnSpPr>
          <p:nvPr/>
        </p:nvCxnSpPr>
        <p:spPr bwMode="auto">
          <a:xfrm flipH="1" flipV="1">
            <a:off x="6460721" y="1898352"/>
            <a:ext cx="454" cy="407737"/>
          </a:xfrm>
          <a:prstGeom prst="line">
            <a:avLst/>
          </a:prstGeom>
          <a:solidFill>
            <a:srgbClr val="00CC99"/>
          </a:solidFill>
          <a:ln w="9525" cap="flat" cmpd="sng" algn="ctr">
            <a:solidFill>
              <a:srgbClr val="808080">
                <a:lumMod val="75000"/>
              </a:srgbClr>
            </a:solidFill>
            <a:prstDash val="sys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87" name="Rounded Rectangle 286">
            <a:extLst>
              <a:ext uri="{FF2B5EF4-FFF2-40B4-BE49-F238E27FC236}">
                <a16:creationId xmlns="" xmlns:a16="http://schemas.microsoft.com/office/drawing/2014/main" id="{B0C05023-542D-7B4C-94D1-9A99FB8BB403}"/>
              </a:ext>
            </a:extLst>
          </p:cNvPr>
          <p:cNvSpPr/>
          <p:nvPr/>
        </p:nvSpPr>
        <p:spPr>
          <a:xfrm>
            <a:off x="3987564" y="3153438"/>
            <a:ext cx="3708773" cy="1553784"/>
          </a:xfrm>
          <a:prstGeom prst="roundRect">
            <a:avLst/>
          </a:prstGeom>
          <a:solidFill>
            <a:srgbClr val="AAE2CA">
              <a:lumMod val="75000"/>
            </a:srgbClr>
          </a:solidFill>
          <a:ln w="12700">
            <a:noFill/>
            <a:tailEnd type="arrow"/>
          </a:ln>
        </p:spPr>
        <p:txBody>
          <a:bodyPr vert="horz" wrap="non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288" name="Rounded Rectangle 287">
            <a:extLst>
              <a:ext uri="{FF2B5EF4-FFF2-40B4-BE49-F238E27FC236}">
                <a16:creationId xmlns="" xmlns:a16="http://schemas.microsoft.com/office/drawing/2014/main" id="{287C38A3-0850-C44D-B7B8-A9745DE5768E}"/>
              </a:ext>
            </a:extLst>
          </p:cNvPr>
          <p:cNvSpPr/>
          <p:nvPr/>
        </p:nvSpPr>
        <p:spPr>
          <a:xfrm>
            <a:off x="3987564" y="4766756"/>
            <a:ext cx="3719271" cy="737977"/>
          </a:xfrm>
          <a:prstGeom prst="roundRect">
            <a:avLst/>
          </a:prstGeom>
          <a:solidFill>
            <a:srgbClr val="AAE2CA">
              <a:lumMod val="75000"/>
            </a:srgbClr>
          </a:solidFill>
          <a:ln w="12700">
            <a:noFill/>
            <a:tailEnd type="arrow"/>
          </a:ln>
        </p:spPr>
        <p:txBody>
          <a:bodyPr vert="horz" wrap="non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cxnSp>
        <p:nvCxnSpPr>
          <p:cNvPr id="289" name="Straight Connector 288">
            <a:extLst>
              <a:ext uri="{FF2B5EF4-FFF2-40B4-BE49-F238E27FC236}">
                <a16:creationId xmlns="" xmlns:a16="http://schemas.microsoft.com/office/drawing/2014/main" id="{1BA3E4C1-2167-2941-8758-AC27C65BF336}"/>
              </a:ext>
            </a:extLst>
          </p:cNvPr>
          <p:cNvCxnSpPr/>
          <p:nvPr/>
        </p:nvCxnSpPr>
        <p:spPr bwMode="auto">
          <a:xfrm>
            <a:off x="4051319" y="5675005"/>
            <a:ext cx="3645017" cy="0"/>
          </a:xfrm>
          <a:prstGeom prst="line">
            <a:avLst/>
          </a:prstGeom>
          <a:solidFill>
            <a:srgbClr val="00CC99"/>
          </a:solidFill>
          <a:ln w="19050" cap="flat" cmpd="sng" algn="ctr">
            <a:solidFill>
              <a:srgbClr val="00000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90" name="TextBox 289">
            <a:extLst>
              <a:ext uri="{FF2B5EF4-FFF2-40B4-BE49-F238E27FC236}">
                <a16:creationId xmlns="" xmlns:a16="http://schemas.microsoft.com/office/drawing/2014/main" id="{FEF8BDCE-10A3-4945-890E-07302A2DDCE0}"/>
              </a:ext>
            </a:extLst>
          </p:cNvPr>
          <p:cNvSpPr txBox="1"/>
          <p:nvPr/>
        </p:nvSpPr>
        <p:spPr>
          <a:xfrm>
            <a:off x="4000082" y="3760792"/>
            <a:ext cx="3816797" cy="297582"/>
          </a:xfrm>
          <a:prstGeom prst="rect">
            <a:avLst/>
          </a:prstGeom>
          <a:noFill/>
        </p:spPr>
        <p:txBody>
          <a:bodyPr wrap="square" rtlCol="0">
            <a:spAutoFit/>
          </a:bodyPr>
          <a:lstStyle/>
          <a:p>
            <a:pPr eaLnBrk="0" fontAlgn="base" hangingPunct="0">
              <a:lnSpc>
                <a:spcPts val="1800"/>
              </a:lnSpc>
              <a:spcBef>
                <a:spcPct val="0"/>
              </a:spcBef>
              <a:spcAft>
                <a:spcPct val="0"/>
              </a:spcAft>
            </a:pPr>
            <a:r>
              <a:rPr lang="en-US" sz="1100" dirty="0">
                <a:solidFill>
                  <a:srgbClr val="000000"/>
                </a:solidFill>
                <a:latin typeface="Arial"/>
                <a:ea typeface="ＭＳ Ｐゴシック" charset="0"/>
                <a:cs typeface="Arial"/>
              </a:rPr>
              <a:t>Network-wide distributed, robust  state management</a:t>
            </a:r>
          </a:p>
        </p:txBody>
      </p:sp>
      <p:sp>
        <p:nvSpPr>
          <p:cNvPr id="291" name="TextBox 290">
            <a:extLst>
              <a:ext uri="{FF2B5EF4-FFF2-40B4-BE49-F238E27FC236}">
                <a16:creationId xmlns="" xmlns:a16="http://schemas.microsoft.com/office/drawing/2014/main" id="{1233DE24-DE17-EB41-94D3-7D3C67F566A0}"/>
              </a:ext>
            </a:extLst>
          </p:cNvPr>
          <p:cNvSpPr txBox="1"/>
          <p:nvPr/>
        </p:nvSpPr>
        <p:spPr>
          <a:xfrm>
            <a:off x="4062846" y="5159537"/>
            <a:ext cx="3616036" cy="323165"/>
          </a:xfrm>
          <a:prstGeom prst="rect">
            <a:avLst/>
          </a:prstGeom>
          <a:noFill/>
        </p:spPr>
        <p:txBody>
          <a:bodyPr wrap="square" rtlCol="0">
            <a:spAutoFit/>
          </a:bodyPr>
          <a:lstStyle/>
          <a:p>
            <a:pPr eaLnBrk="0" fontAlgn="base" hangingPunct="0">
              <a:lnSpc>
                <a:spcPts val="1800"/>
              </a:lnSpc>
              <a:spcBef>
                <a:spcPct val="0"/>
              </a:spcBef>
              <a:spcAft>
                <a:spcPct val="0"/>
              </a:spcAft>
            </a:pPr>
            <a:r>
              <a:rPr lang="en-US" sz="1400" dirty="0">
                <a:solidFill>
                  <a:srgbClr val="000000"/>
                </a:solidFill>
                <a:latin typeface="Arial"/>
                <a:ea typeface="ＭＳ Ｐゴシック" charset="0"/>
                <a:cs typeface="Arial"/>
              </a:rPr>
              <a:t>Communication to/from controlled devices</a:t>
            </a:r>
          </a:p>
        </p:txBody>
      </p:sp>
      <p:grpSp>
        <p:nvGrpSpPr>
          <p:cNvPr id="2" name="Group 291">
            <a:extLst>
              <a:ext uri="{FF2B5EF4-FFF2-40B4-BE49-F238E27FC236}">
                <a16:creationId xmlns="" xmlns:a16="http://schemas.microsoft.com/office/drawing/2014/main" id="{A4106C39-6826-F649-8BAE-952782ACDF47}"/>
              </a:ext>
            </a:extLst>
          </p:cNvPr>
          <p:cNvGrpSpPr/>
          <p:nvPr/>
        </p:nvGrpSpPr>
        <p:grpSpPr>
          <a:xfrm>
            <a:off x="4165837" y="4128220"/>
            <a:ext cx="1061508" cy="459826"/>
            <a:chOff x="3035202" y="457817"/>
            <a:chExt cx="1628757" cy="459826"/>
          </a:xfrm>
        </p:grpSpPr>
        <p:sp>
          <p:nvSpPr>
            <p:cNvPr id="293" name="Rounded Rectangle 292">
              <a:extLst>
                <a:ext uri="{FF2B5EF4-FFF2-40B4-BE49-F238E27FC236}">
                  <a16:creationId xmlns="" xmlns:a16="http://schemas.microsoft.com/office/drawing/2014/main" id="{785F579F-89F0-D849-A148-DA31C29E0478}"/>
                </a:ext>
              </a:extLst>
            </p:cNvPr>
            <p:cNvSpPr/>
            <p:nvPr/>
          </p:nvSpPr>
          <p:spPr>
            <a:xfrm>
              <a:off x="3128876" y="457817"/>
              <a:ext cx="1432326" cy="459826"/>
            </a:xfrm>
            <a:prstGeom prst="roundRect">
              <a:avLst/>
            </a:prstGeom>
            <a:solidFill>
              <a:srgbClr val="00CC99">
                <a:lumMod val="60000"/>
                <a:lumOff val="40000"/>
              </a:srgbClr>
            </a:solidFill>
            <a:ln w="12700">
              <a:solidFill>
                <a:srgbClr val="00CC99">
                  <a:lumMod val="20000"/>
                  <a:lumOff val="80000"/>
                </a:srgbClr>
              </a:solidFill>
            </a:ln>
            <a:effectLst>
              <a:outerShdw blurRad="50800" dist="38100" dir="2700000" algn="tl" rotWithShape="0">
                <a:srgbClr val="00CC99">
                  <a:lumMod val="75000"/>
                  <a:alpha val="99000"/>
                </a:srgbClr>
              </a:outerShdw>
            </a:effectLst>
          </p:spPr>
          <p:txBody>
            <a:bodyPr vert="horz" wrap="non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294" name="TextBox 293">
              <a:extLst>
                <a:ext uri="{FF2B5EF4-FFF2-40B4-BE49-F238E27FC236}">
                  <a16:creationId xmlns="" xmlns:a16="http://schemas.microsoft.com/office/drawing/2014/main" id="{1B01F0F3-3B0B-D24E-8AFF-8E64FA3EA2AD}"/>
                </a:ext>
              </a:extLst>
            </p:cNvPr>
            <p:cNvSpPr txBox="1"/>
            <p:nvPr/>
          </p:nvSpPr>
          <p:spPr>
            <a:xfrm>
              <a:off x="3035202" y="541671"/>
              <a:ext cx="1628757" cy="278346"/>
            </a:xfrm>
            <a:prstGeom prst="rect">
              <a:avLst/>
            </a:prstGeom>
            <a:noFill/>
          </p:spPr>
          <p:txBody>
            <a:bodyPr wrap="none" rtlCol="0">
              <a:spAutoFit/>
            </a:bodyPr>
            <a:lstStyle/>
            <a:p>
              <a:pPr marL="0" marR="0" lvl="0" indent="0" algn="ctr" defTabSz="914400" eaLnBrk="0" fontAlgn="base" latinLnBrk="0" hangingPunct="0">
                <a:lnSpc>
                  <a:spcPts val="16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ＭＳ Ｐゴシック" charset="0"/>
                  <a:cs typeface="Arial"/>
                </a:rPr>
                <a:t>Link-state info</a:t>
              </a:r>
            </a:p>
          </p:txBody>
        </p:sp>
      </p:grpSp>
      <p:grpSp>
        <p:nvGrpSpPr>
          <p:cNvPr id="5" name="Group 294">
            <a:extLst>
              <a:ext uri="{FF2B5EF4-FFF2-40B4-BE49-F238E27FC236}">
                <a16:creationId xmlns="" xmlns:a16="http://schemas.microsoft.com/office/drawing/2014/main" id="{B35AF95D-2A6B-4940-967F-D3EC1899BFE0}"/>
              </a:ext>
            </a:extLst>
          </p:cNvPr>
          <p:cNvGrpSpPr/>
          <p:nvPr/>
        </p:nvGrpSpPr>
        <p:grpSpPr>
          <a:xfrm>
            <a:off x="6501399" y="4128220"/>
            <a:ext cx="843501" cy="459826"/>
            <a:chOff x="3010891" y="457817"/>
            <a:chExt cx="1677384" cy="459826"/>
          </a:xfrm>
        </p:grpSpPr>
        <p:sp>
          <p:nvSpPr>
            <p:cNvPr id="296" name="Rounded Rectangle 295">
              <a:extLst>
                <a:ext uri="{FF2B5EF4-FFF2-40B4-BE49-F238E27FC236}">
                  <a16:creationId xmlns="" xmlns:a16="http://schemas.microsoft.com/office/drawing/2014/main" id="{8817EFC4-E482-D24A-BC32-D4E6D7FB0BEB}"/>
                </a:ext>
              </a:extLst>
            </p:cNvPr>
            <p:cNvSpPr/>
            <p:nvPr/>
          </p:nvSpPr>
          <p:spPr>
            <a:xfrm>
              <a:off x="3128876" y="457817"/>
              <a:ext cx="1432326" cy="459826"/>
            </a:xfrm>
            <a:prstGeom prst="roundRect">
              <a:avLst/>
            </a:prstGeom>
            <a:solidFill>
              <a:srgbClr val="00CC99">
                <a:lumMod val="60000"/>
                <a:lumOff val="40000"/>
              </a:srgbClr>
            </a:solidFill>
            <a:ln w="12700">
              <a:solidFill>
                <a:srgbClr val="00CC99">
                  <a:lumMod val="20000"/>
                  <a:lumOff val="80000"/>
                </a:srgbClr>
              </a:solidFill>
            </a:ln>
            <a:effectLst>
              <a:outerShdw blurRad="50800" dist="38100" dir="2700000" algn="tl" rotWithShape="0">
                <a:srgbClr val="00CC99">
                  <a:lumMod val="75000"/>
                  <a:alpha val="99000"/>
                </a:srgbClr>
              </a:outerShdw>
            </a:effectLst>
          </p:spPr>
          <p:txBody>
            <a:bodyPr vert="horz" wrap="non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297" name="TextBox 296">
              <a:extLst>
                <a:ext uri="{FF2B5EF4-FFF2-40B4-BE49-F238E27FC236}">
                  <a16:creationId xmlns="" xmlns:a16="http://schemas.microsoft.com/office/drawing/2014/main" id="{D6EF1E4C-EDB2-F241-A1EC-CF4C0EFEB0B3}"/>
                </a:ext>
              </a:extLst>
            </p:cNvPr>
            <p:cNvSpPr txBox="1"/>
            <p:nvPr/>
          </p:nvSpPr>
          <p:spPr>
            <a:xfrm>
              <a:off x="3010891" y="541671"/>
              <a:ext cx="1677384" cy="278346"/>
            </a:xfrm>
            <a:prstGeom prst="rect">
              <a:avLst/>
            </a:prstGeom>
            <a:noFill/>
          </p:spPr>
          <p:txBody>
            <a:bodyPr wrap="none" rtlCol="0">
              <a:spAutoFit/>
            </a:bodyPr>
            <a:lstStyle/>
            <a:p>
              <a:pPr marL="0" marR="0" lvl="0" indent="0" algn="ctr" defTabSz="914400" eaLnBrk="0" fontAlgn="base" latinLnBrk="0" hangingPunct="0">
                <a:lnSpc>
                  <a:spcPts val="16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ＭＳ Ｐゴシック" charset="0"/>
                  <a:cs typeface="Arial"/>
                </a:rPr>
                <a:t>switch info</a:t>
              </a:r>
            </a:p>
          </p:txBody>
        </p:sp>
      </p:grpSp>
      <p:grpSp>
        <p:nvGrpSpPr>
          <p:cNvPr id="6" name="Group 297">
            <a:extLst>
              <a:ext uri="{FF2B5EF4-FFF2-40B4-BE49-F238E27FC236}">
                <a16:creationId xmlns="" xmlns:a16="http://schemas.microsoft.com/office/drawing/2014/main" id="{B962C98D-D27D-1643-B4D4-A64979111543}"/>
              </a:ext>
            </a:extLst>
          </p:cNvPr>
          <p:cNvGrpSpPr/>
          <p:nvPr/>
        </p:nvGrpSpPr>
        <p:grpSpPr>
          <a:xfrm>
            <a:off x="5270987" y="4128220"/>
            <a:ext cx="720851" cy="459826"/>
            <a:chOff x="3128876" y="457817"/>
            <a:chExt cx="1433484" cy="459826"/>
          </a:xfrm>
        </p:grpSpPr>
        <p:sp>
          <p:nvSpPr>
            <p:cNvPr id="299" name="Rounded Rectangle 298">
              <a:extLst>
                <a:ext uri="{FF2B5EF4-FFF2-40B4-BE49-F238E27FC236}">
                  <a16:creationId xmlns="" xmlns:a16="http://schemas.microsoft.com/office/drawing/2014/main" id="{0C279289-40E0-5040-BA32-5B9616160FE8}"/>
                </a:ext>
              </a:extLst>
            </p:cNvPr>
            <p:cNvSpPr/>
            <p:nvPr/>
          </p:nvSpPr>
          <p:spPr>
            <a:xfrm>
              <a:off x="3128876" y="457817"/>
              <a:ext cx="1432326" cy="459826"/>
            </a:xfrm>
            <a:prstGeom prst="roundRect">
              <a:avLst/>
            </a:prstGeom>
            <a:solidFill>
              <a:srgbClr val="00CC99">
                <a:lumMod val="60000"/>
                <a:lumOff val="40000"/>
              </a:srgbClr>
            </a:solidFill>
            <a:ln w="12700">
              <a:solidFill>
                <a:srgbClr val="00CC99">
                  <a:lumMod val="20000"/>
                  <a:lumOff val="80000"/>
                </a:srgbClr>
              </a:solidFill>
            </a:ln>
            <a:effectLst>
              <a:outerShdw blurRad="50800" dist="38100" dir="2700000" algn="tl" rotWithShape="0">
                <a:srgbClr val="00CC99">
                  <a:lumMod val="75000"/>
                  <a:alpha val="99000"/>
                </a:srgbClr>
              </a:outerShdw>
            </a:effectLst>
          </p:spPr>
          <p:txBody>
            <a:bodyPr vert="horz" wrap="non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300" name="TextBox 299">
              <a:extLst>
                <a:ext uri="{FF2B5EF4-FFF2-40B4-BE49-F238E27FC236}">
                  <a16:creationId xmlns="" xmlns:a16="http://schemas.microsoft.com/office/drawing/2014/main" id="{A7C14CC9-7CB6-7649-8072-8CBF922116B8}"/>
                </a:ext>
              </a:extLst>
            </p:cNvPr>
            <p:cNvSpPr txBox="1"/>
            <p:nvPr/>
          </p:nvSpPr>
          <p:spPr>
            <a:xfrm>
              <a:off x="3136807" y="541671"/>
              <a:ext cx="1425553" cy="278346"/>
            </a:xfrm>
            <a:prstGeom prst="rect">
              <a:avLst/>
            </a:prstGeom>
            <a:noFill/>
          </p:spPr>
          <p:txBody>
            <a:bodyPr wrap="none" rtlCol="0">
              <a:spAutoFit/>
            </a:bodyPr>
            <a:lstStyle/>
            <a:p>
              <a:pPr marL="0" marR="0" lvl="0" indent="0" algn="ctr" defTabSz="914400" eaLnBrk="0" fontAlgn="base" latinLnBrk="0" hangingPunct="0">
                <a:lnSpc>
                  <a:spcPts val="16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ＭＳ Ｐゴシック" charset="0"/>
                  <a:cs typeface="Arial"/>
                </a:rPr>
                <a:t>host info</a:t>
              </a:r>
            </a:p>
          </p:txBody>
        </p:sp>
      </p:grpSp>
      <p:grpSp>
        <p:nvGrpSpPr>
          <p:cNvPr id="7" name="Group 300">
            <a:extLst>
              <a:ext uri="{FF2B5EF4-FFF2-40B4-BE49-F238E27FC236}">
                <a16:creationId xmlns="" xmlns:a16="http://schemas.microsoft.com/office/drawing/2014/main" id="{6A5844DE-E6C0-BB4D-9B7E-4CF779271B24}"/>
              </a:ext>
            </a:extLst>
          </p:cNvPr>
          <p:cNvGrpSpPr/>
          <p:nvPr/>
        </p:nvGrpSpPr>
        <p:grpSpPr>
          <a:xfrm>
            <a:off x="4836386" y="3265073"/>
            <a:ext cx="724877" cy="459826"/>
            <a:chOff x="3071606" y="457817"/>
            <a:chExt cx="1555958" cy="459826"/>
          </a:xfrm>
        </p:grpSpPr>
        <p:sp>
          <p:nvSpPr>
            <p:cNvPr id="302" name="Rounded Rectangle 301">
              <a:extLst>
                <a:ext uri="{FF2B5EF4-FFF2-40B4-BE49-F238E27FC236}">
                  <a16:creationId xmlns="" xmlns:a16="http://schemas.microsoft.com/office/drawing/2014/main" id="{72A6745C-527A-3346-B849-6DEC25931482}"/>
                </a:ext>
              </a:extLst>
            </p:cNvPr>
            <p:cNvSpPr/>
            <p:nvPr/>
          </p:nvSpPr>
          <p:spPr>
            <a:xfrm>
              <a:off x="3128875" y="457817"/>
              <a:ext cx="1432325" cy="459826"/>
            </a:xfrm>
            <a:prstGeom prst="roundRect">
              <a:avLst/>
            </a:prstGeom>
            <a:solidFill>
              <a:srgbClr val="00CC99">
                <a:lumMod val="60000"/>
                <a:lumOff val="40000"/>
              </a:srgbClr>
            </a:solidFill>
            <a:ln w="12700">
              <a:solidFill>
                <a:srgbClr val="00CC99">
                  <a:lumMod val="20000"/>
                  <a:lumOff val="80000"/>
                </a:srgbClr>
              </a:solidFill>
            </a:ln>
            <a:effectLst>
              <a:outerShdw blurRad="50800" dist="38100" dir="2700000" algn="tl" rotWithShape="0">
                <a:srgbClr val="00CC99">
                  <a:lumMod val="75000"/>
                  <a:alpha val="99000"/>
                </a:srgbClr>
              </a:outerShdw>
            </a:effectLst>
          </p:spPr>
          <p:txBody>
            <a:bodyPr vert="horz" wrap="non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303" name="TextBox 302">
              <a:extLst>
                <a:ext uri="{FF2B5EF4-FFF2-40B4-BE49-F238E27FC236}">
                  <a16:creationId xmlns="" xmlns:a16="http://schemas.microsoft.com/office/drawing/2014/main" id="{2ECECAEC-466F-424C-8A9E-2E1366735B04}"/>
                </a:ext>
              </a:extLst>
            </p:cNvPr>
            <p:cNvSpPr txBox="1"/>
            <p:nvPr/>
          </p:nvSpPr>
          <p:spPr>
            <a:xfrm>
              <a:off x="3071606" y="541671"/>
              <a:ext cx="1555958" cy="278346"/>
            </a:xfrm>
            <a:prstGeom prst="rect">
              <a:avLst/>
            </a:prstGeom>
            <a:noFill/>
          </p:spPr>
          <p:txBody>
            <a:bodyPr wrap="none" rtlCol="0">
              <a:spAutoFit/>
            </a:bodyPr>
            <a:lstStyle/>
            <a:p>
              <a:pPr marL="0" marR="0" lvl="0" indent="0" algn="ctr" defTabSz="914400" eaLnBrk="0" fontAlgn="base" latinLnBrk="0" hangingPunct="0">
                <a:lnSpc>
                  <a:spcPts val="16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ＭＳ Ｐゴシック" charset="0"/>
                  <a:cs typeface="Arial"/>
                </a:rPr>
                <a:t>statistics</a:t>
              </a:r>
            </a:p>
          </p:txBody>
        </p:sp>
      </p:grpSp>
      <p:grpSp>
        <p:nvGrpSpPr>
          <p:cNvPr id="8" name="Group 303">
            <a:extLst>
              <a:ext uri="{FF2B5EF4-FFF2-40B4-BE49-F238E27FC236}">
                <a16:creationId xmlns="" xmlns:a16="http://schemas.microsoft.com/office/drawing/2014/main" id="{B6AF6F6C-63E0-B641-814D-98A200A1FD88}"/>
              </a:ext>
            </a:extLst>
          </p:cNvPr>
          <p:cNvGrpSpPr/>
          <p:nvPr/>
        </p:nvGrpSpPr>
        <p:grpSpPr>
          <a:xfrm>
            <a:off x="6173129" y="3276932"/>
            <a:ext cx="851515" cy="459826"/>
            <a:chOff x="3002928" y="457817"/>
            <a:chExt cx="1693321" cy="459826"/>
          </a:xfrm>
        </p:grpSpPr>
        <p:sp>
          <p:nvSpPr>
            <p:cNvPr id="305" name="Rounded Rectangle 304">
              <a:extLst>
                <a:ext uri="{FF2B5EF4-FFF2-40B4-BE49-F238E27FC236}">
                  <a16:creationId xmlns="" xmlns:a16="http://schemas.microsoft.com/office/drawing/2014/main" id="{E293BA32-8AD1-2E4F-BF8B-655127670D8C}"/>
                </a:ext>
              </a:extLst>
            </p:cNvPr>
            <p:cNvSpPr/>
            <p:nvPr/>
          </p:nvSpPr>
          <p:spPr>
            <a:xfrm>
              <a:off x="3128876" y="457817"/>
              <a:ext cx="1432326" cy="459826"/>
            </a:xfrm>
            <a:prstGeom prst="roundRect">
              <a:avLst/>
            </a:prstGeom>
            <a:solidFill>
              <a:srgbClr val="00CC99">
                <a:lumMod val="60000"/>
                <a:lumOff val="40000"/>
              </a:srgbClr>
            </a:solidFill>
            <a:ln w="12700">
              <a:solidFill>
                <a:srgbClr val="00CC99">
                  <a:lumMod val="20000"/>
                  <a:lumOff val="80000"/>
                </a:srgbClr>
              </a:solidFill>
            </a:ln>
            <a:effectLst>
              <a:outerShdw blurRad="50800" dist="38100" dir="2700000" algn="tl" rotWithShape="0">
                <a:srgbClr val="00CC99">
                  <a:lumMod val="75000"/>
                  <a:alpha val="99000"/>
                </a:srgbClr>
              </a:outerShdw>
            </a:effectLst>
          </p:spPr>
          <p:txBody>
            <a:bodyPr vert="horz" wrap="non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306" name="TextBox 305">
              <a:extLst>
                <a:ext uri="{FF2B5EF4-FFF2-40B4-BE49-F238E27FC236}">
                  <a16:creationId xmlns="" xmlns:a16="http://schemas.microsoft.com/office/drawing/2014/main" id="{6AB6CD59-D22E-8349-864F-6C31B0E9C461}"/>
                </a:ext>
              </a:extLst>
            </p:cNvPr>
            <p:cNvSpPr txBox="1"/>
            <p:nvPr/>
          </p:nvSpPr>
          <p:spPr>
            <a:xfrm>
              <a:off x="3002928" y="541671"/>
              <a:ext cx="1693321" cy="278346"/>
            </a:xfrm>
            <a:prstGeom prst="rect">
              <a:avLst/>
            </a:prstGeom>
            <a:noFill/>
          </p:spPr>
          <p:txBody>
            <a:bodyPr wrap="none" rtlCol="0">
              <a:spAutoFit/>
            </a:bodyPr>
            <a:lstStyle/>
            <a:p>
              <a:pPr marL="0" marR="0" lvl="0" indent="0" algn="ctr" defTabSz="914400" eaLnBrk="0" fontAlgn="base" latinLnBrk="0" hangingPunct="0">
                <a:lnSpc>
                  <a:spcPts val="16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ＭＳ Ｐゴシック" charset="0"/>
                  <a:cs typeface="Arial"/>
                </a:rPr>
                <a:t>flow tables</a:t>
              </a:r>
            </a:p>
          </p:txBody>
        </p:sp>
      </p:grpSp>
      <p:sp>
        <p:nvSpPr>
          <p:cNvPr id="307" name="TextBox 306">
            <a:extLst>
              <a:ext uri="{FF2B5EF4-FFF2-40B4-BE49-F238E27FC236}">
                <a16:creationId xmlns="" xmlns:a16="http://schemas.microsoft.com/office/drawing/2014/main" id="{9CB3D047-79BA-D64C-96E0-34616543CDAB}"/>
              </a:ext>
            </a:extLst>
          </p:cNvPr>
          <p:cNvSpPr txBox="1"/>
          <p:nvPr/>
        </p:nvSpPr>
        <p:spPr>
          <a:xfrm>
            <a:off x="5628328" y="3060783"/>
            <a:ext cx="427679" cy="1077218"/>
          </a:xfrm>
          <a:prstGeom prst="rect">
            <a:avLst/>
          </a:prstGeom>
          <a:noFill/>
        </p:spPr>
        <p:txBody>
          <a:bodyPr wrap="square" rtlCol="0">
            <a:spAutoFit/>
          </a:bodyPr>
          <a:lstStyle/>
          <a:p>
            <a:pPr eaLnBrk="0" fontAlgn="base" hangingPunct="0">
              <a:spcBef>
                <a:spcPct val="0"/>
              </a:spcBef>
              <a:spcAft>
                <a:spcPct val="0"/>
              </a:spcAft>
            </a:pPr>
            <a:r>
              <a:rPr lang="en-US" sz="3200" dirty="0">
                <a:solidFill>
                  <a:srgbClr val="00CC99">
                    <a:lumMod val="60000"/>
                    <a:lumOff val="40000"/>
                  </a:srgbClr>
                </a:solidFill>
                <a:latin typeface="Arial" charset="0"/>
                <a:ea typeface="ＭＳ Ｐゴシック" charset="0"/>
              </a:rPr>
              <a:t>…  </a:t>
            </a:r>
          </a:p>
        </p:txBody>
      </p:sp>
      <p:sp>
        <p:nvSpPr>
          <p:cNvPr id="308" name="TextBox 307">
            <a:extLst>
              <a:ext uri="{FF2B5EF4-FFF2-40B4-BE49-F238E27FC236}">
                <a16:creationId xmlns="" xmlns:a16="http://schemas.microsoft.com/office/drawing/2014/main" id="{0FE2F351-A5BF-7E4A-BD31-F4DFA935F67B}"/>
              </a:ext>
            </a:extLst>
          </p:cNvPr>
          <p:cNvSpPr txBox="1"/>
          <p:nvPr/>
        </p:nvSpPr>
        <p:spPr>
          <a:xfrm>
            <a:off x="6038219" y="3966996"/>
            <a:ext cx="822661" cy="584775"/>
          </a:xfrm>
          <a:prstGeom prst="rect">
            <a:avLst/>
          </a:prstGeom>
          <a:noFill/>
        </p:spPr>
        <p:txBody>
          <a:bodyPr wrap="none" rtlCol="0">
            <a:spAutoFit/>
          </a:bodyPr>
          <a:lstStyle/>
          <a:p>
            <a:pPr eaLnBrk="0" fontAlgn="base" hangingPunct="0">
              <a:spcBef>
                <a:spcPct val="0"/>
              </a:spcBef>
              <a:spcAft>
                <a:spcPct val="0"/>
              </a:spcAft>
            </a:pPr>
            <a:r>
              <a:rPr lang="en-US" sz="3200" dirty="0">
                <a:solidFill>
                  <a:srgbClr val="00CC99">
                    <a:lumMod val="60000"/>
                    <a:lumOff val="40000"/>
                  </a:srgbClr>
                </a:solidFill>
                <a:latin typeface="Arial" charset="0"/>
                <a:ea typeface="ＭＳ Ｐゴシック" charset="0"/>
              </a:rPr>
              <a:t>…  </a:t>
            </a:r>
          </a:p>
        </p:txBody>
      </p:sp>
      <p:grpSp>
        <p:nvGrpSpPr>
          <p:cNvPr id="9" name="Group 308">
            <a:extLst>
              <a:ext uri="{FF2B5EF4-FFF2-40B4-BE49-F238E27FC236}">
                <a16:creationId xmlns="" xmlns:a16="http://schemas.microsoft.com/office/drawing/2014/main" id="{C901DDE8-8F94-DF4E-AEA7-AB34CE631912}"/>
              </a:ext>
            </a:extLst>
          </p:cNvPr>
          <p:cNvGrpSpPr/>
          <p:nvPr/>
        </p:nvGrpSpPr>
        <p:grpSpPr>
          <a:xfrm>
            <a:off x="4652548" y="4859434"/>
            <a:ext cx="1000595" cy="297517"/>
            <a:chOff x="3089747" y="457775"/>
            <a:chExt cx="1519664" cy="477012"/>
          </a:xfrm>
        </p:grpSpPr>
        <p:sp>
          <p:nvSpPr>
            <p:cNvPr id="310" name="Rounded Rectangle 309">
              <a:extLst>
                <a:ext uri="{FF2B5EF4-FFF2-40B4-BE49-F238E27FC236}">
                  <a16:creationId xmlns="" xmlns:a16="http://schemas.microsoft.com/office/drawing/2014/main" id="{D70B5B43-83B8-D248-A4C5-56B1B99D7540}"/>
                </a:ext>
              </a:extLst>
            </p:cNvPr>
            <p:cNvSpPr/>
            <p:nvPr/>
          </p:nvSpPr>
          <p:spPr>
            <a:xfrm>
              <a:off x="3128876" y="457817"/>
              <a:ext cx="1432326" cy="459826"/>
            </a:xfrm>
            <a:prstGeom prst="roundRect">
              <a:avLst/>
            </a:prstGeom>
            <a:solidFill>
              <a:srgbClr val="00CC99">
                <a:lumMod val="60000"/>
                <a:lumOff val="40000"/>
              </a:srgbClr>
            </a:solidFill>
            <a:ln w="12700">
              <a:solidFill>
                <a:srgbClr val="00CC99">
                  <a:lumMod val="20000"/>
                  <a:lumOff val="80000"/>
                </a:srgbClr>
              </a:solidFill>
            </a:ln>
            <a:effectLst>
              <a:outerShdw blurRad="50800" dist="38100" dir="2700000" algn="tl" rotWithShape="0">
                <a:srgbClr val="00CC99">
                  <a:lumMod val="75000"/>
                  <a:alpha val="99000"/>
                </a:srgbClr>
              </a:outerShdw>
            </a:effectLst>
          </p:spPr>
          <p:txBody>
            <a:bodyPr vert="horz" wrap="non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311" name="TextBox 310">
              <a:extLst>
                <a:ext uri="{FF2B5EF4-FFF2-40B4-BE49-F238E27FC236}">
                  <a16:creationId xmlns="" xmlns:a16="http://schemas.microsoft.com/office/drawing/2014/main" id="{707CFE23-BA4A-304C-8158-B6005BD4628C}"/>
                </a:ext>
              </a:extLst>
            </p:cNvPr>
            <p:cNvSpPr txBox="1"/>
            <p:nvPr/>
          </p:nvSpPr>
          <p:spPr>
            <a:xfrm>
              <a:off x="3089747" y="457775"/>
              <a:ext cx="1519664" cy="477012"/>
            </a:xfrm>
            <a:prstGeom prst="rect">
              <a:avLst/>
            </a:prstGeom>
            <a:noFill/>
          </p:spPr>
          <p:txBody>
            <a:bodyPr wrap="none" rtlCol="0">
              <a:spAutoFit/>
            </a:bodyPr>
            <a:lstStyle/>
            <a:p>
              <a:pPr marL="0" marR="0" lvl="0" indent="0" algn="ctr" defTabSz="914400" eaLnBrk="0" fontAlgn="base" latinLnBrk="0" hangingPunct="0">
                <a:lnSpc>
                  <a:spcPts val="16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ＭＳ Ｐゴシック" charset="0"/>
                  <a:cs typeface="Arial"/>
                </a:rPr>
                <a:t>OpenFlow</a:t>
              </a:r>
            </a:p>
          </p:txBody>
        </p:sp>
      </p:grpSp>
      <p:grpSp>
        <p:nvGrpSpPr>
          <p:cNvPr id="10" name="Group 311">
            <a:extLst>
              <a:ext uri="{FF2B5EF4-FFF2-40B4-BE49-F238E27FC236}">
                <a16:creationId xmlns="" xmlns:a16="http://schemas.microsoft.com/office/drawing/2014/main" id="{225246EF-DB30-AC4C-B08B-6E7F57977112}"/>
              </a:ext>
            </a:extLst>
          </p:cNvPr>
          <p:cNvGrpSpPr/>
          <p:nvPr/>
        </p:nvGrpSpPr>
        <p:grpSpPr>
          <a:xfrm>
            <a:off x="6080236" y="4864217"/>
            <a:ext cx="933488" cy="315520"/>
            <a:chOff x="3128876" y="457817"/>
            <a:chExt cx="1432326" cy="471957"/>
          </a:xfrm>
        </p:grpSpPr>
        <p:sp>
          <p:nvSpPr>
            <p:cNvPr id="313" name="Rounded Rectangle 312">
              <a:extLst>
                <a:ext uri="{FF2B5EF4-FFF2-40B4-BE49-F238E27FC236}">
                  <a16:creationId xmlns="" xmlns:a16="http://schemas.microsoft.com/office/drawing/2014/main" id="{85D1F457-4FAB-1547-8FDB-F99750CAEB89}"/>
                </a:ext>
              </a:extLst>
            </p:cNvPr>
            <p:cNvSpPr/>
            <p:nvPr/>
          </p:nvSpPr>
          <p:spPr>
            <a:xfrm>
              <a:off x="3128876" y="457817"/>
              <a:ext cx="1432326" cy="459826"/>
            </a:xfrm>
            <a:prstGeom prst="roundRect">
              <a:avLst/>
            </a:prstGeom>
            <a:solidFill>
              <a:srgbClr val="00CC99">
                <a:lumMod val="60000"/>
                <a:lumOff val="40000"/>
              </a:srgbClr>
            </a:solidFill>
            <a:ln w="12700">
              <a:solidFill>
                <a:srgbClr val="00CC99">
                  <a:lumMod val="20000"/>
                  <a:lumOff val="80000"/>
                </a:srgbClr>
              </a:solidFill>
            </a:ln>
            <a:effectLst>
              <a:outerShdw blurRad="50800" dist="38100" dir="2700000" algn="tl" rotWithShape="0">
                <a:srgbClr val="00CC99">
                  <a:lumMod val="75000"/>
                  <a:alpha val="99000"/>
                </a:srgbClr>
              </a:outerShdw>
            </a:effectLst>
          </p:spPr>
          <p:txBody>
            <a:bodyPr vert="horz" wrap="non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314" name="TextBox 313">
              <a:extLst>
                <a:ext uri="{FF2B5EF4-FFF2-40B4-BE49-F238E27FC236}">
                  <a16:creationId xmlns="" xmlns:a16="http://schemas.microsoft.com/office/drawing/2014/main" id="{6EFCEB90-AD54-3A47-8F53-87BD63754EA5}"/>
                </a:ext>
              </a:extLst>
            </p:cNvPr>
            <p:cNvSpPr txBox="1"/>
            <p:nvPr/>
          </p:nvSpPr>
          <p:spPr>
            <a:xfrm>
              <a:off x="3309450" y="484746"/>
              <a:ext cx="1080264" cy="445028"/>
            </a:xfrm>
            <a:prstGeom prst="rect">
              <a:avLst/>
            </a:prstGeom>
            <a:noFill/>
          </p:spPr>
          <p:txBody>
            <a:bodyPr wrap="none" rtlCol="0">
              <a:spAutoFit/>
            </a:bodyPr>
            <a:lstStyle/>
            <a:p>
              <a:pPr marL="0" marR="0" lvl="0" indent="0" algn="ctr" defTabSz="914400" eaLnBrk="0" fontAlgn="base" latinLnBrk="0" hangingPunct="0">
                <a:lnSpc>
                  <a:spcPts val="16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ＭＳ Ｐゴシック" charset="0"/>
                  <a:cs typeface="Arial"/>
                </a:rPr>
                <a:t>SNMP</a:t>
              </a:r>
            </a:p>
          </p:txBody>
        </p:sp>
      </p:grpSp>
      <p:sp>
        <p:nvSpPr>
          <p:cNvPr id="315" name="TextBox 314">
            <a:extLst>
              <a:ext uri="{FF2B5EF4-FFF2-40B4-BE49-F238E27FC236}">
                <a16:creationId xmlns="" xmlns:a16="http://schemas.microsoft.com/office/drawing/2014/main" id="{B03FB035-AB1A-294C-B7DD-352BD9267278}"/>
              </a:ext>
            </a:extLst>
          </p:cNvPr>
          <p:cNvSpPr txBox="1"/>
          <p:nvPr/>
        </p:nvSpPr>
        <p:spPr>
          <a:xfrm>
            <a:off x="5617304" y="4572724"/>
            <a:ext cx="822661" cy="584775"/>
          </a:xfrm>
          <a:prstGeom prst="rect">
            <a:avLst/>
          </a:prstGeom>
          <a:noFill/>
        </p:spPr>
        <p:txBody>
          <a:bodyPr wrap="none" rtlCol="0">
            <a:spAutoFit/>
          </a:bodyPr>
          <a:lstStyle/>
          <a:p>
            <a:pPr eaLnBrk="0" fontAlgn="base" hangingPunct="0">
              <a:spcBef>
                <a:spcPct val="0"/>
              </a:spcBef>
              <a:spcAft>
                <a:spcPct val="0"/>
              </a:spcAft>
            </a:pPr>
            <a:r>
              <a:rPr lang="en-US" sz="3200" dirty="0">
                <a:solidFill>
                  <a:srgbClr val="00CC99">
                    <a:lumMod val="60000"/>
                    <a:lumOff val="40000"/>
                  </a:srgbClr>
                </a:solidFill>
                <a:latin typeface="Arial" charset="0"/>
                <a:ea typeface="ＭＳ Ｐゴシック" charset="0"/>
              </a:rPr>
              <a:t>…  </a:t>
            </a:r>
          </a:p>
        </p:txBody>
      </p:sp>
      <p:cxnSp>
        <p:nvCxnSpPr>
          <p:cNvPr id="316" name="Straight Connector 315">
            <a:extLst>
              <a:ext uri="{FF2B5EF4-FFF2-40B4-BE49-F238E27FC236}">
                <a16:creationId xmlns="" xmlns:a16="http://schemas.microsoft.com/office/drawing/2014/main" id="{CD1F0B93-D931-0C4E-87E4-C4619ADB5AA2}"/>
              </a:ext>
            </a:extLst>
          </p:cNvPr>
          <p:cNvCxnSpPr>
            <a:endCxn id="395" idx="4"/>
          </p:cNvCxnSpPr>
          <p:nvPr/>
        </p:nvCxnSpPr>
        <p:spPr bwMode="auto">
          <a:xfrm flipV="1">
            <a:off x="4654322" y="1853931"/>
            <a:ext cx="3707" cy="388092"/>
          </a:xfrm>
          <a:prstGeom prst="line">
            <a:avLst/>
          </a:prstGeom>
          <a:solidFill>
            <a:srgbClr val="00CC99"/>
          </a:solidFill>
          <a:ln w="9525" cap="flat" cmpd="sng" algn="ctr">
            <a:solidFill>
              <a:srgbClr val="808080">
                <a:lumMod val="75000"/>
              </a:srgbClr>
            </a:solidFill>
            <a:prstDash val="sys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17" name="Straight Connector 316">
            <a:extLst>
              <a:ext uri="{FF2B5EF4-FFF2-40B4-BE49-F238E27FC236}">
                <a16:creationId xmlns="" xmlns:a16="http://schemas.microsoft.com/office/drawing/2014/main" id="{DBD16687-671D-8E4F-AC2B-6CA2B1C9791D}"/>
              </a:ext>
            </a:extLst>
          </p:cNvPr>
          <p:cNvCxnSpPr>
            <a:endCxn id="399" idx="2"/>
          </p:cNvCxnSpPr>
          <p:nvPr/>
        </p:nvCxnSpPr>
        <p:spPr bwMode="auto">
          <a:xfrm flipH="1" flipV="1">
            <a:off x="5576384" y="1854667"/>
            <a:ext cx="4209" cy="311627"/>
          </a:xfrm>
          <a:prstGeom prst="line">
            <a:avLst/>
          </a:prstGeom>
          <a:solidFill>
            <a:srgbClr val="00CC99"/>
          </a:solidFill>
          <a:ln w="9525" cap="flat" cmpd="sng" algn="ctr">
            <a:solidFill>
              <a:srgbClr val="808080">
                <a:lumMod val="75000"/>
              </a:srgbClr>
            </a:solidFill>
            <a:prstDash val="sys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18" name="Straight Connector 317">
            <a:extLst>
              <a:ext uri="{FF2B5EF4-FFF2-40B4-BE49-F238E27FC236}">
                <a16:creationId xmlns="" xmlns:a16="http://schemas.microsoft.com/office/drawing/2014/main" id="{AAC72143-3408-7D48-BDA7-B08476C2E2F1}"/>
              </a:ext>
            </a:extLst>
          </p:cNvPr>
          <p:cNvCxnSpPr/>
          <p:nvPr/>
        </p:nvCxnSpPr>
        <p:spPr bwMode="auto">
          <a:xfrm>
            <a:off x="4082588" y="2330470"/>
            <a:ext cx="3613748" cy="0"/>
          </a:xfrm>
          <a:prstGeom prst="line">
            <a:avLst/>
          </a:prstGeom>
          <a:solidFill>
            <a:srgbClr val="00CC99"/>
          </a:solidFill>
          <a:ln w="19050" cap="flat" cmpd="sng" algn="ctr">
            <a:solidFill>
              <a:srgbClr val="00000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19" name="Rounded Rectangle 318">
            <a:extLst>
              <a:ext uri="{FF2B5EF4-FFF2-40B4-BE49-F238E27FC236}">
                <a16:creationId xmlns="" xmlns:a16="http://schemas.microsoft.com/office/drawing/2014/main" id="{9FC19565-BA27-CF4F-9461-F1C46FCA8EEF}"/>
              </a:ext>
            </a:extLst>
          </p:cNvPr>
          <p:cNvSpPr/>
          <p:nvPr/>
        </p:nvSpPr>
        <p:spPr>
          <a:xfrm>
            <a:off x="3987564" y="2169836"/>
            <a:ext cx="3713758" cy="932987"/>
          </a:xfrm>
          <a:prstGeom prst="roundRect">
            <a:avLst/>
          </a:prstGeom>
          <a:solidFill>
            <a:srgbClr val="AAE2CA">
              <a:lumMod val="75000"/>
            </a:srgbClr>
          </a:solidFill>
          <a:ln w="12700">
            <a:noFill/>
            <a:tailEnd type="arrow"/>
          </a:ln>
        </p:spPr>
        <p:txBody>
          <a:bodyPr vert="horz" wrap="non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nvGrpSpPr>
          <p:cNvPr id="11" name="Group 319">
            <a:extLst>
              <a:ext uri="{FF2B5EF4-FFF2-40B4-BE49-F238E27FC236}">
                <a16:creationId xmlns="" xmlns:a16="http://schemas.microsoft.com/office/drawing/2014/main" id="{5CF34090-DC88-0F4E-91D9-F0247D2A62D6}"/>
              </a:ext>
            </a:extLst>
          </p:cNvPr>
          <p:cNvGrpSpPr/>
          <p:nvPr/>
        </p:nvGrpSpPr>
        <p:grpSpPr>
          <a:xfrm>
            <a:off x="4354610" y="2538208"/>
            <a:ext cx="775425" cy="485326"/>
            <a:chOff x="3103238" y="432317"/>
            <a:chExt cx="1461287" cy="485326"/>
          </a:xfrm>
        </p:grpSpPr>
        <p:sp>
          <p:nvSpPr>
            <p:cNvPr id="321" name="Rounded Rectangle 320">
              <a:extLst>
                <a:ext uri="{FF2B5EF4-FFF2-40B4-BE49-F238E27FC236}">
                  <a16:creationId xmlns="" xmlns:a16="http://schemas.microsoft.com/office/drawing/2014/main" id="{70508080-4FED-294C-9D0D-78B9AED5A157}"/>
                </a:ext>
              </a:extLst>
            </p:cNvPr>
            <p:cNvSpPr/>
            <p:nvPr/>
          </p:nvSpPr>
          <p:spPr>
            <a:xfrm>
              <a:off x="3128876" y="457817"/>
              <a:ext cx="1432326" cy="459826"/>
            </a:xfrm>
            <a:prstGeom prst="roundRect">
              <a:avLst/>
            </a:prstGeom>
            <a:solidFill>
              <a:srgbClr val="00CC99">
                <a:lumMod val="60000"/>
                <a:lumOff val="40000"/>
              </a:srgbClr>
            </a:solidFill>
            <a:ln w="12700">
              <a:solidFill>
                <a:srgbClr val="00CC99">
                  <a:lumMod val="20000"/>
                  <a:lumOff val="80000"/>
                </a:srgbClr>
              </a:solidFill>
            </a:ln>
            <a:effectLst>
              <a:outerShdw blurRad="50800" dist="38100" dir="2700000" algn="tl" rotWithShape="0">
                <a:srgbClr val="00CC99">
                  <a:lumMod val="75000"/>
                  <a:alpha val="99000"/>
                </a:srgbClr>
              </a:outerShdw>
            </a:effectLst>
          </p:spPr>
          <p:txBody>
            <a:bodyPr vert="horz" wrap="non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322" name="TextBox 321">
              <a:extLst>
                <a:ext uri="{FF2B5EF4-FFF2-40B4-BE49-F238E27FC236}">
                  <a16:creationId xmlns="" xmlns:a16="http://schemas.microsoft.com/office/drawing/2014/main" id="{279335A2-63A5-2348-BB92-942367EA7593}"/>
                </a:ext>
              </a:extLst>
            </p:cNvPr>
            <p:cNvSpPr txBox="1"/>
            <p:nvPr/>
          </p:nvSpPr>
          <p:spPr>
            <a:xfrm>
              <a:off x="3103238" y="432317"/>
              <a:ext cx="1461287" cy="483530"/>
            </a:xfrm>
            <a:prstGeom prst="rect">
              <a:avLst/>
            </a:prstGeom>
            <a:noFill/>
          </p:spPr>
          <p:txBody>
            <a:bodyPr wrap="square" rtlCol="0">
              <a:spAutoFit/>
            </a:bodyPr>
            <a:lstStyle/>
            <a:p>
              <a:pPr marL="0" marR="0" lvl="0" indent="0" algn="ctr" defTabSz="914400" eaLnBrk="0" fontAlgn="base" latinLnBrk="0" hangingPunct="0">
                <a:lnSpc>
                  <a:spcPts val="16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ＭＳ Ｐゴシック" charset="0"/>
                  <a:cs typeface="Arial"/>
                </a:rPr>
                <a:t>network graph</a:t>
              </a:r>
            </a:p>
          </p:txBody>
        </p:sp>
      </p:grpSp>
      <p:grpSp>
        <p:nvGrpSpPr>
          <p:cNvPr id="12" name="Group 322">
            <a:extLst>
              <a:ext uri="{FF2B5EF4-FFF2-40B4-BE49-F238E27FC236}">
                <a16:creationId xmlns="" xmlns:a16="http://schemas.microsoft.com/office/drawing/2014/main" id="{18C6437C-95C3-4D46-A63F-C3C9819DF5E5}"/>
              </a:ext>
            </a:extLst>
          </p:cNvPr>
          <p:cNvGrpSpPr/>
          <p:nvPr/>
        </p:nvGrpSpPr>
        <p:grpSpPr>
          <a:xfrm>
            <a:off x="6580275" y="2584162"/>
            <a:ext cx="775425" cy="459826"/>
            <a:chOff x="3103238" y="457817"/>
            <a:chExt cx="1461287" cy="459826"/>
          </a:xfrm>
        </p:grpSpPr>
        <p:sp>
          <p:nvSpPr>
            <p:cNvPr id="324" name="Rounded Rectangle 323">
              <a:extLst>
                <a:ext uri="{FF2B5EF4-FFF2-40B4-BE49-F238E27FC236}">
                  <a16:creationId xmlns="" xmlns:a16="http://schemas.microsoft.com/office/drawing/2014/main" id="{238BD2F6-10FC-6749-9824-BF523F2C8381}"/>
                </a:ext>
              </a:extLst>
            </p:cNvPr>
            <p:cNvSpPr/>
            <p:nvPr/>
          </p:nvSpPr>
          <p:spPr>
            <a:xfrm>
              <a:off x="3128876" y="457817"/>
              <a:ext cx="1432326" cy="459826"/>
            </a:xfrm>
            <a:prstGeom prst="roundRect">
              <a:avLst/>
            </a:prstGeom>
            <a:solidFill>
              <a:srgbClr val="00CC99">
                <a:lumMod val="60000"/>
                <a:lumOff val="40000"/>
              </a:srgbClr>
            </a:solidFill>
            <a:ln w="12700">
              <a:solidFill>
                <a:srgbClr val="00CC99">
                  <a:lumMod val="20000"/>
                  <a:lumOff val="80000"/>
                </a:srgbClr>
              </a:solidFill>
            </a:ln>
            <a:effectLst>
              <a:outerShdw blurRad="50800" dist="38100" dir="2700000" algn="tl" rotWithShape="0">
                <a:srgbClr val="00CC99">
                  <a:lumMod val="75000"/>
                  <a:alpha val="99000"/>
                </a:srgbClr>
              </a:outerShdw>
            </a:effectLst>
          </p:spPr>
          <p:txBody>
            <a:bodyPr vert="horz" wrap="non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325" name="TextBox 324">
              <a:extLst>
                <a:ext uri="{FF2B5EF4-FFF2-40B4-BE49-F238E27FC236}">
                  <a16:creationId xmlns="" xmlns:a16="http://schemas.microsoft.com/office/drawing/2014/main" id="{2DD75364-1DD6-0C40-8C94-2D6B3B0AE27B}"/>
                </a:ext>
              </a:extLst>
            </p:cNvPr>
            <p:cNvSpPr txBox="1"/>
            <p:nvPr/>
          </p:nvSpPr>
          <p:spPr>
            <a:xfrm>
              <a:off x="3103238" y="553253"/>
              <a:ext cx="1461287" cy="278346"/>
            </a:xfrm>
            <a:prstGeom prst="rect">
              <a:avLst/>
            </a:prstGeom>
            <a:noFill/>
          </p:spPr>
          <p:txBody>
            <a:bodyPr wrap="square" rtlCol="0">
              <a:spAutoFit/>
            </a:bodyPr>
            <a:lstStyle/>
            <a:p>
              <a:pPr marL="0" marR="0" lvl="0" indent="0" algn="ctr" defTabSz="914400" eaLnBrk="0" fontAlgn="base" latinLnBrk="0" hangingPunct="0">
                <a:lnSpc>
                  <a:spcPts val="16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ＭＳ Ｐゴシック" charset="0"/>
                  <a:cs typeface="Arial"/>
                </a:rPr>
                <a:t>intent</a:t>
              </a:r>
            </a:p>
          </p:txBody>
        </p:sp>
      </p:grpSp>
      <p:grpSp>
        <p:nvGrpSpPr>
          <p:cNvPr id="13" name="Group 325">
            <a:extLst>
              <a:ext uri="{FF2B5EF4-FFF2-40B4-BE49-F238E27FC236}">
                <a16:creationId xmlns="" xmlns:a16="http://schemas.microsoft.com/office/drawing/2014/main" id="{B351C480-6414-DF4C-984A-5F6B5B95B110}"/>
              </a:ext>
            </a:extLst>
          </p:cNvPr>
          <p:cNvGrpSpPr/>
          <p:nvPr/>
        </p:nvGrpSpPr>
        <p:grpSpPr>
          <a:xfrm>
            <a:off x="5248330" y="2536664"/>
            <a:ext cx="775425" cy="486480"/>
            <a:chOff x="3103238" y="432317"/>
            <a:chExt cx="1461287" cy="486480"/>
          </a:xfrm>
        </p:grpSpPr>
        <p:sp>
          <p:nvSpPr>
            <p:cNvPr id="327" name="Rounded Rectangle 326">
              <a:extLst>
                <a:ext uri="{FF2B5EF4-FFF2-40B4-BE49-F238E27FC236}">
                  <a16:creationId xmlns="" xmlns:a16="http://schemas.microsoft.com/office/drawing/2014/main" id="{F5B67F4E-4B50-0049-AB26-880C7EF3F117}"/>
                </a:ext>
              </a:extLst>
            </p:cNvPr>
            <p:cNvSpPr/>
            <p:nvPr/>
          </p:nvSpPr>
          <p:spPr>
            <a:xfrm>
              <a:off x="3128876" y="457817"/>
              <a:ext cx="1432326" cy="459826"/>
            </a:xfrm>
            <a:prstGeom prst="roundRect">
              <a:avLst/>
            </a:prstGeom>
            <a:solidFill>
              <a:srgbClr val="00CC99">
                <a:lumMod val="60000"/>
                <a:lumOff val="40000"/>
              </a:srgbClr>
            </a:solidFill>
            <a:ln w="12700">
              <a:solidFill>
                <a:srgbClr val="00CC99">
                  <a:lumMod val="20000"/>
                  <a:lumOff val="80000"/>
                </a:srgbClr>
              </a:solidFill>
            </a:ln>
            <a:effectLst>
              <a:outerShdw blurRad="50800" dist="38100" dir="2700000" algn="tl" rotWithShape="0">
                <a:srgbClr val="00CC99">
                  <a:lumMod val="75000"/>
                  <a:alpha val="99000"/>
                </a:srgbClr>
              </a:outerShdw>
            </a:effectLst>
          </p:spPr>
          <p:txBody>
            <a:bodyPr vert="horz" wrap="non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328" name="TextBox 327">
              <a:extLst>
                <a:ext uri="{FF2B5EF4-FFF2-40B4-BE49-F238E27FC236}">
                  <a16:creationId xmlns="" xmlns:a16="http://schemas.microsoft.com/office/drawing/2014/main" id="{61B5B352-7E46-F74D-8F6E-F72F87CAA4F9}"/>
                </a:ext>
              </a:extLst>
            </p:cNvPr>
            <p:cNvSpPr txBox="1"/>
            <p:nvPr/>
          </p:nvSpPr>
          <p:spPr>
            <a:xfrm>
              <a:off x="3103238" y="432317"/>
              <a:ext cx="1461287" cy="486480"/>
            </a:xfrm>
            <a:prstGeom prst="rect">
              <a:avLst/>
            </a:prstGeom>
            <a:noFill/>
          </p:spPr>
          <p:txBody>
            <a:bodyPr wrap="square" rtlCol="0">
              <a:spAutoFit/>
            </a:bodyPr>
            <a:lstStyle/>
            <a:p>
              <a:pPr marL="0" marR="0" lvl="0" indent="0" algn="ctr" defTabSz="914400" eaLnBrk="0" fontAlgn="base" latinLnBrk="0" hangingPunct="0">
                <a:lnSpc>
                  <a:spcPts val="16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ＭＳ Ｐゴシック" charset="0"/>
                  <a:cs typeface="Arial"/>
                </a:rPr>
                <a:t>RESTful</a:t>
              </a:r>
            </a:p>
            <a:p>
              <a:pPr marL="0" marR="0" lvl="0" indent="0" algn="ctr" defTabSz="914400" eaLnBrk="0" fontAlgn="base" latinLnBrk="0" hangingPunct="0">
                <a:lnSpc>
                  <a:spcPts val="16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ＭＳ Ｐゴシック" charset="0"/>
                  <a:cs typeface="Arial"/>
                </a:rPr>
                <a:t>API</a:t>
              </a:r>
            </a:p>
          </p:txBody>
        </p:sp>
      </p:grpSp>
      <p:sp>
        <p:nvSpPr>
          <p:cNvPr id="329" name="TextBox 328">
            <a:extLst>
              <a:ext uri="{FF2B5EF4-FFF2-40B4-BE49-F238E27FC236}">
                <a16:creationId xmlns="" xmlns:a16="http://schemas.microsoft.com/office/drawing/2014/main" id="{38B852BE-9C6C-474A-AD5F-393039D0D661}"/>
              </a:ext>
            </a:extLst>
          </p:cNvPr>
          <p:cNvSpPr txBox="1"/>
          <p:nvPr/>
        </p:nvSpPr>
        <p:spPr>
          <a:xfrm>
            <a:off x="6089801" y="2387210"/>
            <a:ext cx="822661" cy="584775"/>
          </a:xfrm>
          <a:prstGeom prst="rect">
            <a:avLst/>
          </a:prstGeom>
          <a:noFill/>
        </p:spPr>
        <p:txBody>
          <a:bodyPr wrap="none" rtlCol="0">
            <a:spAutoFit/>
          </a:bodyPr>
          <a:lstStyle/>
          <a:p>
            <a:pPr eaLnBrk="0" fontAlgn="base" hangingPunct="0">
              <a:spcBef>
                <a:spcPct val="0"/>
              </a:spcBef>
              <a:spcAft>
                <a:spcPct val="0"/>
              </a:spcAft>
            </a:pPr>
            <a:r>
              <a:rPr lang="en-US" sz="3200" dirty="0">
                <a:solidFill>
                  <a:srgbClr val="00CC99">
                    <a:lumMod val="60000"/>
                    <a:lumOff val="40000"/>
                  </a:srgbClr>
                </a:solidFill>
                <a:latin typeface="Arial" charset="0"/>
                <a:ea typeface="ＭＳ Ｐゴシック" charset="0"/>
              </a:rPr>
              <a:t>…  </a:t>
            </a:r>
          </a:p>
        </p:txBody>
      </p:sp>
      <p:sp>
        <p:nvSpPr>
          <p:cNvPr id="330" name="TextBox 329">
            <a:extLst>
              <a:ext uri="{FF2B5EF4-FFF2-40B4-BE49-F238E27FC236}">
                <a16:creationId xmlns="" xmlns:a16="http://schemas.microsoft.com/office/drawing/2014/main" id="{CD58AB62-EE81-684F-AAAA-1262DCBC90EF}"/>
              </a:ext>
            </a:extLst>
          </p:cNvPr>
          <p:cNvSpPr txBox="1"/>
          <p:nvPr/>
        </p:nvSpPr>
        <p:spPr>
          <a:xfrm>
            <a:off x="4160724" y="2204065"/>
            <a:ext cx="3686111" cy="323165"/>
          </a:xfrm>
          <a:prstGeom prst="rect">
            <a:avLst/>
          </a:prstGeom>
          <a:noFill/>
        </p:spPr>
        <p:txBody>
          <a:bodyPr wrap="square" rtlCol="0">
            <a:spAutoFit/>
          </a:bodyPr>
          <a:lstStyle/>
          <a:p>
            <a:pPr eaLnBrk="0" fontAlgn="base" hangingPunct="0">
              <a:lnSpc>
                <a:spcPts val="1800"/>
              </a:lnSpc>
              <a:spcBef>
                <a:spcPct val="0"/>
              </a:spcBef>
              <a:spcAft>
                <a:spcPct val="0"/>
              </a:spcAft>
            </a:pPr>
            <a:r>
              <a:rPr lang="en-US" sz="1100" dirty="0">
                <a:solidFill>
                  <a:srgbClr val="000000"/>
                </a:solidFill>
                <a:latin typeface="Arial"/>
                <a:ea typeface="ＭＳ Ｐゴシック" charset="0"/>
                <a:cs typeface="Arial"/>
              </a:rPr>
              <a:t>Interface, abstractions for network control apps</a:t>
            </a:r>
          </a:p>
        </p:txBody>
      </p:sp>
      <p:cxnSp>
        <p:nvCxnSpPr>
          <p:cNvPr id="331" name="Straight Connector 330">
            <a:extLst>
              <a:ext uri="{FF2B5EF4-FFF2-40B4-BE49-F238E27FC236}">
                <a16:creationId xmlns="" xmlns:a16="http://schemas.microsoft.com/office/drawing/2014/main" id="{B8830464-03B5-0F4C-9648-5F38F26A43A3}"/>
              </a:ext>
            </a:extLst>
          </p:cNvPr>
          <p:cNvCxnSpPr/>
          <p:nvPr/>
        </p:nvCxnSpPr>
        <p:spPr bwMode="auto">
          <a:xfrm>
            <a:off x="4048647" y="1998419"/>
            <a:ext cx="3565050" cy="19546"/>
          </a:xfrm>
          <a:prstGeom prst="line">
            <a:avLst/>
          </a:prstGeom>
          <a:solidFill>
            <a:srgbClr val="00CC99"/>
          </a:solidFill>
          <a:ln w="19050" cap="flat" cmpd="sng" algn="ctr">
            <a:solidFill>
              <a:srgbClr val="00000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32" name="TextBox 331">
            <a:extLst>
              <a:ext uri="{FF2B5EF4-FFF2-40B4-BE49-F238E27FC236}">
                <a16:creationId xmlns="" xmlns:a16="http://schemas.microsoft.com/office/drawing/2014/main" id="{F10FE23D-E107-B445-859B-E6027DF19076}"/>
              </a:ext>
            </a:extLst>
          </p:cNvPr>
          <p:cNvSpPr txBox="1"/>
          <p:nvPr/>
        </p:nvSpPr>
        <p:spPr>
          <a:xfrm>
            <a:off x="7803066" y="3296224"/>
            <a:ext cx="1340934" cy="523220"/>
          </a:xfrm>
          <a:prstGeom prst="rect">
            <a:avLst/>
          </a:prstGeom>
          <a:noFill/>
        </p:spPr>
        <p:txBody>
          <a:bodyPr wrap="square" rtlCol="0">
            <a:spAutoFit/>
          </a:bodyPr>
          <a:lstStyle/>
          <a:p>
            <a:pPr eaLnBrk="0" fontAlgn="base" hangingPunct="0">
              <a:spcBef>
                <a:spcPct val="0"/>
              </a:spcBef>
              <a:spcAft>
                <a:spcPct val="0"/>
              </a:spcAft>
            </a:pPr>
            <a:r>
              <a:rPr lang="en-US" sz="1400" dirty="0">
                <a:solidFill>
                  <a:srgbClr val="000000"/>
                </a:solidFill>
                <a:ea typeface="ＭＳ Ｐゴシック" charset="0"/>
              </a:rPr>
              <a:t>SDN</a:t>
            </a:r>
          </a:p>
          <a:p>
            <a:pPr eaLnBrk="0" fontAlgn="base" hangingPunct="0">
              <a:spcBef>
                <a:spcPct val="0"/>
              </a:spcBef>
              <a:spcAft>
                <a:spcPct val="0"/>
              </a:spcAft>
            </a:pPr>
            <a:r>
              <a:rPr lang="en-US" sz="1400" dirty="0">
                <a:solidFill>
                  <a:srgbClr val="000000"/>
                </a:solidFill>
                <a:ea typeface="ＭＳ Ｐゴシック" charset="0"/>
              </a:rPr>
              <a:t>controller</a:t>
            </a:r>
          </a:p>
        </p:txBody>
      </p:sp>
      <p:grpSp>
        <p:nvGrpSpPr>
          <p:cNvPr id="14" name="Group 332">
            <a:extLst>
              <a:ext uri="{FF2B5EF4-FFF2-40B4-BE49-F238E27FC236}">
                <a16:creationId xmlns="" xmlns:a16="http://schemas.microsoft.com/office/drawing/2014/main" id="{6F122871-9C9E-8742-A165-2E8D5CBDC4DB}"/>
              </a:ext>
            </a:extLst>
          </p:cNvPr>
          <p:cNvGrpSpPr/>
          <p:nvPr/>
        </p:nvGrpSpPr>
        <p:grpSpPr>
          <a:xfrm>
            <a:off x="4454312" y="5780475"/>
            <a:ext cx="2234406" cy="973667"/>
            <a:chOff x="2592388" y="5601756"/>
            <a:chExt cx="4027487" cy="939800"/>
          </a:xfrm>
        </p:grpSpPr>
        <p:sp>
          <p:nvSpPr>
            <p:cNvPr id="334" name="Freeform 2">
              <a:extLst>
                <a:ext uri="{FF2B5EF4-FFF2-40B4-BE49-F238E27FC236}">
                  <a16:creationId xmlns="" xmlns:a16="http://schemas.microsoft.com/office/drawing/2014/main" id="{8F556373-6AC3-BC46-B91B-948F5051BD56}"/>
                </a:ext>
              </a:extLst>
            </p:cNvPr>
            <p:cNvSpPr>
              <a:spLocks/>
            </p:cNvSpPr>
            <p:nvPr/>
          </p:nvSpPr>
          <p:spPr bwMode="auto">
            <a:xfrm>
              <a:off x="2592388" y="5601756"/>
              <a:ext cx="4027487" cy="939800"/>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01" h="10125">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66CC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cxnSp>
          <p:nvCxnSpPr>
            <p:cNvPr id="335" name="Straight Connector 334">
              <a:extLst>
                <a:ext uri="{FF2B5EF4-FFF2-40B4-BE49-F238E27FC236}">
                  <a16:creationId xmlns="" xmlns:a16="http://schemas.microsoft.com/office/drawing/2014/main" id="{0BB78303-17DC-B343-9F0D-F9A7ED581968}"/>
                </a:ext>
              </a:extLst>
            </p:cNvPr>
            <p:cNvCxnSpPr/>
            <p:nvPr/>
          </p:nvCxnSpPr>
          <p:spPr>
            <a:xfrm flipV="1">
              <a:off x="3262941" y="5752569"/>
              <a:ext cx="1316038" cy="131762"/>
            </a:xfrm>
            <a:prstGeom prst="line">
              <a:avLst/>
            </a:prstGeom>
            <a:noFill/>
            <a:ln w="12700" cap="flat" cmpd="sng" algn="ctr">
              <a:solidFill>
                <a:srgbClr val="000000"/>
              </a:solidFill>
              <a:prstDash val="solid"/>
            </a:ln>
            <a:effectLst/>
          </p:spPr>
        </p:cxnSp>
        <p:cxnSp>
          <p:nvCxnSpPr>
            <p:cNvPr id="336" name="Straight Connector 335">
              <a:extLst>
                <a:ext uri="{FF2B5EF4-FFF2-40B4-BE49-F238E27FC236}">
                  <a16:creationId xmlns="" xmlns:a16="http://schemas.microsoft.com/office/drawing/2014/main" id="{378BCE47-94A6-AD4D-9534-753D35D83682}"/>
                </a:ext>
              </a:extLst>
            </p:cNvPr>
            <p:cNvCxnSpPr/>
            <p:nvPr/>
          </p:nvCxnSpPr>
          <p:spPr>
            <a:xfrm>
              <a:off x="3151816" y="5939894"/>
              <a:ext cx="2259013" cy="298450"/>
            </a:xfrm>
            <a:prstGeom prst="line">
              <a:avLst/>
            </a:prstGeom>
            <a:noFill/>
            <a:ln w="12700" cap="flat" cmpd="sng" algn="ctr">
              <a:solidFill>
                <a:srgbClr val="000000"/>
              </a:solidFill>
              <a:prstDash val="solid"/>
            </a:ln>
            <a:effectLst/>
          </p:spPr>
        </p:cxnSp>
        <p:cxnSp>
          <p:nvCxnSpPr>
            <p:cNvPr id="337" name="Straight Connector 336">
              <a:extLst>
                <a:ext uri="{FF2B5EF4-FFF2-40B4-BE49-F238E27FC236}">
                  <a16:creationId xmlns="" xmlns:a16="http://schemas.microsoft.com/office/drawing/2014/main" id="{0966C145-EBBB-3E46-AE1C-E53119D51C33}"/>
                </a:ext>
              </a:extLst>
            </p:cNvPr>
            <p:cNvCxnSpPr/>
            <p:nvPr/>
          </p:nvCxnSpPr>
          <p:spPr>
            <a:xfrm>
              <a:off x="3164516" y="6044669"/>
              <a:ext cx="714375" cy="276225"/>
            </a:xfrm>
            <a:prstGeom prst="line">
              <a:avLst/>
            </a:prstGeom>
            <a:noFill/>
            <a:ln w="12700" cap="flat" cmpd="sng" algn="ctr">
              <a:solidFill>
                <a:srgbClr val="000000"/>
              </a:solidFill>
              <a:prstDash val="solid"/>
            </a:ln>
            <a:effectLst/>
          </p:spPr>
        </p:cxnSp>
        <p:cxnSp>
          <p:nvCxnSpPr>
            <p:cNvPr id="338" name="Straight Connector 337">
              <a:extLst>
                <a:ext uri="{FF2B5EF4-FFF2-40B4-BE49-F238E27FC236}">
                  <a16:creationId xmlns="" xmlns:a16="http://schemas.microsoft.com/office/drawing/2014/main" id="{FF1259B8-9E31-BF46-A4BD-B09A7F5E0970}"/>
                </a:ext>
              </a:extLst>
            </p:cNvPr>
            <p:cNvCxnSpPr/>
            <p:nvPr/>
          </p:nvCxnSpPr>
          <p:spPr>
            <a:xfrm flipV="1">
              <a:off x="4182104" y="6238344"/>
              <a:ext cx="1247775" cy="82550"/>
            </a:xfrm>
            <a:prstGeom prst="line">
              <a:avLst/>
            </a:prstGeom>
            <a:noFill/>
            <a:ln w="12700" cap="flat" cmpd="sng" algn="ctr">
              <a:solidFill>
                <a:srgbClr val="000000"/>
              </a:solidFill>
              <a:prstDash val="solid"/>
            </a:ln>
            <a:effectLst/>
          </p:spPr>
        </p:cxnSp>
        <p:cxnSp>
          <p:nvCxnSpPr>
            <p:cNvPr id="339" name="Straight Connector 338">
              <a:extLst>
                <a:ext uri="{FF2B5EF4-FFF2-40B4-BE49-F238E27FC236}">
                  <a16:creationId xmlns="" xmlns:a16="http://schemas.microsoft.com/office/drawing/2014/main" id="{4B27F46F-B544-0340-8CCB-C19A314BCE16}"/>
                </a:ext>
              </a:extLst>
            </p:cNvPr>
            <p:cNvCxnSpPr/>
            <p:nvPr/>
          </p:nvCxnSpPr>
          <p:spPr>
            <a:xfrm>
              <a:off x="4842504" y="5785906"/>
              <a:ext cx="1057275" cy="123825"/>
            </a:xfrm>
            <a:prstGeom prst="line">
              <a:avLst/>
            </a:prstGeom>
            <a:noFill/>
            <a:ln w="12700" cap="flat" cmpd="sng" algn="ctr">
              <a:solidFill>
                <a:srgbClr val="000000"/>
              </a:solidFill>
              <a:prstDash val="solid"/>
            </a:ln>
            <a:effectLst/>
          </p:spPr>
        </p:cxnSp>
        <p:cxnSp>
          <p:nvCxnSpPr>
            <p:cNvPr id="340" name="Straight Connector 339">
              <a:extLst>
                <a:ext uri="{FF2B5EF4-FFF2-40B4-BE49-F238E27FC236}">
                  <a16:creationId xmlns="" xmlns:a16="http://schemas.microsoft.com/office/drawing/2014/main" id="{EDF02737-E9AA-8145-A607-2A6B9F09249E}"/>
                </a:ext>
              </a:extLst>
            </p:cNvPr>
            <p:cNvCxnSpPr/>
            <p:nvPr/>
          </p:nvCxnSpPr>
          <p:spPr>
            <a:xfrm flipV="1">
              <a:off x="4126541" y="5939894"/>
              <a:ext cx="1790700" cy="298450"/>
            </a:xfrm>
            <a:prstGeom prst="line">
              <a:avLst/>
            </a:prstGeom>
            <a:noFill/>
            <a:ln w="12700" cap="flat" cmpd="sng" algn="ctr">
              <a:solidFill>
                <a:srgbClr val="000000"/>
              </a:solidFill>
              <a:prstDash val="solid"/>
            </a:ln>
            <a:effectLst/>
          </p:spPr>
        </p:cxnSp>
        <p:cxnSp>
          <p:nvCxnSpPr>
            <p:cNvPr id="341" name="Straight Connector 340">
              <a:extLst>
                <a:ext uri="{FF2B5EF4-FFF2-40B4-BE49-F238E27FC236}">
                  <a16:creationId xmlns="" xmlns:a16="http://schemas.microsoft.com/office/drawing/2014/main" id="{6360387A-0467-6343-B8B8-64CAC24C2FC9}"/>
                </a:ext>
              </a:extLst>
            </p:cNvPr>
            <p:cNvCxnSpPr/>
            <p:nvPr/>
          </p:nvCxnSpPr>
          <p:spPr>
            <a:xfrm flipV="1">
              <a:off x="5453691" y="5968469"/>
              <a:ext cx="588963" cy="269875"/>
            </a:xfrm>
            <a:prstGeom prst="line">
              <a:avLst/>
            </a:prstGeom>
            <a:noFill/>
            <a:ln w="12700" cap="flat" cmpd="sng" algn="ctr">
              <a:solidFill>
                <a:srgbClr val="000000"/>
              </a:solidFill>
              <a:prstDash val="solid"/>
            </a:ln>
            <a:effectLst/>
          </p:spPr>
        </p:cxnSp>
        <p:cxnSp>
          <p:nvCxnSpPr>
            <p:cNvPr id="342" name="Straight Connector 341">
              <a:extLst>
                <a:ext uri="{FF2B5EF4-FFF2-40B4-BE49-F238E27FC236}">
                  <a16:creationId xmlns="" xmlns:a16="http://schemas.microsoft.com/office/drawing/2014/main" id="{22A8E4F5-F729-F544-B0FB-47A8F9669D90}"/>
                </a:ext>
              </a:extLst>
            </p:cNvPr>
            <p:cNvCxnSpPr/>
            <p:nvPr/>
          </p:nvCxnSpPr>
          <p:spPr>
            <a:xfrm>
              <a:off x="4596441" y="5752569"/>
              <a:ext cx="814388" cy="401637"/>
            </a:xfrm>
            <a:prstGeom prst="line">
              <a:avLst/>
            </a:prstGeom>
            <a:noFill/>
            <a:ln w="12700" cap="flat" cmpd="sng" algn="ctr">
              <a:solidFill>
                <a:srgbClr val="000000"/>
              </a:solidFill>
              <a:prstDash val="solid"/>
            </a:ln>
            <a:effectLst/>
          </p:spPr>
        </p:cxnSp>
        <p:grpSp>
          <p:nvGrpSpPr>
            <p:cNvPr id="15" name="Group 347">
              <a:extLst>
                <a:ext uri="{FF2B5EF4-FFF2-40B4-BE49-F238E27FC236}">
                  <a16:creationId xmlns="" xmlns:a16="http://schemas.microsoft.com/office/drawing/2014/main" id="{CA6931F2-3933-7741-856F-589301B9861A}"/>
                </a:ext>
              </a:extLst>
            </p:cNvPr>
            <p:cNvGrpSpPr>
              <a:grpSpLocks/>
            </p:cNvGrpSpPr>
            <p:nvPr/>
          </p:nvGrpSpPr>
          <p:grpSpPr bwMode="auto">
            <a:xfrm>
              <a:off x="5856401" y="5796097"/>
              <a:ext cx="588970" cy="242608"/>
              <a:chOff x="1871277" y="1576300"/>
              <a:chExt cx="1128371" cy="437861"/>
            </a:xfrm>
          </p:grpSpPr>
          <p:sp>
            <p:nvSpPr>
              <p:cNvPr id="384" name="Oval 383">
                <a:extLst>
                  <a:ext uri="{FF2B5EF4-FFF2-40B4-BE49-F238E27FC236}">
                    <a16:creationId xmlns="" xmlns:a16="http://schemas.microsoft.com/office/drawing/2014/main" id="{48DB66FC-C226-214E-A3AD-816994155EA5}"/>
                  </a:ext>
                </a:extLst>
              </p:cNvPr>
              <p:cNvSpPr/>
              <p:nvPr/>
            </p:nvSpPr>
            <p:spPr bwMode="auto">
              <a:xfrm flipV="1">
                <a:off x="1874446" y="1694641"/>
                <a:ext cx="1125202" cy="319520"/>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385" name="Rectangle 384">
                <a:extLst>
                  <a:ext uri="{FF2B5EF4-FFF2-40B4-BE49-F238E27FC236}">
                    <a16:creationId xmlns="" xmlns:a16="http://schemas.microsoft.com/office/drawing/2014/main" id="{6F1FB35D-4E67-0241-9D81-538E169881C2}"/>
                  </a:ext>
                </a:extLst>
              </p:cNvPr>
              <p:cNvSpPr/>
              <p:nvPr/>
            </p:nvSpPr>
            <p:spPr bwMode="auto">
              <a:xfrm>
                <a:off x="1871277" y="1739611"/>
                <a:ext cx="1128371" cy="115973"/>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86" name="Oval 385">
                <a:extLst>
                  <a:ext uri="{FF2B5EF4-FFF2-40B4-BE49-F238E27FC236}">
                    <a16:creationId xmlns="" xmlns:a16="http://schemas.microsoft.com/office/drawing/2014/main" id="{0B0777CF-F074-354A-B449-F61D52E9C711}"/>
                  </a:ext>
                </a:extLst>
              </p:cNvPr>
              <p:cNvSpPr/>
              <p:nvPr/>
            </p:nvSpPr>
            <p:spPr bwMode="auto">
              <a:xfrm flipV="1">
                <a:off x="1871277" y="1576300"/>
                <a:ext cx="1125200" cy="319520"/>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387" name="Freeform 386">
                <a:extLst>
                  <a:ext uri="{FF2B5EF4-FFF2-40B4-BE49-F238E27FC236}">
                    <a16:creationId xmlns="" xmlns:a16="http://schemas.microsoft.com/office/drawing/2014/main" id="{40749788-4A07-1F45-921B-FB7E7B066A72}"/>
                  </a:ext>
                </a:extLst>
              </p:cNvPr>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88" name="Freeform 387">
                <a:extLst>
                  <a:ext uri="{FF2B5EF4-FFF2-40B4-BE49-F238E27FC236}">
                    <a16:creationId xmlns="" xmlns:a16="http://schemas.microsoft.com/office/drawing/2014/main" id="{4B69D8B0-A3DF-A64E-A30E-5C0D05CBABD5}"/>
                  </a:ext>
                </a:extLst>
              </p:cNvPr>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89" name="Freeform 388">
                <a:extLst>
                  <a:ext uri="{FF2B5EF4-FFF2-40B4-BE49-F238E27FC236}">
                    <a16:creationId xmlns="" xmlns:a16="http://schemas.microsoft.com/office/drawing/2014/main" id="{37894BB3-6720-8B4C-8987-B8BD549D8243}"/>
                  </a:ext>
                </a:extLst>
              </p:cNvPr>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90" name="Freeform 389">
                <a:extLst>
                  <a:ext uri="{FF2B5EF4-FFF2-40B4-BE49-F238E27FC236}">
                    <a16:creationId xmlns="" xmlns:a16="http://schemas.microsoft.com/office/drawing/2014/main" id="{088D6419-9EB3-664B-A8BD-39BF61462CFF}"/>
                  </a:ext>
                </a:extLst>
              </p:cNvPr>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391" name="Straight Connector 390">
                <a:extLst>
                  <a:ext uri="{FF2B5EF4-FFF2-40B4-BE49-F238E27FC236}">
                    <a16:creationId xmlns="" xmlns:a16="http://schemas.microsoft.com/office/drawing/2014/main" id="{0093B11F-AF87-4346-9F4A-0300F556B11D}"/>
                  </a:ext>
                </a:extLst>
              </p:cNvPr>
              <p:cNvCxnSpPr>
                <a:endCxn id="386" idx="2"/>
              </p:cNvCxnSpPr>
              <p:nvPr/>
            </p:nvCxnSpPr>
            <p:spPr bwMode="auto">
              <a:xfrm flipH="1" flipV="1">
                <a:off x="1871277" y="1737243"/>
                <a:ext cx="3169" cy="123074"/>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392" name="Straight Connector 391">
                <a:extLst>
                  <a:ext uri="{FF2B5EF4-FFF2-40B4-BE49-F238E27FC236}">
                    <a16:creationId xmlns="" xmlns:a16="http://schemas.microsoft.com/office/drawing/2014/main" id="{80794115-B184-A04B-AD5C-ACFDEA80333C}"/>
                  </a:ext>
                </a:extLst>
              </p:cNvPr>
              <p:cNvCxnSpPr/>
              <p:nvPr/>
            </p:nvCxnSpPr>
            <p:spPr bwMode="auto">
              <a:xfrm flipH="1" flipV="1">
                <a:off x="2996477" y="1734877"/>
                <a:ext cx="3171" cy="123074"/>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16" name="Group 347">
              <a:extLst>
                <a:ext uri="{FF2B5EF4-FFF2-40B4-BE49-F238E27FC236}">
                  <a16:creationId xmlns="" xmlns:a16="http://schemas.microsoft.com/office/drawing/2014/main" id="{053AA106-8CA6-6647-A8AF-DC27A47964FA}"/>
                </a:ext>
              </a:extLst>
            </p:cNvPr>
            <p:cNvGrpSpPr>
              <a:grpSpLocks/>
            </p:cNvGrpSpPr>
            <p:nvPr/>
          </p:nvGrpSpPr>
          <p:grpSpPr bwMode="auto">
            <a:xfrm>
              <a:off x="4375328" y="5654000"/>
              <a:ext cx="588970" cy="242608"/>
              <a:chOff x="1871277" y="1576300"/>
              <a:chExt cx="1128371" cy="437861"/>
            </a:xfrm>
          </p:grpSpPr>
          <p:sp>
            <p:nvSpPr>
              <p:cNvPr id="375" name="Oval 374">
                <a:extLst>
                  <a:ext uri="{FF2B5EF4-FFF2-40B4-BE49-F238E27FC236}">
                    <a16:creationId xmlns="" xmlns:a16="http://schemas.microsoft.com/office/drawing/2014/main" id="{7653AF3D-D35F-FD4C-B735-F75B497459B7}"/>
                  </a:ext>
                </a:extLst>
              </p:cNvPr>
              <p:cNvSpPr/>
              <p:nvPr/>
            </p:nvSpPr>
            <p:spPr bwMode="auto">
              <a:xfrm flipV="1">
                <a:off x="1874446" y="1694641"/>
                <a:ext cx="1125202" cy="319520"/>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376" name="Rectangle 375">
                <a:extLst>
                  <a:ext uri="{FF2B5EF4-FFF2-40B4-BE49-F238E27FC236}">
                    <a16:creationId xmlns="" xmlns:a16="http://schemas.microsoft.com/office/drawing/2014/main" id="{A5FF5362-BFCE-014B-8FF8-38A939FB6131}"/>
                  </a:ext>
                </a:extLst>
              </p:cNvPr>
              <p:cNvSpPr/>
              <p:nvPr/>
            </p:nvSpPr>
            <p:spPr bwMode="auto">
              <a:xfrm>
                <a:off x="1871277" y="1739611"/>
                <a:ext cx="1128371" cy="115973"/>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77" name="Oval 376">
                <a:extLst>
                  <a:ext uri="{FF2B5EF4-FFF2-40B4-BE49-F238E27FC236}">
                    <a16:creationId xmlns="" xmlns:a16="http://schemas.microsoft.com/office/drawing/2014/main" id="{AE891AB1-8072-4E4A-B919-4175A357BF24}"/>
                  </a:ext>
                </a:extLst>
              </p:cNvPr>
              <p:cNvSpPr/>
              <p:nvPr/>
            </p:nvSpPr>
            <p:spPr bwMode="auto">
              <a:xfrm flipV="1">
                <a:off x="1871277" y="1576300"/>
                <a:ext cx="1125200" cy="319520"/>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378" name="Freeform 377">
                <a:extLst>
                  <a:ext uri="{FF2B5EF4-FFF2-40B4-BE49-F238E27FC236}">
                    <a16:creationId xmlns="" xmlns:a16="http://schemas.microsoft.com/office/drawing/2014/main" id="{8F02B480-0020-064C-9816-2B563E830AC3}"/>
                  </a:ext>
                </a:extLst>
              </p:cNvPr>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79" name="Freeform 378">
                <a:extLst>
                  <a:ext uri="{FF2B5EF4-FFF2-40B4-BE49-F238E27FC236}">
                    <a16:creationId xmlns="" xmlns:a16="http://schemas.microsoft.com/office/drawing/2014/main" id="{2009FB24-534D-EB44-8BB9-69D3DFCDAD41}"/>
                  </a:ext>
                </a:extLst>
              </p:cNvPr>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80" name="Freeform 379">
                <a:extLst>
                  <a:ext uri="{FF2B5EF4-FFF2-40B4-BE49-F238E27FC236}">
                    <a16:creationId xmlns="" xmlns:a16="http://schemas.microsoft.com/office/drawing/2014/main" id="{9F418A13-C33D-1643-A7D9-7927114050A7}"/>
                  </a:ext>
                </a:extLst>
              </p:cNvPr>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81" name="Freeform 380">
                <a:extLst>
                  <a:ext uri="{FF2B5EF4-FFF2-40B4-BE49-F238E27FC236}">
                    <a16:creationId xmlns="" xmlns:a16="http://schemas.microsoft.com/office/drawing/2014/main" id="{B3989D97-22F3-1542-8DA4-F63BD5051A18}"/>
                  </a:ext>
                </a:extLst>
              </p:cNvPr>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382" name="Straight Connector 381">
                <a:extLst>
                  <a:ext uri="{FF2B5EF4-FFF2-40B4-BE49-F238E27FC236}">
                    <a16:creationId xmlns="" xmlns:a16="http://schemas.microsoft.com/office/drawing/2014/main" id="{3CA87B05-0DAB-F946-AAC8-B471385201F1}"/>
                  </a:ext>
                </a:extLst>
              </p:cNvPr>
              <p:cNvCxnSpPr>
                <a:endCxn id="377" idx="2"/>
              </p:cNvCxnSpPr>
              <p:nvPr/>
            </p:nvCxnSpPr>
            <p:spPr bwMode="auto">
              <a:xfrm flipH="1" flipV="1">
                <a:off x="1871277" y="1737243"/>
                <a:ext cx="3169" cy="123074"/>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383" name="Straight Connector 382">
                <a:extLst>
                  <a:ext uri="{FF2B5EF4-FFF2-40B4-BE49-F238E27FC236}">
                    <a16:creationId xmlns="" xmlns:a16="http://schemas.microsoft.com/office/drawing/2014/main" id="{A916D2A4-0DB9-D74D-8538-C35B39DCF98F}"/>
                  </a:ext>
                </a:extLst>
              </p:cNvPr>
              <p:cNvCxnSpPr/>
              <p:nvPr/>
            </p:nvCxnSpPr>
            <p:spPr bwMode="auto">
              <a:xfrm flipH="1" flipV="1">
                <a:off x="2996477" y="1734877"/>
                <a:ext cx="3171" cy="123074"/>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17" name="Group 347">
              <a:extLst>
                <a:ext uri="{FF2B5EF4-FFF2-40B4-BE49-F238E27FC236}">
                  <a16:creationId xmlns="" xmlns:a16="http://schemas.microsoft.com/office/drawing/2014/main" id="{8FB35C13-917B-4A4A-A204-F46152658E49}"/>
                </a:ext>
              </a:extLst>
            </p:cNvPr>
            <p:cNvGrpSpPr>
              <a:grpSpLocks/>
            </p:cNvGrpSpPr>
            <p:nvPr/>
          </p:nvGrpSpPr>
          <p:grpSpPr bwMode="auto">
            <a:xfrm>
              <a:off x="2848241" y="5847813"/>
              <a:ext cx="588970" cy="242608"/>
              <a:chOff x="1871277" y="1576300"/>
              <a:chExt cx="1128371" cy="437861"/>
            </a:xfrm>
          </p:grpSpPr>
          <p:sp>
            <p:nvSpPr>
              <p:cNvPr id="366" name="Oval 365">
                <a:extLst>
                  <a:ext uri="{FF2B5EF4-FFF2-40B4-BE49-F238E27FC236}">
                    <a16:creationId xmlns="" xmlns:a16="http://schemas.microsoft.com/office/drawing/2014/main" id="{C4D3AE02-4ED8-F84D-84D8-6CC7BB3D5EA7}"/>
                  </a:ext>
                </a:extLst>
              </p:cNvPr>
              <p:cNvSpPr/>
              <p:nvPr/>
            </p:nvSpPr>
            <p:spPr bwMode="auto">
              <a:xfrm flipV="1">
                <a:off x="1874446" y="1694641"/>
                <a:ext cx="1125202" cy="319520"/>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367" name="Rectangle 366">
                <a:extLst>
                  <a:ext uri="{FF2B5EF4-FFF2-40B4-BE49-F238E27FC236}">
                    <a16:creationId xmlns="" xmlns:a16="http://schemas.microsoft.com/office/drawing/2014/main" id="{3D39641A-0CCF-0F4A-8403-25F548A37BB2}"/>
                  </a:ext>
                </a:extLst>
              </p:cNvPr>
              <p:cNvSpPr/>
              <p:nvPr/>
            </p:nvSpPr>
            <p:spPr bwMode="auto">
              <a:xfrm>
                <a:off x="1871277" y="1739611"/>
                <a:ext cx="1128371" cy="115973"/>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68" name="Oval 367">
                <a:extLst>
                  <a:ext uri="{FF2B5EF4-FFF2-40B4-BE49-F238E27FC236}">
                    <a16:creationId xmlns="" xmlns:a16="http://schemas.microsoft.com/office/drawing/2014/main" id="{E0250449-6C02-FD4F-AB7A-5573C2BCFD2F}"/>
                  </a:ext>
                </a:extLst>
              </p:cNvPr>
              <p:cNvSpPr/>
              <p:nvPr/>
            </p:nvSpPr>
            <p:spPr bwMode="auto">
              <a:xfrm flipV="1">
                <a:off x="1871277" y="1576300"/>
                <a:ext cx="1125200" cy="319520"/>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369" name="Freeform 368">
                <a:extLst>
                  <a:ext uri="{FF2B5EF4-FFF2-40B4-BE49-F238E27FC236}">
                    <a16:creationId xmlns="" xmlns:a16="http://schemas.microsoft.com/office/drawing/2014/main" id="{269FA8FF-6E3D-4344-B115-9D21E37CD2EE}"/>
                  </a:ext>
                </a:extLst>
              </p:cNvPr>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70" name="Freeform 369">
                <a:extLst>
                  <a:ext uri="{FF2B5EF4-FFF2-40B4-BE49-F238E27FC236}">
                    <a16:creationId xmlns="" xmlns:a16="http://schemas.microsoft.com/office/drawing/2014/main" id="{45EC1E83-559B-E64C-87B3-E40B9BE6ECCA}"/>
                  </a:ext>
                </a:extLst>
              </p:cNvPr>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71" name="Freeform 370">
                <a:extLst>
                  <a:ext uri="{FF2B5EF4-FFF2-40B4-BE49-F238E27FC236}">
                    <a16:creationId xmlns="" xmlns:a16="http://schemas.microsoft.com/office/drawing/2014/main" id="{11688BC8-FCED-4845-9FAC-107EE9A389C8}"/>
                  </a:ext>
                </a:extLst>
              </p:cNvPr>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72" name="Freeform 371">
                <a:extLst>
                  <a:ext uri="{FF2B5EF4-FFF2-40B4-BE49-F238E27FC236}">
                    <a16:creationId xmlns="" xmlns:a16="http://schemas.microsoft.com/office/drawing/2014/main" id="{3CBE5CCC-CB5E-FD4B-8983-D6A89E8CC059}"/>
                  </a:ext>
                </a:extLst>
              </p:cNvPr>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373" name="Straight Connector 372">
                <a:extLst>
                  <a:ext uri="{FF2B5EF4-FFF2-40B4-BE49-F238E27FC236}">
                    <a16:creationId xmlns="" xmlns:a16="http://schemas.microsoft.com/office/drawing/2014/main" id="{70D3FB1B-60FC-EE42-BD50-0FC40F8CE64C}"/>
                  </a:ext>
                </a:extLst>
              </p:cNvPr>
              <p:cNvCxnSpPr>
                <a:endCxn id="368" idx="2"/>
              </p:cNvCxnSpPr>
              <p:nvPr/>
            </p:nvCxnSpPr>
            <p:spPr bwMode="auto">
              <a:xfrm flipH="1" flipV="1">
                <a:off x="1871277" y="1737243"/>
                <a:ext cx="3169" cy="123074"/>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374" name="Straight Connector 373">
                <a:extLst>
                  <a:ext uri="{FF2B5EF4-FFF2-40B4-BE49-F238E27FC236}">
                    <a16:creationId xmlns="" xmlns:a16="http://schemas.microsoft.com/office/drawing/2014/main" id="{44533DD3-DC46-F74A-9F05-7B7AF127E05B}"/>
                  </a:ext>
                </a:extLst>
              </p:cNvPr>
              <p:cNvCxnSpPr/>
              <p:nvPr/>
            </p:nvCxnSpPr>
            <p:spPr bwMode="auto">
              <a:xfrm flipH="1" flipV="1">
                <a:off x="2996477" y="1734877"/>
                <a:ext cx="3171" cy="123074"/>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18" name="Group 347">
              <a:extLst>
                <a:ext uri="{FF2B5EF4-FFF2-40B4-BE49-F238E27FC236}">
                  <a16:creationId xmlns="" xmlns:a16="http://schemas.microsoft.com/office/drawing/2014/main" id="{866BBC8A-DA7A-BF4D-ADA1-043BFD712A75}"/>
                </a:ext>
              </a:extLst>
            </p:cNvPr>
            <p:cNvGrpSpPr>
              <a:grpSpLocks/>
            </p:cNvGrpSpPr>
            <p:nvPr/>
          </p:nvGrpSpPr>
          <p:grpSpPr bwMode="auto">
            <a:xfrm>
              <a:off x="5166757" y="6114152"/>
              <a:ext cx="588970" cy="242608"/>
              <a:chOff x="1871277" y="1576300"/>
              <a:chExt cx="1128371" cy="437861"/>
            </a:xfrm>
          </p:grpSpPr>
          <p:sp>
            <p:nvSpPr>
              <p:cNvPr id="357" name="Oval 356">
                <a:extLst>
                  <a:ext uri="{FF2B5EF4-FFF2-40B4-BE49-F238E27FC236}">
                    <a16:creationId xmlns="" xmlns:a16="http://schemas.microsoft.com/office/drawing/2014/main" id="{E560D67C-D07B-FB4B-AD14-57E0C043ABA3}"/>
                  </a:ext>
                </a:extLst>
              </p:cNvPr>
              <p:cNvSpPr/>
              <p:nvPr/>
            </p:nvSpPr>
            <p:spPr bwMode="auto">
              <a:xfrm flipV="1">
                <a:off x="1874446" y="1694641"/>
                <a:ext cx="1125202" cy="319520"/>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358" name="Rectangle 357">
                <a:extLst>
                  <a:ext uri="{FF2B5EF4-FFF2-40B4-BE49-F238E27FC236}">
                    <a16:creationId xmlns="" xmlns:a16="http://schemas.microsoft.com/office/drawing/2014/main" id="{83E3175C-0E27-0D46-9EBE-0BB7FC50E72D}"/>
                  </a:ext>
                </a:extLst>
              </p:cNvPr>
              <p:cNvSpPr/>
              <p:nvPr/>
            </p:nvSpPr>
            <p:spPr bwMode="auto">
              <a:xfrm>
                <a:off x="1871277" y="1739611"/>
                <a:ext cx="1128371" cy="115973"/>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59" name="Oval 358">
                <a:extLst>
                  <a:ext uri="{FF2B5EF4-FFF2-40B4-BE49-F238E27FC236}">
                    <a16:creationId xmlns="" xmlns:a16="http://schemas.microsoft.com/office/drawing/2014/main" id="{7D63531B-B1B4-BD40-8A9B-CB60BE4CFFD5}"/>
                  </a:ext>
                </a:extLst>
              </p:cNvPr>
              <p:cNvSpPr/>
              <p:nvPr/>
            </p:nvSpPr>
            <p:spPr bwMode="auto">
              <a:xfrm flipV="1">
                <a:off x="1871277" y="1576300"/>
                <a:ext cx="1125200" cy="319520"/>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360" name="Freeform 359">
                <a:extLst>
                  <a:ext uri="{FF2B5EF4-FFF2-40B4-BE49-F238E27FC236}">
                    <a16:creationId xmlns="" xmlns:a16="http://schemas.microsoft.com/office/drawing/2014/main" id="{BCF2A578-96C9-E24A-9FFD-9B4B6CBEBAC6}"/>
                  </a:ext>
                </a:extLst>
              </p:cNvPr>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61" name="Freeform 360">
                <a:extLst>
                  <a:ext uri="{FF2B5EF4-FFF2-40B4-BE49-F238E27FC236}">
                    <a16:creationId xmlns="" xmlns:a16="http://schemas.microsoft.com/office/drawing/2014/main" id="{A3198C2C-5107-694D-BA7D-15A1D5D9F806}"/>
                  </a:ext>
                </a:extLst>
              </p:cNvPr>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62" name="Freeform 361">
                <a:extLst>
                  <a:ext uri="{FF2B5EF4-FFF2-40B4-BE49-F238E27FC236}">
                    <a16:creationId xmlns="" xmlns:a16="http://schemas.microsoft.com/office/drawing/2014/main" id="{10E1F221-C7E5-4B4B-A17A-BB3D255FA2E9}"/>
                  </a:ext>
                </a:extLst>
              </p:cNvPr>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63" name="Freeform 362">
                <a:extLst>
                  <a:ext uri="{FF2B5EF4-FFF2-40B4-BE49-F238E27FC236}">
                    <a16:creationId xmlns="" xmlns:a16="http://schemas.microsoft.com/office/drawing/2014/main" id="{7AE6CC35-5E36-4F4A-ADBA-8FAD8BB3BAC6}"/>
                  </a:ext>
                </a:extLst>
              </p:cNvPr>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364" name="Straight Connector 363">
                <a:extLst>
                  <a:ext uri="{FF2B5EF4-FFF2-40B4-BE49-F238E27FC236}">
                    <a16:creationId xmlns="" xmlns:a16="http://schemas.microsoft.com/office/drawing/2014/main" id="{0A44EE1A-BA03-AD4A-94FE-845895881C99}"/>
                  </a:ext>
                </a:extLst>
              </p:cNvPr>
              <p:cNvCxnSpPr>
                <a:endCxn id="359" idx="2"/>
              </p:cNvCxnSpPr>
              <p:nvPr/>
            </p:nvCxnSpPr>
            <p:spPr bwMode="auto">
              <a:xfrm flipH="1" flipV="1">
                <a:off x="1871277" y="1737243"/>
                <a:ext cx="3169" cy="123074"/>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365" name="Straight Connector 364">
                <a:extLst>
                  <a:ext uri="{FF2B5EF4-FFF2-40B4-BE49-F238E27FC236}">
                    <a16:creationId xmlns="" xmlns:a16="http://schemas.microsoft.com/office/drawing/2014/main" id="{82195786-42DD-904D-A897-7E003292A476}"/>
                  </a:ext>
                </a:extLst>
              </p:cNvPr>
              <p:cNvCxnSpPr/>
              <p:nvPr/>
            </p:nvCxnSpPr>
            <p:spPr bwMode="auto">
              <a:xfrm flipH="1" flipV="1">
                <a:off x="2996477" y="1734877"/>
                <a:ext cx="3171" cy="123074"/>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19" name="Group 347">
              <a:extLst>
                <a:ext uri="{FF2B5EF4-FFF2-40B4-BE49-F238E27FC236}">
                  <a16:creationId xmlns="" xmlns:a16="http://schemas.microsoft.com/office/drawing/2014/main" id="{FF036DA1-84A3-F442-B64F-08E07A13D80A}"/>
                </a:ext>
              </a:extLst>
            </p:cNvPr>
            <p:cNvGrpSpPr>
              <a:grpSpLocks/>
            </p:cNvGrpSpPr>
            <p:nvPr/>
          </p:nvGrpSpPr>
          <p:grpSpPr bwMode="auto">
            <a:xfrm>
              <a:off x="3704088" y="6206732"/>
              <a:ext cx="588970" cy="242608"/>
              <a:chOff x="1871277" y="1576300"/>
              <a:chExt cx="1128371" cy="437861"/>
            </a:xfrm>
          </p:grpSpPr>
          <p:sp>
            <p:nvSpPr>
              <p:cNvPr id="348" name="Oval 347">
                <a:extLst>
                  <a:ext uri="{FF2B5EF4-FFF2-40B4-BE49-F238E27FC236}">
                    <a16:creationId xmlns="" xmlns:a16="http://schemas.microsoft.com/office/drawing/2014/main" id="{F1068B44-FB9D-CD44-AA1B-DDD653525B39}"/>
                  </a:ext>
                </a:extLst>
              </p:cNvPr>
              <p:cNvSpPr/>
              <p:nvPr/>
            </p:nvSpPr>
            <p:spPr bwMode="auto">
              <a:xfrm flipV="1">
                <a:off x="1874446" y="1694641"/>
                <a:ext cx="1125202" cy="319520"/>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349" name="Rectangle 348">
                <a:extLst>
                  <a:ext uri="{FF2B5EF4-FFF2-40B4-BE49-F238E27FC236}">
                    <a16:creationId xmlns="" xmlns:a16="http://schemas.microsoft.com/office/drawing/2014/main" id="{94C8193D-0579-714E-A8A8-46350B76C947}"/>
                  </a:ext>
                </a:extLst>
              </p:cNvPr>
              <p:cNvSpPr/>
              <p:nvPr/>
            </p:nvSpPr>
            <p:spPr bwMode="auto">
              <a:xfrm>
                <a:off x="1871277" y="1739611"/>
                <a:ext cx="1128371" cy="115973"/>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50" name="Oval 349">
                <a:extLst>
                  <a:ext uri="{FF2B5EF4-FFF2-40B4-BE49-F238E27FC236}">
                    <a16:creationId xmlns="" xmlns:a16="http://schemas.microsoft.com/office/drawing/2014/main" id="{D811CDBE-BBD6-654D-978B-33DCF1AD67DC}"/>
                  </a:ext>
                </a:extLst>
              </p:cNvPr>
              <p:cNvSpPr/>
              <p:nvPr/>
            </p:nvSpPr>
            <p:spPr bwMode="auto">
              <a:xfrm flipV="1">
                <a:off x="1871277" y="1576300"/>
                <a:ext cx="1125200" cy="319520"/>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351" name="Freeform 350">
                <a:extLst>
                  <a:ext uri="{FF2B5EF4-FFF2-40B4-BE49-F238E27FC236}">
                    <a16:creationId xmlns="" xmlns:a16="http://schemas.microsoft.com/office/drawing/2014/main" id="{26CEB383-ECE8-9144-8160-823E88728B7F}"/>
                  </a:ext>
                </a:extLst>
              </p:cNvPr>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52" name="Freeform 351">
                <a:extLst>
                  <a:ext uri="{FF2B5EF4-FFF2-40B4-BE49-F238E27FC236}">
                    <a16:creationId xmlns="" xmlns:a16="http://schemas.microsoft.com/office/drawing/2014/main" id="{53A4B417-9A2E-904E-A597-2EA9919C9F8D}"/>
                  </a:ext>
                </a:extLst>
              </p:cNvPr>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53" name="Freeform 352">
                <a:extLst>
                  <a:ext uri="{FF2B5EF4-FFF2-40B4-BE49-F238E27FC236}">
                    <a16:creationId xmlns="" xmlns:a16="http://schemas.microsoft.com/office/drawing/2014/main" id="{DD57B720-5F7D-504F-8573-3A28FCC16067}"/>
                  </a:ext>
                </a:extLst>
              </p:cNvPr>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54" name="Freeform 353">
                <a:extLst>
                  <a:ext uri="{FF2B5EF4-FFF2-40B4-BE49-F238E27FC236}">
                    <a16:creationId xmlns="" xmlns:a16="http://schemas.microsoft.com/office/drawing/2014/main" id="{AA6C51CF-2638-7845-9E9C-2485530B8934}"/>
                  </a:ext>
                </a:extLst>
              </p:cNvPr>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355" name="Straight Connector 354">
                <a:extLst>
                  <a:ext uri="{FF2B5EF4-FFF2-40B4-BE49-F238E27FC236}">
                    <a16:creationId xmlns="" xmlns:a16="http://schemas.microsoft.com/office/drawing/2014/main" id="{D39CE6BF-A688-D547-B314-CB4669EEEF09}"/>
                  </a:ext>
                </a:extLst>
              </p:cNvPr>
              <p:cNvCxnSpPr>
                <a:endCxn id="350" idx="2"/>
              </p:cNvCxnSpPr>
              <p:nvPr/>
            </p:nvCxnSpPr>
            <p:spPr bwMode="auto">
              <a:xfrm flipH="1" flipV="1">
                <a:off x="1871277" y="1737243"/>
                <a:ext cx="3169" cy="123074"/>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356" name="Straight Connector 355">
                <a:extLst>
                  <a:ext uri="{FF2B5EF4-FFF2-40B4-BE49-F238E27FC236}">
                    <a16:creationId xmlns="" xmlns:a16="http://schemas.microsoft.com/office/drawing/2014/main" id="{0C46B6DE-6006-AD4F-838A-60B5C8E9300E}"/>
                  </a:ext>
                </a:extLst>
              </p:cNvPr>
              <p:cNvCxnSpPr/>
              <p:nvPr/>
            </p:nvCxnSpPr>
            <p:spPr bwMode="auto">
              <a:xfrm flipH="1" flipV="1">
                <a:off x="2996477" y="1734877"/>
                <a:ext cx="3171" cy="123074"/>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sp>
        <p:nvSpPr>
          <p:cNvPr id="393" name="Rectangle 392">
            <a:extLst>
              <a:ext uri="{FF2B5EF4-FFF2-40B4-BE49-F238E27FC236}">
                <a16:creationId xmlns="" xmlns:a16="http://schemas.microsoft.com/office/drawing/2014/main" id="{55267C50-DB8C-4F4C-AB99-A2AA1F869909}"/>
              </a:ext>
            </a:extLst>
          </p:cNvPr>
          <p:cNvSpPr/>
          <p:nvPr/>
        </p:nvSpPr>
        <p:spPr>
          <a:xfrm>
            <a:off x="4261487" y="5692962"/>
            <a:ext cx="4000649" cy="1133029"/>
          </a:xfrm>
          <a:prstGeom prst="rect">
            <a:avLst/>
          </a:prstGeom>
          <a:solidFill>
            <a:srgbClr val="FFFFFF">
              <a:alpha val="80000"/>
            </a:srgbClr>
          </a:solidFill>
          <a:ln w="12700">
            <a:noFill/>
            <a:tailEnd type="arrow"/>
          </a:ln>
        </p:spPr>
        <p:txBody>
          <a:bodyPr vert="horz" wrap="non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nvGrpSpPr>
          <p:cNvPr id="20" name="Group 393">
            <a:extLst>
              <a:ext uri="{FF2B5EF4-FFF2-40B4-BE49-F238E27FC236}">
                <a16:creationId xmlns="" xmlns:a16="http://schemas.microsoft.com/office/drawing/2014/main" id="{6F7A3894-18C1-8A4D-8806-6A0BF48BF4AD}"/>
              </a:ext>
            </a:extLst>
          </p:cNvPr>
          <p:cNvGrpSpPr/>
          <p:nvPr/>
        </p:nvGrpSpPr>
        <p:grpSpPr>
          <a:xfrm>
            <a:off x="4216387" y="1263755"/>
            <a:ext cx="889988" cy="590176"/>
            <a:chOff x="4644292" y="1277470"/>
            <a:chExt cx="1186651" cy="590176"/>
          </a:xfrm>
        </p:grpSpPr>
        <p:sp>
          <p:nvSpPr>
            <p:cNvPr id="395" name="Oval 394">
              <a:extLst>
                <a:ext uri="{FF2B5EF4-FFF2-40B4-BE49-F238E27FC236}">
                  <a16:creationId xmlns="" xmlns:a16="http://schemas.microsoft.com/office/drawing/2014/main" id="{D21295F4-CBC3-D74D-91E9-84EB0A8312B3}"/>
                </a:ext>
              </a:extLst>
            </p:cNvPr>
            <p:cNvSpPr/>
            <p:nvPr/>
          </p:nvSpPr>
          <p:spPr bwMode="auto">
            <a:xfrm>
              <a:off x="4721412" y="1277470"/>
              <a:ext cx="1023471" cy="590176"/>
            </a:xfrm>
            <a:prstGeom prst="ellipse">
              <a:avLst/>
            </a:prstGeom>
            <a:solidFill>
              <a:srgbClr val="008000">
                <a:alpha val="70000"/>
              </a:srgbClr>
            </a:solidFill>
            <a:ln w="9525" cap="flat" cmpd="sng" algn="ctr">
              <a:solidFill>
                <a:srgbClr val="008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96" name="TextBox 395">
              <a:extLst>
                <a:ext uri="{FF2B5EF4-FFF2-40B4-BE49-F238E27FC236}">
                  <a16:creationId xmlns="" xmlns:a16="http://schemas.microsoft.com/office/drawing/2014/main" id="{9709A8B2-452F-074F-9A07-F4CEB75B0EC1}"/>
                </a:ext>
              </a:extLst>
            </p:cNvPr>
            <p:cNvSpPr txBox="1"/>
            <p:nvPr/>
          </p:nvSpPr>
          <p:spPr>
            <a:xfrm>
              <a:off x="4644292" y="1374585"/>
              <a:ext cx="1186651" cy="369332"/>
            </a:xfrm>
            <a:prstGeom prst="rect">
              <a:avLst/>
            </a:prstGeom>
            <a:noFill/>
          </p:spPr>
          <p:txBody>
            <a:bodyPr wrap="non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routing</a:t>
              </a:r>
            </a:p>
          </p:txBody>
        </p:sp>
      </p:grpSp>
      <p:grpSp>
        <p:nvGrpSpPr>
          <p:cNvPr id="21" name="Group 396">
            <a:extLst>
              <a:ext uri="{FF2B5EF4-FFF2-40B4-BE49-F238E27FC236}">
                <a16:creationId xmlns="" xmlns:a16="http://schemas.microsoft.com/office/drawing/2014/main" id="{832BB644-26F9-EB49-B2B9-F35C18A9794E}"/>
              </a:ext>
            </a:extLst>
          </p:cNvPr>
          <p:cNvGrpSpPr/>
          <p:nvPr/>
        </p:nvGrpSpPr>
        <p:grpSpPr>
          <a:xfrm>
            <a:off x="5092917" y="1289252"/>
            <a:ext cx="966931" cy="590176"/>
            <a:chOff x="5984351" y="1967753"/>
            <a:chExt cx="1289242" cy="590176"/>
          </a:xfrm>
        </p:grpSpPr>
        <p:sp>
          <p:nvSpPr>
            <p:cNvPr id="398" name="Oval 397">
              <a:extLst>
                <a:ext uri="{FF2B5EF4-FFF2-40B4-BE49-F238E27FC236}">
                  <a16:creationId xmlns="" xmlns:a16="http://schemas.microsoft.com/office/drawing/2014/main" id="{0FD850DE-43F1-404C-8812-C9CBCEABB43C}"/>
                </a:ext>
              </a:extLst>
            </p:cNvPr>
            <p:cNvSpPr/>
            <p:nvPr/>
          </p:nvSpPr>
          <p:spPr bwMode="auto">
            <a:xfrm>
              <a:off x="6106459" y="1967753"/>
              <a:ext cx="1023471" cy="590176"/>
            </a:xfrm>
            <a:prstGeom prst="ellipse">
              <a:avLst/>
            </a:prstGeom>
            <a:solidFill>
              <a:srgbClr val="008000">
                <a:alpha val="70000"/>
              </a:srgbClr>
            </a:solidFill>
            <a:ln w="9525" cap="flat" cmpd="sng" algn="ctr">
              <a:solidFill>
                <a:srgbClr val="008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399" name="TextBox 398">
              <a:extLst>
                <a:ext uri="{FF2B5EF4-FFF2-40B4-BE49-F238E27FC236}">
                  <a16:creationId xmlns="" xmlns:a16="http://schemas.microsoft.com/office/drawing/2014/main" id="{F822B2FB-C8DC-DC4C-9085-9658B29E1669}"/>
                </a:ext>
              </a:extLst>
            </p:cNvPr>
            <p:cNvSpPr txBox="1"/>
            <p:nvPr/>
          </p:nvSpPr>
          <p:spPr>
            <a:xfrm>
              <a:off x="5984351" y="1997637"/>
              <a:ext cx="1289242" cy="535531"/>
            </a:xfrm>
            <a:prstGeom prst="rect">
              <a:avLst/>
            </a:prstGeom>
            <a:noFill/>
          </p:spPr>
          <p:txBody>
            <a:bodyPr wrap="none" rtlCol="0">
              <a:spAutoFit/>
            </a:bodyP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access </a:t>
              </a:r>
            </a:p>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control</a:t>
              </a:r>
            </a:p>
          </p:txBody>
        </p:sp>
      </p:grpSp>
      <p:grpSp>
        <p:nvGrpSpPr>
          <p:cNvPr id="22" name="Group 399">
            <a:extLst>
              <a:ext uri="{FF2B5EF4-FFF2-40B4-BE49-F238E27FC236}">
                <a16:creationId xmlns="" xmlns:a16="http://schemas.microsoft.com/office/drawing/2014/main" id="{DA2CF06A-DF85-0143-ACE7-1A34A68C8B3F}"/>
              </a:ext>
            </a:extLst>
          </p:cNvPr>
          <p:cNvGrpSpPr/>
          <p:nvPr/>
        </p:nvGrpSpPr>
        <p:grpSpPr>
          <a:xfrm>
            <a:off x="5972515" y="1308175"/>
            <a:ext cx="992580" cy="590176"/>
            <a:chOff x="6799475" y="977153"/>
            <a:chExt cx="1323440" cy="590176"/>
          </a:xfrm>
        </p:grpSpPr>
        <p:sp>
          <p:nvSpPr>
            <p:cNvPr id="401" name="Oval 400">
              <a:extLst>
                <a:ext uri="{FF2B5EF4-FFF2-40B4-BE49-F238E27FC236}">
                  <a16:creationId xmlns="" xmlns:a16="http://schemas.microsoft.com/office/drawing/2014/main" id="{4D110F55-2027-6B4C-BB63-6FA816C4CABE}"/>
                </a:ext>
              </a:extLst>
            </p:cNvPr>
            <p:cNvSpPr/>
            <p:nvPr/>
          </p:nvSpPr>
          <p:spPr bwMode="auto">
            <a:xfrm>
              <a:off x="6938682" y="977153"/>
              <a:ext cx="1023471" cy="590176"/>
            </a:xfrm>
            <a:prstGeom prst="ellipse">
              <a:avLst/>
            </a:prstGeom>
            <a:solidFill>
              <a:srgbClr val="008000">
                <a:alpha val="70000"/>
              </a:srgbClr>
            </a:solidFill>
            <a:ln w="9525" cap="flat" cmpd="sng" algn="ctr">
              <a:solidFill>
                <a:srgbClr val="008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02" name="TextBox 401">
              <a:extLst>
                <a:ext uri="{FF2B5EF4-FFF2-40B4-BE49-F238E27FC236}">
                  <a16:creationId xmlns="" xmlns:a16="http://schemas.microsoft.com/office/drawing/2014/main" id="{FD86D31D-1B63-D042-8A15-34502F51C96A}"/>
                </a:ext>
              </a:extLst>
            </p:cNvPr>
            <p:cNvSpPr txBox="1"/>
            <p:nvPr/>
          </p:nvSpPr>
          <p:spPr>
            <a:xfrm>
              <a:off x="6799475" y="1007037"/>
              <a:ext cx="1323440" cy="535531"/>
            </a:xfrm>
            <a:prstGeom prst="rect">
              <a:avLst/>
            </a:prstGeom>
            <a:noFill/>
          </p:spPr>
          <p:txBody>
            <a:bodyPr wrap="none" rtlCol="0">
              <a:spAutoFit/>
            </a:bodyP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load</a:t>
              </a:r>
            </a:p>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balance</a:t>
              </a:r>
            </a:p>
          </p:txBody>
        </p:sp>
      </p:grpSp>
      <p:sp>
        <p:nvSpPr>
          <p:cNvPr id="403" name="Rectangle 402">
            <a:extLst>
              <a:ext uri="{FF2B5EF4-FFF2-40B4-BE49-F238E27FC236}">
                <a16:creationId xmlns="" xmlns:a16="http://schemas.microsoft.com/office/drawing/2014/main" id="{A5E34BB8-C23B-0F4C-98F2-59913F2820C7}"/>
              </a:ext>
            </a:extLst>
          </p:cNvPr>
          <p:cNvSpPr/>
          <p:nvPr/>
        </p:nvSpPr>
        <p:spPr>
          <a:xfrm>
            <a:off x="3990686" y="1143000"/>
            <a:ext cx="3723752" cy="783590"/>
          </a:xfrm>
          <a:prstGeom prst="rect">
            <a:avLst/>
          </a:prstGeom>
          <a:solidFill>
            <a:srgbClr val="FFFFFF">
              <a:alpha val="80000"/>
            </a:srgbClr>
          </a:solidFill>
          <a:ln w="12700">
            <a:noFill/>
            <a:tailEnd type="arrow"/>
          </a:ln>
        </p:spPr>
        <p:txBody>
          <a:bodyPr vert="horz" wrap="non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404" name="Freeform 403">
            <a:extLst>
              <a:ext uri="{FF2B5EF4-FFF2-40B4-BE49-F238E27FC236}">
                <a16:creationId xmlns="" xmlns:a16="http://schemas.microsoft.com/office/drawing/2014/main" id="{44A4BE97-C4AC-5C44-9AA1-75DF573B3767}"/>
              </a:ext>
            </a:extLst>
          </p:cNvPr>
          <p:cNvSpPr/>
          <p:nvPr/>
        </p:nvSpPr>
        <p:spPr bwMode="auto">
          <a:xfrm rot="10800000">
            <a:off x="7799686" y="4613820"/>
            <a:ext cx="166634" cy="1166655"/>
          </a:xfrm>
          <a:custGeom>
            <a:avLst/>
            <a:gdLst>
              <a:gd name="connsiteX0" fmla="*/ 0 w 312616"/>
              <a:gd name="connsiteY0" fmla="*/ 644770 h 1367693"/>
              <a:gd name="connsiteX1" fmla="*/ 312616 w 312616"/>
              <a:gd name="connsiteY1" fmla="*/ 0 h 1367693"/>
              <a:gd name="connsiteX2" fmla="*/ 312616 w 312616"/>
              <a:gd name="connsiteY2" fmla="*/ 1016000 h 1367693"/>
              <a:gd name="connsiteX3" fmla="*/ 117231 w 312616"/>
              <a:gd name="connsiteY3" fmla="*/ 1367693 h 1367693"/>
              <a:gd name="connsiteX4" fmla="*/ 0 w 312616"/>
              <a:gd name="connsiteY4" fmla="*/ 644770 h 1367693"/>
              <a:gd name="connsiteX0" fmla="*/ 0 w 199855"/>
              <a:gd name="connsiteY0" fmla="*/ 733787 h 1367693"/>
              <a:gd name="connsiteX1" fmla="*/ 199855 w 199855"/>
              <a:gd name="connsiteY1" fmla="*/ 0 h 1367693"/>
              <a:gd name="connsiteX2" fmla="*/ 199855 w 199855"/>
              <a:gd name="connsiteY2" fmla="*/ 1016000 h 1367693"/>
              <a:gd name="connsiteX3" fmla="*/ 4470 w 199855"/>
              <a:gd name="connsiteY3" fmla="*/ 1367693 h 1367693"/>
              <a:gd name="connsiteX4" fmla="*/ 0 w 199855"/>
              <a:gd name="connsiteY4" fmla="*/ 733787 h 1367693"/>
              <a:gd name="connsiteX0" fmla="*/ 25203 w 225058"/>
              <a:gd name="connsiteY0" fmla="*/ 733787 h 1361758"/>
              <a:gd name="connsiteX1" fmla="*/ 225058 w 225058"/>
              <a:gd name="connsiteY1" fmla="*/ 0 h 1361758"/>
              <a:gd name="connsiteX2" fmla="*/ 225058 w 225058"/>
              <a:gd name="connsiteY2" fmla="*/ 1016000 h 1361758"/>
              <a:gd name="connsiteX3" fmla="*/ 0 w 225058"/>
              <a:gd name="connsiteY3" fmla="*/ 1361758 h 1361758"/>
              <a:gd name="connsiteX4" fmla="*/ 25203 w 225058"/>
              <a:gd name="connsiteY4" fmla="*/ 733787 h 1361758"/>
              <a:gd name="connsiteX0" fmla="*/ 25203 w 230992"/>
              <a:gd name="connsiteY0" fmla="*/ 787197 h 1415168"/>
              <a:gd name="connsiteX1" fmla="*/ 230992 w 230992"/>
              <a:gd name="connsiteY1" fmla="*/ 0 h 1415168"/>
              <a:gd name="connsiteX2" fmla="*/ 225058 w 230992"/>
              <a:gd name="connsiteY2" fmla="*/ 1069410 h 1415168"/>
              <a:gd name="connsiteX3" fmla="*/ 0 w 230992"/>
              <a:gd name="connsiteY3" fmla="*/ 1415168 h 1415168"/>
              <a:gd name="connsiteX4" fmla="*/ 25203 w 230992"/>
              <a:gd name="connsiteY4" fmla="*/ 787197 h 1415168"/>
              <a:gd name="connsiteX0" fmla="*/ 0 w 205789"/>
              <a:gd name="connsiteY0" fmla="*/ 787197 h 1427037"/>
              <a:gd name="connsiteX1" fmla="*/ 205789 w 205789"/>
              <a:gd name="connsiteY1" fmla="*/ 0 h 1427037"/>
              <a:gd name="connsiteX2" fmla="*/ 199855 w 205789"/>
              <a:gd name="connsiteY2" fmla="*/ 1069410 h 1427037"/>
              <a:gd name="connsiteX3" fmla="*/ 4471 w 205789"/>
              <a:gd name="connsiteY3" fmla="*/ 1427037 h 1427037"/>
              <a:gd name="connsiteX4" fmla="*/ 0 w 205789"/>
              <a:gd name="connsiteY4" fmla="*/ 787197 h 1427037"/>
              <a:gd name="connsiteX0" fmla="*/ 0 w 199855"/>
              <a:gd name="connsiteY0" fmla="*/ 745656 h 1385496"/>
              <a:gd name="connsiteX1" fmla="*/ 193920 w 199855"/>
              <a:gd name="connsiteY1" fmla="*/ 0 h 1385496"/>
              <a:gd name="connsiteX2" fmla="*/ 199855 w 199855"/>
              <a:gd name="connsiteY2" fmla="*/ 1027869 h 1385496"/>
              <a:gd name="connsiteX3" fmla="*/ 4471 w 199855"/>
              <a:gd name="connsiteY3" fmla="*/ 1385496 h 1385496"/>
              <a:gd name="connsiteX4" fmla="*/ 0 w 199855"/>
              <a:gd name="connsiteY4" fmla="*/ 745656 h 1385496"/>
              <a:gd name="connsiteX0" fmla="*/ 20385 w 220240"/>
              <a:gd name="connsiteY0" fmla="*/ 745656 h 1058154"/>
              <a:gd name="connsiteX1" fmla="*/ 214305 w 220240"/>
              <a:gd name="connsiteY1" fmla="*/ 0 h 1058154"/>
              <a:gd name="connsiteX2" fmla="*/ 220240 w 220240"/>
              <a:gd name="connsiteY2" fmla="*/ 1027869 h 1058154"/>
              <a:gd name="connsiteX3" fmla="*/ 68 w 220240"/>
              <a:gd name="connsiteY3" fmla="*/ 986902 h 1058154"/>
              <a:gd name="connsiteX4" fmla="*/ 20385 w 220240"/>
              <a:gd name="connsiteY4" fmla="*/ 745656 h 1058154"/>
              <a:gd name="connsiteX0" fmla="*/ 20385 w 220240"/>
              <a:gd name="connsiteY0" fmla="*/ 745656 h 1068836"/>
              <a:gd name="connsiteX1" fmla="*/ 214305 w 220240"/>
              <a:gd name="connsiteY1" fmla="*/ 0 h 1068836"/>
              <a:gd name="connsiteX2" fmla="*/ 220240 w 220240"/>
              <a:gd name="connsiteY2" fmla="*/ 1027869 h 1068836"/>
              <a:gd name="connsiteX3" fmla="*/ 68 w 220240"/>
              <a:gd name="connsiteY3" fmla="*/ 986902 h 1068836"/>
              <a:gd name="connsiteX4" fmla="*/ 20385 w 220240"/>
              <a:gd name="connsiteY4" fmla="*/ 745656 h 1068836"/>
              <a:gd name="connsiteX0" fmla="*/ 15446 w 215301"/>
              <a:gd name="connsiteY0" fmla="*/ 745656 h 1057581"/>
              <a:gd name="connsiteX1" fmla="*/ 209366 w 215301"/>
              <a:gd name="connsiteY1" fmla="*/ 0 h 1057581"/>
              <a:gd name="connsiteX2" fmla="*/ 215301 w 215301"/>
              <a:gd name="connsiteY2" fmla="*/ 1027869 h 1057581"/>
              <a:gd name="connsiteX3" fmla="*/ 87 w 215301"/>
              <a:gd name="connsiteY3" fmla="*/ 888484 h 1057581"/>
              <a:gd name="connsiteX4" fmla="*/ 15446 w 215301"/>
              <a:gd name="connsiteY4" fmla="*/ 745656 h 1057581"/>
              <a:gd name="connsiteX0" fmla="*/ 15446 w 215301"/>
              <a:gd name="connsiteY0" fmla="*/ 745656 h 1063397"/>
              <a:gd name="connsiteX1" fmla="*/ 209366 w 215301"/>
              <a:gd name="connsiteY1" fmla="*/ 0 h 1063397"/>
              <a:gd name="connsiteX2" fmla="*/ 215301 w 215301"/>
              <a:gd name="connsiteY2" fmla="*/ 1027869 h 1063397"/>
              <a:gd name="connsiteX3" fmla="*/ 87 w 215301"/>
              <a:gd name="connsiteY3" fmla="*/ 888484 h 1063397"/>
              <a:gd name="connsiteX4" fmla="*/ 15446 w 215301"/>
              <a:gd name="connsiteY4" fmla="*/ 745656 h 1063397"/>
              <a:gd name="connsiteX0" fmla="*/ 15446 w 215301"/>
              <a:gd name="connsiteY0" fmla="*/ 745656 h 1027869"/>
              <a:gd name="connsiteX1" fmla="*/ 209366 w 215301"/>
              <a:gd name="connsiteY1" fmla="*/ 0 h 1027869"/>
              <a:gd name="connsiteX2" fmla="*/ 215301 w 215301"/>
              <a:gd name="connsiteY2" fmla="*/ 1027869 h 1027869"/>
              <a:gd name="connsiteX3" fmla="*/ 87 w 215301"/>
              <a:gd name="connsiteY3" fmla="*/ 888484 h 1027869"/>
              <a:gd name="connsiteX4" fmla="*/ 15446 w 215301"/>
              <a:gd name="connsiteY4" fmla="*/ 745656 h 1027869"/>
              <a:gd name="connsiteX0" fmla="*/ 2945 w 215465"/>
              <a:gd name="connsiteY0" fmla="*/ 0 h 1166325"/>
              <a:gd name="connsiteX1" fmla="*/ 209530 w 215465"/>
              <a:gd name="connsiteY1" fmla="*/ 138456 h 1166325"/>
              <a:gd name="connsiteX2" fmla="*/ 215465 w 215465"/>
              <a:gd name="connsiteY2" fmla="*/ 1166325 h 1166325"/>
              <a:gd name="connsiteX3" fmla="*/ 251 w 215465"/>
              <a:gd name="connsiteY3" fmla="*/ 1026940 h 1166325"/>
              <a:gd name="connsiteX4" fmla="*/ 2945 w 215465"/>
              <a:gd name="connsiteY4" fmla="*/ 0 h 1166325"/>
              <a:gd name="connsiteX0" fmla="*/ 11247 w 223767"/>
              <a:gd name="connsiteY0" fmla="*/ 0 h 1166325"/>
              <a:gd name="connsiteX1" fmla="*/ 217832 w 223767"/>
              <a:gd name="connsiteY1" fmla="*/ 138456 h 1166325"/>
              <a:gd name="connsiteX2" fmla="*/ 223767 w 223767"/>
              <a:gd name="connsiteY2" fmla="*/ 1166325 h 1166325"/>
              <a:gd name="connsiteX3" fmla="*/ 110 w 223767"/>
              <a:gd name="connsiteY3" fmla="*/ 226631 h 1166325"/>
              <a:gd name="connsiteX4" fmla="*/ 11247 w 223767"/>
              <a:gd name="connsiteY4" fmla="*/ 0 h 1166325"/>
              <a:gd name="connsiteX0" fmla="*/ 11247 w 223767"/>
              <a:gd name="connsiteY0" fmla="*/ 0 h 1166325"/>
              <a:gd name="connsiteX1" fmla="*/ 217832 w 223767"/>
              <a:gd name="connsiteY1" fmla="*/ 138456 h 1166325"/>
              <a:gd name="connsiteX2" fmla="*/ 223767 w 223767"/>
              <a:gd name="connsiteY2" fmla="*/ 1166325 h 1166325"/>
              <a:gd name="connsiteX3" fmla="*/ 110 w 223767"/>
              <a:gd name="connsiteY3" fmla="*/ 226631 h 1166325"/>
              <a:gd name="connsiteX4" fmla="*/ 11247 w 223767"/>
              <a:gd name="connsiteY4" fmla="*/ 0 h 1166325"/>
              <a:gd name="connsiteX0" fmla="*/ 11247 w 223767"/>
              <a:gd name="connsiteY0" fmla="*/ 0 h 1166325"/>
              <a:gd name="connsiteX1" fmla="*/ 217832 w 223767"/>
              <a:gd name="connsiteY1" fmla="*/ 138456 h 1166325"/>
              <a:gd name="connsiteX2" fmla="*/ 223767 w 223767"/>
              <a:gd name="connsiteY2" fmla="*/ 1166325 h 1166325"/>
              <a:gd name="connsiteX3" fmla="*/ 110 w 223767"/>
              <a:gd name="connsiteY3" fmla="*/ 226631 h 1166325"/>
              <a:gd name="connsiteX4" fmla="*/ 11247 w 223767"/>
              <a:gd name="connsiteY4" fmla="*/ 0 h 1166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67" h="1166325">
                <a:moveTo>
                  <a:pt x="11247" y="0"/>
                </a:moveTo>
                <a:lnTo>
                  <a:pt x="217832" y="138456"/>
                </a:lnTo>
                <a:cubicBezTo>
                  <a:pt x="219810" y="481079"/>
                  <a:pt x="221789" y="823702"/>
                  <a:pt x="223767" y="1166325"/>
                </a:cubicBezTo>
                <a:cubicBezTo>
                  <a:pt x="98607" y="641817"/>
                  <a:pt x="99941" y="672062"/>
                  <a:pt x="110" y="226631"/>
                </a:cubicBezTo>
                <a:cubicBezTo>
                  <a:pt x="-1380" y="13351"/>
                  <a:pt x="12737" y="213280"/>
                  <a:pt x="11247" y="0"/>
                </a:cubicBezTo>
                <a:close/>
              </a:path>
            </a:pathLst>
          </a:custGeom>
          <a:gradFill rotWithShape="1">
            <a:gsLst>
              <a:gs pos="0">
                <a:srgbClr val="FFFFFF">
                  <a:lumMod val="95000"/>
                </a:srgbClr>
              </a:gs>
              <a:gs pos="100000">
                <a:srgbClr val="2D2DB9">
                  <a:lumMod val="20000"/>
                  <a:lumOff val="80000"/>
                </a:srgbClr>
              </a:gs>
            </a:gsLst>
            <a:lin ang="0" scaled="0"/>
          </a:gra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grpSp>
        <p:nvGrpSpPr>
          <p:cNvPr id="23" name="Group 950">
            <a:extLst>
              <a:ext uri="{FF2B5EF4-FFF2-40B4-BE49-F238E27FC236}">
                <a16:creationId xmlns="" xmlns:a16="http://schemas.microsoft.com/office/drawing/2014/main" id="{52617F47-C1D0-4D49-AE97-8CA391BBFFB0}"/>
              </a:ext>
            </a:extLst>
          </p:cNvPr>
          <p:cNvGrpSpPr>
            <a:grpSpLocks/>
          </p:cNvGrpSpPr>
          <p:nvPr/>
        </p:nvGrpSpPr>
        <p:grpSpPr bwMode="auto">
          <a:xfrm>
            <a:off x="8083395" y="5164174"/>
            <a:ext cx="188671" cy="564103"/>
            <a:chOff x="4140" y="429"/>
            <a:chExt cx="1425" cy="2396"/>
          </a:xfrm>
        </p:grpSpPr>
        <p:sp>
          <p:nvSpPr>
            <p:cNvPr id="406" name="Freeform 951">
              <a:extLst>
                <a:ext uri="{FF2B5EF4-FFF2-40B4-BE49-F238E27FC236}">
                  <a16:creationId xmlns="" xmlns:a16="http://schemas.microsoft.com/office/drawing/2014/main" id="{1877567D-590F-FF4B-A303-3A0911BFE1F4}"/>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407" name="Rectangle 952">
              <a:extLst>
                <a:ext uri="{FF2B5EF4-FFF2-40B4-BE49-F238E27FC236}">
                  <a16:creationId xmlns="" xmlns:a16="http://schemas.microsoft.com/office/drawing/2014/main" id="{C193F19E-C53C-CB4D-8337-28B24D6789FF}"/>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408" name="Freeform 953">
              <a:extLst>
                <a:ext uri="{FF2B5EF4-FFF2-40B4-BE49-F238E27FC236}">
                  <a16:creationId xmlns="" xmlns:a16="http://schemas.microsoft.com/office/drawing/2014/main" id="{A98C8085-6A07-3747-8DF9-BB2C3858E173}"/>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409" name="Freeform 954">
              <a:extLst>
                <a:ext uri="{FF2B5EF4-FFF2-40B4-BE49-F238E27FC236}">
                  <a16:creationId xmlns="" xmlns:a16="http://schemas.microsoft.com/office/drawing/2014/main" id="{584A0456-C36C-224D-95CF-99F1C2856D78}"/>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410" name="Rectangle 955">
              <a:extLst>
                <a:ext uri="{FF2B5EF4-FFF2-40B4-BE49-F238E27FC236}">
                  <a16:creationId xmlns="" xmlns:a16="http://schemas.microsoft.com/office/drawing/2014/main" id="{34E86CA5-847C-E04D-A41A-6CBD1EDC52B5}"/>
                </a:ext>
              </a:extLst>
            </p:cNvPr>
            <p:cNvSpPr>
              <a:spLocks noChangeArrowheads="1"/>
            </p:cNvSpPr>
            <p:nvPr/>
          </p:nvSpPr>
          <p:spPr bwMode="auto">
            <a:xfrm>
              <a:off x="4210" y="690"/>
              <a:ext cx="598" cy="47"/>
            </a:xfrm>
            <a:prstGeom prst="rect">
              <a:avLst/>
            </a:prstGeom>
            <a:solidFill>
              <a:srgbClr val="000000"/>
            </a:solidFill>
            <a:ln w="9525">
              <a:solidFill>
                <a:srgbClr val="000000"/>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nvGrpSpPr>
            <p:cNvPr id="24" name="Group 956">
              <a:extLst>
                <a:ext uri="{FF2B5EF4-FFF2-40B4-BE49-F238E27FC236}">
                  <a16:creationId xmlns="" xmlns:a16="http://schemas.microsoft.com/office/drawing/2014/main" id="{DBDC7094-4338-604D-B4E5-9801E831DF74}"/>
                </a:ext>
              </a:extLst>
            </p:cNvPr>
            <p:cNvGrpSpPr>
              <a:grpSpLocks/>
            </p:cNvGrpSpPr>
            <p:nvPr/>
          </p:nvGrpSpPr>
          <p:grpSpPr bwMode="auto">
            <a:xfrm>
              <a:off x="4749" y="668"/>
              <a:ext cx="581" cy="145"/>
              <a:chOff x="614" y="2568"/>
              <a:chExt cx="725" cy="139"/>
            </a:xfrm>
          </p:grpSpPr>
          <p:sp>
            <p:nvSpPr>
              <p:cNvPr id="436" name="AutoShape 957">
                <a:extLst>
                  <a:ext uri="{FF2B5EF4-FFF2-40B4-BE49-F238E27FC236}">
                    <a16:creationId xmlns="" xmlns:a16="http://schemas.microsoft.com/office/drawing/2014/main" id="{7D10BCA5-BA18-1F4A-A591-F166F9AF3C31}"/>
                  </a:ext>
                </a:extLst>
              </p:cNvPr>
              <p:cNvSpPr>
                <a:spLocks noChangeArrowheads="1"/>
              </p:cNvSpPr>
              <p:nvPr/>
            </p:nvSpPr>
            <p:spPr bwMode="auto">
              <a:xfrm>
                <a:off x="613" y="2566"/>
                <a:ext cx="721" cy="144"/>
              </a:xfrm>
              <a:prstGeom prst="roundRect">
                <a:avLst>
                  <a:gd name="adj" fmla="val 50000"/>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437" name="AutoShape 958">
                <a:extLst>
                  <a:ext uri="{FF2B5EF4-FFF2-40B4-BE49-F238E27FC236}">
                    <a16:creationId xmlns="" xmlns:a16="http://schemas.microsoft.com/office/drawing/2014/main" id="{45689A41-20A9-1C4F-93E8-542BB62FA299}"/>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sp>
          <p:nvSpPr>
            <p:cNvPr id="412" name="Rectangle 959">
              <a:extLst>
                <a:ext uri="{FF2B5EF4-FFF2-40B4-BE49-F238E27FC236}">
                  <a16:creationId xmlns="" xmlns:a16="http://schemas.microsoft.com/office/drawing/2014/main" id="{853349CC-5FA4-6D44-8143-775B178D4050}"/>
                </a:ext>
              </a:extLst>
            </p:cNvPr>
            <p:cNvSpPr>
              <a:spLocks noChangeArrowheads="1"/>
            </p:cNvSpPr>
            <p:nvPr/>
          </p:nvSpPr>
          <p:spPr bwMode="auto">
            <a:xfrm>
              <a:off x="4220" y="1022"/>
              <a:ext cx="598" cy="47"/>
            </a:xfrm>
            <a:prstGeom prst="rect">
              <a:avLst/>
            </a:prstGeom>
            <a:solidFill>
              <a:srgbClr val="000000"/>
            </a:solidFill>
            <a:ln w="9525">
              <a:solidFill>
                <a:srgbClr val="000000"/>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nvGrpSpPr>
            <p:cNvPr id="25" name="Group 960">
              <a:extLst>
                <a:ext uri="{FF2B5EF4-FFF2-40B4-BE49-F238E27FC236}">
                  <a16:creationId xmlns="" xmlns:a16="http://schemas.microsoft.com/office/drawing/2014/main" id="{56377391-0F55-D14D-948C-BC7E08C40F23}"/>
                </a:ext>
              </a:extLst>
            </p:cNvPr>
            <p:cNvGrpSpPr>
              <a:grpSpLocks/>
            </p:cNvGrpSpPr>
            <p:nvPr/>
          </p:nvGrpSpPr>
          <p:grpSpPr bwMode="auto">
            <a:xfrm>
              <a:off x="4747" y="994"/>
              <a:ext cx="581" cy="134"/>
              <a:chOff x="614" y="2568"/>
              <a:chExt cx="725" cy="139"/>
            </a:xfrm>
          </p:grpSpPr>
          <p:sp>
            <p:nvSpPr>
              <p:cNvPr id="434" name="AutoShape 961">
                <a:extLst>
                  <a:ext uri="{FF2B5EF4-FFF2-40B4-BE49-F238E27FC236}">
                    <a16:creationId xmlns="" xmlns:a16="http://schemas.microsoft.com/office/drawing/2014/main" id="{4C4AFD26-70F6-A941-A9F0-04DD1A2268FC}"/>
                  </a:ext>
                </a:extLst>
              </p:cNvPr>
              <p:cNvSpPr>
                <a:spLocks noChangeArrowheads="1"/>
              </p:cNvSpPr>
              <p:nvPr/>
            </p:nvSpPr>
            <p:spPr bwMode="auto">
              <a:xfrm>
                <a:off x="615" y="2564"/>
                <a:ext cx="721" cy="139"/>
              </a:xfrm>
              <a:prstGeom prst="roundRect">
                <a:avLst>
                  <a:gd name="adj" fmla="val 50000"/>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435" name="AutoShape 962">
                <a:extLst>
                  <a:ext uri="{FF2B5EF4-FFF2-40B4-BE49-F238E27FC236}">
                    <a16:creationId xmlns="" xmlns:a16="http://schemas.microsoft.com/office/drawing/2014/main" id="{3C65D175-CAC7-8B43-988F-73D814A35485}"/>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sp>
          <p:nvSpPr>
            <p:cNvPr id="414" name="Rectangle 963">
              <a:extLst>
                <a:ext uri="{FF2B5EF4-FFF2-40B4-BE49-F238E27FC236}">
                  <a16:creationId xmlns="" xmlns:a16="http://schemas.microsoft.com/office/drawing/2014/main" id="{9A1F0DC2-3DCE-4649-A0D2-A22A6E9BAFE3}"/>
                </a:ext>
              </a:extLst>
            </p:cNvPr>
            <p:cNvSpPr>
              <a:spLocks noChangeArrowheads="1"/>
            </p:cNvSpPr>
            <p:nvPr/>
          </p:nvSpPr>
          <p:spPr bwMode="auto">
            <a:xfrm>
              <a:off x="4220" y="1354"/>
              <a:ext cx="598" cy="47"/>
            </a:xfrm>
            <a:prstGeom prst="rect">
              <a:avLst/>
            </a:prstGeom>
            <a:solidFill>
              <a:srgbClr val="000000"/>
            </a:solidFill>
            <a:ln w="9525">
              <a:solidFill>
                <a:srgbClr val="000000"/>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415" name="Rectangle 964">
              <a:extLst>
                <a:ext uri="{FF2B5EF4-FFF2-40B4-BE49-F238E27FC236}">
                  <a16:creationId xmlns="" xmlns:a16="http://schemas.microsoft.com/office/drawing/2014/main" id="{FA6D6911-9874-F549-9C02-3608B7D22A1E}"/>
                </a:ext>
              </a:extLst>
            </p:cNvPr>
            <p:cNvSpPr>
              <a:spLocks noChangeArrowheads="1"/>
            </p:cNvSpPr>
            <p:nvPr/>
          </p:nvSpPr>
          <p:spPr bwMode="auto">
            <a:xfrm>
              <a:off x="4230" y="1655"/>
              <a:ext cx="598" cy="47"/>
            </a:xfrm>
            <a:prstGeom prst="rect">
              <a:avLst/>
            </a:prstGeom>
            <a:solidFill>
              <a:srgbClr val="000000"/>
            </a:solidFill>
            <a:ln w="9525">
              <a:solidFill>
                <a:srgbClr val="000000"/>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nvGrpSpPr>
            <p:cNvPr id="26" name="Group 965">
              <a:extLst>
                <a:ext uri="{FF2B5EF4-FFF2-40B4-BE49-F238E27FC236}">
                  <a16:creationId xmlns="" xmlns:a16="http://schemas.microsoft.com/office/drawing/2014/main" id="{24CF5AC7-BF55-1348-ADA8-EB7A9C16E3AD}"/>
                </a:ext>
              </a:extLst>
            </p:cNvPr>
            <p:cNvGrpSpPr>
              <a:grpSpLocks/>
            </p:cNvGrpSpPr>
            <p:nvPr/>
          </p:nvGrpSpPr>
          <p:grpSpPr bwMode="auto">
            <a:xfrm>
              <a:off x="4735" y="1627"/>
              <a:ext cx="582" cy="151"/>
              <a:chOff x="614" y="2568"/>
              <a:chExt cx="725" cy="139"/>
            </a:xfrm>
          </p:grpSpPr>
          <p:sp>
            <p:nvSpPr>
              <p:cNvPr id="432" name="AutoShape 966">
                <a:extLst>
                  <a:ext uri="{FF2B5EF4-FFF2-40B4-BE49-F238E27FC236}">
                    <a16:creationId xmlns="" xmlns:a16="http://schemas.microsoft.com/office/drawing/2014/main" id="{58A87E0F-D5D2-3C41-BA13-970F26F914F2}"/>
                  </a:ext>
                </a:extLst>
              </p:cNvPr>
              <p:cNvSpPr>
                <a:spLocks noChangeArrowheads="1"/>
              </p:cNvSpPr>
              <p:nvPr/>
            </p:nvSpPr>
            <p:spPr bwMode="auto">
              <a:xfrm>
                <a:off x="618" y="2586"/>
                <a:ext cx="720" cy="124"/>
              </a:xfrm>
              <a:prstGeom prst="roundRect">
                <a:avLst>
                  <a:gd name="adj" fmla="val 50000"/>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433" name="AutoShape 967">
                <a:extLst>
                  <a:ext uri="{FF2B5EF4-FFF2-40B4-BE49-F238E27FC236}">
                    <a16:creationId xmlns="" xmlns:a16="http://schemas.microsoft.com/office/drawing/2014/main" id="{787FF90A-D408-FE40-86E8-18D1D250E2CB}"/>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sp>
          <p:nvSpPr>
            <p:cNvPr id="417" name="Freeform 968">
              <a:extLst>
                <a:ext uri="{FF2B5EF4-FFF2-40B4-BE49-F238E27FC236}">
                  <a16:creationId xmlns="" xmlns:a16="http://schemas.microsoft.com/office/drawing/2014/main" id="{BED5794D-41F5-5A45-9EAD-C96FE37F827D}"/>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nvGrpSpPr>
            <p:cNvPr id="27" name="Group 969">
              <a:extLst>
                <a:ext uri="{FF2B5EF4-FFF2-40B4-BE49-F238E27FC236}">
                  <a16:creationId xmlns="" xmlns:a16="http://schemas.microsoft.com/office/drawing/2014/main" id="{CDA75218-F78E-6247-A5D9-2F05D0CCEAD6}"/>
                </a:ext>
              </a:extLst>
            </p:cNvPr>
            <p:cNvGrpSpPr>
              <a:grpSpLocks/>
            </p:cNvGrpSpPr>
            <p:nvPr/>
          </p:nvGrpSpPr>
          <p:grpSpPr bwMode="auto">
            <a:xfrm>
              <a:off x="4739" y="1327"/>
              <a:ext cx="582" cy="139"/>
              <a:chOff x="614" y="2568"/>
              <a:chExt cx="725" cy="139"/>
            </a:xfrm>
          </p:grpSpPr>
          <p:sp>
            <p:nvSpPr>
              <p:cNvPr id="430" name="AutoShape 970">
                <a:extLst>
                  <a:ext uri="{FF2B5EF4-FFF2-40B4-BE49-F238E27FC236}">
                    <a16:creationId xmlns="" xmlns:a16="http://schemas.microsoft.com/office/drawing/2014/main" id="{CE06864D-BF8C-3F46-BEBA-C9D3E7C2DA41}"/>
                  </a:ext>
                </a:extLst>
              </p:cNvPr>
              <p:cNvSpPr>
                <a:spLocks noChangeArrowheads="1"/>
              </p:cNvSpPr>
              <p:nvPr/>
            </p:nvSpPr>
            <p:spPr bwMode="auto">
              <a:xfrm>
                <a:off x="613" y="2571"/>
                <a:ext cx="732" cy="134"/>
              </a:xfrm>
              <a:prstGeom prst="roundRect">
                <a:avLst>
                  <a:gd name="adj" fmla="val 50000"/>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431" name="AutoShape 971">
                <a:extLst>
                  <a:ext uri="{FF2B5EF4-FFF2-40B4-BE49-F238E27FC236}">
                    <a16:creationId xmlns="" xmlns:a16="http://schemas.microsoft.com/office/drawing/2014/main" id="{F71E2E3D-084A-6E41-BFE8-203830EBC824}"/>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sp>
          <p:nvSpPr>
            <p:cNvPr id="419" name="Rectangle 972">
              <a:extLst>
                <a:ext uri="{FF2B5EF4-FFF2-40B4-BE49-F238E27FC236}">
                  <a16:creationId xmlns="" xmlns:a16="http://schemas.microsoft.com/office/drawing/2014/main" id="{3C21695C-3CBC-214E-B575-3A414E77F7EB}"/>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420" name="Freeform 973">
              <a:extLst>
                <a:ext uri="{FF2B5EF4-FFF2-40B4-BE49-F238E27FC236}">
                  <a16:creationId xmlns="" xmlns:a16="http://schemas.microsoft.com/office/drawing/2014/main" id="{3DF132D8-92AF-704D-ADED-E54AD352C9FF}"/>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421" name="Freeform 974">
              <a:extLst>
                <a:ext uri="{FF2B5EF4-FFF2-40B4-BE49-F238E27FC236}">
                  <a16:creationId xmlns="" xmlns:a16="http://schemas.microsoft.com/office/drawing/2014/main" id="{285BE7D0-0CB2-594F-9222-784EA37CC2A8}"/>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422" name="Oval 975">
              <a:extLst>
                <a:ext uri="{FF2B5EF4-FFF2-40B4-BE49-F238E27FC236}">
                  <a16:creationId xmlns="" xmlns:a16="http://schemas.microsoft.com/office/drawing/2014/main" id="{376BBC3E-D29B-9A4F-A519-2571921C8142}"/>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423" name="Freeform 976">
              <a:extLst>
                <a:ext uri="{FF2B5EF4-FFF2-40B4-BE49-F238E27FC236}">
                  <a16:creationId xmlns="" xmlns:a16="http://schemas.microsoft.com/office/drawing/2014/main" id="{8B3C1CC2-B0C4-E84C-BB19-E6C62641D3AF}"/>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424" name="AutoShape 977">
              <a:extLst>
                <a:ext uri="{FF2B5EF4-FFF2-40B4-BE49-F238E27FC236}">
                  <a16:creationId xmlns="" xmlns:a16="http://schemas.microsoft.com/office/drawing/2014/main" id="{2941789A-2ED5-AF49-91BD-F70F5B12EDD9}"/>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425" name="AutoShape 978">
              <a:extLst>
                <a:ext uri="{FF2B5EF4-FFF2-40B4-BE49-F238E27FC236}">
                  <a16:creationId xmlns="" xmlns:a16="http://schemas.microsoft.com/office/drawing/2014/main" id="{B1327524-6037-444C-B79A-1892DCAAD09A}"/>
                </a:ext>
              </a:extLst>
            </p:cNvPr>
            <p:cNvSpPr>
              <a:spLocks noChangeArrowheads="1"/>
            </p:cNvSpPr>
            <p:nvPr/>
          </p:nvSpPr>
          <p:spPr bwMode="auto">
            <a:xfrm>
              <a:off x="4210" y="2714"/>
              <a:ext cx="1066"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426" name="Oval 979">
              <a:extLst>
                <a:ext uri="{FF2B5EF4-FFF2-40B4-BE49-F238E27FC236}">
                  <a16:creationId xmlns="" xmlns:a16="http://schemas.microsoft.com/office/drawing/2014/main" id="{95FF13D4-DE0B-9945-BC13-4A84638A9BA3}"/>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427" name="Oval 980">
              <a:extLst>
                <a:ext uri="{FF2B5EF4-FFF2-40B4-BE49-F238E27FC236}">
                  <a16:creationId xmlns="" xmlns:a16="http://schemas.microsoft.com/office/drawing/2014/main" id="{54E49FD3-0578-3040-8398-37DFF03FFBAC}"/>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0000"/>
                </a:solidFill>
                <a:effectLst/>
                <a:uLnTx/>
                <a:uFillTx/>
                <a:latin typeface="Arial" charset="0"/>
                <a:ea typeface="ＭＳ Ｐゴシック" charset="0"/>
              </a:endParaRPr>
            </a:p>
          </p:txBody>
        </p:sp>
        <p:sp>
          <p:nvSpPr>
            <p:cNvPr id="428" name="Oval 981">
              <a:extLst>
                <a:ext uri="{FF2B5EF4-FFF2-40B4-BE49-F238E27FC236}">
                  <a16:creationId xmlns="" xmlns:a16="http://schemas.microsoft.com/office/drawing/2014/main" id="{0A8BB100-B111-0847-A2AA-E6107BA58AAA}"/>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429" name="Rectangle 982">
              <a:extLst>
                <a:ext uri="{FF2B5EF4-FFF2-40B4-BE49-F238E27FC236}">
                  <a16:creationId xmlns="" xmlns:a16="http://schemas.microsoft.com/office/drawing/2014/main" id="{D514F7EC-0F45-4744-BA7B-7CC3DE0E7DD3}"/>
                </a:ext>
              </a:extLst>
            </p:cNvPr>
            <p:cNvSpPr>
              <a:spLocks noChangeArrowheads="1"/>
            </p:cNvSpPr>
            <p:nvPr/>
          </p:nvSpPr>
          <p:spPr bwMode="auto">
            <a:xfrm>
              <a:off x="5067" y="1837"/>
              <a:ext cx="80" cy="759"/>
            </a:xfrm>
            <a:prstGeom prst="rect">
              <a:avLst/>
            </a:prstGeom>
            <a:solidFill>
              <a:srgbClr val="292929"/>
            </a:solidFill>
            <a:ln w="9525">
              <a:solidFill>
                <a:srgbClr val="000000"/>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sp>
        <p:nvSpPr>
          <p:cNvPr id="438" name="TextBox 437">
            <a:extLst>
              <a:ext uri="{FF2B5EF4-FFF2-40B4-BE49-F238E27FC236}">
                <a16:creationId xmlns="" xmlns:a16="http://schemas.microsoft.com/office/drawing/2014/main" id="{680C9B80-3207-1745-AC49-44A2EC7C04CE}"/>
              </a:ext>
            </a:extLst>
          </p:cNvPr>
          <p:cNvSpPr txBox="1"/>
          <p:nvPr/>
        </p:nvSpPr>
        <p:spPr>
          <a:xfrm>
            <a:off x="66960" y="4882221"/>
            <a:ext cx="3561103" cy="840230"/>
          </a:xfrm>
          <a:prstGeom prst="rect">
            <a:avLst/>
          </a:prstGeom>
          <a:noFill/>
        </p:spPr>
        <p:txBody>
          <a:bodyPr wrap="square" rtlCol="0">
            <a:spAutoFit/>
          </a:bodyPr>
          <a:lstStyle/>
          <a:p>
            <a:pPr eaLnBrk="0" fontAlgn="base" hangingPunct="0">
              <a:lnSpc>
                <a:spcPct val="90000"/>
              </a:lnSpc>
              <a:spcBef>
                <a:spcPct val="0"/>
              </a:spcBef>
              <a:spcAft>
                <a:spcPct val="0"/>
              </a:spcAft>
            </a:pPr>
            <a:r>
              <a:rPr lang="en-US" i="1" dirty="0">
                <a:solidFill>
                  <a:srgbClr val="CC0000"/>
                </a:solidFill>
                <a:ea typeface="ＭＳ Ｐゴシック" charset="0"/>
              </a:rPr>
              <a:t>communication</a:t>
            </a:r>
            <a:r>
              <a:rPr lang="en-US" dirty="0">
                <a:solidFill>
                  <a:srgbClr val="000000"/>
                </a:solidFill>
                <a:ea typeface="ＭＳ Ｐゴシック" charset="0"/>
              </a:rPr>
              <a:t>: communicate between SDN controller and controlled switches</a:t>
            </a:r>
          </a:p>
        </p:txBody>
      </p:sp>
      <p:sp>
        <p:nvSpPr>
          <p:cNvPr id="439" name="TextBox 438">
            <a:extLst>
              <a:ext uri="{FF2B5EF4-FFF2-40B4-BE49-F238E27FC236}">
                <a16:creationId xmlns="" xmlns:a16="http://schemas.microsoft.com/office/drawing/2014/main" id="{F5135EA7-4D97-574F-9DD5-FBB4B7FF77AA}"/>
              </a:ext>
            </a:extLst>
          </p:cNvPr>
          <p:cNvSpPr txBox="1"/>
          <p:nvPr/>
        </p:nvSpPr>
        <p:spPr>
          <a:xfrm>
            <a:off x="66961" y="3142374"/>
            <a:ext cx="3882887" cy="1920526"/>
          </a:xfrm>
          <a:prstGeom prst="rect">
            <a:avLst/>
          </a:prstGeom>
          <a:noFill/>
        </p:spPr>
        <p:txBody>
          <a:bodyPr wrap="square" rtlCol="0">
            <a:spAutoFit/>
          </a:bodyPr>
          <a:lstStyle/>
          <a:p>
            <a:pPr eaLnBrk="0" fontAlgn="base" hangingPunct="0">
              <a:lnSpc>
                <a:spcPct val="90000"/>
              </a:lnSpc>
              <a:spcBef>
                <a:spcPct val="0"/>
              </a:spcBef>
              <a:spcAft>
                <a:spcPct val="0"/>
              </a:spcAft>
            </a:pPr>
            <a:r>
              <a:rPr lang="en-US" dirty="0">
                <a:solidFill>
                  <a:srgbClr val="CC0000"/>
                </a:solidFill>
                <a:ea typeface="ＭＳ Ｐゴシック" charset="0"/>
              </a:rPr>
              <a:t>network-wide state management </a:t>
            </a:r>
            <a:r>
              <a:rPr lang="en-US" dirty="0">
                <a:solidFill>
                  <a:srgbClr val="000000"/>
                </a:solidFill>
                <a:ea typeface="ＭＳ Ｐゴシック" charset="0"/>
              </a:rPr>
              <a:t>: </a:t>
            </a:r>
            <a:r>
              <a:rPr lang="en-US" dirty="0" smtClean="0">
                <a:solidFill>
                  <a:srgbClr val="000000"/>
                </a:solidFill>
                <a:ea typeface="ＭＳ Ｐゴシック" charset="0"/>
              </a:rPr>
              <a:t>Keeps state </a:t>
            </a:r>
            <a:r>
              <a:rPr lang="en-US" dirty="0">
                <a:solidFill>
                  <a:srgbClr val="000000"/>
                </a:solidFill>
                <a:ea typeface="ＭＳ Ｐゴシック" charset="0"/>
              </a:rPr>
              <a:t>of networks links, switches, services: a </a:t>
            </a:r>
            <a:r>
              <a:rPr lang="en-US" i="1" dirty="0">
                <a:solidFill>
                  <a:srgbClr val="000099"/>
                </a:solidFill>
                <a:ea typeface="ＭＳ Ｐゴシック" charset="0"/>
              </a:rPr>
              <a:t>distributed </a:t>
            </a:r>
            <a:r>
              <a:rPr lang="en-US" i="1" dirty="0" smtClean="0">
                <a:solidFill>
                  <a:srgbClr val="000099"/>
                </a:solidFill>
                <a:ea typeface="ＭＳ Ｐゴシック" charset="0"/>
              </a:rPr>
              <a:t>database. Its final goal is the definition of routing tables for the controlled switches.</a:t>
            </a:r>
          </a:p>
          <a:p>
            <a:pPr eaLnBrk="0" fontAlgn="base" hangingPunct="0">
              <a:lnSpc>
                <a:spcPct val="90000"/>
              </a:lnSpc>
              <a:spcBef>
                <a:spcPct val="0"/>
              </a:spcBef>
              <a:spcAft>
                <a:spcPct val="0"/>
              </a:spcAft>
            </a:pPr>
            <a:endParaRPr lang="en-US" sz="2400" i="1" dirty="0">
              <a:solidFill>
                <a:srgbClr val="000099"/>
              </a:solidFill>
              <a:ea typeface="ＭＳ Ｐゴシック" charset="0"/>
            </a:endParaRPr>
          </a:p>
        </p:txBody>
      </p:sp>
      <p:sp>
        <p:nvSpPr>
          <p:cNvPr id="440" name="TextBox 439">
            <a:extLst>
              <a:ext uri="{FF2B5EF4-FFF2-40B4-BE49-F238E27FC236}">
                <a16:creationId xmlns="" xmlns:a16="http://schemas.microsoft.com/office/drawing/2014/main" id="{DBC448FE-87C5-8449-B9FC-78D9333E9024}"/>
              </a:ext>
            </a:extLst>
          </p:cNvPr>
          <p:cNvSpPr txBox="1"/>
          <p:nvPr/>
        </p:nvSpPr>
        <p:spPr>
          <a:xfrm>
            <a:off x="83625" y="2461421"/>
            <a:ext cx="3408255" cy="535531"/>
          </a:xfrm>
          <a:prstGeom prst="rect">
            <a:avLst/>
          </a:prstGeom>
          <a:noFill/>
        </p:spPr>
        <p:txBody>
          <a:bodyPr wrap="square" rtlCol="0">
            <a:spAutoFit/>
          </a:bodyPr>
          <a:lstStyle/>
          <a:p>
            <a:pPr eaLnBrk="0" fontAlgn="base" hangingPunct="0">
              <a:lnSpc>
                <a:spcPct val="90000"/>
              </a:lnSpc>
              <a:spcBef>
                <a:spcPct val="0"/>
              </a:spcBef>
              <a:spcAft>
                <a:spcPct val="0"/>
              </a:spcAft>
            </a:pPr>
            <a:r>
              <a:rPr lang="en-US" sz="1600" dirty="0">
                <a:solidFill>
                  <a:srgbClr val="CC0000"/>
                </a:solidFill>
                <a:ea typeface="ＭＳ Ｐゴシック" charset="0"/>
              </a:rPr>
              <a:t>interface layer to network control apps: </a:t>
            </a:r>
            <a:r>
              <a:rPr lang="en-US" sz="1600" dirty="0">
                <a:solidFill>
                  <a:srgbClr val="000000"/>
                </a:solidFill>
                <a:ea typeface="ＭＳ Ｐゴシック" charset="0"/>
              </a:rPr>
              <a:t>abstractions API</a:t>
            </a:r>
            <a:endParaRPr lang="en-US" sz="1600" i="1" dirty="0">
              <a:solidFill>
                <a:srgbClr val="000000"/>
              </a:solidFill>
              <a:ea typeface="ＭＳ Ｐゴシック" charset="0"/>
            </a:endParaRPr>
          </a:p>
        </p:txBody>
      </p:sp>
      <p:sp>
        <p:nvSpPr>
          <p:cNvPr id="160" name="159 - Ορθογώνιο"/>
          <p:cNvSpPr/>
          <p:nvPr/>
        </p:nvSpPr>
        <p:spPr>
          <a:xfrm>
            <a:off x="8244408" y="5805264"/>
            <a:ext cx="441146" cy="369332"/>
          </a:xfrm>
          <a:prstGeom prst="rect">
            <a:avLst/>
          </a:prstGeom>
        </p:spPr>
        <p:txBody>
          <a:bodyPr wrap="none">
            <a:spAutoFit/>
          </a:bodyPr>
          <a:lstStyle/>
          <a:p>
            <a:fld id="{93B0E327-F3A5-4F58-B50D-CC61C24A262C}" type="slidenum">
              <a:rPr lang="el-GR" smtClean="0"/>
              <a:pPr/>
              <a:t>12</a:t>
            </a:fld>
            <a:endParaRPr lang="en-GB" dirty="0"/>
          </a:p>
        </p:txBody>
      </p:sp>
    </p:spTree>
    <p:extLst>
      <p:ext uri="{BB962C8B-B14F-4D97-AF65-F5344CB8AC3E}">
        <p14:creationId xmlns="" xmlns:p14="http://schemas.microsoft.com/office/powerpoint/2010/main" val="37895361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FECD85E7-B9DB-9043-B7EC-8C0919E801A1}"/>
              </a:ext>
            </a:extLst>
          </p:cNvPr>
          <p:cNvSpPr>
            <a:spLocks noGrp="1"/>
          </p:cNvSpPr>
          <p:nvPr>
            <p:ph type="title"/>
          </p:nvPr>
        </p:nvSpPr>
        <p:spPr>
          <a:xfrm>
            <a:off x="628650" y="364139"/>
            <a:ext cx="7886700" cy="760605"/>
          </a:xfrm>
        </p:spPr>
        <p:txBody>
          <a:bodyPr>
            <a:normAutofit/>
          </a:bodyPr>
          <a:lstStyle/>
          <a:p>
            <a:r>
              <a:rPr lang="en-US" dirty="0"/>
              <a:t>Software defined networking (SDN)</a:t>
            </a:r>
          </a:p>
        </p:txBody>
      </p:sp>
      <p:grpSp>
        <p:nvGrpSpPr>
          <p:cNvPr id="2" name="Group 367">
            <a:extLst>
              <a:ext uri="{FF2B5EF4-FFF2-40B4-BE49-F238E27FC236}">
                <a16:creationId xmlns="" xmlns:a16="http://schemas.microsoft.com/office/drawing/2014/main" id="{97528339-91BF-A047-B131-DB1084069AD0}"/>
              </a:ext>
            </a:extLst>
          </p:cNvPr>
          <p:cNvGrpSpPr/>
          <p:nvPr/>
        </p:nvGrpSpPr>
        <p:grpSpPr>
          <a:xfrm>
            <a:off x="2292612" y="1998117"/>
            <a:ext cx="5333262" cy="4668701"/>
            <a:chOff x="1453484" y="1555350"/>
            <a:chExt cx="7111015" cy="4668701"/>
          </a:xfrm>
        </p:grpSpPr>
        <p:grpSp>
          <p:nvGrpSpPr>
            <p:cNvPr id="5" name="Group 368">
              <a:extLst>
                <a:ext uri="{FF2B5EF4-FFF2-40B4-BE49-F238E27FC236}">
                  <a16:creationId xmlns="" xmlns:a16="http://schemas.microsoft.com/office/drawing/2014/main" id="{65D1C995-A844-2B42-9010-C4218A5CA77D}"/>
                </a:ext>
              </a:extLst>
            </p:cNvPr>
            <p:cNvGrpSpPr/>
            <p:nvPr/>
          </p:nvGrpSpPr>
          <p:grpSpPr>
            <a:xfrm>
              <a:off x="1453484" y="1555350"/>
              <a:ext cx="6027737" cy="1440135"/>
              <a:chOff x="1492879" y="2061336"/>
              <a:chExt cx="6027737" cy="1440135"/>
            </a:xfrm>
          </p:grpSpPr>
          <p:sp>
            <p:nvSpPr>
              <p:cNvPr id="641" name="Rectangle 640">
                <a:extLst>
                  <a:ext uri="{FF2B5EF4-FFF2-40B4-BE49-F238E27FC236}">
                    <a16:creationId xmlns="" xmlns:a16="http://schemas.microsoft.com/office/drawing/2014/main" id="{0E8C8ADE-E45C-8948-918B-042EEC2FAE7D}"/>
                  </a:ext>
                </a:extLst>
              </p:cNvPr>
              <p:cNvSpPr/>
              <p:nvPr/>
            </p:nvSpPr>
            <p:spPr bwMode="auto">
              <a:xfrm>
                <a:off x="1929251" y="2064703"/>
                <a:ext cx="5043488" cy="1017588"/>
              </a:xfrm>
              <a:prstGeom prst="rect">
                <a:avLst/>
              </a:prstGeom>
              <a:solidFill>
                <a:srgbClr val="2D2DB9">
                  <a:lumMod val="20000"/>
                  <a:lumOff val="80000"/>
                </a:srgbClr>
              </a:solidFill>
              <a:ln w="317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642" name="Freeform 641">
                <a:extLst>
                  <a:ext uri="{FF2B5EF4-FFF2-40B4-BE49-F238E27FC236}">
                    <a16:creationId xmlns="" xmlns:a16="http://schemas.microsoft.com/office/drawing/2014/main" id="{4C064E57-91B4-C64F-BC29-DB5B58D5D836}"/>
                  </a:ext>
                </a:extLst>
              </p:cNvPr>
              <p:cNvSpPr/>
              <p:nvPr/>
            </p:nvSpPr>
            <p:spPr bwMode="auto">
              <a:xfrm>
                <a:off x="1739747" y="2067585"/>
                <a:ext cx="198437" cy="1385888"/>
              </a:xfrm>
              <a:custGeom>
                <a:avLst/>
                <a:gdLst>
                  <a:gd name="connsiteX0" fmla="*/ 0 w 312616"/>
                  <a:gd name="connsiteY0" fmla="*/ 644770 h 1367693"/>
                  <a:gd name="connsiteX1" fmla="*/ 312616 w 312616"/>
                  <a:gd name="connsiteY1" fmla="*/ 0 h 1367693"/>
                  <a:gd name="connsiteX2" fmla="*/ 312616 w 312616"/>
                  <a:gd name="connsiteY2" fmla="*/ 1016000 h 1367693"/>
                  <a:gd name="connsiteX3" fmla="*/ 117231 w 312616"/>
                  <a:gd name="connsiteY3" fmla="*/ 1367693 h 1367693"/>
                  <a:gd name="connsiteX4" fmla="*/ 0 w 312616"/>
                  <a:gd name="connsiteY4" fmla="*/ 644770 h 1367693"/>
                  <a:gd name="connsiteX0" fmla="*/ 0 w 199855"/>
                  <a:gd name="connsiteY0" fmla="*/ 733787 h 1367693"/>
                  <a:gd name="connsiteX1" fmla="*/ 199855 w 199855"/>
                  <a:gd name="connsiteY1" fmla="*/ 0 h 1367693"/>
                  <a:gd name="connsiteX2" fmla="*/ 199855 w 199855"/>
                  <a:gd name="connsiteY2" fmla="*/ 1016000 h 1367693"/>
                  <a:gd name="connsiteX3" fmla="*/ 4470 w 199855"/>
                  <a:gd name="connsiteY3" fmla="*/ 1367693 h 1367693"/>
                  <a:gd name="connsiteX4" fmla="*/ 0 w 199855"/>
                  <a:gd name="connsiteY4" fmla="*/ 733787 h 1367693"/>
                  <a:gd name="connsiteX0" fmla="*/ 25203 w 225058"/>
                  <a:gd name="connsiteY0" fmla="*/ 733787 h 1361758"/>
                  <a:gd name="connsiteX1" fmla="*/ 225058 w 225058"/>
                  <a:gd name="connsiteY1" fmla="*/ 0 h 1361758"/>
                  <a:gd name="connsiteX2" fmla="*/ 225058 w 225058"/>
                  <a:gd name="connsiteY2" fmla="*/ 1016000 h 1361758"/>
                  <a:gd name="connsiteX3" fmla="*/ 0 w 225058"/>
                  <a:gd name="connsiteY3" fmla="*/ 1361758 h 1361758"/>
                  <a:gd name="connsiteX4" fmla="*/ 25203 w 225058"/>
                  <a:gd name="connsiteY4" fmla="*/ 733787 h 1361758"/>
                  <a:gd name="connsiteX0" fmla="*/ 25203 w 230992"/>
                  <a:gd name="connsiteY0" fmla="*/ 787197 h 1415168"/>
                  <a:gd name="connsiteX1" fmla="*/ 230992 w 230992"/>
                  <a:gd name="connsiteY1" fmla="*/ 0 h 1415168"/>
                  <a:gd name="connsiteX2" fmla="*/ 225058 w 230992"/>
                  <a:gd name="connsiteY2" fmla="*/ 1069410 h 1415168"/>
                  <a:gd name="connsiteX3" fmla="*/ 0 w 230992"/>
                  <a:gd name="connsiteY3" fmla="*/ 1415168 h 1415168"/>
                  <a:gd name="connsiteX4" fmla="*/ 25203 w 230992"/>
                  <a:gd name="connsiteY4" fmla="*/ 787197 h 1415168"/>
                  <a:gd name="connsiteX0" fmla="*/ 0 w 205789"/>
                  <a:gd name="connsiteY0" fmla="*/ 787197 h 1427037"/>
                  <a:gd name="connsiteX1" fmla="*/ 205789 w 205789"/>
                  <a:gd name="connsiteY1" fmla="*/ 0 h 1427037"/>
                  <a:gd name="connsiteX2" fmla="*/ 199855 w 205789"/>
                  <a:gd name="connsiteY2" fmla="*/ 1069410 h 1427037"/>
                  <a:gd name="connsiteX3" fmla="*/ 4471 w 205789"/>
                  <a:gd name="connsiteY3" fmla="*/ 1427037 h 1427037"/>
                  <a:gd name="connsiteX4" fmla="*/ 0 w 205789"/>
                  <a:gd name="connsiteY4" fmla="*/ 787197 h 1427037"/>
                  <a:gd name="connsiteX0" fmla="*/ 0 w 199855"/>
                  <a:gd name="connsiteY0" fmla="*/ 745656 h 1385496"/>
                  <a:gd name="connsiteX1" fmla="*/ 193920 w 199855"/>
                  <a:gd name="connsiteY1" fmla="*/ 0 h 1385496"/>
                  <a:gd name="connsiteX2" fmla="*/ 199855 w 199855"/>
                  <a:gd name="connsiteY2" fmla="*/ 1027869 h 1385496"/>
                  <a:gd name="connsiteX3" fmla="*/ 4471 w 199855"/>
                  <a:gd name="connsiteY3" fmla="*/ 1385496 h 1385496"/>
                  <a:gd name="connsiteX4" fmla="*/ 0 w 199855"/>
                  <a:gd name="connsiteY4" fmla="*/ 745656 h 1385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855" h="1385496">
                    <a:moveTo>
                      <a:pt x="0" y="745656"/>
                    </a:moveTo>
                    <a:lnTo>
                      <a:pt x="193920" y="0"/>
                    </a:lnTo>
                    <a:cubicBezTo>
                      <a:pt x="195898" y="342623"/>
                      <a:pt x="197877" y="685246"/>
                      <a:pt x="199855" y="1027869"/>
                    </a:cubicBezTo>
                    <a:lnTo>
                      <a:pt x="4471" y="1385496"/>
                    </a:lnTo>
                    <a:cubicBezTo>
                      <a:pt x="2981" y="1172216"/>
                      <a:pt x="1490" y="958936"/>
                      <a:pt x="0" y="745656"/>
                    </a:cubicBezTo>
                    <a:close/>
                  </a:path>
                </a:pathLst>
              </a:custGeom>
              <a:gradFill rotWithShape="1">
                <a:gsLst>
                  <a:gs pos="0">
                    <a:srgbClr val="FFFFFF">
                      <a:lumMod val="95000"/>
                    </a:srgbClr>
                  </a:gs>
                  <a:gs pos="100000">
                    <a:srgbClr val="2D2DB9">
                      <a:lumMod val="20000"/>
                      <a:lumOff val="80000"/>
                    </a:srgbClr>
                  </a:gs>
                </a:gsLst>
                <a:lin ang="0" scaled="0"/>
              </a:gra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643" name="Freeform 642">
                <a:extLst>
                  <a:ext uri="{FF2B5EF4-FFF2-40B4-BE49-F238E27FC236}">
                    <a16:creationId xmlns="" xmlns:a16="http://schemas.microsoft.com/office/drawing/2014/main" id="{FA5C362A-704A-E343-9748-70DE7380E98C}"/>
                  </a:ext>
                </a:extLst>
              </p:cNvPr>
              <p:cNvSpPr/>
              <p:nvPr/>
            </p:nvSpPr>
            <p:spPr bwMode="auto">
              <a:xfrm flipH="1">
                <a:off x="6969078" y="2061336"/>
                <a:ext cx="220427" cy="1370587"/>
              </a:xfrm>
              <a:custGeom>
                <a:avLst/>
                <a:gdLst>
                  <a:gd name="connsiteX0" fmla="*/ 0 w 312616"/>
                  <a:gd name="connsiteY0" fmla="*/ 644770 h 1367693"/>
                  <a:gd name="connsiteX1" fmla="*/ 312616 w 312616"/>
                  <a:gd name="connsiteY1" fmla="*/ 0 h 1367693"/>
                  <a:gd name="connsiteX2" fmla="*/ 312616 w 312616"/>
                  <a:gd name="connsiteY2" fmla="*/ 1016000 h 1367693"/>
                  <a:gd name="connsiteX3" fmla="*/ 117231 w 312616"/>
                  <a:gd name="connsiteY3" fmla="*/ 1367693 h 1367693"/>
                  <a:gd name="connsiteX4" fmla="*/ 0 w 312616"/>
                  <a:gd name="connsiteY4" fmla="*/ 644770 h 1367693"/>
                  <a:gd name="connsiteX0" fmla="*/ 0 w 199855"/>
                  <a:gd name="connsiteY0" fmla="*/ 733787 h 1367693"/>
                  <a:gd name="connsiteX1" fmla="*/ 199855 w 199855"/>
                  <a:gd name="connsiteY1" fmla="*/ 0 h 1367693"/>
                  <a:gd name="connsiteX2" fmla="*/ 199855 w 199855"/>
                  <a:gd name="connsiteY2" fmla="*/ 1016000 h 1367693"/>
                  <a:gd name="connsiteX3" fmla="*/ 4470 w 199855"/>
                  <a:gd name="connsiteY3" fmla="*/ 1367693 h 1367693"/>
                  <a:gd name="connsiteX4" fmla="*/ 0 w 199855"/>
                  <a:gd name="connsiteY4" fmla="*/ 733787 h 1367693"/>
                  <a:gd name="connsiteX0" fmla="*/ 25203 w 225058"/>
                  <a:gd name="connsiteY0" fmla="*/ 733787 h 1361758"/>
                  <a:gd name="connsiteX1" fmla="*/ 225058 w 225058"/>
                  <a:gd name="connsiteY1" fmla="*/ 0 h 1361758"/>
                  <a:gd name="connsiteX2" fmla="*/ 225058 w 225058"/>
                  <a:gd name="connsiteY2" fmla="*/ 1016000 h 1361758"/>
                  <a:gd name="connsiteX3" fmla="*/ 0 w 225058"/>
                  <a:gd name="connsiteY3" fmla="*/ 1361758 h 1361758"/>
                  <a:gd name="connsiteX4" fmla="*/ 25203 w 225058"/>
                  <a:gd name="connsiteY4" fmla="*/ 733787 h 1361758"/>
                  <a:gd name="connsiteX0" fmla="*/ 25203 w 230992"/>
                  <a:gd name="connsiteY0" fmla="*/ 787197 h 1415168"/>
                  <a:gd name="connsiteX1" fmla="*/ 230992 w 230992"/>
                  <a:gd name="connsiteY1" fmla="*/ 0 h 1415168"/>
                  <a:gd name="connsiteX2" fmla="*/ 225058 w 230992"/>
                  <a:gd name="connsiteY2" fmla="*/ 1069410 h 1415168"/>
                  <a:gd name="connsiteX3" fmla="*/ 0 w 230992"/>
                  <a:gd name="connsiteY3" fmla="*/ 1415168 h 1415168"/>
                  <a:gd name="connsiteX4" fmla="*/ 25203 w 230992"/>
                  <a:gd name="connsiteY4" fmla="*/ 787197 h 1415168"/>
                  <a:gd name="connsiteX0" fmla="*/ 0 w 205789"/>
                  <a:gd name="connsiteY0" fmla="*/ 787197 h 1427037"/>
                  <a:gd name="connsiteX1" fmla="*/ 205789 w 205789"/>
                  <a:gd name="connsiteY1" fmla="*/ 0 h 1427037"/>
                  <a:gd name="connsiteX2" fmla="*/ 199855 w 205789"/>
                  <a:gd name="connsiteY2" fmla="*/ 1069410 h 1427037"/>
                  <a:gd name="connsiteX3" fmla="*/ 4471 w 205789"/>
                  <a:gd name="connsiteY3" fmla="*/ 1427037 h 1427037"/>
                  <a:gd name="connsiteX4" fmla="*/ 0 w 205789"/>
                  <a:gd name="connsiteY4" fmla="*/ 787197 h 1427037"/>
                  <a:gd name="connsiteX0" fmla="*/ 0 w 199855"/>
                  <a:gd name="connsiteY0" fmla="*/ 745656 h 1385496"/>
                  <a:gd name="connsiteX1" fmla="*/ 193920 w 199855"/>
                  <a:gd name="connsiteY1" fmla="*/ 0 h 1385496"/>
                  <a:gd name="connsiteX2" fmla="*/ 199855 w 199855"/>
                  <a:gd name="connsiteY2" fmla="*/ 1027869 h 1385496"/>
                  <a:gd name="connsiteX3" fmla="*/ 4471 w 199855"/>
                  <a:gd name="connsiteY3" fmla="*/ 1385496 h 1385496"/>
                  <a:gd name="connsiteX4" fmla="*/ 0 w 199855"/>
                  <a:gd name="connsiteY4" fmla="*/ 745656 h 1385496"/>
                  <a:gd name="connsiteX0" fmla="*/ 0 w 219519"/>
                  <a:gd name="connsiteY0" fmla="*/ 730359 h 1370199"/>
                  <a:gd name="connsiteX1" fmla="*/ 219401 w 219519"/>
                  <a:gd name="connsiteY1" fmla="*/ 0 h 1370199"/>
                  <a:gd name="connsiteX2" fmla="*/ 199855 w 219519"/>
                  <a:gd name="connsiteY2" fmla="*/ 1012572 h 1370199"/>
                  <a:gd name="connsiteX3" fmla="*/ 4471 w 219519"/>
                  <a:gd name="connsiteY3" fmla="*/ 1370199 h 1370199"/>
                  <a:gd name="connsiteX4" fmla="*/ 0 w 219519"/>
                  <a:gd name="connsiteY4" fmla="*/ 730359 h 1370199"/>
                  <a:gd name="connsiteX0" fmla="*/ 0 w 219602"/>
                  <a:gd name="connsiteY0" fmla="*/ 730359 h 1370199"/>
                  <a:gd name="connsiteX1" fmla="*/ 219401 w 219602"/>
                  <a:gd name="connsiteY1" fmla="*/ 0 h 1370199"/>
                  <a:gd name="connsiteX2" fmla="*/ 210047 w 219602"/>
                  <a:gd name="connsiteY2" fmla="*/ 1007473 h 1370199"/>
                  <a:gd name="connsiteX3" fmla="*/ 4471 w 219602"/>
                  <a:gd name="connsiteY3" fmla="*/ 1370199 h 1370199"/>
                  <a:gd name="connsiteX4" fmla="*/ 0 w 219602"/>
                  <a:gd name="connsiteY4" fmla="*/ 730359 h 1370199"/>
                  <a:gd name="connsiteX0" fmla="*/ 0 w 220239"/>
                  <a:gd name="connsiteY0" fmla="*/ 730359 h 1370199"/>
                  <a:gd name="connsiteX1" fmla="*/ 219401 w 220239"/>
                  <a:gd name="connsiteY1" fmla="*/ 0 h 1370199"/>
                  <a:gd name="connsiteX2" fmla="*/ 220239 w 220239"/>
                  <a:gd name="connsiteY2" fmla="*/ 1007473 h 1370199"/>
                  <a:gd name="connsiteX3" fmla="*/ 4471 w 220239"/>
                  <a:gd name="connsiteY3" fmla="*/ 1370199 h 1370199"/>
                  <a:gd name="connsiteX4" fmla="*/ 0 w 220239"/>
                  <a:gd name="connsiteY4" fmla="*/ 730359 h 137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39" h="1370199">
                    <a:moveTo>
                      <a:pt x="0" y="730359"/>
                    </a:moveTo>
                    <a:cubicBezTo>
                      <a:pt x="64640" y="481807"/>
                      <a:pt x="154761" y="248552"/>
                      <a:pt x="219401" y="0"/>
                    </a:cubicBezTo>
                    <a:cubicBezTo>
                      <a:pt x="221379" y="342623"/>
                      <a:pt x="218261" y="664850"/>
                      <a:pt x="220239" y="1007473"/>
                    </a:cubicBezTo>
                    <a:lnTo>
                      <a:pt x="4471" y="1370199"/>
                    </a:lnTo>
                    <a:cubicBezTo>
                      <a:pt x="2981" y="1156919"/>
                      <a:pt x="1490" y="943639"/>
                      <a:pt x="0" y="730359"/>
                    </a:cubicBezTo>
                    <a:close/>
                  </a:path>
                </a:pathLst>
              </a:custGeom>
              <a:gradFill rotWithShape="1">
                <a:gsLst>
                  <a:gs pos="0">
                    <a:srgbClr val="2D2DB9">
                      <a:lumMod val="20000"/>
                      <a:lumOff val="80000"/>
                    </a:srgbClr>
                  </a:gs>
                  <a:gs pos="100000">
                    <a:srgbClr val="FFFFFF"/>
                  </a:gs>
                </a:gsLst>
                <a:lin ang="10800000" scaled="0"/>
              </a:gra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grpSp>
            <p:nvGrpSpPr>
              <p:cNvPr id="6" name="Group 950">
                <a:extLst>
                  <a:ext uri="{FF2B5EF4-FFF2-40B4-BE49-F238E27FC236}">
                    <a16:creationId xmlns="" xmlns:a16="http://schemas.microsoft.com/office/drawing/2014/main" id="{BFB22C9B-BC09-B440-A46F-2D76736973CC}"/>
                  </a:ext>
                </a:extLst>
              </p:cNvPr>
              <p:cNvGrpSpPr>
                <a:grpSpLocks/>
              </p:cNvGrpSpPr>
              <p:nvPr/>
            </p:nvGrpSpPr>
            <p:grpSpPr bwMode="auto">
              <a:xfrm>
                <a:off x="1492879" y="2820676"/>
                <a:ext cx="338137" cy="653816"/>
                <a:chOff x="4140" y="429"/>
                <a:chExt cx="1425" cy="2396"/>
              </a:xfrm>
            </p:grpSpPr>
            <p:sp>
              <p:nvSpPr>
                <p:cNvPr id="678" name="Freeform 951">
                  <a:extLst>
                    <a:ext uri="{FF2B5EF4-FFF2-40B4-BE49-F238E27FC236}">
                      <a16:creationId xmlns="" xmlns:a16="http://schemas.microsoft.com/office/drawing/2014/main" id="{C93B17FF-0040-E143-8CD8-47B3382C9ED6}"/>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679" name="Rectangle 952">
                  <a:extLst>
                    <a:ext uri="{FF2B5EF4-FFF2-40B4-BE49-F238E27FC236}">
                      <a16:creationId xmlns="" xmlns:a16="http://schemas.microsoft.com/office/drawing/2014/main" id="{94E3F1D7-858E-134B-B23C-9AEF0360420A}"/>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680" name="Freeform 953">
                  <a:extLst>
                    <a:ext uri="{FF2B5EF4-FFF2-40B4-BE49-F238E27FC236}">
                      <a16:creationId xmlns="" xmlns:a16="http://schemas.microsoft.com/office/drawing/2014/main" id="{A5ADCD62-7F66-5342-A67A-0AAD6E629801}"/>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681" name="Freeform 954">
                  <a:extLst>
                    <a:ext uri="{FF2B5EF4-FFF2-40B4-BE49-F238E27FC236}">
                      <a16:creationId xmlns="" xmlns:a16="http://schemas.microsoft.com/office/drawing/2014/main" id="{798CC50B-B3EC-314B-9757-048EDA87280E}"/>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682" name="Rectangle 955">
                  <a:extLst>
                    <a:ext uri="{FF2B5EF4-FFF2-40B4-BE49-F238E27FC236}">
                      <a16:creationId xmlns="" xmlns:a16="http://schemas.microsoft.com/office/drawing/2014/main" id="{8AC0730C-7FD1-954C-9651-01160E90FBBD}"/>
                    </a:ext>
                  </a:extLst>
                </p:cNvPr>
                <p:cNvSpPr>
                  <a:spLocks noChangeArrowheads="1"/>
                </p:cNvSpPr>
                <p:nvPr/>
              </p:nvSpPr>
              <p:spPr bwMode="auto">
                <a:xfrm>
                  <a:off x="4210" y="690"/>
                  <a:ext cx="598" cy="47"/>
                </a:xfrm>
                <a:prstGeom prst="rect">
                  <a:avLst/>
                </a:prstGeom>
                <a:solidFill>
                  <a:srgbClr val="000000"/>
                </a:solidFill>
                <a:ln w="9525">
                  <a:solidFill>
                    <a:srgbClr val="000000"/>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nvGrpSpPr>
                <p:cNvPr id="7" name="Group 956">
                  <a:extLst>
                    <a:ext uri="{FF2B5EF4-FFF2-40B4-BE49-F238E27FC236}">
                      <a16:creationId xmlns="" xmlns:a16="http://schemas.microsoft.com/office/drawing/2014/main" id="{46F1238A-3BE5-7E4D-9C16-6AF856100F5B}"/>
                    </a:ext>
                  </a:extLst>
                </p:cNvPr>
                <p:cNvGrpSpPr>
                  <a:grpSpLocks/>
                </p:cNvGrpSpPr>
                <p:nvPr/>
              </p:nvGrpSpPr>
              <p:grpSpPr bwMode="auto">
                <a:xfrm>
                  <a:off x="4749" y="668"/>
                  <a:ext cx="581" cy="145"/>
                  <a:chOff x="614" y="2568"/>
                  <a:chExt cx="725" cy="139"/>
                </a:xfrm>
              </p:grpSpPr>
              <p:sp>
                <p:nvSpPr>
                  <p:cNvPr id="708" name="AutoShape 957">
                    <a:extLst>
                      <a:ext uri="{FF2B5EF4-FFF2-40B4-BE49-F238E27FC236}">
                        <a16:creationId xmlns="" xmlns:a16="http://schemas.microsoft.com/office/drawing/2014/main" id="{8F3DFBFB-DFA3-5F48-8418-ED7B15AEE23E}"/>
                      </a:ext>
                    </a:extLst>
                  </p:cNvPr>
                  <p:cNvSpPr>
                    <a:spLocks noChangeArrowheads="1"/>
                  </p:cNvSpPr>
                  <p:nvPr/>
                </p:nvSpPr>
                <p:spPr bwMode="auto">
                  <a:xfrm>
                    <a:off x="613" y="2566"/>
                    <a:ext cx="721" cy="144"/>
                  </a:xfrm>
                  <a:prstGeom prst="roundRect">
                    <a:avLst>
                      <a:gd name="adj" fmla="val 50000"/>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709" name="AutoShape 958">
                    <a:extLst>
                      <a:ext uri="{FF2B5EF4-FFF2-40B4-BE49-F238E27FC236}">
                        <a16:creationId xmlns="" xmlns:a16="http://schemas.microsoft.com/office/drawing/2014/main" id="{3EF6C38B-BA43-AE4B-8950-AC4EC3C4696C}"/>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sp>
              <p:nvSpPr>
                <p:cNvPr id="684" name="Rectangle 959">
                  <a:extLst>
                    <a:ext uri="{FF2B5EF4-FFF2-40B4-BE49-F238E27FC236}">
                      <a16:creationId xmlns="" xmlns:a16="http://schemas.microsoft.com/office/drawing/2014/main" id="{A5086A21-7AAE-C24B-A458-7EA58661E9EA}"/>
                    </a:ext>
                  </a:extLst>
                </p:cNvPr>
                <p:cNvSpPr>
                  <a:spLocks noChangeArrowheads="1"/>
                </p:cNvSpPr>
                <p:nvPr/>
              </p:nvSpPr>
              <p:spPr bwMode="auto">
                <a:xfrm>
                  <a:off x="4220" y="1022"/>
                  <a:ext cx="598" cy="47"/>
                </a:xfrm>
                <a:prstGeom prst="rect">
                  <a:avLst/>
                </a:prstGeom>
                <a:solidFill>
                  <a:srgbClr val="000000"/>
                </a:solidFill>
                <a:ln w="9525">
                  <a:solidFill>
                    <a:srgbClr val="000000"/>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nvGrpSpPr>
                <p:cNvPr id="8" name="Group 960">
                  <a:extLst>
                    <a:ext uri="{FF2B5EF4-FFF2-40B4-BE49-F238E27FC236}">
                      <a16:creationId xmlns="" xmlns:a16="http://schemas.microsoft.com/office/drawing/2014/main" id="{DC0F35FB-5641-C341-93CC-CF394A1D806B}"/>
                    </a:ext>
                  </a:extLst>
                </p:cNvPr>
                <p:cNvGrpSpPr>
                  <a:grpSpLocks/>
                </p:cNvGrpSpPr>
                <p:nvPr/>
              </p:nvGrpSpPr>
              <p:grpSpPr bwMode="auto">
                <a:xfrm>
                  <a:off x="4747" y="994"/>
                  <a:ext cx="581" cy="134"/>
                  <a:chOff x="614" y="2568"/>
                  <a:chExt cx="725" cy="139"/>
                </a:xfrm>
              </p:grpSpPr>
              <p:sp>
                <p:nvSpPr>
                  <p:cNvPr id="706" name="AutoShape 961">
                    <a:extLst>
                      <a:ext uri="{FF2B5EF4-FFF2-40B4-BE49-F238E27FC236}">
                        <a16:creationId xmlns="" xmlns:a16="http://schemas.microsoft.com/office/drawing/2014/main" id="{77FB2B1D-3750-5049-9EFA-8AC3214A62C5}"/>
                      </a:ext>
                    </a:extLst>
                  </p:cNvPr>
                  <p:cNvSpPr>
                    <a:spLocks noChangeArrowheads="1"/>
                  </p:cNvSpPr>
                  <p:nvPr/>
                </p:nvSpPr>
                <p:spPr bwMode="auto">
                  <a:xfrm>
                    <a:off x="615" y="2564"/>
                    <a:ext cx="721" cy="139"/>
                  </a:xfrm>
                  <a:prstGeom prst="roundRect">
                    <a:avLst>
                      <a:gd name="adj" fmla="val 50000"/>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707" name="AutoShape 962">
                    <a:extLst>
                      <a:ext uri="{FF2B5EF4-FFF2-40B4-BE49-F238E27FC236}">
                        <a16:creationId xmlns="" xmlns:a16="http://schemas.microsoft.com/office/drawing/2014/main" id="{956944B6-375A-5147-8F14-3875730F0727}"/>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sp>
              <p:nvSpPr>
                <p:cNvPr id="686" name="Rectangle 963">
                  <a:extLst>
                    <a:ext uri="{FF2B5EF4-FFF2-40B4-BE49-F238E27FC236}">
                      <a16:creationId xmlns="" xmlns:a16="http://schemas.microsoft.com/office/drawing/2014/main" id="{51250F08-E9E0-8947-B41A-98CA619BEBE0}"/>
                    </a:ext>
                  </a:extLst>
                </p:cNvPr>
                <p:cNvSpPr>
                  <a:spLocks noChangeArrowheads="1"/>
                </p:cNvSpPr>
                <p:nvPr/>
              </p:nvSpPr>
              <p:spPr bwMode="auto">
                <a:xfrm>
                  <a:off x="4220" y="1354"/>
                  <a:ext cx="598" cy="47"/>
                </a:xfrm>
                <a:prstGeom prst="rect">
                  <a:avLst/>
                </a:prstGeom>
                <a:solidFill>
                  <a:srgbClr val="000000"/>
                </a:solidFill>
                <a:ln w="9525">
                  <a:solidFill>
                    <a:srgbClr val="000000"/>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687" name="Rectangle 964">
                  <a:extLst>
                    <a:ext uri="{FF2B5EF4-FFF2-40B4-BE49-F238E27FC236}">
                      <a16:creationId xmlns="" xmlns:a16="http://schemas.microsoft.com/office/drawing/2014/main" id="{A7290D91-148F-E442-B5BE-7041CAA1277C}"/>
                    </a:ext>
                  </a:extLst>
                </p:cNvPr>
                <p:cNvSpPr>
                  <a:spLocks noChangeArrowheads="1"/>
                </p:cNvSpPr>
                <p:nvPr/>
              </p:nvSpPr>
              <p:spPr bwMode="auto">
                <a:xfrm>
                  <a:off x="4230" y="1655"/>
                  <a:ext cx="598" cy="47"/>
                </a:xfrm>
                <a:prstGeom prst="rect">
                  <a:avLst/>
                </a:prstGeom>
                <a:solidFill>
                  <a:srgbClr val="000000"/>
                </a:solidFill>
                <a:ln w="9525">
                  <a:solidFill>
                    <a:srgbClr val="000000"/>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nvGrpSpPr>
                <p:cNvPr id="9" name="Group 965">
                  <a:extLst>
                    <a:ext uri="{FF2B5EF4-FFF2-40B4-BE49-F238E27FC236}">
                      <a16:creationId xmlns="" xmlns:a16="http://schemas.microsoft.com/office/drawing/2014/main" id="{A4AC7B26-9599-E447-9575-F78EA7DB36A9}"/>
                    </a:ext>
                  </a:extLst>
                </p:cNvPr>
                <p:cNvGrpSpPr>
                  <a:grpSpLocks/>
                </p:cNvGrpSpPr>
                <p:nvPr/>
              </p:nvGrpSpPr>
              <p:grpSpPr bwMode="auto">
                <a:xfrm>
                  <a:off x="4735" y="1627"/>
                  <a:ext cx="582" cy="151"/>
                  <a:chOff x="614" y="2568"/>
                  <a:chExt cx="725" cy="139"/>
                </a:xfrm>
              </p:grpSpPr>
              <p:sp>
                <p:nvSpPr>
                  <p:cNvPr id="704" name="AutoShape 966">
                    <a:extLst>
                      <a:ext uri="{FF2B5EF4-FFF2-40B4-BE49-F238E27FC236}">
                        <a16:creationId xmlns="" xmlns:a16="http://schemas.microsoft.com/office/drawing/2014/main" id="{16872CF0-ABED-9445-8EA2-8FBA6496009D}"/>
                      </a:ext>
                    </a:extLst>
                  </p:cNvPr>
                  <p:cNvSpPr>
                    <a:spLocks noChangeArrowheads="1"/>
                  </p:cNvSpPr>
                  <p:nvPr/>
                </p:nvSpPr>
                <p:spPr bwMode="auto">
                  <a:xfrm>
                    <a:off x="618" y="2586"/>
                    <a:ext cx="720" cy="124"/>
                  </a:xfrm>
                  <a:prstGeom prst="roundRect">
                    <a:avLst>
                      <a:gd name="adj" fmla="val 50000"/>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705" name="AutoShape 967">
                    <a:extLst>
                      <a:ext uri="{FF2B5EF4-FFF2-40B4-BE49-F238E27FC236}">
                        <a16:creationId xmlns="" xmlns:a16="http://schemas.microsoft.com/office/drawing/2014/main" id="{64523BD2-4BE8-E847-BE4E-D2CBBC05CE70}"/>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sp>
              <p:nvSpPr>
                <p:cNvPr id="689" name="Freeform 968">
                  <a:extLst>
                    <a:ext uri="{FF2B5EF4-FFF2-40B4-BE49-F238E27FC236}">
                      <a16:creationId xmlns="" xmlns:a16="http://schemas.microsoft.com/office/drawing/2014/main" id="{766AF934-6B9F-7A4A-BA2F-5AC0F59DDC5F}"/>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nvGrpSpPr>
                <p:cNvPr id="10" name="Group 969">
                  <a:extLst>
                    <a:ext uri="{FF2B5EF4-FFF2-40B4-BE49-F238E27FC236}">
                      <a16:creationId xmlns="" xmlns:a16="http://schemas.microsoft.com/office/drawing/2014/main" id="{01B1207E-761E-8B48-A649-9F16B0E817FF}"/>
                    </a:ext>
                  </a:extLst>
                </p:cNvPr>
                <p:cNvGrpSpPr>
                  <a:grpSpLocks/>
                </p:cNvGrpSpPr>
                <p:nvPr/>
              </p:nvGrpSpPr>
              <p:grpSpPr bwMode="auto">
                <a:xfrm>
                  <a:off x="4739" y="1327"/>
                  <a:ext cx="582" cy="139"/>
                  <a:chOff x="614" y="2568"/>
                  <a:chExt cx="725" cy="139"/>
                </a:xfrm>
              </p:grpSpPr>
              <p:sp>
                <p:nvSpPr>
                  <p:cNvPr id="702" name="AutoShape 970">
                    <a:extLst>
                      <a:ext uri="{FF2B5EF4-FFF2-40B4-BE49-F238E27FC236}">
                        <a16:creationId xmlns="" xmlns:a16="http://schemas.microsoft.com/office/drawing/2014/main" id="{08367B9F-30AC-DB4D-86E0-8706AB6F17B4}"/>
                      </a:ext>
                    </a:extLst>
                  </p:cNvPr>
                  <p:cNvSpPr>
                    <a:spLocks noChangeArrowheads="1"/>
                  </p:cNvSpPr>
                  <p:nvPr/>
                </p:nvSpPr>
                <p:spPr bwMode="auto">
                  <a:xfrm>
                    <a:off x="613" y="2571"/>
                    <a:ext cx="732" cy="134"/>
                  </a:xfrm>
                  <a:prstGeom prst="roundRect">
                    <a:avLst>
                      <a:gd name="adj" fmla="val 50000"/>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703" name="AutoShape 971">
                    <a:extLst>
                      <a:ext uri="{FF2B5EF4-FFF2-40B4-BE49-F238E27FC236}">
                        <a16:creationId xmlns="" xmlns:a16="http://schemas.microsoft.com/office/drawing/2014/main" id="{0CCF312D-E5E0-DD42-BC43-029376F07D02}"/>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sp>
              <p:nvSpPr>
                <p:cNvPr id="691" name="Rectangle 972">
                  <a:extLst>
                    <a:ext uri="{FF2B5EF4-FFF2-40B4-BE49-F238E27FC236}">
                      <a16:creationId xmlns="" xmlns:a16="http://schemas.microsoft.com/office/drawing/2014/main" id="{77C87858-B0B9-CD40-83EF-2AE4B8CE36A7}"/>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692" name="Freeform 973">
                  <a:extLst>
                    <a:ext uri="{FF2B5EF4-FFF2-40B4-BE49-F238E27FC236}">
                      <a16:creationId xmlns="" xmlns:a16="http://schemas.microsoft.com/office/drawing/2014/main" id="{A75FB760-53D9-F645-965D-EACA234C7B32}"/>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693" name="Freeform 974">
                  <a:extLst>
                    <a:ext uri="{FF2B5EF4-FFF2-40B4-BE49-F238E27FC236}">
                      <a16:creationId xmlns="" xmlns:a16="http://schemas.microsoft.com/office/drawing/2014/main" id="{D0F6A067-0F6C-1542-93C8-8767BAB2817E}"/>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694" name="Oval 975">
                  <a:extLst>
                    <a:ext uri="{FF2B5EF4-FFF2-40B4-BE49-F238E27FC236}">
                      <a16:creationId xmlns="" xmlns:a16="http://schemas.microsoft.com/office/drawing/2014/main" id="{B148E6EE-1086-9D40-820A-A5B06CF30732}"/>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695" name="Freeform 976">
                  <a:extLst>
                    <a:ext uri="{FF2B5EF4-FFF2-40B4-BE49-F238E27FC236}">
                      <a16:creationId xmlns="" xmlns:a16="http://schemas.microsoft.com/office/drawing/2014/main" id="{D8F25B87-4D7C-9E4E-A7D7-69EF334ADEA2}"/>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696" name="AutoShape 977">
                  <a:extLst>
                    <a:ext uri="{FF2B5EF4-FFF2-40B4-BE49-F238E27FC236}">
                      <a16:creationId xmlns="" xmlns:a16="http://schemas.microsoft.com/office/drawing/2014/main" id="{F19FCB47-2C02-3A4D-8F7C-5C007AACF9EB}"/>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697" name="AutoShape 978">
                  <a:extLst>
                    <a:ext uri="{FF2B5EF4-FFF2-40B4-BE49-F238E27FC236}">
                      <a16:creationId xmlns="" xmlns:a16="http://schemas.microsoft.com/office/drawing/2014/main" id="{02DAEA9E-1C92-1E49-ADA1-E12E559547AD}"/>
                    </a:ext>
                  </a:extLst>
                </p:cNvPr>
                <p:cNvSpPr>
                  <a:spLocks noChangeArrowheads="1"/>
                </p:cNvSpPr>
                <p:nvPr/>
              </p:nvSpPr>
              <p:spPr bwMode="auto">
                <a:xfrm>
                  <a:off x="4210" y="2714"/>
                  <a:ext cx="1066"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698" name="Oval 979">
                  <a:extLst>
                    <a:ext uri="{FF2B5EF4-FFF2-40B4-BE49-F238E27FC236}">
                      <a16:creationId xmlns="" xmlns:a16="http://schemas.microsoft.com/office/drawing/2014/main" id="{05D8FE8F-A7EC-5C49-899C-04C2851574D6}"/>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699" name="Oval 980">
                  <a:extLst>
                    <a:ext uri="{FF2B5EF4-FFF2-40B4-BE49-F238E27FC236}">
                      <a16:creationId xmlns="" xmlns:a16="http://schemas.microsoft.com/office/drawing/2014/main" id="{9EF3949A-4727-6545-8662-15885849059B}"/>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0000"/>
                    </a:solidFill>
                    <a:effectLst/>
                    <a:uLnTx/>
                    <a:uFillTx/>
                    <a:latin typeface="Arial" charset="0"/>
                    <a:ea typeface="ＭＳ Ｐゴシック" charset="0"/>
                  </a:endParaRPr>
                </a:p>
              </p:txBody>
            </p:sp>
            <p:sp>
              <p:nvSpPr>
                <p:cNvPr id="700" name="Oval 981">
                  <a:extLst>
                    <a:ext uri="{FF2B5EF4-FFF2-40B4-BE49-F238E27FC236}">
                      <a16:creationId xmlns="" xmlns:a16="http://schemas.microsoft.com/office/drawing/2014/main" id="{0403B0BF-BF1F-DA46-9D8B-5B8849E3B9AA}"/>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701" name="Rectangle 982">
                  <a:extLst>
                    <a:ext uri="{FF2B5EF4-FFF2-40B4-BE49-F238E27FC236}">
                      <a16:creationId xmlns="" xmlns:a16="http://schemas.microsoft.com/office/drawing/2014/main" id="{11732AD1-CADA-424C-B568-61AE7615F998}"/>
                    </a:ext>
                  </a:extLst>
                </p:cNvPr>
                <p:cNvSpPr>
                  <a:spLocks noChangeArrowheads="1"/>
                </p:cNvSpPr>
                <p:nvPr/>
              </p:nvSpPr>
              <p:spPr bwMode="auto">
                <a:xfrm>
                  <a:off x="5067" y="1837"/>
                  <a:ext cx="80" cy="759"/>
                </a:xfrm>
                <a:prstGeom prst="rect">
                  <a:avLst/>
                </a:prstGeom>
                <a:solidFill>
                  <a:srgbClr val="292929"/>
                </a:solidFill>
                <a:ln w="9525">
                  <a:solidFill>
                    <a:srgbClr val="000000"/>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grpSp>
            <p:nvGrpSpPr>
              <p:cNvPr id="11" name="Group 950">
                <a:extLst>
                  <a:ext uri="{FF2B5EF4-FFF2-40B4-BE49-F238E27FC236}">
                    <a16:creationId xmlns="" xmlns:a16="http://schemas.microsoft.com/office/drawing/2014/main" id="{FECCC7AA-D327-D443-87B8-617FD0401735}"/>
                  </a:ext>
                </a:extLst>
              </p:cNvPr>
              <p:cNvGrpSpPr>
                <a:grpSpLocks/>
              </p:cNvGrpSpPr>
              <p:nvPr/>
            </p:nvGrpSpPr>
            <p:grpSpPr bwMode="auto">
              <a:xfrm>
                <a:off x="7182479" y="2847655"/>
                <a:ext cx="338137" cy="653816"/>
                <a:chOff x="4140" y="429"/>
                <a:chExt cx="1425" cy="2396"/>
              </a:xfrm>
            </p:grpSpPr>
            <p:sp>
              <p:nvSpPr>
                <p:cNvPr id="646" name="Freeform 951">
                  <a:extLst>
                    <a:ext uri="{FF2B5EF4-FFF2-40B4-BE49-F238E27FC236}">
                      <a16:creationId xmlns="" xmlns:a16="http://schemas.microsoft.com/office/drawing/2014/main" id="{D0EE5BDB-2A71-CE4D-A062-CF068F3292F9}"/>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647" name="Rectangle 952">
                  <a:extLst>
                    <a:ext uri="{FF2B5EF4-FFF2-40B4-BE49-F238E27FC236}">
                      <a16:creationId xmlns="" xmlns:a16="http://schemas.microsoft.com/office/drawing/2014/main" id="{9E873E53-60F1-0244-90AF-FCDF28B96398}"/>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648" name="Freeform 953">
                  <a:extLst>
                    <a:ext uri="{FF2B5EF4-FFF2-40B4-BE49-F238E27FC236}">
                      <a16:creationId xmlns="" xmlns:a16="http://schemas.microsoft.com/office/drawing/2014/main" id="{0FAA8939-0162-2647-AA4C-426D1152D4D4}"/>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649" name="Freeform 954">
                  <a:extLst>
                    <a:ext uri="{FF2B5EF4-FFF2-40B4-BE49-F238E27FC236}">
                      <a16:creationId xmlns="" xmlns:a16="http://schemas.microsoft.com/office/drawing/2014/main" id="{ACF078AF-FFA7-DC47-91FC-2294F2AE48F3}"/>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650" name="Rectangle 955">
                  <a:extLst>
                    <a:ext uri="{FF2B5EF4-FFF2-40B4-BE49-F238E27FC236}">
                      <a16:creationId xmlns="" xmlns:a16="http://schemas.microsoft.com/office/drawing/2014/main" id="{5AB29191-3455-804D-BDB2-439F7285B70C}"/>
                    </a:ext>
                  </a:extLst>
                </p:cNvPr>
                <p:cNvSpPr>
                  <a:spLocks noChangeArrowheads="1"/>
                </p:cNvSpPr>
                <p:nvPr/>
              </p:nvSpPr>
              <p:spPr bwMode="auto">
                <a:xfrm>
                  <a:off x="4210" y="690"/>
                  <a:ext cx="598" cy="47"/>
                </a:xfrm>
                <a:prstGeom prst="rect">
                  <a:avLst/>
                </a:prstGeom>
                <a:solidFill>
                  <a:srgbClr val="000000"/>
                </a:solidFill>
                <a:ln w="9525">
                  <a:solidFill>
                    <a:srgbClr val="000000"/>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nvGrpSpPr>
                <p:cNvPr id="12" name="Group 956">
                  <a:extLst>
                    <a:ext uri="{FF2B5EF4-FFF2-40B4-BE49-F238E27FC236}">
                      <a16:creationId xmlns="" xmlns:a16="http://schemas.microsoft.com/office/drawing/2014/main" id="{4B1AE814-DE01-8344-A38E-AB9760179910}"/>
                    </a:ext>
                  </a:extLst>
                </p:cNvPr>
                <p:cNvGrpSpPr>
                  <a:grpSpLocks/>
                </p:cNvGrpSpPr>
                <p:nvPr/>
              </p:nvGrpSpPr>
              <p:grpSpPr bwMode="auto">
                <a:xfrm>
                  <a:off x="4749" y="668"/>
                  <a:ext cx="581" cy="145"/>
                  <a:chOff x="614" y="2568"/>
                  <a:chExt cx="725" cy="139"/>
                </a:xfrm>
              </p:grpSpPr>
              <p:sp>
                <p:nvSpPr>
                  <p:cNvPr id="676" name="AutoShape 957">
                    <a:extLst>
                      <a:ext uri="{FF2B5EF4-FFF2-40B4-BE49-F238E27FC236}">
                        <a16:creationId xmlns="" xmlns:a16="http://schemas.microsoft.com/office/drawing/2014/main" id="{3D8B382B-4EE2-3044-AB03-ED5E89F6208E}"/>
                      </a:ext>
                    </a:extLst>
                  </p:cNvPr>
                  <p:cNvSpPr>
                    <a:spLocks noChangeArrowheads="1"/>
                  </p:cNvSpPr>
                  <p:nvPr/>
                </p:nvSpPr>
                <p:spPr bwMode="auto">
                  <a:xfrm>
                    <a:off x="613" y="2566"/>
                    <a:ext cx="721" cy="144"/>
                  </a:xfrm>
                  <a:prstGeom prst="roundRect">
                    <a:avLst>
                      <a:gd name="adj" fmla="val 50000"/>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677" name="AutoShape 958">
                    <a:extLst>
                      <a:ext uri="{FF2B5EF4-FFF2-40B4-BE49-F238E27FC236}">
                        <a16:creationId xmlns="" xmlns:a16="http://schemas.microsoft.com/office/drawing/2014/main" id="{EE12B379-2B8C-6249-85FA-34B6B72F8801}"/>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sp>
              <p:nvSpPr>
                <p:cNvPr id="652" name="Rectangle 959">
                  <a:extLst>
                    <a:ext uri="{FF2B5EF4-FFF2-40B4-BE49-F238E27FC236}">
                      <a16:creationId xmlns="" xmlns:a16="http://schemas.microsoft.com/office/drawing/2014/main" id="{8B337E37-83E3-8A4F-A114-0556F0655BB0}"/>
                    </a:ext>
                  </a:extLst>
                </p:cNvPr>
                <p:cNvSpPr>
                  <a:spLocks noChangeArrowheads="1"/>
                </p:cNvSpPr>
                <p:nvPr/>
              </p:nvSpPr>
              <p:spPr bwMode="auto">
                <a:xfrm>
                  <a:off x="4220" y="1022"/>
                  <a:ext cx="598" cy="47"/>
                </a:xfrm>
                <a:prstGeom prst="rect">
                  <a:avLst/>
                </a:prstGeom>
                <a:solidFill>
                  <a:srgbClr val="000000"/>
                </a:solidFill>
                <a:ln w="9525">
                  <a:solidFill>
                    <a:srgbClr val="000000"/>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nvGrpSpPr>
                <p:cNvPr id="13" name="Group 960">
                  <a:extLst>
                    <a:ext uri="{FF2B5EF4-FFF2-40B4-BE49-F238E27FC236}">
                      <a16:creationId xmlns="" xmlns:a16="http://schemas.microsoft.com/office/drawing/2014/main" id="{2B1B316A-27F7-544C-BB1F-529B81FEBCE0}"/>
                    </a:ext>
                  </a:extLst>
                </p:cNvPr>
                <p:cNvGrpSpPr>
                  <a:grpSpLocks/>
                </p:cNvGrpSpPr>
                <p:nvPr/>
              </p:nvGrpSpPr>
              <p:grpSpPr bwMode="auto">
                <a:xfrm>
                  <a:off x="4747" y="994"/>
                  <a:ext cx="581" cy="134"/>
                  <a:chOff x="614" y="2568"/>
                  <a:chExt cx="725" cy="139"/>
                </a:xfrm>
              </p:grpSpPr>
              <p:sp>
                <p:nvSpPr>
                  <p:cNvPr id="674" name="AutoShape 961">
                    <a:extLst>
                      <a:ext uri="{FF2B5EF4-FFF2-40B4-BE49-F238E27FC236}">
                        <a16:creationId xmlns="" xmlns:a16="http://schemas.microsoft.com/office/drawing/2014/main" id="{82CB4D18-8227-7449-A037-629C0FF8F636}"/>
                      </a:ext>
                    </a:extLst>
                  </p:cNvPr>
                  <p:cNvSpPr>
                    <a:spLocks noChangeArrowheads="1"/>
                  </p:cNvSpPr>
                  <p:nvPr/>
                </p:nvSpPr>
                <p:spPr bwMode="auto">
                  <a:xfrm>
                    <a:off x="615" y="2564"/>
                    <a:ext cx="721" cy="139"/>
                  </a:xfrm>
                  <a:prstGeom prst="roundRect">
                    <a:avLst>
                      <a:gd name="adj" fmla="val 50000"/>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675" name="AutoShape 962">
                    <a:extLst>
                      <a:ext uri="{FF2B5EF4-FFF2-40B4-BE49-F238E27FC236}">
                        <a16:creationId xmlns="" xmlns:a16="http://schemas.microsoft.com/office/drawing/2014/main" id="{77C4C892-C52D-2A43-9E00-5E5F89DAA9C8}"/>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sp>
              <p:nvSpPr>
                <p:cNvPr id="654" name="Rectangle 963">
                  <a:extLst>
                    <a:ext uri="{FF2B5EF4-FFF2-40B4-BE49-F238E27FC236}">
                      <a16:creationId xmlns="" xmlns:a16="http://schemas.microsoft.com/office/drawing/2014/main" id="{9B59ADB0-5FC1-6947-8652-152C4431F5FD}"/>
                    </a:ext>
                  </a:extLst>
                </p:cNvPr>
                <p:cNvSpPr>
                  <a:spLocks noChangeArrowheads="1"/>
                </p:cNvSpPr>
                <p:nvPr/>
              </p:nvSpPr>
              <p:spPr bwMode="auto">
                <a:xfrm>
                  <a:off x="4220" y="1354"/>
                  <a:ext cx="598" cy="47"/>
                </a:xfrm>
                <a:prstGeom prst="rect">
                  <a:avLst/>
                </a:prstGeom>
                <a:solidFill>
                  <a:srgbClr val="000000"/>
                </a:solidFill>
                <a:ln w="9525">
                  <a:solidFill>
                    <a:srgbClr val="000000"/>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655" name="Rectangle 964">
                  <a:extLst>
                    <a:ext uri="{FF2B5EF4-FFF2-40B4-BE49-F238E27FC236}">
                      <a16:creationId xmlns="" xmlns:a16="http://schemas.microsoft.com/office/drawing/2014/main" id="{8036EA19-0F4F-4C4C-AB33-071D6E220F8E}"/>
                    </a:ext>
                  </a:extLst>
                </p:cNvPr>
                <p:cNvSpPr>
                  <a:spLocks noChangeArrowheads="1"/>
                </p:cNvSpPr>
                <p:nvPr/>
              </p:nvSpPr>
              <p:spPr bwMode="auto">
                <a:xfrm>
                  <a:off x="4230" y="1655"/>
                  <a:ext cx="598" cy="47"/>
                </a:xfrm>
                <a:prstGeom prst="rect">
                  <a:avLst/>
                </a:prstGeom>
                <a:solidFill>
                  <a:srgbClr val="000000"/>
                </a:solidFill>
                <a:ln w="9525">
                  <a:solidFill>
                    <a:srgbClr val="000000"/>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nvGrpSpPr>
                <p:cNvPr id="14" name="Group 965">
                  <a:extLst>
                    <a:ext uri="{FF2B5EF4-FFF2-40B4-BE49-F238E27FC236}">
                      <a16:creationId xmlns="" xmlns:a16="http://schemas.microsoft.com/office/drawing/2014/main" id="{A1852D81-9CD2-8342-A865-F1FC4DE773FD}"/>
                    </a:ext>
                  </a:extLst>
                </p:cNvPr>
                <p:cNvGrpSpPr>
                  <a:grpSpLocks/>
                </p:cNvGrpSpPr>
                <p:nvPr/>
              </p:nvGrpSpPr>
              <p:grpSpPr bwMode="auto">
                <a:xfrm>
                  <a:off x="4735" y="1627"/>
                  <a:ext cx="582" cy="151"/>
                  <a:chOff x="614" y="2568"/>
                  <a:chExt cx="725" cy="139"/>
                </a:xfrm>
              </p:grpSpPr>
              <p:sp>
                <p:nvSpPr>
                  <p:cNvPr id="672" name="AutoShape 966">
                    <a:extLst>
                      <a:ext uri="{FF2B5EF4-FFF2-40B4-BE49-F238E27FC236}">
                        <a16:creationId xmlns="" xmlns:a16="http://schemas.microsoft.com/office/drawing/2014/main" id="{108E3B46-89A3-BF49-B0A1-1143515C5F28}"/>
                      </a:ext>
                    </a:extLst>
                  </p:cNvPr>
                  <p:cNvSpPr>
                    <a:spLocks noChangeArrowheads="1"/>
                  </p:cNvSpPr>
                  <p:nvPr/>
                </p:nvSpPr>
                <p:spPr bwMode="auto">
                  <a:xfrm>
                    <a:off x="618" y="2586"/>
                    <a:ext cx="720" cy="124"/>
                  </a:xfrm>
                  <a:prstGeom prst="roundRect">
                    <a:avLst>
                      <a:gd name="adj" fmla="val 50000"/>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673" name="AutoShape 967">
                    <a:extLst>
                      <a:ext uri="{FF2B5EF4-FFF2-40B4-BE49-F238E27FC236}">
                        <a16:creationId xmlns="" xmlns:a16="http://schemas.microsoft.com/office/drawing/2014/main" id="{EC7B04A0-DF7A-634B-9639-ECB3A2ECCD20}"/>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sp>
              <p:nvSpPr>
                <p:cNvPr id="657" name="Freeform 968">
                  <a:extLst>
                    <a:ext uri="{FF2B5EF4-FFF2-40B4-BE49-F238E27FC236}">
                      <a16:creationId xmlns="" xmlns:a16="http://schemas.microsoft.com/office/drawing/2014/main" id="{CEABE947-354F-A444-B6A6-162F825E5B4C}"/>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nvGrpSpPr>
                <p:cNvPr id="15" name="Group 969">
                  <a:extLst>
                    <a:ext uri="{FF2B5EF4-FFF2-40B4-BE49-F238E27FC236}">
                      <a16:creationId xmlns="" xmlns:a16="http://schemas.microsoft.com/office/drawing/2014/main" id="{C17DC2A8-1A2D-024C-81BB-C671F1D74297}"/>
                    </a:ext>
                  </a:extLst>
                </p:cNvPr>
                <p:cNvGrpSpPr>
                  <a:grpSpLocks/>
                </p:cNvGrpSpPr>
                <p:nvPr/>
              </p:nvGrpSpPr>
              <p:grpSpPr bwMode="auto">
                <a:xfrm>
                  <a:off x="4739" y="1327"/>
                  <a:ext cx="582" cy="139"/>
                  <a:chOff x="614" y="2568"/>
                  <a:chExt cx="725" cy="139"/>
                </a:xfrm>
              </p:grpSpPr>
              <p:sp>
                <p:nvSpPr>
                  <p:cNvPr id="670" name="AutoShape 970">
                    <a:extLst>
                      <a:ext uri="{FF2B5EF4-FFF2-40B4-BE49-F238E27FC236}">
                        <a16:creationId xmlns="" xmlns:a16="http://schemas.microsoft.com/office/drawing/2014/main" id="{F160E30B-0993-AE40-BCC2-F036B6614B56}"/>
                      </a:ext>
                    </a:extLst>
                  </p:cNvPr>
                  <p:cNvSpPr>
                    <a:spLocks noChangeArrowheads="1"/>
                  </p:cNvSpPr>
                  <p:nvPr/>
                </p:nvSpPr>
                <p:spPr bwMode="auto">
                  <a:xfrm>
                    <a:off x="613" y="2571"/>
                    <a:ext cx="732" cy="134"/>
                  </a:xfrm>
                  <a:prstGeom prst="roundRect">
                    <a:avLst>
                      <a:gd name="adj" fmla="val 50000"/>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671" name="AutoShape 971">
                    <a:extLst>
                      <a:ext uri="{FF2B5EF4-FFF2-40B4-BE49-F238E27FC236}">
                        <a16:creationId xmlns="" xmlns:a16="http://schemas.microsoft.com/office/drawing/2014/main" id="{538FC7AE-F6DF-8747-A7AB-B6B79861FEE4}"/>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sp>
              <p:nvSpPr>
                <p:cNvPr id="659" name="Rectangle 972">
                  <a:extLst>
                    <a:ext uri="{FF2B5EF4-FFF2-40B4-BE49-F238E27FC236}">
                      <a16:creationId xmlns="" xmlns:a16="http://schemas.microsoft.com/office/drawing/2014/main" id="{B8C1B32E-8389-0C40-AC5D-FE4DC23D4D2C}"/>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660" name="Freeform 973">
                  <a:extLst>
                    <a:ext uri="{FF2B5EF4-FFF2-40B4-BE49-F238E27FC236}">
                      <a16:creationId xmlns="" xmlns:a16="http://schemas.microsoft.com/office/drawing/2014/main" id="{C409700D-9137-5047-8DD1-2ADBEDCE3E06}"/>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661" name="Freeform 974">
                  <a:extLst>
                    <a:ext uri="{FF2B5EF4-FFF2-40B4-BE49-F238E27FC236}">
                      <a16:creationId xmlns="" xmlns:a16="http://schemas.microsoft.com/office/drawing/2014/main" id="{5B9FA4F0-FCB9-934A-B103-01E54A04CFF2}"/>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662" name="Oval 975">
                  <a:extLst>
                    <a:ext uri="{FF2B5EF4-FFF2-40B4-BE49-F238E27FC236}">
                      <a16:creationId xmlns="" xmlns:a16="http://schemas.microsoft.com/office/drawing/2014/main" id="{023DC606-4CC2-3F4F-9F3C-9273A59A46D0}"/>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663" name="Freeform 976">
                  <a:extLst>
                    <a:ext uri="{FF2B5EF4-FFF2-40B4-BE49-F238E27FC236}">
                      <a16:creationId xmlns="" xmlns:a16="http://schemas.microsoft.com/office/drawing/2014/main" id="{53BD9118-EC44-984F-BEE7-589634D00B5F}"/>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664" name="AutoShape 977">
                  <a:extLst>
                    <a:ext uri="{FF2B5EF4-FFF2-40B4-BE49-F238E27FC236}">
                      <a16:creationId xmlns="" xmlns:a16="http://schemas.microsoft.com/office/drawing/2014/main" id="{EAE28A53-589D-8949-97F5-B64BCC5E9414}"/>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665" name="AutoShape 978">
                  <a:extLst>
                    <a:ext uri="{FF2B5EF4-FFF2-40B4-BE49-F238E27FC236}">
                      <a16:creationId xmlns="" xmlns:a16="http://schemas.microsoft.com/office/drawing/2014/main" id="{B726ADB7-E2D7-4A4D-8A36-F54F820A7D77}"/>
                    </a:ext>
                  </a:extLst>
                </p:cNvPr>
                <p:cNvSpPr>
                  <a:spLocks noChangeArrowheads="1"/>
                </p:cNvSpPr>
                <p:nvPr/>
              </p:nvSpPr>
              <p:spPr bwMode="auto">
                <a:xfrm>
                  <a:off x="4210" y="2714"/>
                  <a:ext cx="1066"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666" name="Oval 979">
                  <a:extLst>
                    <a:ext uri="{FF2B5EF4-FFF2-40B4-BE49-F238E27FC236}">
                      <a16:creationId xmlns="" xmlns:a16="http://schemas.microsoft.com/office/drawing/2014/main" id="{72BFBA95-D735-264D-9CF3-6336547B057E}"/>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667" name="Oval 980">
                  <a:extLst>
                    <a:ext uri="{FF2B5EF4-FFF2-40B4-BE49-F238E27FC236}">
                      <a16:creationId xmlns="" xmlns:a16="http://schemas.microsoft.com/office/drawing/2014/main" id="{17EC0A8D-B065-BF41-B9E4-498E24647229}"/>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0000"/>
                    </a:solidFill>
                    <a:effectLst/>
                    <a:uLnTx/>
                    <a:uFillTx/>
                    <a:latin typeface="Arial" charset="0"/>
                    <a:ea typeface="ＭＳ Ｐゴシック" charset="0"/>
                  </a:endParaRPr>
                </a:p>
              </p:txBody>
            </p:sp>
            <p:sp>
              <p:nvSpPr>
                <p:cNvPr id="668" name="Oval 981">
                  <a:extLst>
                    <a:ext uri="{FF2B5EF4-FFF2-40B4-BE49-F238E27FC236}">
                      <a16:creationId xmlns="" xmlns:a16="http://schemas.microsoft.com/office/drawing/2014/main" id="{D57BC389-6B5C-B547-B5A5-0A29CCF6C153}"/>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669" name="Rectangle 982">
                  <a:extLst>
                    <a:ext uri="{FF2B5EF4-FFF2-40B4-BE49-F238E27FC236}">
                      <a16:creationId xmlns="" xmlns:a16="http://schemas.microsoft.com/office/drawing/2014/main" id="{B32EABF4-6F89-1849-A226-D1AAB432C6B6}"/>
                    </a:ext>
                  </a:extLst>
                </p:cNvPr>
                <p:cNvSpPr>
                  <a:spLocks noChangeArrowheads="1"/>
                </p:cNvSpPr>
                <p:nvPr/>
              </p:nvSpPr>
              <p:spPr bwMode="auto">
                <a:xfrm>
                  <a:off x="5067" y="1837"/>
                  <a:ext cx="80" cy="759"/>
                </a:xfrm>
                <a:prstGeom prst="rect">
                  <a:avLst/>
                </a:prstGeom>
                <a:solidFill>
                  <a:srgbClr val="292929"/>
                </a:solidFill>
                <a:ln w="9525">
                  <a:solidFill>
                    <a:srgbClr val="000000"/>
                  </a:solidFill>
                  <a:miter lim="800000"/>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grpSp>
        <p:sp>
          <p:nvSpPr>
            <p:cNvPr id="370" name="Freeform 2">
              <a:extLst>
                <a:ext uri="{FF2B5EF4-FFF2-40B4-BE49-F238E27FC236}">
                  <a16:creationId xmlns="" xmlns:a16="http://schemas.microsoft.com/office/drawing/2014/main" id="{3BB28199-D5FC-D443-8567-6C0DFD261CDC}"/>
                </a:ext>
              </a:extLst>
            </p:cNvPr>
            <p:cNvSpPr>
              <a:spLocks/>
            </p:cNvSpPr>
            <p:nvPr/>
          </p:nvSpPr>
          <p:spPr bwMode="auto">
            <a:xfrm>
              <a:off x="2592388" y="5284251"/>
              <a:ext cx="4027487" cy="939800"/>
            </a:xfrm>
            <a:custGeom>
              <a:avLst/>
              <a:gdLst>
                <a:gd name="T0" fmla="*/ 648763 w 10001"/>
                <a:gd name="T1" fmla="*/ 34777612 h 10125"/>
                <a:gd name="T2" fmla="*/ 115976403 w 10001"/>
                <a:gd name="T3" fmla="*/ 13733703 h 10125"/>
                <a:gd name="T4" fmla="*/ 507700960 w 10001"/>
                <a:gd name="T5" fmla="*/ 8662125 h 10125"/>
                <a:gd name="T6" fmla="*/ 810212713 w 10001"/>
                <a:gd name="T7" fmla="*/ 0 h 10125"/>
                <a:gd name="T8" fmla="*/ 1090015738 w 10001"/>
                <a:gd name="T9" fmla="*/ 8687929 h 10125"/>
                <a:gd name="T10" fmla="*/ 1310938763 w 10001"/>
                <a:gd name="T11" fmla="*/ 4279362 h 10125"/>
                <a:gd name="T12" fmla="*/ 1620263134 w 10001"/>
                <a:gd name="T13" fmla="*/ 25736690 h 10125"/>
                <a:gd name="T14" fmla="*/ 1394798364 w 10001"/>
                <a:gd name="T15" fmla="*/ 58525268 h 10125"/>
                <a:gd name="T16" fmla="*/ 1134622140 w 10001"/>
                <a:gd name="T17" fmla="*/ 80266624 h 10125"/>
                <a:gd name="T18" fmla="*/ 860820276 w 10001"/>
                <a:gd name="T19" fmla="*/ 76142271 h 10125"/>
                <a:gd name="T20" fmla="*/ 708996782 w 10001"/>
                <a:gd name="T21" fmla="*/ 85346835 h 10125"/>
                <a:gd name="T22" fmla="*/ 509322667 w 10001"/>
                <a:gd name="T23" fmla="*/ 86268164 h 10125"/>
                <a:gd name="T24" fmla="*/ 353443899 w 10001"/>
                <a:gd name="T25" fmla="*/ 67979516 h 10125"/>
                <a:gd name="T26" fmla="*/ 192536914 w 10001"/>
                <a:gd name="T27" fmla="*/ 64535347 h 10125"/>
                <a:gd name="T28" fmla="*/ 648763 w 10001"/>
                <a:gd name="T29" fmla="*/ 34777612 h 10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01" h="10125">
                  <a:moveTo>
                    <a:pt x="4" y="4039"/>
                  </a:moveTo>
                  <a:cubicBezTo>
                    <a:pt x="-29" y="2271"/>
                    <a:pt x="194" y="2100"/>
                    <a:pt x="715" y="1595"/>
                  </a:cubicBezTo>
                  <a:cubicBezTo>
                    <a:pt x="1236" y="1089"/>
                    <a:pt x="2417" y="1272"/>
                    <a:pt x="3130" y="1006"/>
                  </a:cubicBezTo>
                  <a:cubicBezTo>
                    <a:pt x="3843" y="740"/>
                    <a:pt x="4397" y="0"/>
                    <a:pt x="4995" y="0"/>
                  </a:cubicBezTo>
                  <a:cubicBezTo>
                    <a:pt x="5593" y="1"/>
                    <a:pt x="6206" y="926"/>
                    <a:pt x="6720" y="1009"/>
                  </a:cubicBezTo>
                  <a:cubicBezTo>
                    <a:pt x="7234" y="1092"/>
                    <a:pt x="7536" y="241"/>
                    <a:pt x="8082" y="497"/>
                  </a:cubicBezTo>
                  <a:cubicBezTo>
                    <a:pt x="8628" y="756"/>
                    <a:pt x="9854" y="442"/>
                    <a:pt x="9989" y="2989"/>
                  </a:cubicBezTo>
                  <a:cubicBezTo>
                    <a:pt x="10124" y="5536"/>
                    <a:pt x="9098" y="5742"/>
                    <a:pt x="8599" y="6797"/>
                  </a:cubicBezTo>
                  <a:cubicBezTo>
                    <a:pt x="8100" y="7852"/>
                    <a:pt x="7544" y="8981"/>
                    <a:pt x="6995" y="9322"/>
                  </a:cubicBezTo>
                  <a:cubicBezTo>
                    <a:pt x="6446" y="9663"/>
                    <a:pt x="5793" y="8957"/>
                    <a:pt x="5307" y="8843"/>
                  </a:cubicBezTo>
                  <a:cubicBezTo>
                    <a:pt x="4819" y="8726"/>
                    <a:pt x="4628" y="10048"/>
                    <a:pt x="4371" y="9912"/>
                  </a:cubicBezTo>
                  <a:cubicBezTo>
                    <a:pt x="4114" y="9775"/>
                    <a:pt x="3505" y="10355"/>
                    <a:pt x="3140" y="10019"/>
                  </a:cubicBezTo>
                  <a:cubicBezTo>
                    <a:pt x="2774" y="9683"/>
                    <a:pt x="2820" y="8138"/>
                    <a:pt x="2179" y="7895"/>
                  </a:cubicBezTo>
                  <a:cubicBezTo>
                    <a:pt x="1586" y="6800"/>
                    <a:pt x="1549" y="8137"/>
                    <a:pt x="1187" y="7495"/>
                  </a:cubicBezTo>
                  <a:cubicBezTo>
                    <a:pt x="825" y="6852"/>
                    <a:pt x="-7" y="6157"/>
                    <a:pt x="4" y="4039"/>
                  </a:cubicBezTo>
                  <a:close/>
                </a:path>
              </a:pathLst>
            </a:custGeom>
            <a:solidFill>
              <a:srgbClr val="9CE0F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cxnSp>
          <p:nvCxnSpPr>
            <p:cNvPr id="371" name="Straight Connector 370">
              <a:extLst>
                <a:ext uri="{FF2B5EF4-FFF2-40B4-BE49-F238E27FC236}">
                  <a16:creationId xmlns="" xmlns:a16="http://schemas.microsoft.com/office/drawing/2014/main" id="{0FAAA199-AEB8-E64A-B909-18FBC3F37878}"/>
                </a:ext>
              </a:extLst>
            </p:cNvPr>
            <p:cNvCxnSpPr/>
            <p:nvPr/>
          </p:nvCxnSpPr>
          <p:spPr>
            <a:xfrm flipV="1">
              <a:off x="3262941" y="5435064"/>
              <a:ext cx="1316038" cy="131762"/>
            </a:xfrm>
            <a:prstGeom prst="line">
              <a:avLst/>
            </a:prstGeom>
            <a:noFill/>
            <a:ln w="12700" cap="flat" cmpd="sng" algn="ctr">
              <a:solidFill>
                <a:srgbClr val="000000"/>
              </a:solidFill>
              <a:prstDash val="solid"/>
            </a:ln>
            <a:effectLst/>
          </p:spPr>
        </p:cxnSp>
        <p:cxnSp>
          <p:nvCxnSpPr>
            <p:cNvPr id="372" name="Straight Connector 371">
              <a:extLst>
                <a:ext uri="{FF2B5EF4-FFF2-40B4-BE49-F238E27FC236}">
                  <a16:creationId xmlns="" xmlns:a16="http://schemas.microsoft.com/office/drawing/2014/main" id="{2ABBCC09-F2C0-4C45-87E5-813EA3F60370}"/>
                </a:ext>
              </a:extLst>
            </p:cNvPr>
            <p:cNvCxnSpPr/>
            <p:nvPr/>
          </p:nvCxnSpPr>
          <p:spPr>
            <a:xfrm>
              <a:off x="3151816" y="5622389"/>
              <a:ext cx="2259013" cy="298450"/>
            </a:xfrm>
            <a:prstGeom prst="line">
              <a:avLst/>
            </a:prstGeom>
            <a:noFill/>
            <a:ln w="12700" cap="flat" cmpd="sng" algn="ctr">
              <a:solidFill>
                <a:srgbClr val="000000"/>
              </a:solidFill>
              <a:prstDash val="solid"/>
            </a:ln>
            <a:effectLst/>
          </p:spPr>
        </p:cxnSp>
        <p:cxnSp>
          <p:nvCxnSpPr>
            <p:cNvPr id="373" name="Straight Connector 372">
              <a:extLst>
                <a:ext uri="{FF2B5EF4-FFF2-40B4-BE49-F238E27FC236}">
                  <a16:creationId xmlns="" xmlns:a16="http://schemas.microsoft.com/office/drawing/2014/main" id="{9AFB164F-4D28-5C4F-B4A4-CF779B610802}"/>
                </a:ext>
              </a:extLst>
            </p:cNvPr>
            <p:cNvCxnSpPr/>
            <p:nvPr/>
          </p:nvCxnSpPr>
          <p:spPr>
            <a:xfrm>
              <a:off x="3164516" y="5727164"/>
              <a:ext cx="714375" cy="276225"/>
            </a:xfrm>
            <a:prstGeom prst="line">
              <a:avLst/>
            </a:prstGeom>
            <a:noFill/>
            <a:ln w="12700" cap="flat" cmpd="sng" algn="ctr">
              <a:solidFill>
                <a:srgbClr val="000000"/>
              </a:solidFill>
              <a:prstDash val="solid"/>
            </a:ln>
            <a:effectLst/>
          </p:spPr>
        </p:cxnSp>
        <p:cxnSp>
          <p:nvCxnSpPr>
            <p:cNvPr id="374" name="Straight Connector 373">
              <a:extLst>
                <a:ext uri="{FF2B5EF4-FFF2-40B4-BE49-F238E27FC236}">
                  <a16:creationId xmlns="" xmlns:a16="http://schemas.microsoft.com/office/drawing/2014/main" id="{CA14130F-9391-1649-BCE9-D4C5BF17E520}"/>
                </a:ext>
              </a:extLst>
            </p:cNvPr>
            <p:cNvCxnSpPr/>
            <p:nvPr/>
          </p:nvCxnSpPr>
          <p:spPr>
            <a:xfrm flipV="1">
              <a:off x="4182104" y="5920839"/>
              <a:ext cx="1247775" cy="82550"/>
            </a:xfrm>
            <a:prstGeom prst="line">
              <a:avLst/>
            </a:prstGeom>
            <a:noFill/>
            <a:ln w="12700" cap="flat" cmpd="sng" algn="ctr">
              <a:solidFill>
                <a:srgbClr val="000000"/>
              </a:solidFill>
              <a:prstDash val="solid"/>
            </a:ln>
            <a:effectLst/>
          </p:spPr>
        </p:cxnSp>
        <p:cxnSp>
          <p:nvCxnSpPr>
            <p:cNvPr id="375" name="Straight Connector 374">
              <a:extLst>
                <a:ext uri="{FF2B5EF4-FFF2-40B4-BE49-F238E27FC236}">
                  <a16:creationId xmlns="" xmlns:a16="http://schemas.microsoft.com/office/drawing/2014/main" id="{C9F6F123-ABA3-F044-9B04-6AA48EA0F9DE}"/>
                </a:ext>
              </a:extLst>
            </p:cNvPr>
            <p:cNvCxnSpPr/>
            <p:nvPr/>
          </p:nvCxnSpPr>
          <p:spPr>
            <a:xfrm>
              <a:off x="4842504" y="5468401"/>
              <a:ext cx="1057275" cy="123825"/>
            </a:xfrm>
            <a:prstGeom prst="line">
              <a:avLst/>
            </a:prstGeom>
            <a:noFill/>
            <a:ln w="12700" cap="flat" cmpd="sng" algn="ctr">
              <a:solidFill>
                <a:srgbClr val="000000"/>
              </a:solidFill>
              <a:prstDash val="solid"/>
            </a:ln>
            <a:effectLst/>
          </p:spPr>
        </p:cxnSp>
        <p:cxnSp>
          <p:nvCxnSpPr>
            <p:cNvPr id="376" name="Straight Connector 375">
              <a:extLst>
                <a:ext uri="{FF2B5EF4-FFF2-40B4-BE49-F238E27FC236}">
                  <a16:creationId xmlns="" xmlns:a16="http://schemas.microsoft.com/office/drawing/2014/main" id="{4CE11005-F216-1D4E-B997-41E3293C9349}"/>
                </a:ext>
              </a:extLst>
            </p:cNvPr>
            <p:cNvCxnSpPr/>
            <p:nvPr/>
          </p:nvCxnSpPr>
          <p:spPr>
            <a:xfrm flipV="1">
              <a:off x="4126541" y="5622389"/>
              <a:ext cx="1790700" cy="298450"/>
            </a:xfrm>
            <a:prstGeom prst="line">
              <a:avLst/>
            </a:prstGeom>
            <a:noFill/>
            <a:ln w="12700" cap="flat" cmpd="sng" algn="ctr">
              <a:solidFill>
                <a:srgbClr val="000000"/>
              </a:solidFill>
              <a:prstDash val="solid"/>
            </a:ln>
            <a:effectLst/>
          </p:spPr>
        </p:cxnSp>
        <p:cxnSp>
          <p:nvCxnSpPr>
            <p:cNvPr id="377" name="Straight Connector 376">
              <a:extLst>
                <a:ext uri="{FF2B5EF4-FFF2-40B4-BE49-F238E27FC236}">
                  <a16:creationId xmlns="" xmlns:a16="http://schemas.microsoft.com/office/drawing/2014/main" id="{7B22F5BD-70D2-8045-8E17-1709AE17C5EB}"/>
                </a:ext>
              </a:extLst>
            </p:cNvPr>
            <p:cNvCxnSpPr/>
            <p:nvPr/>
          </p:nvCxnSpPr>
          <p:spPr>
            <a:xfrm flipV="1">
              <a:off x="5453691" y="5650964"/>
              <a:ext cx="588963" cy="269875"/>
            </a:xfrm>
            <a:prstGeom prst="line">
              <a:avLst/>
            </a:prstGeom>
            <a:noFill/>
            <a:ln w="12700" cap="flat" cmpd="sng" algn="ctr">
              <a:solidFill>
                <a:srgbClr val="000000"/>
              </a:solidFill>
              <a:prstDash val="solid"/>
            </a:ln>
            <a:effectLst/>
          </p:spPr>
        </p:cxnSp>
        <p:cxnSp>
          <p:nvCxnSpPr>
            <p:cNvPr id="378" name="Straight Connector 377">
              <a:extLst>
                <a:ext uri="{FF2B5EF4-FFF2-40B4-BE49-F238E27FC236}">
                  <a16:creationId xmlns="" xmlns:a16="http://schemas.microsoft.com/office/drawing/2014/main" id="{D473209B-0783-D043-91DD-0738BF606A6A}"/>
                </a:ext>
              </a:extLst>
            </p:cNvPr>
            <p:cNvCxnSpPr/>
            <p:nvPr/>
          </p:nvCxnSpPr>
          <p:spPr>
            <a:xfrm>
              <a:off x="4596441" y="5435064"/>
              <a:ext cx="814388" cy="401637"/>
            </a:xfrm>
            <a:prstGeom prst="line">
              <a:avLst/>
            </a:prstGeom>
            <a:noFill/>
            <a:ln w="12700" cap="flat" cmpd="sng" algn="ctr">
              <a:solidFill>
                <a:srgbClr val="000000"/>
              </a:solidFill>
              <a:prstDash val="solid"/>
            </a:ln>
            <a:effectLst/>
          </p:spPr>
        </p:cxnSp>
        <p:grpSp>
          <p:nvGrpSpPr>
            <p:cNvPr id="16" name="Group 378">
              <a:extLst>
                <a:ext uri="{FF2B5EF4-FFF2-40B4-BE49-F238E27FC236}">
                  <a16:creationId xmlns="" xmlns:a16="http://schemas.microsoft.com/office/drawing/2014/main" id="{924A91F2-B835-1641-AD58-010D594B46E6}"/>
                </a:ext>
              </a:extLst>
            </p:cNvPr>
            <p:cNvGrpSpPr/>
            <p:nvPr/>
          </p:nvGrpSpPr>
          <p:grpSpPr>
            <a:xfrm>
              <a:off x="1526216" y="2537824"/>
              <a:ext cx="7038283" cy="1102529"/>
              <a:chOff x="1526216" y="3003498"/>
              <a:chExt cx="7038283" cy="1102529"/>
            </a:xfrm>
          </p:grpSpPr>
          <p:sp>
            <p:nvSpPr>
              <p:cNvPr id="638" name="TextBox 399">
                <a:extLst>
                  <a:ext uri="{FF2B5EF4-FFF2-40B4-BE49-F238E27FC236}">
                    <a16:creationId xmlns="" xmlns:a16="http://schemas.microsoft.com/office/drawing/2014/main" id="{2DE4202B-F7AE-464D-85EF-3680ADAE96D5}"/>
                  </a:ext>
                </a:extLst>
              </p:cNvPr>
              <p:cNvSpPr txBox="1">
                <a:spLocks noChangeArrowheads="1"/>
              </p:cNvSpPr>
              <p:nvPr/>
            </p:nvSpPr>
            <p:spPr bwMode="auto">
              <a:xfrm>
                <a:off x="7597090" y="3628973"/>
                <a:ext cx="829715" cy="477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ts val="1463"/>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rPr>
                  <a:t>data</a:t>
                </a:r>
              </a:p>
              <a:p>
                <a:pPr marL="0" marR="0" lvl="0" indent="0" algn="ctr" defTabSz="914400" eaLnBrk="0" fontAlgn="base" latinLnBrk="0" hangingPunct="0">
                  <a:lnSpc>
                    <a:spcPts val="1463"/>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rPr>
                  <a:t>plane</a:t>
                </a:r>
              </a:p>
            </p:txBody>
          </p:sp>
          <p:sp>
            <p:nvSpPr>
              <p:cNvPr id="639" name="TextBox 400">
                <a:extLst>
                  <a:ext uri="{FF2B5EF4-FFF2-40B4-BE49-F238E27FC236}">
                    <a16:creationId xmlns="" xmlns:a16="http://schemas.microsoft.com/office/drawing/2014/main" id="{53016057-1EB1-8A4A-B611-EED63CFF8FDD}"/>
                  </a:ext>
                </a:extLst>
              </p:cNvPr>
              <p:cNvSpPr txBox="1">
                <a:spLocks noChangeArrowheads="1"/>
              </p:cNvSpPr>
              <p:nvPr/>
            </p:nvSpPr>
            <p:spPr bwMode="auto">
              <a:xfrm>
                <a:off x="7602270" y="3003498"/>
                <a:ext cx="962229" cy="477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ts val="1463"/>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rPr>
                  <a:t>control</a:t>
                </a:r>
              </a:p>
              <a:p>
                <a:pPr marL="0" marR="0" lvl="0" indent="0" algn="ctr" defTabSz="914400" eaLnBrk="0" fontAlgn="base" latinLnBrk="0" hangingPunct="0">
                  <a:lnSpc>
                    <a:spcPts val="1463"/>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rPr>
                  <a:t>plane</a:t>
                </a:r>
              </a:p>
            </p:txBody>
          </p:sp>
          <p:cxnSp>
            <p:nvCxnSpPr>
              <p:cNvPr id="640" name="Straight Connector 639">
                <a:extLst>
                  <a:ext uri="{FF2B5EF4-FFF2-40B4-BE49-F238E27FC236}">
                    <a16:creationId xmlns="" xmlns:a16="http://schemas.microsoft.com/office/drawing/2014/main" id="{EA6D2DB9-8854-0442-A96B-1D9E2F06B259}"/>
                  </a:ext>
                </a:extLst>
              </p:cNvPr>
              <p:cNvCxnSpPr/>
              <p:nvPr/>
            </p:nvCxnSpPr>
            <p:spPr bwMode="auto">
              <a:xfrm flipV="1">
                <a:off x="1526216" y="3579342"/>
                <a:ext cx="6978041" cy="12155"/>
              </a:xfrm>
              <a:prstGeom prst="line">
                <a:avLst/>
              </a:prstGeom>
              <a:noFill/>
              <a:ln w="25400" cap="flat" cmpd="sng" algn="ctr">
                <a:solidFill>
                  <a:srgbClr val="000000"/>
                </a:solidFill>
                <a:prstDash val="dash"/>
              </a:ln>
              <a:effectLst/>
            </p:spPr>
          </p:cxnSp>
        </p:grpSp>
        <p:grpSp>
          <p:nvGrpSpPr>
            <p:cNvPr id="17" name="Group 379">
              <a:extLst>
                <a:ext uri="{FF2B5EF4-FFF2-40B4-BE49-F238E27FC236}">
                  <a16:creationId xmlns="" xmlns:a16="http://schemas.microsoft.com/office/drawing/2014/main" id="{D9EF9FA8-A052-1E4B-8493-23C6F99BF5BD}"/>
                </a:ext>
              </a:extLst>
            </p:cNvPr>
            <p:cNvGrpSpPr/>
            <p:nvPr/>
          </p:nvGrpSpPr>
          <p:grpSpPr>
            <a:xfrm>
              <a:off x="2436115" y="2269434"/>
              <a:ext cx="4296530" cy="320561"/>
              <a:chOff x="2433511" y="2792111"/>
              <a:chExt cx="4296530" cy="320561"/>
            </a:xfrm>
          </p:grpSpPr>
          <p:grpSp>
            <p:nvGrpSpPr>
              <p:cNvPr id="18" name="Group 401">
                <a:extLst>
                  <a:ext uri="{FF2B5EF4-FFF2-40B4-BE49-F238E27FC236}">
                    <a16:creationId xmlns="" xmlns:a16="http://schemas.microsoft.com/office/drawing/2014/main" id="{05A4BF94-4385-8842-B7E2-E973047C10A2}"/>
                  </a:ext>
                </a:extLst>
              </p:cNvPr>
              <p:cNvGrpSpPr>
                <a:grpSpLocks/>
              </p:cNvGrpSpPr>
              <p:nvPr/>
            </p:nvGrpSpPr>
            <p:grpSpPr bwMode="auto">
              <a:xfrm>
                <a:off x="2433511" y="2794083"/>
                <a:ext cx="349250" cy="317387"/>
                <a:chOff x="2931664" y="3912603"/>
                <a:chExt cx="430450" cy="329314"/>
              </a:xfrm>
            </p:grpSpPr>
            <p:sp>
              <p:nvSpPr>
                <p:cNvPr id="634" name="Rectangle 633">
                  <a:extLst>
                    <a:ext uri="{FF2B5EF4-FFF2-40B4-BE49-F238E27FC236}">
                      <a16:creationId xmlns="" xmlns:a16="http://schemas.microsoft.com/office/drawing/2014/main" id="{D5B3C7B3-62DD-5C45-A7D4-49AF6317073F}"/>
                    </a:ext>
                  </a:extLst>
                </p:cNvPr>
                <p:cNvSpPr/>
                <p:nvPr/>
              </p:nvSpPr>
              <p:spPr>
                <a:xfrm>
                  <a:off x="2937534" y="3912858"/>
                  <a:ext cx="424580" cy="329431"/>
                </a:xfrm>
                <a:prstGeom prst="rect">
                  <a:avLst/>
                </a:prstGeom>
                <a:solidFill>
                  <a:srgbClr val="FFFFFF"/>
                </a:solidFill>
                <a:ln w="3175" cap="flat" cmpd="sng" algn="ctr">
                  <a:solidFill>
                    <a:srgbClr val="CC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635" name="Straight Connector 634">
                  <a:extLst>
                    <a:ext uri="{FF2B5EF4-FFF2-40B4-BE49-F238E27FC236}">
                      <a16:creationId xmlns="" xmlns:a16="http://schemas.microsoft.com/office/drawing/2014/main" id="{3071C495-C991-484D-8473-774C4A4DE550}"/>
                    </a:ext>
                  </a:extLst>
                </p:cNvPr>
                <p:cNvCxnSpPr/>
                <p:nvPr/>
              </p:nvCxnSpPr>
              <p:spPr>
                <a:xfrm>
                  <a:off x="2931664" y="4005099"/>
                  <a:ext cx="424581" cy="0"/>
                </a:xfrm>
                <a:prstGeom prst="line">
                  <a:avLst/>
                </a:prstGeom>
                <a:noFill/>
                <a:ln w="3175" cap="flat" cmpd="sng" algn="ctr">
                  <a:solidFill>
                    <a:srgbClr val="CC0000"/>
                  </a:solidFill>
                  <a:prstDash val="solid"/>
                </a:ln>
                <a:effectLst/>
              </p:spPr>
            </p:cxnSp>
            <p:cxnSp>
              <p:nvCxnSpPr>
                <p:cNvPr id="636" name="Straight Connector 635">
                  <a:extLst>
                    <a:ext uri="{FF2B5EF4-FFF2-40B4-BE49-F238E27FC236}">
                      <a16:creationId xmlns="" xmlns:a16="http://schemas.microsoft.com/office/drawing/2014/main" id="{9162B16E-CB2C-D447-9356-87B6C1626E8A}"/>
                    </a:ext>
                  </a:extLst>
                </p:cNvPr>
                <p:cNvCxnSpPr/>
                <p:nvPr/>
              </p:nvCxnSpPr>
              <p:spPr>
                <a:xfrm>
                  <a:off x="2931664" y="4067691"/>
                  <a:ext cx="424581" cy="0"/>
                </a:xfrm>
                <a:prstGeom prst="line">
                  <a:avLst/>
                </a:prstGeom>
                <a:noFill/>
                <a:ln w="3175" cap="flat" cmpd="sng" algn="ctr">
                  <a:solidFill>
                    <a:srgbClr val="CC0000"/>
                  </a:solidFill>
                  <a:prstDash val="solid"/>
                </a:ln>
                <a:effectLst/>
              </p:spPr>
            </p:cxnSp>
            <p:cxnSp>
              <p:nvCxnSpPr>
                <p:cNvPr id="637" name="Straight Connector 636">
                  <a:extLst>
                    <a:ext uri="{FF2B5EF4-FFF2-40B4-BE49-F238E27FC236}">
                      <a16:creationId xmlns="" xmlns:a16="http://schemas.microsoft.com/office/drawing/2014/main" id="{72EF13CE-F094-AE46-8825-363CCE8D4D99}"/>
                    </a:ext>
                  </a:extLst>
                </p:cNvPr>
                <p:cNvCxnSpPr>
                  <a:stCxn id="634" idx="2"/>
                </p:cNvCxnSpPr>
                <p:nvPr/>
              </p:nvCxnSpPr>
              <p:spPr>
                <a:xfrm flipH="1" flipV="1">
                  <a:off x="3148846" y="4005099"/>
                  <a:ext cx="0" cy="237190"/>
                </a:xfrm>
                <a:prstGeom prst="line">
                  <a:avLst/>
                </a:prstGeom>
                <a:noFill/>
                <a:ln w="3175" cap="flat" cmpd="sng" algn="ctr">
                  <a:solidFill>
                    <a:srgbClr val="CC0000"/>
                  </a:solidFill>
                  <a:prstDash val="solid"/>
                </a:ln>
                <a:effectLst/>
              </p:spPr>
            </p:cxnSp>
          </p:grpSp>
          <p:grpSp>
            <p:nvGrpSpPr>
              <p:cNvPr id="19" name="Group 406">
                <a:extLst>
                  <a:ext uri="{FF2B5EF4-FFF2-40B4-BE49-F238E27FC236}">
                    <a16:creationId xmlns="" xmlns:a16="http://schemas.microsoft.com/office/drawing/2014/main" id="{0BA03DBB-9E31-ED41-B491-F9410189BCC7}"/>
                  </a:ext>
                </a:extLst>
              </p:cNvPr>
              <p:cNvGrpSpPr>
                <a:grpSpLocks/>
              </p:cNvGrpSpPr>
              <p:nvPr/>
            </p:nvGrpSpPr>
            <p:grpSpPr bwMode="auto">
              <a:xfrm>
                <a:off x="3348666" y="2792111"/>
                <a:ext cx="350838" cy="317387"/>
                <a:chOff x="2931664" y="3912603"/>
                <a:chExt cx="430450" cy="329314"/>
              </a:xfrm>
            </p:grpSpPr>
            <p:sp>
              <p:nvSpPr>
                <p:cNvPr id="630" name="Rectangle 629">
                  <a:extLst>
                    <a:ext uri="{FF2B5EF4-FFF2-40B4-BE49-F238E27FC236}">
                      <a16:creationId xmlns="" xmlns:a16="http://schemas.microsoft.com/office/drawing/2014/main" id="{F1EFA42E-9EE1-2C42-B7FE-074F7E0718DD}"/>
                    </a:ext>
                  </a:extLst>
                </p:cNvPr>
                <p:cNvSpPr/>
                <p:nvPr/>
              </p:nvSpPr>
              <p:spPr>
                <a:xfrm>
                  <a:off x="2937508" y="3912861"/>
                  <a:ext cx="424606" cy="329431"/>
                </a:xfrm>
                <a:prstGeom prst="rect">
                  <a:avLst/>
                </a:prstGeom>
                <a:solidFill>
                  <a:srgbClr val="FFFFFF"/>
                </a:solidFill>
                <a:ln w="3175" cap="flat" cmpd="sng" algn="ctr">
                  <a:solidFill>
                    <a:srgbClr val="CC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631" name="Straight Connector 630">
                  <a:extLst>
                    <a:ext uri="{FF2B5EF4-FFF2-40B4-BE49-F238E27FC236}">
                      <a16:creationId xmlns="" xmlns:a16="http://schemas.microsoft.com/office/drawing/2014/main" id="{C24CBB58-24D5-8F4F-9DCA-1BD16C773ACC}"/>
                    </a:ext>
                  </a:extLst>
                </p:cNvPr>
                <p:cNvCxnSpPr/>
                <p:nvPr/>
              </p:nvCxnSpPr>
              <p:spPr>
                <a:xfrm>
                  <a:off x="2931664" y="4005102"/>
                  <a:ext cx="424606" cy="0"/>
                </a:xfrm>
                <a:prstGeom prst="line">
                  <a:avLst/>
                </a:prstGeom>
                <a:noFill/>
                <a:ln w="3175" cap="flat" cmpd="sng" algn="ctr">
                  <a:solidFill>
                    <a:srgbClr val="CC0000"/>
                  </a:solidFill>
                  <a:prstDash val="solid"/>
                </a:ln>
                <a:effectLst/>
              </p:spPr>
            </p:cxnSp>
            <p:cxnSp>
              <p:nvCxnSpPr>
                <p:cNvPr id="632" name="Straight Connector 631">
                  <a:extLst>
                    <a:ext uri="{FF2B5EF4-FFF2-40B4-BE49-F238E27FC236}">
                      <a16:creationId xmlns="" xmlns:a16="http://schemas.microsoft.com/office/drawing/2014/main" id="{6C95D30C-56CB-C54B-A1AA-B6796069204D}"/>
                    </a:ext>
                  </a:extLst>
                </p:cNvPr>
                <p:cNvCxnSpPr/>
                <p:nvPr/>
              </p:nvCxnSpPr>
              <p:spPr>
                <a:xfrm>
                  <a:off x="2931664" y="4067694"/>
                  <a:ext cx="424606" cy="0"/>
                </a:xfrm>
                <a:prstGeom prst="line">
                  <a:avLst/>
                </a:prstGeom>
                <a:noFill/>
                <a:ln w="3175" cap="flat" cmpd="sng" algn="ctr">
                  <a:solidFill>
                    <a:srgbClr val="CC0000"/>
                  </a:solidFill>
                  <a:prstDash val="solid"/>
                </a:ln>
                <a:effectLst/>
              </p:spPr>
            </p:cxnSp>
            <p:cxnSp>
              <p:nvCxnSpPr>
                <p:cNvPr id="633" name="Straight Connector 632">
                  <a:extLst>
                    <a:ext uri="{FF2B5EF4-FFF2-40B4-BE49-F238E27FC236}">
                      <a16:creationId xmlns="" xmlns:a16="http://schemas.microsoft.com/office/drawing/2014/main" id="{769665D5-2FA8-5949-BBD2-CB31A87F0C6A}"/>
                    </a:ext>
                  </a:extLst>
                </p:cNvPr>
                <p:cNvCxnSpPr>
                  <a:stCxn id="630" idx="2"/>
                </p:cNvCxnSpPr>
                <p:nvPr/>
              </p:nvCxnSpPr>
              <p:spPr>
                <a:xfrm flipH="1" flipV="1">
                  <a:off x="3147863" y="4005102"/>
                  <a:ext cx="1947" cy="237190"/>
                </a:xfrm>
                <a:prstGeom prst="line">
                  <a:avLst/>
                </a:prstGeom>
                <a:noFill/>
                <a:ln w="3175" cap="flat" cmpd="sng" algn="ctr">
                  <a:solidFill>
                    <a:srgbClr val="CC0000"/>
                  </a:solidFill>
                  <a:prstDash val="solid"/>
                </a:ln>
                <a:effectLst/>
              </p:spPr>
            </p:cxnSp>
          </p:grpSp>
          <p:grpSp>
            <p:nvGrpSpPr>
              <p:cNvPr id="20" name="Group 411">
                <a:extLst>
                  <a:ext uri="{FF2B5EF4-FFF2-40B4-BE49-F238E27FC236}">
                    <a16:creationId xmlns="" xmlns:a16="http://schemas.microsoft.com/office/drawing/2014/main" id="{C2E0C0F0-A088-804B-8FC7-0223E6ACFE4A}"/>
                  </a:ext>
                </a:extLst>
              </p:cNvPr>
              <p:cNvGrpSpPr>
                <a:grpSpLocks/>
              </p:cNvGrpSpPr>
              <p:nvPr/>
            </p:nvGrpSpPr>
            <p:grpSpPr bwMode="auto">
              <a:xfrm>
                <a:off x="4182104" y="2792111"/>
                <a:ext cx="350837" cy="317387"/>
                <a:chOff x="2931664" y="3912603"/>
                <a:chExt cx="430450" cy="329314"/>
              </a:xfrm>
            </p:grpSpPr>
            <p:sp>
              <p:nvSpPr>
                <p:cNvPr id="626" name="Rectangle 625">
                  <a:extLst>
                    <a:ext uri="{FF2B5EF4-FFF2-40B4-BE49-F238E27FC236}">
                      <a16:creationId xmlns="" xmlns:a16="http://schemas.microsoft.com/office/drawing/2014/main" id="{432910A3-D517-B541-8E55-8B64D1938FCA}"/>
                    </a:ext>
                  </a:extLst>
                </p:cNvPr>
                <p:cNvSpPr/>
                <p:nvPr/>
              </p:nvSpPr>
              <p:spPr>
                <a:xfrm>
                  <a:off x="2937507" y="3912861"/>
                  <a:ext cx="424607" cy="329431"/>
                </a:xfrm>
                <a:prstGeom prst="rect">
                  <a:avLst/>
                </a:prstGeom>
                <a:solidFill>
                  <a:srgbClr val="FFFFFF"/>
                </a:solidFill>
                <a:ln w="3175" cap="flat" cmpd="sng" algn="ctr">
                  <a:solidFill>
                    <a:srgbClr val="CC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627" name="Straight Connector 626">
                  <a:extLst>
                    <a:ext uri="{FF2B5EF4-FFF2-40B4-BE49-F238E27FC236}">
                      <a16:creationId xmlns="" xmlns:a16="http://schemas.microsoft.com/office/drawing/2014/main" id="{7B39DF40-EF02-FE42-B7B6-8228C7C37D4C}"/>
                    </a:ext>
                  </a:extLst>
                </p:cNvPr>
                <p:cNvCxnSpPr/>
                <p:nvPr/>
              </p:nvCxnSpPr>
              <p:spPr>
                <a:xfrm>
                  <a:off x="2931664" y="4005102"/>
                  <a:ext cx="424607" cy="0"/>
                </a:xfrm>
                <a:prstGeom prst="line">
                  <a:avLst/>
                </a:prstGeom>
                <a:noFill/>
                <a:ln w="3175" cap="flat" cmpd="sng" algn="ctr">
                  <a:solidFill>
                    <a:srgbClr val="CC0000"/>
                  </a:solidFill>
                  <a:prstDash val="solid"/>
                </a:ln>
                <a:effectLst/>
              </p:spPr>
            </p:cxnSp>
            <p:cxnSp>
              <p:nvCxnSpPr>
                <p:cNvPr id="628" name="Straight Connector 627">
                  <a:extLst>
                    <a:ext uri="{FF2B5EF4-FFF2-40B4-BE49-F238E27FC236}">
                      <a16:creationId xmlns="" xmlns:a16="http://schemas.microsoft.com/office/drawing/2014/main" id="{139037D7-D9A4-8849-A9AD-B0AF003AC93C}"/>
                    </a:ext>
                  </a:extLst>
                </p:cNvPr>
                <p:cNvCxnSpPr/>
                <p:nvPr/>
              </p:nvCxnSpPr>
              <p:spPr>
                <a:xfrm>
                  <a:off x="2931664" y="4067694"/>
                  <a:ext cx="424607" cy="0"/>
                </a:xfrm>
                <a:prstGeom prst="line">
                  <a:avLst/>
                </a:prstGeom>
                <a:noFill/>
                <a:ln w="3175" cap="flat" cmpd="sng" algn="ctr">
                  <a:solidFill>
                    <a:srgbClr val="CC0000"/>
                  </a:solidFill>
                  <a:prstDash val="solid"/>
                </a:ln>
                <a:effectLst/>
              </p:spPr>
            </p:cxnSp>
            <p:cxnSp>
              <p:nvCxnSpPr>
                <p:cNvPr id="629" name="Straight Connector 628">
                  <a:extLst>
                    <a:ext uri="{FF2B5EF4-FFF2-40B4-BE49-F238E27FC236}">
                      <a16:creationId xmlns="" xmlns:a16="http://schemas.microsoft.com/office/drawing/2014/main" id="{1175C58C-5928-2242-B6BA-9262716F374A}"/>
                    </a:ext>
                  </a:extLst>
                </p:cNvPr>
                <p:cNvCxnSpPr>
                  <a:stCxn id="626" idx="2"/>
                </p:cNvCxnSpPr>
                <p:nvPr/>
              </p:nvCxnSpPr>
              <p:spPr>
                <a:xfrm flipH="1" flipV="1">
                  <a:off x="3147863" y="4005102"/>
                  <a:ext cx="1948" cy="237190"/>
                </a:xfrm>
                <a:prstGeom prst="line">
                  <a:avLst/>
                </a:prstGeom>
                <a:noFill/>
                <a:ln w="3175" cap="flat" cmpd="sng" algn="ctr">
                  <a:solidFill>
                    <a:srgbClr val="CC0000"/>
                  </a:solidFill>
                  <a:prstDash val="solid"/>
                </a:ln>
                <a:effectLst/>
              </p:spPr>
            </p:cxnSp>
          </p:grpSp>
          <p:grpSp>
            <p:nvGrpSpPr>
              <p:cNvPr id="21" name="Group 416">
                <a:extLst>
                  <a:ext uri="{FF2B5EF4-FFF2-40B4-BE49-F238E27FC236}">
                    <a16:creationId xmlns="" xmlns:a16="http://schemas.microsoft.com/office/drawing/2014/main" id="{83F96C8C-DAD5-EE46-B616-652B58803011}"/>
                  </a:ext>
                </a:extLst>
              </p:cNvPr>
              <p:cNvGrpSpPr>
                <a:grpSpLocks/>
              </p:cNvGrpSpPr>
              <p:nvPr/>
            </p:nvGrpSpPr>
            <p:grpSpPr bwMode="auto">
              <a:xfrm>
                <a:off x="5374316" y="2795285"/>
                <a:ext cx="349250" cy="317387"/>
                <a:chOff x="2931664" y="3912603"/>
                <a:chExt cx="430450" cy="329314"/>
              </a:xfrm>
            </p:grpSpPr>
            <p:sp>
              <p:nvSpPr>
                <p:cNvPr id="622" name="Rectangle 621">
                  <a:extLst>
                    <a:ext uri="{FF2B5EF4-FFF2-40B4-BE49-F238E27FC236}">
                      <a16:creationId xmlns="" xmlns:a16="http://schemas.microsoft.com/office/drawing/2014/main" id="{26AA9474-8579-BB43-9D7F-A06CED135615}"/>
                    </a:ext>
                  </a:extLst>
                </p:cNvPr>
                <p:cNvSpPr/>
                <p:nvPr/>
              </p:nvSpPr>
              <p:spPr>
                <a:xfrm>
                  <a:off x="2937534" y="3912862"/>
                  <a:ext cx="424580" cy="329431"/>
                </a:xfrm>
                <a:prstGeom prst="rect">
                  <a:avLst/>
                </a:prstGeom>
                <a:solidFill>
                  <a:srgbClr val="FFFFFF"/>
                </a:solidFill>
                <a:ln w="3175" cap="flat" cmpd="sng" algn="ctr">
                  <a:solidFill>
                    <a:srgbClr val="CC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623" name="Straight Connector 622">
                  <a:extLst>
                    <a:ext uri="{FF2B5EF4-FFF2-40B4-BE49-F238E27FC236}">
                      <a16:creationId xmlns="" xmlns:a16="http://schemas.microsoft.com/office/drawing/2014/main" id="{EEF09EFB-9060-4A43-8519-AE0FB86E5704}"/>
                    </a:ext>
                  </a:extLst>
                </p:cNvPr>
                <p:cNvCxnSpPr/>
                <p:nvPr/>
              </p:nvCxnSpPr>
              <p:spPr>
                <a:xfrm>
                  <a:off x="2931664" y="4005103"/>
                  <a:ext cx="424581" cy="0"/>
                </a:xfrm>
                <a:prstGeom prst="line">
                  <a:avLst/>
                </a:prstGeom>
                <a:noFill/>
                <a:ln w="3175" cap="flat" cmpd="sng" algn="ctr">
                  <a:solidFill>
                    <a:srgbClr val="CC0000"/>
                  </a:solidFill>
                  <a:prstDash val="solid"/>
                </a:ln>
                <a:effectLst/>
              </p:spPr>
            </p:cxnSp>
            <p:cxnSp>
              <p:nvCxnSpPr>
                <p:cNvPr id="624" name="Straight Connector 623">
                  <a:extLst>
                    <a:ext uri="{FF2B5EF4-FFF2-40B4-BE49-F238E27FC236}">
                      <a16:creationId xmlns="" xmlns:a16="http://schemas.microsoft.com/office/drawing/2014/main" id="{6DCF03A3-A7BB-D447-88ED-3F203BF06D2F}"/>
                    </a:ext>
                  </a:extLst>
                </p:cNvPr>
                <p:cNvCxnSpPr/>
                <p:nvPr/>
              </p:nvCxnSpPr>
              <p:spPr>
                <a:xfrm>
                  <a:off x="2931664" y="4067695"/>
                  <a:ext cx="424581" cy="0"/>
                </a:xfrm>
                <a:prstGeom prst="line">
                  <a:avLst/>
                </a:prstGeom>
                <a:noFill/>
                <a:ln w="3175" cap="flat" cmpd="sng" algn="ctr">
                  <a:solidFill>
                    <a:srgbClr val="CC0000"/>
                  </a:solidFill>
                  <a:prstDash val="solid"/>
                </a:ln>
                <a:effectLst/>
              </p:spPr>
            </p:cxnSp>
            <p:cxnSp>
              <p:nvCxnSpPr>
                <p:cNvPr id="625" name="Straight Connector 624">
                  <a:extLst>
                    <a:ext uri="{FF2B5EF4-FFF2-40B4-BE49-F238E27FC236}">
                      <a16:creationId xmlns="" xmlns:a16="http://schemas.microsoft.com/office/drawing/2014/main" id="{436E5D85-A165-8F4C-8E01-98D7AB941B1A}"/>
                    </a:ext>
                  </a:extLst>
                </p:cNvPr>
                <p:cNvCxnSpPr>
                  <a:stCxn id="622" idx="2"/>
                </p:cNvCxnSpPr>
                <p:nvPr/>
              </p:nvCxnSpPr>
              <p:spPr>
                <a:xfrm flipH="1" flipV="1">
                  <a:off x="3148846" y="4005103"/>
                  <a:ext cx="0" cy="237190"/>
                </a:xfrm>
                <a:prstGeom prst="line">
                  <a:avLst/>
                </a:prstGeom>
                <a:noFill/>
                <a:ln w="3175" cap="flat" cmpd="sng" algn="ctr">
                  <a:solidFill>
                    <a:srgbClr val="CC0000"/>
                  </a:solidFill>
                  <a:prstDash val="solid"/>
                </a:ln>
                <a:effectLst/>
              </p:spPr>
            </p:cxnSp>
          </p:grpSp>
          <p:grpSp>
            <p:nvGrpSpPr>
              <p:cNvPr id="22" name="Group 421">
                <a:extLst>
                  <a:ext uri="{FF2B5EF4-FFF2-40B4-BE49-F238E27FC236}">
                    <a16:creationId xmlns="" xmlns:a16="http://schemas.microsoft.com/office/drawing/2014/main" id="{B3361BB7-7F3E-A244-9EEE-76BAF3743B55}"/>
                  </a:ext>
                </a:extLst>
              </p:cNvPr>
              <p:cNvGrpSpPr>
                <a:grpSpLocks/>
              </p:cNvGrpSpPr>
              <p:nvPr/>
            </p:nvGrpSpPr>
            <p:grpSpPr bwMode="auto">
              <a:xfrm>
                <a:off x="6379204" y="2792111"/>
                <a:ext cx="350837" cy="317387"/>
                <a:chOff x="2931664" y="3912603"/>
                <a:chExt cx="430450" cy="329314"/>
              </a:xfrm>
            </p:grpSpPr>
            <p:sp>
              <p:nvSpPr>
                <p:cNvPr id="618" name="Rectangle 617">
                  <a:extLst>
                    <a:ext uri="{FF2B5EF4-FFF2-40B4-BE49-F238E27FC236}">
                      <a16:creationId xmlns="" xmlns:a16="http://schemas.microsoft.com/office/drawing/2014/main" id="{9544BB1A-468F-EB42-B6D9-9D17394D11CB}"/>
                    </a:ext>
                  </a:extLst>
                </p:cNvPr>
                <p:cNvSpPr/>
                <p:nvPr/>
              </p:nvSpPr>
              <p:spPr>
                <a:xfrm>
                  <a:off x="2937507" y="3912861"/>
                  <a:ext cx="424607" cy="329431"/>
                </a:xfrm>
                <a:prstGeom prst="rect">
                  <a:avLst/>
                </a:prstGeom>
                <a:solidFill>
                  <a:srgbClr val="FFFFFF"/>
                </a:solidFill>
                <a:ln w="3175" cap="flat" cmpd="sng" algn="ctr">
                  <a:solidFill>
                    <a:srgbClr val="CC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619" name="Straight Connector 618">
                  <a:extLst>
                    <a:ext uri="{FF2B5EF4-FFF2-40B4-BE49-F238E27FC236}">
                      <a16:creationId xmlns="" xmlns:a16="http://schemas.microsoft.com/office/drawing/2014/main" id="{E0C9CBDA-5A98-344F-9010-2ADC07A68287}"/>
                    </a:ext>
                  </a:extLst>
                </p:cNvPr>
                <p:cNvCxnSpPr/>
                <p:nvPr/>
              </p:nvCxnSpPr>
              <p:spPr>
                <a:xfrm>
                  <a:off x="2931664" y="4005102"/>
                  <a:ext cx="424607" cy="0"/>
                </a:xfrm>
                <a:prstGeom prst="line">
                  <a:avLst/>
                </a:prstGeom>
                <a:noFill/>
                <a:ln w="3175" cap="flat" cmpd="sng" algn="ctr">
                  <a:solidFill>
                    <a:srgbClr val="CC0000"/>
                  </a:solidFill>
                  <a:prstDash val="solid"/>
                </a:ln>
                <a:effectLst/>
              </p:spPr>
            </p:cxnSp>
            <p:cxnSp>
              <p:nvCxnSpPr>
                <p:cNvPr id="620" name="Straight Connector 619">
                  <a:extLst>
                    <a:ext uri="{FF2B5EF4-FFF2-40B4-BE49-F238E27FC236}">
                      <a16:creationId xmlns="" xmlns:a16="http://schemas.microsoft.com/office/drawing/2014/main" id="{6ABCC3E0-D16E-F045-B191-6DBE3FEDF800}"/>
                    </a:ext>
                  </a:extLst>
                </p:cNvPr>
                <p:cNvCxnSpPr/>
                <p:nvPr/>
              </p:nvCxnSpPr>
              <p:spPr>
                <a:xfrm>
                  <a:off x="2931664" y="4067694"/>
                  <a:ext cx="424607" cy="0"/>
                </a:xfrm>
                <a:prstGeom prst="line">
                  <a:avLst/>
                </a:prstGeom>
                <a:noFill/>
                <a:ln w="3175" cap="flat" cmpd="sng" algn="ctr">
                  <a:solidFill>
                    <a:srgbClr val="CC0000"/>
                  </a:solidFill>
                  <a:prstDash val="solid"/>
                </a:ln>
                <a:effectLst/>
              </p:spPr>
            </p:cxnSp>
            <p:cxnSp>
              <p:nvCxnSpPr>
                <p:cNvPr id="621" name="Straight Connector 620">
                  <a:extLst>
                    <a:ext uri="{FF2B5EF4-FFF2-40B4-BE49-F238E27FC236}">
                      <a16:creationId xmlns="" xmlns:a16="http://schemas.microsoft.com/office/drawing/2014/main" id="{ACAC7A61-3B84-D649-9CBA-582DC70E220C}"/>
                    </a:ext>
                  </a:extLst>
                </p:cNvPr>
                <p:cNvCxnSpPr>
                  <a:stCxn id="618" idx="2"/>
                </p:cNvCxnSpPr>
                <p:nvPr/>
              </p:nvCxnSpPr>
              <p:spPr>
                <a:xfrm flipH="1" flipV="1">
                  <a:off x="3147863" y="4005102"/>
                  <a:ext cx="1948" cy="237190"/>
                </a:xfrm>
                <a:prstGeom prst="line">
                  <a:avLst/>
                </a:prstGeom>
                <a:noFill/>
                <a:ln w="3175" cap="flat" cmpd="sng" algn="ctr">
                  <a:solidFill>
                    <a:srgbClr val="CC0000"/>
                  </a:solidFill>
                  <a:prstDash val="solid"/>
                </a:ln>
                <a:effectLst/>
              </p:spPr>
            </p:cxnSp>
          </p:grpSp>
        </p:grpSp>
        <p:grpSp>
          <p:nvGrpSpPr>
            <p:cNvPr id="23" name="Group 380">
              <a:extLst>
                <a:ext uri="{FF2B5EF4-FFF2-40B4-BE49-F238E27FC236}">
                  <a16:creationId xmlns="" xmlns:a16="http://schemas.microsoft.com/office/drawing/2014/main" id="{73E9270F-9772-3547-8D3A-075B55009534}"/>
                </a:ext>
              </a:extLst>
            </p:cNvPr>
            <p:cNvGrpSpPr/>
            <p:nvPr/>
          </p:nvGrpSpPr>
          <p:grpSpPr>
            <a:xfrm>
              <a:off x="1856416" y="3244261"/>
              <a:ext cx="5211763" cy="2739614"/>
              <a:chOff x="1856416" y="3709935"/>
              <a:chExt cx="5211763" cy="2739614"/>
            </a:xfrm>
          </p:grpSpPr>
          <p:sp>
            <p:nvSpPr>
              <p:cNvPr id="503" name="Freeform 502">
                <a:extLst>
                  <a:ext uri="{FF2B5EF4-FFF2-40B4-BE49-F238E27FC236}">
                    <a16:creationId xmlns="" xmlns:a16="http://schemas.microsoft.com/office/drawing/2014/main" id="{C206A3DD-781F-3F45-81D5-9EEC12668B4C}"/>
                  </a:ext>
                </a:extLst>
              </p:cNvPr>
              <p:cNvSpPr/>
              <p:nvPr/>
            </p:nvSpPr>
            <p:spPr>
              <a:xfrm>
                <a:off x="1876731" y="5330139"/>
                <a:ext cx="1280789" cy="759087"/>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363082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040633"/>
                  <a:gd name="connsiteY0" fmla="*/ 1160935 h 1160935"/>
                  <a:gd name="connsiteX1" fmla="*/ 0 w 1040633"/>
                  <a:gd name="connsiteY1" fmla="*/ 0 h 1160935"/>
                  <a:gd name="connsiteX2" fmla="*/ 1040633 w 1040633"/>
                  <a:gd name="connsiteY2" fmla="*/ 16785 h 1160935"/>
                  <a:gd name="connsiteX3" fmla="*/ 569478 w 1040633"/>
                  <a:gd name="connsiteY3" fmla="*/ 1158121 h 1160935"/>
                  <a:gd name="connsiteX4" fmla="*/ 448507 w 1040633"/>
                  <a:gd name="connsiteY4" fmla="*/ 1160935 h 1160935"/>
                  <a:gd name="connsiteX0" fmla="*/ 448507 w 1325315"/>
                  <a:gd name="connsiteY0" fmla="*/ 1160935 h 1160935"/>
                  <a:gd name="connsiteX1" fmla="*/ 0 w 1325315"/>
                  <a:gd name="connsiteY1" fmla="*/ 0 h 1160935"/>
                  <a:gd name="connsiteX2" fmla="*/ 1040633 w 1325315"/>
                  <a:gd name="connsiteY2" fmla="*/ 16785 h 1160935"/>
                  <a:gd name="connsiteX3" fmla="*/ 1214315 w 1325315"/>
                  <a:gd name="connsiteY3" fmla="*/ 1064597 h 1160935"/>
                  <a:gd name="connsiteX4" fmla="*/ 448507 w 1325315"/>
                  <a:gd name="connsiteY4" fmla="*/ 1160935 h 1160935"/>
                  <a:gd name="connsiteX0" fmla="*/ 448507 w 1214315"/>
                  <a:gd name="connsiteY0" fmla="*/ 1160935 h 1160935"/>
                  <a:gd name="connsiteX1" fmla="*/ 0 w 1214315"/>
                  <a:gd name="connsiteY1" fmla="*/ 0 h 1160935"/>
                  <a:gd name="connsiteX2" fmla="*/ 1040633 w 1214315"/>
                  <a:gd name="connsiteY2" fmla="*/ 16785 h 1160935"/>
                  <a:gd name="connsiteX3" fmla="*/ 1214315 w 1214315"/>
                  <a:gd name="connsiteY3" fmla="*/ 1064597 h 1160935"/>
                  <a:gd name="connsiteX4" fmla="*/ 448507 w 1214315"/>
                  <a:gd name="connsiteY4" fmla="*/ 1160935 h 1160935"/>
                  <a:gd name="connsiteX0" fmla="*/ 448507 w 1214315"/>
                  <a:gd name="connsiteY0" fmla="*/ 1160935 h 1160935"/>
                  <a:gd name="connsiteX1" fmla="*/ 0 w 1214315"/>
                  <a:gd name="connsiteY1" fmla="*/ 0 h 1160935"/>
                  <a:gd name="connsiteX2" fmla="*/ 1040633 w 1214315"/>
                  <a:gd name="connsiteY2" fmla="*/ 16785 h 1160935"/>
                  <a:gd name="connsiteX3" fmla="*/ 1214315 w 1214315"/>
                  <a:gd name="connsiteY3" fmla="*/ 1064597 h 1160935"/>
                  <a:gd name="connsiteX4" fmla="*/ 448507 w 1214315"/>
                  <a:gd name="connsiteY4" fmla="*/ 1160935 h 1160935"/>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53964 w 1214315"/>
                  <a:gd name="connsiteY0" fmla="*/ 1136323 h 1136323"/>
                  <a:gd name="connsiteX1" fmla="*/ 0 w 1214315"/>
                  <a:gd name="connsiteY1" fmla="*/ 0 h 1136323"/>
                  <a:gd name="connsiteX2" fmla="*/ 1040633 w 1214315"/>
                  <a:gd name="connsiteY2" fmla="*/ 16785 h 1136323"/>
                  <a:gd name="connsiteX3" fmla="*/ 1214315 w 1214315"/>
                  <a:gd name="connsiteY3" fmla="*/ 1064597 h 1136323"/>
                  <a:gd name="connsiteX4" fmla="*/ 1053964 w 1214315"/>
                  <a:gd name="connsiteY4" fmla="*/ 1136323 h 1136323"/>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1119627 h 1119627"/>
                  <a:gd name="connsiteX1" fmla="*/ 0 w 1220510"/>
                  <a:gd name="connsiteY1" fmla="*/ 249694 h 1119627"/>
                  <a:gd name="connsiteX2" fmla="*/ 1046828 w 1220510"/>
                  <a:gd name="connsiteY2" fmla="*/ 89 h 1119627"/>
                  <a:gd name="connsiteX3" fmla="*/ 1220510 w 1220510"/>
                  <a:gd name="connsiteY3" fmla="*/ 1047901 h 1119627"/>
                  <a:gd name="connsiteX4" fmla="*/ 1060159 w 1220510"/>
                  <a:gd name="connsiteY4" fmla="*/ 1119627 h 1119627"/>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220510"/>
                  <a:gd name="connsiteY0" fmla="*/ 921649 h 921649"/>
                  <a:gd name="connsiteX1" fmla="*/ 0 w 1220510"/>
                  <a:gd name="connsiteY1" fmla="*/ 51716 h 921649"/>
                  <a:gd name="connsiteX2" fmla="*/ 1059218 w 1220510"/>
                  <a:gd name="connsiteY2" fmla="*/ 355 h 921649"/>
                  <a:gd name="connsiteX3" fmla="*/ 1220510 w 1220510"/>
                  <a:gd name="connsiteY3" fmla="*/ 849923 h 921649"/>
                  <a:gd name="connsiteX4" fmla="*/ 1060159 w 1220510"/>
                  <a:gd name="connsiteY4" fmla="*/ 921649 h 921649"/>
                  <a:gd name="connsiteX0" fmla="*/ 1060159 w 1340486"/>
                  <a:gd name="connsiteY0" fmla="*/ 921649 h 921649"/>
                  <a:gd name="connsiteX1" fmla="*/ 0 w 1340486"/>
                  <a:gd name="connsiteY1" fmla="*/ 51716 h 921649"/>
                  <a:gd name="connsiteX2" fmla="*/ 1059218 w 1340486"/>
                  <a:gd name="connsiteY2" fmla="*/ 355 h 921649"/>
                  <a:gd name="connsiteX3" fmla="*/ 1340486 w 1340486"/>
                  <a:gd name="connsiteY3" fmla="*/ 709789 h 921649"/>
                  <a:gd name="connsiteX4" fmla="*/ 1060159 w 1340486"/>
                  <a:gd name="connsiteY4" fmla="*/ 921649 h 921649"/>
                  <a:gd name="connsiteX0" fmla="*/ 1060159 w 1340486"/>
                  <a:gd name="connsiteY0" fmla="*/ 921649 h 921649"/>
                  <a:gd name="connsiteX1" fmla="*/ 0 w 1340486"/>
                  <a:gd name="connsiteY1" fmla="*/ 51716 h 921649"/>
                  <a:gd name="connsiteX2" fmla="*/ 1059218 w 1340486"/>
                  <a:gd name="connsiteY2" fmla="*/ 355 h 921649"/>
                  <a:gd name="connsiteX3" fmla="*/ 1340486 w 1340486"/>
                  <a:gd name="connsiteY3" fmla="*/ 709789 h 921649"/>
                  <a:gd name="connsiteX4" fmla="*/ 1060159 w 1340486"/>
                  <a:gd name="connsiteY4" fmla="*/ 921649 h 921649"/>
                  <a:gd name="connsiteX0" fmla="*/ 1060159 w 1340486"/>
                  <a:gd name="connsiteY0" fmla="*/ 921649 h 921649"/>
                  <a:gd name="connsiteX1" fmla="*/ 0 w 1340486"/>
                  <a:gd name="connsiteY1" fmla="*/ 51716 h 921649"/>
                  <a:gd name="connsiteX2" fmla="*/ 1059218 w 1340486"/>
                  <a:gd name="connsiteY2" fmla="*/ 355 h 921649"/>
                  <a:gd name="connsiteX3" fmla="*/ 1340486 w 1340486"/>
                  <a:gd name="connsiteY3" fmla="*/ 709789 h 921649"/>
                  <a:gd name="connsiteX4" fmla="*/ 1060159 w 1340486"/>
                  <a:gd name="connsiteY4" fmla="*/ 921649 h 921649"/>
                  <a:gd name="connsiteX0" fmla="*/ 1025166 w 1340486"/>
                  <a:gd name="connsiteY0" fmla="*/ 746482 h 746482"/>
                  <a:gd name="connsiteX1" fmla="*/ 0 w 1340486"/>
                  <a:gd name="connsiteY1" fmla="*/ 51716 h 746482"/>
                  <a:gd name="connsiteX2" fmla="*/ 1059218 w 1340486"/>
                  <a:gd name="connsiteY2" fmla="*/ 355 h 746482"/>
                  <a:gd name="connsiteX3" fmla="*/ 1340486 w 1340486"/>
                  <a:gd name="connsiteY3" fmla="*/ 709789 h 746482"/>
                  <a:gd name="connsiteX4" fmla="*/ 1025166 w 1340486"/>
                  <a:gd name="connsiteY4" fmla="*/ 746482 h 746482"/>
                  <a:gd name="connsiteX0" fmla="*/ 1025166 w 1340486"/>
                  <a:gd name="connsiteY0" fmla="*/ 746482 h 746482"/>
                  <a:gd name="connsiteX1" fmla="*/ 0 w 1340486"/>
                  <a:gd name="connsiteY1" fmla="*/ 51716 h 746482"/>
                  <a:gd name="connsiteX2" fmla="*/ 1059218 w 1340486"/>
                  <a:gd name="connsiteY2" fmla="*/ 355 h 746482"/>
                  <a:gd name="connsiteX3" fmla="*/ 1340486 w 1340486"/>
                  <a:gd name="connsiteY3" fmla="*/ 709789 h 746482"/>
                  <a:gd name="connsiteX4" fmla="*/ 1025166 w 1340486"/>
                  <a:gd name="connsiteY4" fmla="*/ 746482 h 746482"/>
                  <a:gd name="connsiteX0" fmla="*/ 965179 w 1280499"/>
                  <a:gd name="connsiteY0" fmla="*/ 759828 h 759828"/>
                  <a:gd name="connsiteX1" fmla="*/ 0 w 1280499"/>
                  <a:gd name="connsiteY1" fmla="*/ 0 h 759828"/>
                  <a:gd name="connsiteX2" fmla="*/ 999231 w 1280499"/>
                  <a:gd name="connsiteY2" fmla="*/ 13701 h 759828"/>
                  <a:gd name="connsiteX3" fmla="*/ 1280499 w 1280499"/>
                  <a:gd name="connsiteY3" fmla="*/ 723135 h 759828"/>
                  <a:gd name="connsiteX4" fmla="*/ 965179 w 1280499"/>
                  <a:gd name="connsiteY4" fmla="*/ 759828 h 759828"/>
                  <a:gd name="connsiteX0" fmla="*/ 965179 w 1280499"/>
                  <a:gd name="connsiteY0" fmla="*/ 759828 h 759828"/>
                  <a:gd name="connsiteX1" fmla="*/ 0 w 1280499"/>
                  <a:gd name="connsiteY1" fmla="*/ 0 h 759828"/>
                  <a:gd name="connsiteX2" fmla="*/ 999231 w 1280499"/>
                  <a:gd name="connsiteY2" fmla="*/ 13701 h 759828"/>
                  <a:gd name="connsiteX3" fmla="*/ 1280499 w 1280499"/>
                  <a:gd name="connsiteY3" fmla="*/ 723135 h 759828"/>
                  <a:gd name="connsiteX4" fmla="*/ 965179 w 1280499"/>
                  <a:gd name="connsiteY4" fmla="*/ 759828 h 75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499" h="759828">
                    <a:moveTo>
                      <a:pt x="965179" y="759828"/>
                    </a:moveTo>
                    <a:cubicBezTo>
                      <a:pt x="301565" y="231725"/>
                      <a:pt x="628999" y="498939"/>
                      <a:pt x="0" y="0"/>
                    </a:cubicBezTo>
                    <a:lnTo>
                      <a:pt x="999231" y="13701"/>
                    </a:lnTo>
                    <a:cubicBezTo>
                      <a:pt x="1112985" y="379881"/>
                      <a:pt x="1055867" y="236107"/>
                      <a:pt x="1280499" y="723135"/>
                    </a:cubicBezTo>
                    <a:cubicBezTo>
                      <a:pt x="1186079" y="728668"/>
                      <a:pt x="1127207" y="701414"/>
                      <a:pt x="965179" y="759828"/>
                    </a:cubicBezTo>
                    <a:close/>
                  </a:path>
                </a:pathLst>
              </a:custGeom>
              <a:gradFill rotWithShape="1">
                <a:gsLst>
                  <a:gs pos="0">
                    <a:srgbClr val="FFFFFF">
                      <a:lumMod val="95000"/>
                    </a:srgbClr>
                  </a:gs>
                  <a:gs pos="100000">
                    <a:srgbClr val="FFFFFF">
                      <a:lumMod val="75000"/>
                    </a:srgbClr>
                  </a:gs>
                </a:gsLst>
                <a:lin ang="16200000" scaled="0"/>
              </a:gradFill>
              <a:ln w="9525" cap="flat" cmpd="sng" algn="ctr">
                <a:solidFill>
                  <a:srgbClr val="FFFFFF">
                    <a:lumMod val="75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504" name="Freeform 503">
                <a:extLst>
                  <a:ext uri="{FF2B5EF4-FFF2-40B4-BE49-F238E27FC236}">
                    <a16:creationId xmlns="" xmlns:a16="http://schemas.microsoft.com/office/drawing/2014/main" id="{CE7F88D8-59A6-794C-B854-DAF873B26405}"/>
                  </a:ext>
                </a:extLst>
              </p:cNvPr>
              <p:cNvSpPr/>
              <p:nvPr/>
            </p:nvSpPr>
            <p:spPr>
              <a:xfrm>
                <a:off x="6202668" y="5429198"/>
                <a:ext cx="865511" cy="553828"/>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23004 w 954755"/>
                  <a:gd name="connsiteY0" fmla="*/ 943771 h 976186"/>
                  <a:gd name="connsiteX1" fmla="*/ 455145 w 954755"/>
                  <a:gd name="connsiteY1" fmla="*/ 11688 h 976186"/>
                  <a:gd name="connsiteX2" fmla="*/ 954755 w 954755"/>
                  <a:gd name="connsiteY2" fmla="*/ 0 h 976186"/>
                  <a:gd name="connsiteX3" fmla="*/ 728484 w 954755"/>
                  <a:gd name="connsiteY3" fmla="*/ 976186 h 976186"/>
                  <a:gd name="connsiteX4" fmla="*/ 23004 w 954755"/>
                  <a:gd name="connsiteY4" fmla="*/ 943771 h 976186"/>
                  <a:gd name="connsiteX0" fmla="*/ 0 w 931751"/>
                  <a:gd name="connsiteY0" fmla="*/ 943771 h 976186"/>
                  <a:gd name="connsiteX1" fmla="*/ 432141 w 931751"/>
                  <a:gd name="connsiteY1" fmla="*/ 11688 h 976186"/>
                  <a:gd name="connsiteX2" fmla="*/ 931751 w 931751"/>
                  <a:gd name="connsiteY2" fmla="*/ 0 h 976186"/>
                  <a:gd name="connsiteX3" fmla="*/ 705480 w 931751"/>
                  <a:gd name="connsiteY3" fmla="*/ 976186 h 976186"/>
                  <a:gd name="connsiteX4" fmla="*/ 0 w 931751"/>
                  <a:gd name="connsiteY4" fmla="*/ 943771 h 976186"/>
                  <a:gd name="connsiteX0" fmla="*/ 0 w 931751"/>
                  <a:gd name="connsiteY0" fmla="*/ 943771 h 976186"/>
                  <a:gd name="connsiteX1" fmla="*/ 432141 w 931751"/>
                  <a:gd name="connsiteY1" fmla="*/ 11688 h 976186"/>
                  <a:gd name="connsiteX2" fmla="*/ 931751 w 931751"/>
                  <a:gd name="connsiteY2" fmla="*/ 0 h 976186"/>
                  <a:gd name="connsiteX3" fmla="*/ 705480 w 931751"/>
                  <a:gd name="connsiteY3" fmla="*/ 976186 h 976186"/>
                  <a:gd name="connsiteX4" fmla="*/ 0 w 931751"/>
                  <a:gd name="connsiteY4" fmla="*/ 943771 h 976186"/>
                  <a:gd name="connsiteX0" fmla="*/ 0 w 931751"/>
                  <a:gd name="connsiteY0" fmla="*/ 943771 h 976186"/>
                  <a:gd name="connsiteX1" fmla="*/ 432141 w 931751"/>
                  <a:gd name="connsiteY1" fmla="*/ 11688 h 976186"/>
                  <a:gd name="connsiteX2" fmla="*/ 931751 w 931751"/>
                  <a:gd name="connsiteY2" fmla="*/ 0 h 976186"/>
                  <a:gd name="connsiteX3" fmla="*/ 705480 w 931751"/>
                  <a:gd name="connsiteY3" fmla="*/ 976186 h 976186"/>
                  <a:gd name="connsiteX4" fmla="*/ 0 w 931751"/>
                  <a:gd name="connsiteY4" fmla="*/ 943771 h 976186"/>
                  <a:gd name="connsiteX0" fmla="*/ 0 w 931751"/>
                  <a:gd name="connsiteY0" fmla="*/ 943771 h 966342"/>
                  <a:gd name="connsiteX1" fmla="*/ 432141 w 931751"/>
                  <a:gd name="connsiteY1" fmla="*/ 11688 h 966342"/>
                  <a:gd name="connsiteX2" fmla="*/ 931751 w 931751"/>
                  <a:gd name="connsiteY2" fmla="*/ 0 h 966342"/>
                  <a:gd name="connsiteX3" fmla="*/ 183705 w 931751"/>
                  <a:gd name="connsiteY3" fmla="*/ 966342 h 966342"/>
                  <a:gd name="connsiteX4" fmla="*/ 0 w 931751"/>
                  <a:gd name="connsiteY4" fmla="*/ 943771 h 966342"/>
                  <a:gd name="connsiteX0" fmla="*/ 0 w 931751"/>
                  <a:gd name="connsiteY0" fmla="*/ 943771 h 966342"/>
                  <a:gd name="connsiteX1" fmla="*/ 432141 w 931751"/>
                  <a:gd name="connsiteY1" fmla="*/ 11688 h 966342"/>
                  <a:gd name="connsiteX2" fmla="*/ 931751 w 931751"/>
                  <a:gd name="connsiteY2" fmla="*/ 0 h 966342"/>
                  <a:gd name="connsiteX3" fmla="*/ 183705 w 931751"/>
                  <a:gd name="connsiteY3" fmla="*/ 966342 h 966342"/>
                  <a:gd name="connsiteX4" fmla="*/ 0 w 931751"/>
                  <a:gd name="connsiteY4" fmla="*/ 943771 h 966342"/>
                  <a:gd name="connsiteX0" fmla="*/ 0 w 931751"/>
                  <a:gd name="connsiteY0" fmla="*/ 943771 h 966342"/>
                  <a:gd name="connsiteX1" fmla="*/ 432141 w 931751"/>
                  <a:gd name="connsiteY1" fmla="*/ 11688 h 966342"/>
                  <a:gd name="connsiteX2" fmla="*/ 931751 w 931751"/>
                  <a:gd name="connsiteY2" fmla="*/ 0 h 966342"/>
                  <a:gd name="connsiteX3" fmla="*/ 183705 w 931751"/>
                  <a:gd name="connsiteY3" fmla="*/ 966342 h 966342"/>
                  <a:gd name="connsiteX4" fmla="*/ 0 w 931751"/>
                  <a:gd name="connsiteY4" fmla="*/ 943771 h 966342"/>
                  <a:gd name="connsiteX0" fmla="*/ 0 w 956363"/>
                  <a:gd name="connsiteY0" fmla="*/ 932083 h 954654"/>
                  <a:gd name="connsiteX1" fmla="*/ 432141 w 956363"/>
                  <a:gd name="connsiteY1" fmla="*/ 0 h 954654"/>
                  <a:gd name="connsiteX2" fmla="*/ 956363 w 956363"/>
                  <a:gd name="connsiteY2" fmla="*/ 12924 h 954654"/>
                  <a:gd name="connsiteX3" fmla="*/ 183705 w 956363"/>
                  <a:gd name="connsiteY3" fmla="*/ 954654 h 954654"/>
                  <a:gd name="connsiteX4" fmla="*/ 0 w 956363"/>
                  <a:gd name="connsiteY4" fmla="*/ 932083 h 954654"/>
                  <a:gd name="connsiteX0" fmla="*/ 0 w 956363"/>
                  <a:gd name="connsiteY0" fmla="*/ 919226 h 941797"/>
                  <a:gd name="connsiteX1" fmla="*/ 405840 w 956363"/>
                  <a:gd name="connsiteY1" fmla="*/ 197551 h 941797"/>
                  <a:gd name="connsiteX2" fmla="*/ 956363 w 956363"/>
                  <a:gd name="connsiteY2" fmla="*/ 67 h 941797"/>
                  <a:gd name="connsiteX3" fmla="*/ 183705 w 956363"/>
                  <a:gd name="connsiteY3" fmla="*/ 941797 h 941797"/>
                  <a:gd name="connsiteX4" fmla="*/ 0 w 956363"/>
                  <a:gd name="connsiteY4" fmla="*/ 919226 h 941797"/>
                  <a:gd name="connsiteX0" fmla="*/ 0 w 956363"/>
                  <a:gd name="connsiteY0" fmla="*/ 919226 h 941797"/>
                  <a:gd name="connsiteX1" fmla="*/ 405840 w 956363"/>
                  <a:gd name="connsiteY1" fmla="*/ 197551 h 941797"/>
                  <a:gd name="connsiteX2" fmla="*/ 956363 w 956363"/>
                  <a:gd name="connsiteY2" fmla="*/ 67 h 941797"/>
                  <a:gd name="connsiteX3" fmla="*/ 183705 w 956363"/>
                  <a:gd name="connsiteY3" fmla="*/ 941797 h 941797"/>
                  <a:gd name="connsiteX4" fmla="*/ 0 w 956363"/>
                  <a:gd name="connsiteY4" fmla="*/ 919226 h 941797"/>
                  <a:gd name="connsiteX0" fmla="*/ 0 w 956363"/>
                  <a:gd name="connsiteY0" fmla="*/ 919226 h 941797"/>
                  <a:gd name="connsiteX1" fmla="*/ 405840 w 956363"/>
                  <a:gd name="connsiteY1" fmla="*/ 197551 h 941797"/>
                  <a:gd name="connsiteX2" fmla="*/ 956363 w 956363"/>
                  <a:gd name="connsiteY2" fmla="*/ 67 h 941797"/>
                  <a:gd name="connsiteX3" fmla="*/ 183705 w 956363"/>
                  <a:gd name="connsiteY3" fmla="*/ 941797 h 941797"/>
                  <a:gd name="connsiteX4" fmla="*/ 0 w 956363"/>
                  <a:gd name="connsiteY4" fmla="*/ 919226 h 941797"/>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926304"/>
                  <a:gd name="connsiteY0" fmla="*/ 735614 h 758185"/>
                  <a:gd name="connsiteX1" fmla="*/ 405840 w 926304"/>
                  <a:gd name="connsiteY1" fmla="*/ 13939 h 758185"/>
                  <a:gd name="connsiteX2" fmla="*/ 926304 w 926304"/>
                  <a:gd name="connsiteY2" fmla="*/ 563 h 758185"/>
                  <a:gd name="connsiteX3" fmla="*/ 183705 w 926304"/>
                  <a:gd name="connsiteY3" fmla="*/ 758185 h 758185"/>
                  <a:gd name="connsiteX4" fmla="*/ 0 w 926304"/>
                  <a:gd name="connsiteY4" fmla="*/ 735614 h 758185"/>
                  <a:gd name="connsiteX0" fmla="*/ 0 w 1011379"/>
                  <a:gd name="connsiteY0" fmla="*/ 605727 h 758185"/>
                  <a:gd name="connsiteX1" fmla="*/ 490915 w 1011379"/>
                  <a:gd name="connsiteY1" fmla="*/ 13939 h 758185"/>
                  <a:gd name="connsiteX2" fmla="*/ 1011379 w 1011379"/>
                  <a:gd name="connsiteY2" fmla="*/ 563 h 758185"/>
                  <a:gd name="connsiteX3" fmla="*/ 268780 w 1011379"/>
                  <a:gd name="connsiteY3" fmla="*/ 758185 h 758185"/>
                  <a:gd name="connsiteX4" fmla="*/ 0 w 1011379"/>
                  <a:gd name="connsiteY4" fmla="*/ 605727 h 758185"/>
                  <a:gd name="connsiteX0" fmla="*/ 0 w 1011379"/>
                  <a:gd name="connsiteY0" fmla="*/ 605727 h 648280"/>
                  <a:gd name="connsiteX1" fmla="*/ 490915 w 1011379"/>
                  <a:gd name="connsiteY1" fmla="*/ 13939 h 648280"/>
                  <a:gd name="connsiteX2" fmla="*/ 1011379 w 1011379"/>
                  <a:gd name="connsiteY2" fmla="*/ 563 h 648280"/>
                  <a:gd name="connsiteX3" fmla="*/ 198718 w 1011379"/>
                  <a:gd name="connsiteY3" fmla="*/ 648280 h 648280"/>
                  <a:gd name="connsiteX4" fmla="*/ 0 w 1011379"/>
                  <a:gd name="connsiteY4" fmla="*/ 605727 h 648280"/>
                  <a:gd name="connsiteX0" fmla="*/ 0 w 1011379"/>
                  <a:gd name="connsiteY0" fmla="*/ 605727 h 648280"/>
                  <a:gd name="connsiteX1" fmla="*/ 490915 w 1011379"/>
                  <a:gd name="connsiteY1" fmla="*/ 13939 h 648280"/>
                  <a:gd name="connsiteX2" fmla="*/ 1011379 w 1011379"/>
                  <a:gd name="connsiteY2" fmla="*/ 563 h 648280"/>
                  <a:gd name="connsiteX3" fmla="*/ 198718 w 1011379"/>
                  <a:gd name="connsiteY3" fmla="*/ 648280 h 648280"/>
                  <a:gd name="connsiteX4" fmla="*/ 0 w 1011379"/>
                  <a:gd name="connsiteY4" fmla="*/ 605727 h 648280"/>
                  <a:gd name="connsiteX0" fmla="*/ 0 w 1011379"/>
                  <a:gd name="connsiteY0" fmla="*/ 605727 h 648280"/>
                  <a:gd name="connsiteX1" fmla="*/ 490915 w 1011379"/>
                  <a:gd name="connsiteY1" fmla="*/ 13939 h 648280"/>
                  <a:gd name="connsiteX2" fmla="*/ 1011379 w 1011379"/>
                  <a:gd name="connsiteY2" fmla="*/ 563 h 648280"/>
                  <a:gd name="connsiteX3" fmla="*/ 198718 w 1011379"/>
                  <a:gd name="connsiteY3" fmla="*/ 648280 h 648280"/>
                  <a:gd name="connsiteX4" fmla="*/ 0 w 1011379"/>
                  <a:gd name="connsiteY4" fmla="*/ 605727 h 648280"/>
                  <a:gd name="connsiteX0" fmla="*/ 0 w 1011379"/>
                  <a:gd name="connsiteY0" fmla="*/ 605727 h 605727"/>
                  <a:gd name="connsiteX1" fmla="*/ 490915 w 1011379"/>
                  <a:gd name="connsiteY1" fmla="*/ 13939 h 605727"/>
                  <a:gd name="connsiteX2" fmla="*/ 1011379 w 1011379"/>
                  <a:gd name="connsiteY2" fmla="*/ 563 h 605727"/>
                  <a:gd name="connsiteX3" fmla="*/ 318823 w 1011379"/>
                  <a:gd name="connsiteY3" fmla="*/ 553361 h 605727"/>
                  <a:gd name="connsiteX4" fmla="*/ 0 w 1011379"/>
                  <a:gd name="connsiteY4" fmla="*/ 605727 h 605727"/>
                  <a:gd name="connsiteX0" fmla="*/ 0 w 866251"/>
                  <a:gd name="connsiteY0" fmla="*/ 540783 h 553361"/>
                  <a:gd name="connsiteX1" fmla="*/ 345787 w 866251"/>
                  <a:gd name="connsiteY1" fmla="*/ 13939 h 553361"/>
                  <a:gd name="connsiteX2" fmla="*/ 866251 w 866251"/>
                  <a:gd name="connsiteY2" fmla="*/ 563 h 553361"/>
                  <a:gd name="connsiteX3" fmla="*/ 173695 w 866251"/>
                  <a:gd name="connsiteY3" fmla="*/ 553361 h 553361"/>
                  <a:gd name="connsiteX4" fmla="*/ 0 w 866251"/>
                  <a:gd name="connsiteY4" fmla="*/ 540783 h 553361"/>
                  <a:gd name="connsiteX0" fmla="*/ 0 w 866251"/>
                  <a:gd name="connsiteY0" fmla="*/ 540783 h 553361"/>
                  <a:gd name="connsiteX1" fmla="*/ 345787 w 866251"/>
                  <a:gd name="connsiteY1" fmla="*/ 13939 h 553361"/>
                  <a:gd name="connsiteX2" fmla="*/ 866251 w 866251"/>
                  <a:gd name="connsiteY2" fmla="*/ 563 h 553361"/>
                  <a:gd name="connsiteX3" fmla="*/ 173695 w 866251"/>
                  <a:gd name="connsiteY3" fmla="*/ 553361 h 553361"/>
                  <a:gd name="connsiteX4" fmla="*/ 0 w 866251"/>
                  <a:gd name="connsiteY4" fmla="*/ 540783 h 553361"/>
                  <a:gd name="connsiteX0" fmla="*/ 0 w 866251"/>
                  <a:gd name="connsiteY0" fmla="*/ 540783 h 553361"/>
                  <a:gd name="connsiteX1" fmla="*/ 345787 w 866251"/>
                  <a:gd name="connsiteY1" fmla="*/ 13939 h 553361"/>
                  <a:gd name="connsiteX2" fmla="*/ 866251 w 866251"/>
                  <a:gd name="connsiteY2" fmla="*/ 563 h 553361"/>
                  <a:gd name="connsiteX3" fmla="*/ 173695 w 866251"/>
                  <a:gd name="connsiteY3" fmla="*/ 553361 h 553361"/>
                  <a:gd name="connsiteX4" fmla="*/ 0 w 866251"/>
                  <a:gd name="connsiteY4" fmla="*/ 540783 h 55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251" h="553361">
                    <a:moveTo>
                      <a:pt x="0" y="540783"/>
                    </a:moveTo>
                    <a:cubicBezTo>
                      <a:pt x="274887" y="134762"/>
                      <a:pt x="159176" y="337938"/>
                      <a:pt x="345787" y="13939"/>
                    </a:cubicBezTo>
                    <a:cubicBezTo>
                      <a:pt x="520528" y="18247"/>
                      <a:pt x="691510" y="-3745"/>
                      <a:pt x="866251" y="563"/>
                    </a:cubicBezTo>
                    <a:cubicBezTo>
                      <a:pt x="252709" y="502795"/>
                      <a:pt x="640047" y="209256"/>
                      <a:pt x="173695" y="553361"/>
                    </a:cubicBezTo>
                    <a:cubicBezTo>
                      <a:pt x="39410" y="524725"/>
                      <a:pt x="196198" y="539317"/>
                      <a:pt x="0" y="540783"/>
                    </a:cubicBezTo>
                    <a:close/>
                  </a:path>
                </a:pathLst>
              </a:custGeom>
              <a:gradFill rotWithShape="1">
                <a:gsLst>
                  <a:gs pos="0">
                    <a:srgbClr val="FFFFFF">
                      <a:lumMod val="95000"/>
                      <a:alpha val="55000"/>
                    </a:srgbClr>
                  </a:gs>
                  <a:gs pos="100000">
                    <a:srgbClr val="FFFFFF">
                      <a:lumMod val="75000"/>
                    </a:srgbClr>
                  </a:gs>
                </a:gsLst>
                <a:lin ang="16200000" scaled="0"/>
              </a:gradFill>
              <a:ln w="9525" cap="flat" cmpd="sng" algn="ctr">
                <a:solidFill>
                  <a:srgbClr val="FFFFFF">
                    <a:lumMod val="75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505" name="Freeform 504">
                <a:extLst>
                  <a:ext uri="{FF2B5EF4-FFF2-40B4-BE49-F238E27FC236}">
                    <a16:creationId xmlns="" xmlns:a16="http://schemas.microsoft.com/office/drawing/2014/main" id="{F0C62203-8E22-B24C-B44E-F016AA0DFF4C}"/>
                  </a:ext>
                </a:extLst>
              </p:cNvPr>
              <p:cNvSpPr/>
              <p:nvPr/>
            </p:nvSpPr>
            <p:spPr>
              <a:xfrm>
                <a:off x="5378281" y="5449835"/>
                <a:ext cx="675485" cy="896777"/>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27977 w 802211"/>
                  <a:gd name="connsiteY0" fmla="*/ 815791 h 976186"/>
                  <a:gd name="connsiteX1" fmla="*/ 302601 w 802211"/>
                  <a:gd name="connsiteY1" fmla="*/ 11688 h 976186"/>
                  <a:gd name="connsiteX2" fmla="*/ 802211 w 802211"/>
                  <a:gd name="connsiteY2" fmla="*/ 0 h 976186"/>
                  <a:gd name="connsiteX3" fmla="*/ 575940 w 802211"/>
                  <a:gd name="connsiteY3" fmla="*/ 976186 h 976186"/>
                  <a:gd name="connsiteX4" fmla="*/ 27977 w 802211"/>
                  <a:gd name="connsiteY4" fmla="*/ 815791 h 976186"/>
                  <a:gd name="connsiteX0" fmla="*/ 27977 w 802211"/>
                  <a:gd name="connsiteY0" fmla="*/ 815791 h 815791"/>
                  <a:gd name="connsiteX1" fmla="*/ 302601 w 802211"/>
                  <a:gd name="connsiteY1" fmla="*/ 11688 h 815791"/>
                  <a:gd name="connsiteX2" fmla="*/ 802211 w 802211"/>
                  <a:gd name="connsiteY2" fmla="*/ 0 h 815791"/>
                  <a:gd name="connsiteX3" fmla="*/ 236294 w 802211"/>
                  <a:gd name="connsiteY3" fmla="*/ 808828 h 815791"/>
                  <a:gd name="connsiteX4" fmla="*/ 27977 w 802211"/>
                  <a:gd name="connsiteY4" fmla="*/ 815791 h 815791"/>
                  <a:gd name="connsiteX0" fmla="*/ 27977 w 802211"/>
                  <a:gd name="connsiteY0" fmla="*/ 815791 h 815791"/>
                  <a:gd name="connsiteX1" fmla="*/ 302601 w 802211"/>
                  <a:gd name="connsiteY1" fmla="*/ 11688 h 815791"/>
                  <a:gd name="connsiteX2" fmla="*/ 802211 w 802211"/>
                  <a:gd name="connsiteY2" fmla="*/ 0 h 815791"/>
                  <a:gd name="connsiteX3" fmla="*/ 236294 w 802211"/>
                  <a:gd name="connsiteY3" fmla="*/ 808828 h 815791"/>
                  <a:gd name="connsiteX4" fmla="*/ 27977 w 802211"/>
                  <a:gd name="connsiteY4" fmla="*/ 815791 h 815791"/>
                  <a:gd name="connsiteX0" fmla="*/ 27977 w 802211"/>
                  <a:gd name="connsiteY0" fmla="*/ 815791 h 815791"/>
                  <a:gd name="connsiteX1" fmla="*/ 302601 w 802211"/>
                  <a:gd name="connsiteY1" fmla="*/ 11688 h 815791"/>
                  <a:gd name="connsiteX2" fmla="*/ 802211 w 802211"/>
                  <a:gd name="connsiteY2" fmla="*/ 0 h 815791"/>
                  <a:gd name="connsiteX3" fmla="*/ 236294 w 802211"/>
                  <a:gd name="connsiteY3" fmla="*/ 808828 h 815791"/>
                  <a:gd name="connsiteX4" fmla="*/ 27977 w 802211"/>
                  <a:gd name="connsiteY4" fmla="*/ 815791 h 815791"/>
                  <a:gd name="connsiteX0" fmla="*/ 27977 w 802211"/>
                  <a:gd name="connsiteY0" fmla="*/ 828714 h 828714"/>
                  <a:gd name="connsiteX1" fmla="*/ 302601 w 802211"/>
                  <a:gd name="connsiteY1" fmla="*/ 0 h 828714"/>
                  <a:gd name="connsiteX2" fmla="*/ 802211 w 802211"/>
                  <a:gd name="connsiteY2" fmla="*/ 12923 h 828714"/>
                  <a:gd name="connsiteX3" fmla="*/ 236294 w 802211"/>
                  <a:gd name="connsiteY3" fmla="*/ 821751 h 828714"/>
                  <a:gd name="connsiteX4" fmla="*/ 27977 w 802211"/>
                  <a:gd name="connsiteY4" fmla="*/ 828714 h 828714"/>
                  <a:gd name="connsiteX0" fmla="*/ 56213 w 830447"/>
                  <a:gd name="connsiteY0" fmla="*/ 828714 h 828714"/>
                  <a:gd name="connsiteX1" fmla="*/ 330837 w 830447"/>
                  <a:gd name="connsiteY1" fmla="*/ 0 h 828714"/>
                  <a:gd name="connsiteX2" fmla="*/ 830447 w 830447"/>
                  <a:gd name="connsiteY2" fmla="*/ 12923 h 828714"/>
                  <a:gd name="connsiteX3" fmla="*/ 264530 w 830447"/>
                  <a:gd name="connsiteY3" fmla="*/ 821751 h 828714"/>
                  <a:gd name="connsiteX4" fmla="*/ 56213 w 830447"/>
                  <a:gd name="connsiteY4" fmla="*/ 828714 h 828714"/>
                  <a:gd name="connsiteX0" fmla="*/ 64130 w 789139"/>
                  <a:gd name="connsiteY0" fmla="*/ 794258 h 821751"/>
                  <a:gd name="connsiteX1" fmla="*/ 289529 w 789139"/>
                  <a:gd name="connsiteY1" fmla="*/ 0 h 821751"/>
                  <a:gd name="connsiteX2" fmla="*/ 789139 w 789139"/>
                  <a:gd name="connsiteY2" fmla="*/ 12923 h 821751"/>
                  <a:gd name="connsiteX3" fmla="*/ 223222 w 789139"/>
                  <a:gd name="connsiteY3" fmla="*/ 821751 h 821751"/>
                  <a:gd name="connsiteX4" fmla="*/ 64130 w 789139"/>
                  <a:gd name="connsiteY4" fmla="*/ 794258 h 821751"/>
                  <a:gd name="connsiteX0" fmla="*/ 0 w 725009"/>
                  <a:gd name="connsiteY0" fmla="*/ 794258 h 821751"/>
                  <a:gd name="connsiteX1" fmla="*/ 225399 w 725009"/>
                  <a:gd name="connsiteY1" fmla="*/ 0 h 821751"/>
                  <a:gd name="connsiteX2" fmla="*/ 725009 w 725009"/>
                  <a:gd name="connsiteY2" fmla="*/ 12923 h 821751"/>
                  <a:gd name="connsiteX3" fmla="*/ 159092 w 725009"/>
                  <a:gd name="connsiteY3" fmla="*/ 821751 h 821751"/>
                  <a:gd name="connsiteX4" fmla="*/ 0 w 725009"/>
                  <a:gd name="connsiteY4" fmla="*/ 794258 h 821751"/>
                  <a:gd name="connsiteX0" fmla="*/ 0 w 725009"/>
                  <a:gd name="connsiteY0" fmla="*/ 1203768 h 1231261"/>
                  <a:gd name="connsiteX1" fmla="*/ 225399 w 725009"/>
                  <a:gd name="connsiteY1" fmla="*/ 0 h 1231261"/>
                  <a:gd name="connsiteX2" fmla="*/ 725009 w 725009"/>
                  <a:gd name="connsiteY2" fmla="*/ 422433 h 1231261"/>
                  <a:gd name="connsiteX3" fmla="*/ 159092 w 725009"/>
                  <a:gd name="connsiteY3" fmla="*/ 1231261 h 1231261"/>
                  <a:gd name="connsiteX4" fmla="*/ 0 w 725009"/>
                  <a:gd name="connsiteY4" fmla="*/ 1203768 h 1231261"/>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17334 h 1244827"/>
                  <a:gd name="connsiteX1" fmla="*/ 225399 w 725009"/>
                  <a:gd name="connsiteY1" fmla="*/ 13566 h 1244827"/>
                  <a:gd name="connsiteX2" fmla="*/ 725009 w 725009"/>
                  <a:gd name="connsiteY2" fmla="*/ 571 h 1244827"/>
                  <a:gd name="connsiteX3" fmla="*/ 159092 w 725009"/>
                  <a:gd name="connsiteY3" fmla="*/ 1244827 h 1244827"/>
                  <a:gd name="connsiteX4" fmla="*/ 0 w 725009"/>
                  <a:gd name="connsiteY4" fmla="*/ 1217334 h 1244827"/>
                  <a:gd name="connsiteX0" fmla="*/ 0 w 725009"/>
                  <a:gd name="connsiteY0" fmla="*/ 1203768 h 1231261"/>
                  <a:gd name="connsiteX1" fmla="*/ 225399 w 725009"/>
                  <a:gd name="connsiteY1" fmla="*/ 0 h 1231261"/>
                  <a:gd name="connsiteX2" fmla="*/ 725009 w 725009"/>
                  <a:gd name="connsiteY2" fmla="*/ 129782 h 1231261"/>
                  <a:gd name="connsiteX3" fmla="*/ 159092 w 725009"/>
                  <a:gd name="connsiteY3" fmla="*/ 1231261 h 1231261"/>
                  <a:gd name="connsiteX4" fmla="*/ 0 w 725009"/>
                  <a:gd name="connsiteY4" fmla="*/ 1203768 h 1231261"/>
                  <a:gd name="connsiteX0" fmla="*/ 0 w 725009"/>
                  <a:gd name="connsiteY0" fmla="*/ 1203768 h 1231261"/>
                  <a:gd name="connsiteX1" fmla="*/ 225399 w 725009"/>
                  <a:gd name="connsiteY1" fmla="*/ 0 h 1231261"/>
                  <a:gd name="connsiteX2" fmla="*/ 725009 w 725009"/>
                  <a:gd name="connsiteY2" fmla="*/ 129782 h 1231261"/>
                  <a:gd name="connsiteX3" fmla="*/ 159092 w 725009"/>
                  <a:gd name="connsiteY3" fmla="*/ 1231261 h 1231261"/>
                  <a:gd name="connsiteX4" fmla="*/ 0 w 725009"/>
                  <a:gd name="connsiteY4" fmla="*/ 1203768 h 1231261"/>
                  <a:gd name="connsiteX0" fmla="*/ 0 w 725009"/>
                  <a:gd name="connsiteY0" fmla="*/ 1203768 h 1231261"/>
                  <a:gd name="connsiteX1" fmla="*/ 225399 w 725009"/>
                  <a:gd name="connsiteY1" fmla="*/ 0 h 1231261"/>
                  <a:gd name="connsiteX2" fmla="*/ 725009 w 725009"/>
                  <a:gd name="connsiteY2" fmla="*/ 129782 h 1231261"/>
                  <a:gd name="connsiteX3" fmla="*/ 159092 w 725009"/>
                  <a:gd name="connsiteY3" fmla="*/ 1231261 h 1231261"/>
                  <a:gd name="connsiteX4" fmla="*/ 0 w 725009"/>
                  <a:gd name="connsiteY4" fmla="*/ 1203768 h 1231261"/>
                  <a:gd name="connsiteX0" fmla="*/ 0 w 725497"/>
                  <a:gd name="connsiteY0" fmla="*/ 1279028 h 1306521"/>
                  <a:gd name="connsiteX1" fmla="*/ 225399 w 725497"/>
                  <a:gd name="connsiteY1" fmla="*/ 75260 h 1306521"/>
                  <a:gd name="connsiteX2" fmla="*/ 396193 w 725497"/>
                  <a:gd name="connsiteY2" fmla="*/ 156799 h 1306521"/>
                  <a:gd name="connsiteX3" fmla="*/ 725009 w 725497"/>
                  <a:gd name="connsiteY3" fmla="*/ 205042 h 1306521"/>
                  <a:gd name="connsiteX4" fmla="*/ 159092 w 725497"/>
                  <a:gd name="connsiteY4" fmla="*/ 1306521 h 1306521"/>
                  <a:gd name="connsiteX5" fmla="*/ 0 w 725497"/>
                  <a:gd name="connsiteY5" fmla="*/ 1279028 h 1306521"/>
                  <a:gd name="connsiteX0" fmla="*/ 0 w 725239"/>
                  <a:gd name="connsiteY0" fmla="*/ 1295668 h 1323161"/>
                  <a:gd name="connsiteX1" fmla="*/ 225399 w 725239"/>
                  <a:gd name="connsiteY1" fmla="*/ 91900 h 1323161"/>
                  <a:gd name="connsiteX2" fmla="*/ 725009 w 725239"/>
                  <a:gd name="connsiteY2" fmla="*/ 221682 h 1323161"/>
                  <a:gd name="connsiteX3" fmla="*/ 159092 w 725239"/>
                  <a:gd name="connsiteY3" fmla="*/ 1323161 h 1323161"/>
                  <a:gd name="connsiteX4" fmla="*/ 0 w 725239"/>
                  <a:gd name="connsiteY4" fmla="*/ 1295668 h 1323161"/>
                  <a:gd name="connsiteX0" fmla="*/ 0 w 725221"/>
                  <a:gd name="connsiteY0" fmla="*/ 1210552 h 1238045"/>
                  <a:gd name="connsiteX1" fmla="*/ 191583 w 725221"/>
                  <a:gd name="connsiteY1" fmla="*/ 153319 h 1238045"/>
                  <a:gd name="connsiteX2" fmla="*/ 725009 w 725221"/>
                  <a:gd name="connsiteY2" fmla="*/ 136566 h 1238045"/>
                  <a:gd name="connsiteX3" fmla="*/ 159092 w 725221"/>
                  <a:gd name="connsiteY3" fmla="*/ 1238045 h 1238045"/>
                  <a:gd name="connsiteX4" fmla="*/ 0 w 725221"/>
                  <a:gd name="connsiteY4" fmla="*/ 1210552 h 1238045"/>
                  <a:gd name="connsiteX0" fmla="*/ 0 w 725305"/>
                  <a:gd name="connsiteY0" fmla="*/ 1158512 h 1186005"/>
                  <a:gd name="connsiteX1" fmla="*/ 191583 w 725305"/>
                  <a:gd name="connsiteY1" fmla="*/ 101279 h 1186005"/>
                  <a:gd name="connsiteX2" fmla="*/ 725009 w 725305"/>
                  <a:gd name="connsiteY2" fmla="*/ 84526 h 1186005"/>
                  <a:gd name="connsiteX3" fmla="*/ 159092 w 725305"/>
                  <a:gd name="connsiteY3" fmla="*/ 1186005 h 1186005"/>
                  <a:gd name="connsiteX4" fmla="*/ 0 w 725305"/>
                  <a:gd name="connsiteY4" fmla="*/ 1158512 h 1186005"/>
                  <a:gd name="connsiteX0" fmla="*/ 0 w 725009"/>
                  <a:gd name="connsiteY0" fmla="*/ 1073986 h 1101479"/>
                  <a:gd name="connsiteX1" fmla="*/ 191583 w 725009"/>
                  <a:gd name="connsiteY1" fmla="*/ 16753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101479"/>
                  <a:gd name="connsiteX1" fmla="*/ 206612 w 725009"/>
                  <a:gd name="connsiteY1" fmla="*/ 1724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101479"/>
                  <a:gd name="connsiteX1" fmla="*/ 206612 w 725009"/>
                  <a:gd name="connsiteY1" fmla="*/ 1724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101479"/>
                  <a:gd name="connsiteX1" fmla="*/ 206612 w 725009"/>
                  <a:gd name="connsiteY1" fmla="*/ 1724 h 1101479"/>
                  <a:gd name="connsiteX2" fmla="*/ 725009 w 725009"/>
                  <a:gd name="connsiteY2" fmla="*/ 0 h 1101479"/>
                  <a:gd name="connsiteX3" fmla="*/ 159092 w 725009"/>
                  <a:gd name="connsiteY3" fmla="*/ 1101479 h 1101479"/>
                  <a:gd name="connsiteX4" fmla="*/ 0 w 725009"/>
                  <a:gd name="connsiteY4" fmla="*/ 1073986 h 1101479"/>
                  <a:gd name="connsiteX0" fmla="*/ 0 w 725009"/>
                  <a:gd name="connsiteY0" fmla="*/ 1073986 h 1074607"/>
                  <a:gd name="connsiteX1" fmla="*/ 206612 w 725009"/>
                  <a:gd name="connsiteY1" fmla="*/ 1724 h 1074607"/>
                  <a:gd name="connsiteX2" fmla="*/ 725009 w 725009"/>
                  <a:gd name="connsiteY2" fmla="*/ 0 h 1074607"/>
                  <a:gd name="connsiteX3" fmla="*/ 229048 w 725009"/>
                  <a:gd name="connsiteY3" fmla="*/ 886531 h 1074607"/>
                  <a:gd name="connsiteX4" fmla="*/ 0 w 725009"/>
                  <a:gd name="connsiteY4" fmla="*/ 1073986 h 1074607"/>
                  <a:gd name="connsiteX0" fmla="*/ 0 w 725009"/>
                  <a:gd name="connsiteY0" fmla="*/ 1073986 h 1074607"/>
                  <a:gd name="connsiteX1" fmla="*/ 206612 w 725009"/>
                  <a:gd name="connsiteY1" fmla="*/ 1724 h 1074607"/>
                  <a:gd name="connsiteX2" fmla="*/ 725009 w 725009"/>
                  <a:gd name="connsiteY2" fmla="*/ 0 h 1074607"/>
                  <a:gd name="connsiteX3" fmla="*/ 229048 w 725009"/>
                  <a:gd name="connsiteY3" fmla="*/ 886531 h 1074607"/>
                  <a:gd name="connsiteX4" fmla="*/ 0 w 725009"/>
                  <a:gd name="connsiteY4" fmla="*/ 1073986 h 1074607"/>
                  <a:gd name="connsiteX0" fmla="*/ 0 w 675040"/>
                  <a:gd name="connsiteY0" fmla="*/ 894029 h 896577"/>
                  <a:gd name="connsiteX1" fmla="*/ 156643 w 675040"/>
                  <a:gd name="connsiteY1" fmla="*/ 1724 h 896577"/>
                  <a:gd name="connsiteX2" fmla="*/ 675040 w 675040"/>
                  <a:gd name="connsiteY2" fmla="*/ 0 h 896577"/>
                  <a:gd name="connsiteX3" fmla="*/ 179079 w 675040"/>
                  <a:gd name="connsiteY3" fmla="*/ 886531 h 896577"/>
                  <a:gd name="connsiteX4" fmla="*/ 0 w 675040"/>
                  <a:gd name="connsiteY4" fmla="*/ 894029 h 896577"/>
                  <a:gd name="connsiteX0" fmla="*/ 0 w 675040"/>
                  <a:gd name="connsiteY0" fmla="*/ 894029 h 896577"/>
                  <a:gd name="connsiteX1" fmla="*/ 186623 w 675040"/>
                  <a:gd name="connsiteY1" fmla="*/ 1724 h 896577"/>
                  <a:gd name="connsiteX2" fmla="*/ 675040 w 675040"/>
                  <a:gd name="connsiteY2" fmla="*/ 0 h 896577"/>
                  <a:gd name="connsiteX3" fmla="*/ 179079 w 675040"/>
                  <a:gd name="connsiteY3" fmla="*/ 886531 h 896577"/>
                  <a:gd name="connsiteX4" fmla="*/ 0 w 675040"/>
                  <a:gd name="connsiteY4" fmla="*/ 894029 h 896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040" h="896577">
                    <a:moveTo>
                      <a:pt x="0" y="894029"/>
                    </a:moveTo>
                    <a:cubicBezTo>
                      <a:pt x="95638" y="409857"/>
                      <a:pt x="76811" y="618448"/>
                      <a:pt x="186623" y="1724"/>
                    </a:cubicBezTo>
                    <a:cubicBezTo>
                      <a:pt x="431451" y="14348"/>
                      <a:pt x="449377" y="35256"/>
                      <a:pt x="675040" y="0"/>
                    </a:cubicBezTo>
                    <a:cubicBezTo>
                      <a:pt x="276172" y="749497"/>
                      <a:pt x="462801" y="344746"/>
                      <a:pt x="179079" y="886531"/>
                    </a:cubicBezTo>
                    <a:cubicBezTo>
                      <a:pt x="44794" y="857895"/>
                      <a:pt x="92525" y="908114"/>
                      <a:pt x="0" y="894029"/>
                    </a:cubicBezTo>
                    <a:close/>
                  </a:path>
                </a:pathLst>
              </a:custGeom>
              <a:gradFill rotWithShape="1">
                <a:gsLst>
                  <a:gs pos="0">
                    <a:srgbClr val="FFFFFF">
                      <a:lumMod val="95000"/>
                      <a:alpha val="55000"/>
                    </a:srgbClr>
                  </a:gs>
                  <a:gs pos="100000">
                    <a:srgbClr val="FFFFFF">
                      <a:lumMod val="75000"/>
                    </a:srgbClr>
                  </a:gs>
                </a:gsLst>
                <a:lin ang="16200000" scaled="0"/>
              </a:gradFill>
              <a:ln w="9525" cap="flat" cmpd="sng" algn="ctr">
                <a:solidFill>
                  <a:srgbClr val="FFFFFF">
                    <a:lumMod val="75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506" name="Freeform 505">
                <a:extLst>
                  <a:ext uri="{FF2B5EF4-FFF2-40B4-BE49-F238E27FC236}">
                    <a16:creationId xmlns="" xmlns:a16="http://schemas.microsoft.com/office/drawing/2014/main" id="{F4BF3576-E79F-B648-84BB-B323AFF844E4}"/>
                  </a:ext>
                </a:extLst>
              </p:cNvPr>
              <p:cNvSpPr/>
              <p:nvPr/>
            </p:nvSpPr>
            <p:spPr>
              <a:xfrm>
                <a:off x="4340854" y="5470471"/>
                <a:ext cx="514350" cy="401843"/>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503138"/>
                  <a:gd name="connsiteY0" fmla="*/ 961687 h 964568"/>
                  <a:gd name="connsiteX1" fmla="*/ 0 w 503138"/>
                  <a:gd name="connsiteY1" fmla="*/ 70 h 964568"/>
                  <a:gd name="connsiteX2" fmla="*/ 503138 w 503138"/>
                  <a:gd name="connsiteY2" fmla="*/ 154187 h 964568"/>
                  <a:gd name="connsiteX3" fmla="*/ 273339 w 503138"/>
                  <a:gd name="connsiteY3" fmla="*/ 964568 h 964568"/>
                  <a:gd name="connsiteX4" fmla="*/ 197928 w 503138"/>
                  <a:gd name="connsiteY4" fmla="*/ 961687 h 964568"/>
                  <a:gd name="connsiteX0" fmla="*/ 201456 w 506666"/>
                  <a:gd name="connsiteY0" fmla="*/ 807500 h 810381"/>
                  <a:gd name="connsiteX1" fmla="*/ 0 w 506666"/>
                  <a:gd name="connsiteY1" fmla="*/ 15216 h 810381"/>
                  <a:gd name="connsiteX2" fmla="*/ 506666 w 506666"/>
                  <a:gd name="connsiteY2" fmla="*/ 0 h 810381"/>
                  <a:gd name="connsiteX3" fmla="*/ 276867 w 506666"/>
                  <a:gd name="connsiteY3" fmla="*/ 810381 h 810381"/>
                  <a:gd name="connsiteX4" fmla="*/ 201456 w 506666"/>
                  <a:gd name="connsiteY4" fmla="*/ 807500 h 810381"/>
                  <a:gd name="connsiteX0" fmla="*/ 201456 w 506666"/>
                  <a:gd name="connsiteY0" fmla="*/ 807500 h 811593"/>
                  <a:gd name="connsiteX1" fmla="*/ 0 w 506666"/>
                  <a:gd name="connsiteY1" fmla="*/ 15216 h 811593"/>
                  <a:gd name="connsiteX2" fmla="*/ 506666 w 506666"/>
                  <a:gd name="connsiteY2" fmla="*/ 0 h 811593"/>
                  <a:gd name="connsiteX3" fmla="*/ 276867 w 506666"/>
                  <a:gd name="connsiteY3" fmla="*/ 810381 h 811593"/>
                  <a:gd name="connsiteX4" fmla="*/ 201456 w 506666"/>
                  <a:gd name="connsiteY4" fmla="*/ 807500 h 811593"/>
                  <a:gd name="connsiteX0" fmla="*/ 135576 w 506666"/>
                  <a:gd name="connsiteY0" fmla="*/ 818480 h 818480"/>
                  <a:gd name="connsiteX1" fmla="*/ 0 w 506666"/>
                  <a:gd name="connsiteY1" fmla="*/ 15216 h 818480"/>
                  <a:gd name="connsiteX2" fmla="*/ 506666 w 506666"/>
                  <a:gd name="connsiteY2" fmla="*/ 0 h 818480"/>
                  <a:gd name="connsiteX3" fmla="*/ 276867 w 506666"/>
                  <a:gd name="connsiteY3" fmla="*/ 810381 h 818480"/>
                  <a:gd name="connsiteX4" fmla="*/ 135576 w 506666"/>
                  <a:gd name="connsiteY4" fmla="*/ 818480 h 818480"/>
                  <a:gd name="connsiteX0" fmla="*/ 135576 w 506666"/>
                  <a:gd name="connsiteY0" fmla="*/ 818480 h 818480"/>
                  <a:gd name="connsiteX1" fmla="*/ 0 w 506666"/>
                  <a:gd name="connsiteY1" fmla="*/ 1521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1521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1521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7896 h 818480"/>
                  <a:gd name="connsiteX2" fmla="*/ 506666 w 506666"/>
                  <a:gd name="connsiteY2" fmla="*/ 0 h 818480"/>
                  <a:gd name="connsiteX3" fmla="*/ 331766 w 506666"/>
                  <a:gd name="connsiteY3" fmla="*/ 803061 h 818480"/>
                  <a:gd name="connsiteX4" fmla="*/ 135576 w 506666"/>
                  <a:gd name="connsiteY4" fmla="*/ 818480 h 818480"/>
                  <a:gd name="connsiteX0" fmla="*/ 135576 w 506666"/>
                  <a:gd name="connsiteY0" fmla="*/ 818480 h 818480"/>
                  <a:gd name="connsiteX1" fmla="*/ 0 w 506666"/>
                  <a:gd name="connsiteY1" fmla="*/ 7896 h 818480"/>
                  <a:gd name="connsiteX2" fmla="*/ 506666 w 506666"/>
                  <a:gd name="connsiteY2" fmla="*/ 0 h 818480"/>
                  <a:gd name="connsiteX3" fmla="*/ 331766 w 506666"/>
                  <a:gd name="connsiteY3" fmla="*/ 803061 h 818480"/>
                  <a:gd name="connsiteX4" fmla="*/ 135576 w 506666"/>
                  <a:gd name="connsiteY4" fmla="*/ 818480 h 818480"/>
                  <a:gd name="connsiteX0" fmla="*/ 45472 w 559302"/>
                  <a:gd name="connsiteY0" fmla="*/ 807500 h 807500"/>
                  <a:gd name="connsiteX1" fmla="*/ 52636 w 559302"/>
                  <a:gd name="connsiteY1" fmla="*/ 7896 h 807500"/>
                  <a:gd name="connsiteX2" fmla="*/ 559302 w 559302"/>
                  <a:gd name="connsiteY2" fmla="*/ 0 h 807500"/>
                  <a:gd name="connsiteX3" fmla="*/ 384402 w 559302"/>
                  <a:gd name="connsiteY3" fmla="*/ 803061 h 807500"/>
                  <a:gd name="connsiteX4" fmla="*/ 45472 w 559302"/>
                  <a:gd name="connsiteY4" fmla="*/ 807500 h 807500"/>
                  <a:gd name="connsiteX0" fmla="*/ 21974 w 535804"/>
                  <a:gd name="connsiteY0" fmla="*/ 807500 h 807500"/>
                  <a:gd name="connsiteX1" fmla="*/ 29138 w 535804"/>
                  <a:gd name="connsiteY1" fmla="*/ 7896 h 807500"/>
                  <a:gd name="connsiteX2" fmla="*/ 535804 w 535804"/>
                  <a:gd name="connsiteY2" fmla="*/ 0 h 807500"/>
                  <a:gd name="connsiteX3" fmla="*/ 360904 w 535804"/>
                  <a:gd name="connsiteY3" fmla="*/ 803061 h 807500"/>
                  <a:gd name="connsiteX4" fmla="*/ 21974 w 535804"/>
                  <a:gd name="connsiteY4" fmla="*/ 807500 h 807500"/>
                  <a:gd name="connsiteX0" fmla="*/ 128256 w 506666"/>
                  <a:gd name="connsiteY0" fmla="*/ 829461 h 829461"/>
                  <a:gd name="connsiteX1" fmla="*/ 0 w 506666"/>
                  <a:gd name="connsiteY1" fmla="*/ 7896 h 829461"/>
                  <a:gd name="connsiteX2" fmla="*/ 506666 w 506666"/>
                  <a:gd name="connsiteY2" fmla="*/ 0 h 829461"/>
                  <a:gd name="connsiteX3" fmla="*/ 331766 w 506666"/>
                  <a:gd name="connsiteY3" fmla="*/ 803061 h 829461"/>
                  <a:gd name="connsiteX4" fmla="*/ 128256 w 506666"/>
                  <a:gd name="connsiteY4" fmla="*/ 829461 h 829461"/>
                  <a:gd name="connsiteX0" fmla="*/ 128256 w 506666"/>
                  <a:gd name="connsiteY0" fmla="*/ 829461 h 829461"/>
                  <a:gd name="connsiteX1" fmla="*/ 0 w 506666"/>
                  <a:gd name="connsiteY1" fmla="*/ 7896 h 829461"/>
                  <a:gd name="connsiteX2" fmla="*/ 506666 w 506666"/>
                  <a:gd name="connsiteY2" fmla="*/ 0 h 829461"/>
                  <a:gd name="connsiteX3" fmla="*/ 331766 w 506666"/>
                  <a:gd name="connsiteY3" fmla="*/ 803061 h 829461"/>
                  <a:gd name="connsiteX4" fmla="*/ 128256 w 506666"/>
                  <a:gd name="connsiteY4" fmla="*/ 829461 h 829461"/>
                  <a:gd name="connsiteX0" fmla="*/ 128256 w 506666"/>
                  <a:gd name="connsiteY0" fmla="*/ 829461 h 829461"/>
                  <a:gd name="connsiteX1" fmla="*/ 0 w 506666"/>
                  <a:gd name="connsiteY1" fmla="*/ 7896 h 829461"/>
                  <a:gd name="connsiteX2" fmla="*/ 506666 w 506666"/>
                  <a:gd name="connsiteY2" fmla="*/ 0 h 829461"/>
                  <a:gd name="connsiteX3" fmla="*/ 331766 w 506666"/>
                  <a:gd name="connsiteY3" fmla="*/ 803061 h 829461"/>
                  <a:gd name="connsiteX4" fmla="*/ 128256 w 506666"/>
                  <a:gd name="connsiteY4" fmla="*/ 829461 h 829461"/>
                  <a:gd name="connsiteX0" fmla="*/ 128256 w 506666"/>
                  <a:gd name="connsiteY0" fmla="*/ 829461 h 830473"/>
                  <a:gd name="connsiteX1" fmla="*/ 0 w 506666"/>
                  <a:gd name="connsiteY1" fmla="*/ 7896 h 830473"/>
                  <a:gd name="connsiteX2" fmla="*/ 506666 w 506666"/>
                  <a:gd name="connsiteY2" fmla="*/ 0 h 830473"/>
                  <a:gd name="connsiteX3" fmla="*/ 331766 w 506666"/>
                  <a:gd name="connsiteY3" fmla="*/ 828681 h 830473"/>
                  <a:gd name="connsiteX4" fmla="*/ 128256 w 506666"/>
                  <a:gd name="connsiteY4" fmla="*/ 829461 h 830473"/>
                  <a:gd name="connsiteX0" fmla="*/ 128256 w 506666"/>
                  <a:gd name="connsiteY0" fmla="*/ 829461 h 830473"/>
                  <a:gd name="connsiteX1" fmla="*/ 0 w 506666"/>
                  <a:gd name="connsiteY1" fmla="*/ 7896 h 830473"/>
                  <a:gd name="connsiteX2" fmla="*/ 506666 w 506666"/>
                  <a:gd name="connsiteY2" fmla="*/ 0 h 830473"/>
                  <a:gd name="connsiteX3" fmla="*/ 331766 w 506666"/>
                  <a:gd name="connsiteY3" fmla="*/ 828681 h 830473"/>
                  <a:gd name="connsiteX4" fmla="*/ 128256 w 506666"/>
                  <a:gd name="connsiteY4" fmla="*/ 829461 h 830473"/>
                  <a:gd name="connsiteX0" fmla="*/ 128256 w 506666"/>
                  <a:gd name="connsiteY0" fmla="*/ 821565 h 822577"/>
                  <a:gd name="connsiteX1" fmla="*/ 0 w 506666"/>
                  <a:gd name="connsiteY1" fmla="*/ 0 h 822577"/>
                  <a:gd name="connsiteX2" fmla="*/ 506666 w 506666"/>
                  <a:gd name="connsiteY2" fmla="*/ 255115 h 822577"/>
                  <a:gd name="connsiteX3" fmla="*/ 331766 w 506666"/>
                  <a:gd name="connsiteY3" fmla="*/ 820785 h 822577"/>
                  <a:gd name="connsiteX4" fmla="*/ 128256 w 506666"/>
                  <a:gd name="connsiteY4" fmla="*/ 821565 h 822577"/>
                  <a:gd name="connsiteX0" fmla="*/ 128256 w 506666"/>
                  <a:gd name="connsiteY0" fmla="*/ 821565 h 822577"/>
                  <a:gd name="connsiteX1" fmla="*/ 0 w 506666"/>
                  <a:gd name="connsiteY1" fmla="*/ 0 h 822577"/>
                  <a:gd name="connsiteX2" fmla="*/ 506666 w 506666"/>
                  <a:gd name="connsiteY2" fmla="*/ 255115 h 822577"/>
                  <a:gd name="connsiteX3" fmla="*/ 331766 w 506666"/>
                  <a:gd name="connsiteY3" fmla="*/ 820785 h 822577"/>
                  <a:gd name="connsiteX4" fmla="*/ 128256 w 506666"/>
                  <a:gd name="connsiteY4" fmla="*/ 821565 h 822577"/>
                  <a:gd name="connsiteX0" fmla="*/ 128256 w 506666"/>
                  <a:gd name="connsiteY0" fmla="*/ 821565 h 822577"/>
                  <a:gd name="connsiteX1" fmla="*/ 0 w 506666"/>
                  <a:gd name="connsiteY1" fmla="*/ 0 h 822577"/>
                  <a:gd name="connsiteX2" fmla="*/ 506666 w 506666"/>
                  <a:gd name="connsiteY2" fmla="*/ 255115 h 822577"/>
                  <a:gd name="connsiteX3" fmla="*/ 331766 w 506666"/>
                  <a:gd name="connsiteY3" fmla="*/ 820785 h 822577"/>
                  <a:gd name="connsiteX4" fmla="*/ 128256 w 506666"/>
                  <a:gd name="connsiteY4" fmla="*/ 821565 h 822577"/>
                  <a:gd name="connsiteX0" fmla="*/ 135770 w 514180"/>
                  <a:gd name="connsiteY0" fmla="*/ 577341 h 578353"/>
                  <a:gd name="connsiteX1" fmla="*/ 0 w 514180"/>
                  <a:gd name="connsiteY1" fmla="*/ 0 h 578353"/>
                  <a:gd name="connsiteX2" fmla="*/ 514180 w 514180"/>
                  <a:gd name="connsiteY2" fmla="*/ 10891 h 578353"/>
                  <a:gd name="connsiteX3" fmla="*/ 339280 w 514180"/>
                  <a:gd name="connsiteY3" fmla="*/ 576561 h 578353"/>
                  <a:gd name="connsiteX4" fmla="*/ 135770 w 514180"/>
                  <a:gd name="connsiteY4" fmla="*/ 577341 h 578353"/>
                  <a:gd name="connsiteX0" fmla="*/ 135770 w 514180"/>
                  <a:gd name="connsiteY0" fmla="*/ 577341 h 578353"/>
                  <a:gd name="connsiteX1" fmla="*/ 0 w 514180"/>
                  <a:gd name="connsiteY1" fmla="*/ 0 h 578353"/>
                  <a:gd name="connsiteX2" fmla="*/ 514180 w 514180"/>
                  <a:gd name="connsiteY2" fmla="*/ 10891 h 578353"/>
                  <a:gd name="connsiteX3" fmla="*/ 339280 w 514180"/>
                  <a:gd name="connsiteY3" fmla="*/ 576561 h 578353"/>
                  <a:gd name="connsiteX4" fmla="*/ 135770 w 514180"/>
                  <a:gd name="connsiteY4" fmla="*/ 577341 h 578353"/>
                  <a:gd name="connsiteX0" fmla="*/ 135770 w 514180"/>
                  <a:gd name="connsiteY0" fmla="*/ 577341 h 578353"/>
                  <a:gd name="connsiteX1" fmla="*/ 0 w 514180"/>
                  <a:gd name="connsiteY1" fmla="*/ 0 h 578353"/>
                  <a:gd name="connsiteX2" fmla="*/ 514180 w 514180"/>
                  <a:gd name="connsiteY2" fmla="*/ 10891 h 578353"/>
                  <a:gd name="connsiteX3" fmla="*/ 339280 w 514180"/>
                  <a:gd name="connsiteY3" fmla="*/ 576561 h 578353"/>
                  <a:gd name="connsiteX4" fmla="*/ 135770 w 514180"/>
                  <a:gd name="connsiteY4" fmla="*/ 577341 h 578353"/>
                  <a:gd name="connsiteX0" fmla="*/ 135770 w 514180"/>
                  <a:gd name="connsiteY0" fmla="*/ 577341 h 577341"/>
                  <a:gd name="connsiteX1" fmla="*/ 0 w 514180"/>
                  <a:gd name="connsiteY1" fmla="*/ 0 h 577341"/>
                  <a:gd name="connsiteX2" fmla="*/ 514180 w 514180"/>
                  <a:gd name="connsiteY2" fmla="*/ 10891 h 577341"/>
                  <a:gd name="connsiteX3" fmla="*/ 404259 w 514180"/>
                  <a:gd name="connsiteY3" fmla="*/ 386400 h 577341"/>
                  <a:gd name="connsiteX4" fmla="*/ 135770 w 514180"/>
                  <a:gd name="connsiteY4" fmla="*/ 577341 h 577341"/>
                  <a:gd name="connsiteX0" fmla="*/ 100781 w 514180"/>
                  <a:gd name="connsiteY0" fmla="*/ 432218 h 432218"/>
                  <a:gd name="connsiteX1" fmla="*/ 0 w 514180"/>
                  <a:gd name="connsiteY1" fmla="*/ 0 h 432218"/>
                  <a:gd name="connsiteX2" fmla="*/ 514180 w 514180"/>
                  <a:gd name="connsiteY2" fmla="*/ 10891 h 432218"/>
                  <a:gd name="connsiteX3" fmla="*/ 404259 w 514180"/>
                  <a:gd name="connsiteY3" fmla="*/ 386400 h 432218"/>
                  <a:gd name="connsiteX4" fmla="*/ 100781 w 514180"/>
                  <a:gd name="connsiteY4" fmla="*/ 432218 h 432218"/>
                  <a:gd name="connsiteX0" fmla="*/ 100781 w 514180"/>
                  <a:gd name="connsiteY0" fmla="*/ 432218 h 432218"/>
                  <a:gd name="connsiteX1" fmla="*/ 0 w 514180"/>
                  <a:gd name="connsiteY1" fmla="*/ 0 h 432218"/>
                  <a:gd name="connsiteX2" fmla="*/ 514180 w 514180"/>
                  <a:gd name="connsiteY2" fmla="*/ 10891 h 432218"/>
                  <a:gd name="connsiteX3" fmla="*/ 404259 w 514180"/>
                  <a:gd name="connsiteY3" fmla="*/ 386400 h 432218"/>
                  <a:gd name="connsiteX4" fmla="*/ 100781 w 514180"/>
                  <a:gd name="connsiteY4" fmla="*/ 432218 h 432218"/>
                  <a:gd name="connsiteX0" fmla="*/ 100781 w 514180"/>
                  <a:gd name="connsiteY0" fmla="*/ 402193 h 402193"/>
                  <a:gd name="connsiteX1" fmla="*/ 0 w 514180"/>
                  <a:gd name="connsiteY1" fmla="*/ 0 h 402193"/>
                  <a:gd name="connsiteX2" fmla="*/ 514180 w 514180"/>
                  <a:gd name="connsiteY2" fmla="*/ 10891 h 402193"/>
                  <a:gd name="connsiteX3" fmla="*/ 404259 w 514180"/>
                  <a:gd name="connsiteY3" fmla="*/ 386400 h 402193"/>
                  <a:gd name="connsiteX4" fmla="*/ 100781 w 514180"/>
                  <a:gd name="connsiteY4" fmla="*/ 402193 h 40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80" h="402193">
                    <a:moveTo>
                      <a:pt x="100781" y="402193"/>
                    </a:moveTo>
                    <a:cubicBezTo>
                      <a:pt x="60584" y="194221"/>
                      <a:pt x="96631" y="442038"/>
                      <a:pt x="0" y="0"/>
                    </a:cubicBezTo>
                    <a:lnTo>
                      <a:pt x="514180" y="10891"/>
                    </a:lnTo>
                    <a:cubicBezTo>
                      <a:pt x="417353" y="348331"/>
                      <a:pt x="491637" y="89943"/>
                      <a:pt x="404259" y="386400"/>
                    </a:cubicBezTo>
                    <a:cubicBezTo>
                      <a:pt x="357814" y="390704"/>
                      <a:pt x="168880" y="400727"/>
                      <a:pt x="100781" y="402193"/>
                    </a:cubicBezTo>
                    <a:close/>
                  </a:path>
                </a:pathLst>
              </a:custGeom>
              <a:gradFill rotWithShape="1">
                <a:gsLst>
                  <a:gs pos="0">
                    <a:srgbClr val="FFFFFF">
                      <a:lumMod val="95000"/>
                      <a:alpha val="55000"/>
                    </a:srgbClr>
                  </a:gs>
                  <a:gs pos="100000">
                    <a:srgbClr val="FFFFFF">
                      <a:lumMod val="75000"/>
                    </a:srgbClr>
                  </a:gs>
                </a:gsLst>
                <a:lin ang="16200000" scaled="0"/>
              </a:gradFill>
              <a:ln w="9525" cap="flat" cmpd="sng" algn="ctr">
                <a:solidFill>
                  <a:srgbClr val="FFFFFF">
                    <a:lumMod val="75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507" name="Freeform 506">
                <a:extLst>
                  <a:ext uri="{FF2B5EF4-FFF2-40B4-BE49-F238E27FC236}">
                    <a16:creationId xmlns="" xmlns:a16="http://schemas.microsoft.com/office/drawing/2014/main" id="{2A87492E-A6B9-F244-AAD3-9ABEDBD26626}"/>
                  </a:ext>
                </a:extLst>
              </p:cNvPr>
              <p:cNvSpPr/>
              <p:nvPr/>
            </p:nvSpPr>
            <p:spPr>
              <a:xfrm>
                <a:off x="3561391" y="5433960"/>
                <a:ext cx="573725" cy="1015589"/>
              </a:xfrm>
              <a:custGeom>
                <a:avLst/>
                <a:gdLst>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418712 w 1040633"/>
                  <a:gd name="connsiteY4" fmla="*/ 1189324 h 1219697"/>
                  <a:gd name="connsiteX5" fmla="*/ 139870 w 1040633"/>
                  <a:gd name="connsiteY5" fmla="*/ 1191723 h 1219697"/>
                  <a:gd name="connsiteX0" fmla="*/ 139870 w 1040633"/>
                  <a:gd name="connsiteY0" fmla="*/ 1191723 h 1355926"/>
                  <a:gd name="connsiteX1" fmla="*/ 0 w 1040633"/>
                  <a:gd name="connsiteY1" fmla="*/ 0 h 1355926"/>
                  <a:gd name="connsiteX2" fmla="*/ 1040633 w 1040633"/>
                  <a:gd name="connsiteY2" fmla="*/ 16785 h 1355926"/>
                  <a:gd name="connsiteX3" fmla="*/ 833625 w 1040633"/>
                  <a:gd name="connsiteY3" fmla="*/ 1219697 h 1355926"/>
                  <a:gd name="connsiteX4" fmla="*/ 139870 w 1040633"/>
                  <a:gd name="connsiteY4" fmla="*/ 1191723 h 1355926"/>
                  <a:gd name="connsiteX0" fmla="*/ 139870 w 1040633"/>
                  <a:gd name="connsiteY0" fmla="*/ 1191723 h 1289901"/>
                  <a:gd name="connsiteX1" fmla="*/ 0 w 1040633"/>
                  <a:gd name="connsiteY1" fmla="*/ 0 h 1289901"/>
                  <a:gd name="connsiteX2" fmla="*/ 1040633 w 1040633"/>
                  <a:gd name="connsiteY2" fmla="*/ 16785 h 1289901"/>
                  <a:gd name="connsiteX3" fmla="*/ 833625 w 1040633"/>
                  <a:gd name="connsiteY3" fmla="*/ 1219697 h 1289901"/>
                  <a:gd name="connsiteX4" fmla="*/ 139870 w 1040633"/>
                  <a:gd name="connsiteY4" fmla="*/ 1191723 h 1289901"/>
                  <a:gd name="connsiteX0" fmla="*/ 139870 w 1040633"/>
                  <a:gd name="connsiteY0" fmla="*/ 1191723 h 1219697"/>
                  <a:gd name="connsiteX1" fmla="*/ 0 w 1040633"/>
                  <a:gd name="connsiteY1" fmla="*/ 0 h 1219697"/>
                  <a:gd name="connsiteX2" fmla="*/ 1040633 w 1040633"/>
                  <a:gd name="connsiteY2" fmla="*/ 16785 h 1219697"/>
                  <a:gd name="connsiteX3" fmla="*/ 833625 w 1040633"/>
                  <a:gd name="connsiteY3" fmla="*/ 1219697 h 1219697"/>
                  <a:gd name="connsiteX4" fmla="*/ 139870 w 1040633"/>
                  <a:gd name="connsiteY4" fmla="*/ 1191723 h 1219697"/>
                  <a:gd name="connsiteX0" fmla="*/ 139870 w 1040633"/>
                  <a:gd name="connsiteY0" fmla="*/ 1191723 h 1191723"/>
                  <a:gd name="connsiteX1" fmla="*/ 0 w 1040633"/>
                  <a:gd name="connsiteY1" fmla="*/ 0 h 1191723"/>
                  <a:gd name="connsiteX2" fmla="*/ 1040633 w 1040633"/>
                  <a:gd name="connsiteY2" fmla="*/ 16785 h 1191723"/>
                  <a:gd name="connsiteX3" fmla="*/ 671988 w 1040633"/>
                  <a:gd name="connsiteY3" fmla="*/ 1158121 h 1191723"/>
                  <a:gd name="connsiteX4" fmla="*/ 139870 w 1040633"/>
                  <a:gd name="connsiteY4" fmla="*/ 1191723 h 1191723"/>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1040633"/>
                  <a:gd name="connsiteY0" fmla="*/ 1160935 h 1160935"/>
                  <a:gd name="connsiteX1" fmla="*/ 0 w 1040633"/>
                  <a:gd name="connsiteY1" fmla="*/ 0 h 1160935"/>
                  <a:gd name="connsiteX2" fmla="*/ 1040633 w 1040633"/>
                  <a:gd name="connsiteY2" fmla="*/ 16785 h 1160935"/>
                  <a:gd name="connsiteX3" fmla="*/ 671988 w 1040633"/>
                  <a:gd name="connsiteY3" fmla="*/ 1158121 h 1160935"/>
                  <a:gd name="connsiteX4" fmla="*/ 363082 w 1040633"/>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71988 w 778664"/>
                  <a:gd name="connsiteY3" fmla="*/ 1158121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63082 w 778664"/>
                  <a:gd name="connsiteY0" fmla="*/ 1160935 h 1160935"/>
                  <a:gd name="connsiteX1" fmla="*/ 0 w 778664"/>
                  <a:gd name="connsiteY1" fmla="*/ 0 h 1160935"/>
                  <a:gd name="connsiteX2" fmla="*/ 778664 w 778664"/>
                  <a:gd name="connsiteY2" fmla="*/ 130682 h 1160935"/>
                  <a:gd name="connsiteX3" fmla="*/ 694768 w 778664"/>
                  <a:gd name="connsiteY3" fmla="*/ 1112562 h 1160935"/>
                  <a:gd name="connsiteX4" fmla="*/ 363082 w 778664"/>
                  <a:gd name="connsiteY4" fmla="*/ 1160935 h 1160935"/>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397252 w 778664"/>
                  <a:gd name="connsiteY0" fmla="*/ 1103987 h 1112562"/>
                  <a:gd name="connsiteX1" fmla="*/ 0 w 778664"/>
                  <a:gd name="connsiteY1" fmla="*/ 0 h 1112562"/>
                  <a:gd name="connsiteX2" fmla="*/ 778664 w 778664"/>
                  <a:gd name="connsiteY2" fmla="*/ 130682 h 1112562"/>
                  <a:gd name="connsiteX3" fmla="*/ 694768 w 778664"/>
                  <a:gd name="connsiteY3" fmla="*/ 1112562 h 1112562"/>
                  <a:gd name="connsiteX4" fmla="*/ 397252 w 778664"/>
                  <a:gd name="connsiteY4" fmla="*/ 1103987 h 1112562"/>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23893 w 505305"/>
                  <a:gd name="connsiteY0" fmla="*/ 973305 h 981880"/>
                  <a:gd name="connsiteX1" fmla="*/ 0 w 505305"/>
                  <a:gd name="connsiteY1" fmla="*/ 28773 h 981880"/>
                  <a:gd name="connsiteX2" fmla="*/ 505305 w 505305"/>
                  <a:gd name="connsiteY2" fmla="*/ 0 h 981880"/>
                  <a:gd name="connsiteX3" fmla="*/ 421409 w 505305"/>
                  <a:gd name="connsiteY3" fmla="*/ 981880 h 981880"/>
                  <a:gd name="connsiteX4" fmla="*/ 123893 w 505305"/>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81880"/>
                  <a:gd name="connsiteX1" fmla="*/ 0 w 499610"/>
                  <a:gd name="connsiteY1" fmla="*/ 11688 h 981880"/>
                  <a:gd name="connsiteX2" fmla="*/ 499610 w 499610"/>
                  <a:gd name="connsiteY2" fmla="*/ 0 h 981880"/>
                  <a:gd name="connsiteX3" fmla="*/ 415714 w 499610"/>
                  <a:gd name="connsiteY3" fmla="*/ 981880 h 981880"/>
                  <a:gd name="connsiteX4" fmla="*/ 118198 w 499610"/>
                  <a:gd name="connsiteY4" fmla="*/ 973305 h 981880"/>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1819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1819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499610"/>
                  <a:gd name="connsiteY0" fmla="*/ 973305 h 976186"/>
                  <a:gd name="connsiteX1" fmla="*/ 0 w 499610"/>
                  <a:gd name="connsiteY1" fmla="*/ 11688 h 976186"/>
                  <a:gd name="connsiteX2" fmla="*/ 499610 w 499610"/>
                  <a:gd name="connsiteY2" fmla="*/ 0 h 976186"/>
                  <a:gd name="connsiteX3" fmla="*/ 273339 w 499610"/>
                  <a:gd name="connsiteY3" fmla="*/ 976186 h 976186"/>
                  <a:gd name="connsiteX4" fmla="*/ 197928 w 499610"/>
                  <a:gd name="connsiteY4" fmla="*/ 973305 h 976186"/>
                  <a:gd name="connsiteX0" fmla="*/ 197928 w 621064"/>
                  <a:gd name="connsiteY0" fmla="*/ 973305 h 973305"/>
                  <a:gd name="connsiteX1" fmla="*/ 0 w 621064"/>
                  <a:gd name="connsiteY1" fmla="*/ 11688 h 973305"/>
                  <a:gd name="connsiteX2" fmla="*/ 499610 w 621064"/>
                  <a:gd name="connsiteY2" fmla="*/ 0 h 973305"/>
                  <a:gd name="connsiteX3" fmla="*/ 558839 w 621064"/>
                  <a:gd name="connsiteY3" fmla="*/ 754682 h 973305"/>
                  <a:gd name="connsiteX4" fmla="*/ 197928 w 621064"/>
                  <a:gd name="connsiteY4" fmla="*/ 973305 h 973305"/>
                  <a:gd name="connsiteX0" fmla="*/ 197928 w 558839"/>
                  <a:gd name="connsiteY0" fmla="*/ 973305 h 973305"/>
                  <a:gd name="connsiteX1" fmla="*/ 0 w 558839"/>
                  <a:gd name="connsiteY1" fmla="*/ 11688 h 973305"/>
                  <a:gd name="connsiteX2" fmla="*/ 499610 w 558839"/>
                  <a:gd name="connsiteY2" fmla="*/ 0 h 973305"/>
                  <a:gd name="connsiteX3" fmla="*/ 558839 w 558839"/>
                  <a:gd name="connsiteY3" fmla="*/ 754682 h 973305"/>
                  <a:gd name="connsiteX4" fmla="*/ 197928 w 558839"/>
                  <a:gd name="connsiteY4" fmla="*/ 973305 h 973305"/>
                  <a:gd name="connsiteX0" fmla="*/ 197928 w 558839"/>
                  <a:gd name="connsiteY0" fmla="*/ 973305 h 973305"/>
                  <a:gd name="connsiteX1" fmla="*/ 0 w 558839"/>
                  <a:gd name="connsiteY1" fmla="*/ 11688 h 973305"/>
                  <a:gd name="connsiteX2" fmla="*/ 499610 w 558839"/>
                  <a:gd name="connsiteY2" fmla="*/ 0 h 973305"/>
                  <a:gd name="connsiteX3" fmla="*/ 558839 w 558839"/>
                  <a:gd name="connsiteY3" fmla="*/ 754682 h 973305"/>
                  <a:gd name="connsiteX4" fmla="*/ 197928 w 558839"/>
                  <a:gd name="connsiteY4" fmla="*/ 973305 h 973305"/>
                  <a:gd name="connsiteX0" fmla="*/ 370213 w 558839"/>
                  <a:gd name="connsiteY0" fmla="*/ 796102 h 796102"/>
                  <a:gd name="connsiteX1" fmla="*/ 0 w 558839"/>
                  <a:gd name="connsiteY1" fmla="*/ 11688 h 796102"/>
                  <a:gd name="connsiteX2" fmla="*/ 499610 w 558839"/>
                  <a:gd name="connsiteY2" fmla="*/ 0 h 796102"/>
                  <a:gd name="connsiteX3" fmla="*/ 558839 w 558839"/>
                  <a:gd name="connsiteY3" fmla="*/ 754682 h 796102"/>
                  <a:gd name="connsiteX4" fmla="*/ 370213 w 558839"/>
                  <a:gd name="connsiteY4" fmla="*/ 796102 h 796102"/>
                  <a:gd name="connsiteX0" fmla="*/ 370213 w 558839"/>
                  <a:gd name="connsiteY0" fmla="*/ 796102 h 796102"/>
                  <a:gd name="connsiteX1" fmla="*/ 0 w 558839"/>
                  <a:gd name="connsiteY1" fmla="*/ 11688 h 796102"/>
                  <a:gd name="connsiteX2" fmla="*/ 499610 w 558839"/>
                  <a:gd name="connsiteY2" fmla="*/ 0 h 796102"/>
                  <a:gd name="connsiteX3" fmla="*/ 558839 w 558839"/>
                  <a:gd name="connsiteY3" fmla="*/ 754682 h 796102"/>
                  <a:gd name="connsiteX4" fmla="*/ 370213 w 558839"/>
                  <a:gd name="connsiteY4" fmla="*/ 796102 h 796102"/>
                  <a:gd name="connsiteX0" fmla="*/ 370213 w 558839"/>
                  <a:gd name="connsiteY0" fmla="*/ 796102 h 796102"/>
                  <a:gd name="connsiteX1" fmla="*/ 0 w 558839"/>
                  <a:gd name="connsiteY1" fmla="*/ 11688 h 796102"/>
                  <a:gd name="connsiteX2" fmla="*/ 499610 w 558839"/>
                  <a:gd name="connsiteY2" fmla="*/ 0 h 796102"/>
                  <a:gd name="connsiteX3" fmla="*/ 558839 w 558839"/>
                  <a:gd name="connsiteY3" fmla="*/ 754682 h 796102"/>
                  <a:gd name="connsiteX4" fmla="*/ 370213 w 558839"/>
                  <a:gd name="connsiteY4" fmla="*/ 796102 h 796102"/>
                  <a:gd name="connsiteX0" fmla="*/ 370213 w 558839"/>
                  <a:gd name="connsiteY0" fmla="*/ 1315828 h 1315828"/>
                  <a:gd name="connsiteX1" fmla="*/ 0 w 558839"/>
                  <a:gd name="connsiteY1" fmla="*/ 531414 h 1315828"/>
                  <a:gd name="connsiteX2" fmla="*/ 506930 w 558839"/>
                  <a:gd name="connsiteY2" fmla="*/ 0 h 1315828"/>
                  <a:gd name="connsiteX3" fmla="*/ 558839 w 558839"/>
                  <a:gd name="connsiteY3" fmla="*/ 1274408 h 1315828"/>
                  <a:gd name="connsiteX4" fmla="*/ 370213 w 558839"/>
                  <a:gd name="connsiteY4" fmla="*/ 1315828 h 1315828"/>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73479"/>
                  <a:gd name="connsiteY0" fmla="*/ 1326654 h 1326654"/>
                  <a:gd name="connsiteX1" fmla="*/ 0 w 573479"/>
                  <a:gd name="connsiteY1" fmla="*/ 554 h 1326654"/>
                  <a:gd name="connsiteX2" fmla="*/ 521570 w 573479"/>
                  <a:gd name="connsiteY2" fmla="*/ 10826 h 1326654"/>
                  <a:gd name="connsiteX3" fmla="*/ 573479 w 573479"/>
                  <a:gd name="connsiteY3" fmla="*/ 1285234 h 1326654"/>
                  <a:gd name="connsiteX4" fmla="*/ 384853 w 573479"/>
                  <a:gd name="connsiteY4" fmla="*/ 1326654 h 1326654"/>
                  <a:gd name="connsiteX0" fmla="*/ 384853 w 588119"/>
                  <a:gd name="connsiteY0" fmla="*/ 1326654 h 1326654"/>
                  <a:gd name="connsiteX1" fmla="*/ 0 w 588119"/>
                  <a:gd name="connsiteY1" fmla="*/ 554 h 1326654"/>
                  <a:gd name="connsiteX2" fmla="*/ 521570 w 588119"/>
                  <a:gd name="connsiteY2" fmla="*/ 10826 h 1326654"/>
                  <a:gd name="connsiteX3" fmla="*/ 588119 w 588119"/>
                  <a:gd name="connsiteY3" fmla="*/ 1321835 h 1326654"/>
                  <a:gd name="connsiteX4" fmla="*/ 384853 w 588119"/>
                  <a:gd name="connsiteY4" fmla="*/ 1326654 h 1326654"/>
                  <a:gd name="connsiteX0" fmla="*/ 384853 w 588119"/>
                  <a:gd name="connsiteY0" fmla="*/ 1326654 h 1326654"/>
                  <a:gd name="connsiteX1" fmla="*/ 0 w 588119"/>
                  <a:gd name="connsiteY1" fmla="*/ 554 h 1326654"/>
                  <a:gd name="connsiteX2" fmla="*/ 521570 w 588119"/>
                  <a:gd name="connsiteY2" fmla="*/ 10826 h 1326654"/>
                  <a:gd name="connsiteX3" fmla="*/ 588119 w 588119"/>
                  <a:gd name="connsiteY3" fmla="*/ 1321835 h 1326654"/>
                  <a:gd name="connsiteX4" fmla="*/ 384853 w 588119"/>
                  <a:gd name="connsiteY4" fmla="*/ 1326654 h 1326654"/>
                  <a:gd name="connsiteX0" fmla="*/ 384853 w 588119"/>
                  <a:gd name="connsiteY0" fmla="*/ 1326148 h 1326148"/>
                  <a:gd name="connsiteX1" fmla="*/ 0 w 588119"/>
                  <a:gd name="connsiteY1" fmla="*/ 48 h 1326148"/>
                  <a:gd name="connsiteX2" fmla="*/ 521570 w 588119"/>
                  <a:gd name="connsiteY2" fmla="*/ 228243 h 1326148"/>
                  <a:gd name="connsiteX3" fmla="*/ 588119 w 588119"/>
                  <a:gd name="connsiteY3" fmla="*/ 1321329 h 1326148"/>
                  <a:gd name="connsiteX4" fmla="*/ 384853 w 588119"/>
                  <a:gd name="connsiteY4" fmla="*/ 1326148 h 1326148"/>
                  <a:gd name="connsiteX0" fmla="*/ 384853 w 588119"/>
                  <a:gd name="connsiteY0" fmla="*/ 1326148 h 1326148"/>
                  <a:gd name="connsiteX1" fmla="*/ 0 w 588119"/>
                  <a:gd name="connsiteY1" fmla="*/ 48 h 1326148"/>
                  <a:gd name="connsiteX2" fmla="*/ 521570 w 588119"/>
                  <a:gd name="connsiteY2" fmla="*/ 228243 h 1326148"/>
                  <a:gd name="connsiteX3" fmla="*/ 588119 w 588119"/>
                  <a:gd name="connsiteY3" fmla="*/ 1321329 h 1326148"/>
                  <a:gd name="connsiteX4" fmla="*/ 384853 w 588119"/>
                  <a:gd name="connsiteY4" fmla="*/ 1326148 h 1326148"/>
                  <a:gd name="connsiteX0" fmla="*/ 384853 w 588119"/>
                  <a:gd name="connsiteY0" fmla="*/ 1326148 h 1326148"/>
                  <a:gd name="connsiteX1" fmla="*/ 0 w 588119"/>
                  <a:gd name="connsiteY1" fmla="*/ 48 h 1326148"/>
                  <a:gd name="connsiteX2" fmla="*/ 521570 w 588119"/>
                  <a:gd name="connsiteY2" fmla="*/ 228243 h 1326148"/>
                  <a:gd name="connsiteX3" fmla="*/ 588119 w 588119"/>
                  <a:gd name="connsiteY3" fmla="*/ 1321329 h 1326148"/>
                  <a:gd name="connsiteX4" fmla="*/ 384853 w 588119"/>
                  <a:gd name="connsiteY4" fmla="*/ 1326148 h 1326148"/>
                  <a:gd name="connsiteX0" fmla="*/ 366066 w 569332"/>
                  <a:gd name="connsiteY0" fmla="*/ 1097905 h 1097905"/>
                  <a:gd name="connsiteX1" fmla="*/ 0 w 569332"/>
                  <a:gd name="connsiteY1" fmla="*/ 4757 h 1097905"/>
                  <a:gd name="connsiteX2" fmla="*/ 502783 w 569332"/>
                  <a:gd name="connsiteY2" fmla="*/ 0 h 1097905"/>
                  <a:gd name="connsiteX3" fmla="*/ 569332 w 569332"/>
                  <a:gd name="connsiteY3" fmla="*/ 1093086 h 1097905"/>
                  <a:gd name="connsiteX4" fmla="*/ 366066 w 569332"/>
                  <a:gd name="connsiteY4" fmla="*/ 1097905 h 1097905"/>
                  <a:gd name="connsiteX0" fmla="*/ 366066 w 569332"/>
                  <a:gd name="connsiteY0" fmla="*/ 1097905 h 1097905"/>
                  <a:gd name="connsiteX1" fmla="*/ 0 w 569332"/>
                  <a:gd name="connsiteY1" fmla="*/ 4757 h 1097905"/>
                  <a:gd name="connsiteX2" fmla="*/ 502783 w 569332"/>
                  <a:gd name="connsiteY2" fmla="*/ 0 h 1097905"/>
                  <a:gd name="connsiteX3" fmla="*/ 569332 w 569332"/>
                  <a:gd name="connsiteY3" fmla="*/ 1093086 h 1097905"/>
                  <a:gd name="connsiteX4" fmla="*/ 366066 w 569332"/>
                  <a:gd name="connsiteY4" fmla="*/ 1097905 h 1097905"/>
                  <a:gd name="connsiteX0" fmla="*/ 366066 w 569332"/>
                  <a:gd name="connsiteY0" fmla="*/ 1097905 h 1097905"/>
                  <a:gd name="connsiteX1" fmla="*/ 0 w 569332"/>
                  <a:gd name="connsiteY1" fmla="*/ 4757 h 1097905"/>
                  <a:gd name="connsiteX2" fmla="*/ 502783 w 569332"/>
                  <a:gd name="connsiteY2" fmla="*/ 0 h 1097905"/>
                  <a:gd name="connsiteX3" fmla="*/ 569332 w 569332"/>
                  <a:gd name="connsiteY3" fmla="*/ 1093086 h 1097905"/>
                  <a:gd name="connsiteX4" fmla="*/ 366066 w 569332"/>
                  <a:gd name="connsiteY4" fmla="*/ 1097905 h 1097905"/>
                  <a:gd name="connsiteX0" fmla="*/ 366066 w 594113"/>
                  <a:gd name="connsiteY0" fmla="*/ 1097905 h 1179971"/>
                  <a:gd name="connsiteX1" fmla="*/ 0 w 594113"/>
                  <a:gd name="connsiteY1" fmla="*/ 4757 h 1179971"/>
                  <a:gd name="connsiteX2" fmla="*/ 502783 w 594113"/>
                  <a:gd name="connsiteY2" fmla="*/ 0 h 1179971"/>
                  <a:gd name="connsiteX3" fmla="*/ 594113 w 594113"/>
                  <a:gd name="connsiteY3" fmla="*/ 1179818 h 1179971"/>
                  <a:gd name="connsiteX4" fmla="*/ 366066 w 594113"/>
                  <a:gd name="connsiteY4" fmla="*/ 1097905 h 1179971"/>
                  <a:gd name="connsiteX0" fmla="*/ 403236 w 594113"/>
                  <a:gd name="connsiteY0" fmla="*/ 1215612 h 1215612"/>
                  <a:gd name="connsiteX1" fmla="*/ 0 w 594113"/>
                  <a:gd name="connsiteY1" fmla="*/ 4757 h 1215612"/>
                  <a:gd name="connsiteX2" fmla="*/ 502783 w 594113"/>
                  <a:gd name="connsiteY2" fmla="*/ 0 h 1215612"/>
                  <a:gd name="connsiteX3" fmla="*/ 594113 w 594113"/>
                  <a:gd name="connsiteY3" fmla="*/ 1179818 h 1215612"/>
                  <a:gd name="connsiteX4" fmla="*/ 403236 w 594113"/>
                  <a:gd name="connsiteY4" fmla="*/ 1215612 h 1215612"/>
                  <a:gd name="connsiteX0" fmla="*/ 403236 w 574100"/>
                  <a:gd name="connsiteY0" fmla="*/ 1215612 h 1215612"/>
                  <a:gd name="connsiteX1" fmla="*/ 0 w 574100"/>
                  <a:gd name="connsiteY1" fmla="*/ 4757 h 1215612"/>
                  <a:gd name="connsiteX2" fmla="*/ 502783 w 574100"/>
                  <a:gd name="connsiteY2" fmla="*/ 0 h 1215612"/>
                  <a:gd name="connsiteX3" fmla="*/ 574100 w 574100"/>
                  <a:gd name="connsiteY3" fmla="*/ 1014877 h 1215612"/>
                  <a:gd name="connsiteX4" fmla="*/ 403236 w 574100"/>
                  <a:gd name="connsiteY4" fmla="*/ 1215612 h 1215612"/>
                  <a:gd name="connsiteX0" fmla="*/ 333190 w 574100"/>
                  <a:gd name="connsiteY0" fmla="*/ 985695 h 1015244"/>
                  <a:gd name="connsiteX1" fmla="*/ 0 w 574100"/>
                  <a:gd name="connsiteY1" fmla="*/ 4757 h 1015244"/>
                  <a:gd name="connsiteX2" fmla="*/ 502783 w 574100"/>
                  <a:gd name="connsiteY2" fmla="*/ 0 h 1015244"/>
                  <a:gd name="connsiteX3" fmla="*/ 574100 w 574100"/>
                  <a:gd name="connsiteY3" fmla="*/ 1014877 h 1015244"/>
                  <a:gd name="connsiteX4" fmla="*/ 333190 w 574100"/>
                  <a:gd name="connsiteY4" fmla="*/ 985695 h 101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100" h="1015244">
                    <a:moveTo>
                      <a:pt x="333190" y="985695"/>
                    </a:moveTo>
                    <a:cubicBezTo>
                      <a:pt x="153901" y="433090"/>
                      <a:pt x="295574" y="908506"/>
                      <a:pt x="0" y="4757"/>
                    </a:cubicBezTo>
                    <a:cubicBezTo>
                      <a:pt x="166537" y="861"/>
                      <a:pt x="336246" y="3896"/>
                      <a:pt x="502783" y="0"/>
                    </a:cubicBezTo>
                    <a:cubicBezTo>
                      <a:pt x="555943" y="995541"/>
                      <a:pt x="537473" y="350120"/>
                      <a:pt x="574100" y="1014877"/>
                    </a:cubicBezTo>
                    <a:cubicBezTo>
                      <a:pt x="476415" y="1019182"/>
                      <a:pt x="529388" y="984229"/>
                      <a:pt x="333190" y="985695"/>
                    </a:cubicBezTo>
                    <a:close/>
                  </a:path>
                </a:pathLst>
              </a:custGeom>
              <a:gradFill rotWithShape="1">
                <a:gsLst>
                  <a:gs pos="0">
                    <a:srgbClr val="FFFFFF">
                      <a:lumMod val="95000"/>
                      <a:alpha val="55000"/>
                    </a:srgbClr>
                  </a:gs>
                  <a:gs pos="100000">
                    <a:srgbClr val="FFFFFF">
                      <a:lumMod val="75000"/>
                    </a:srgbClr>
                  </a:gs>
                </a:gsLst>
                <a:lin ang="16200000" scaled="0"/>
              </a:gradFill>
              <a:ln w="9525" cap="flat" cmpd="sng" algn="ctr">
                <a:solidFill>
                  <a:srgbClr val="FFFFFF">
                    <a:lumMod val="75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grpSp>
            <p:nvGrpSpPr>
              <p:cNvPr id="24" name="Group 507">
                <a:extLst>
                  <a:ext uri="{FF2B5EF4-FFF2-40B4-BE49-F238E27FC236}">
                    <a16:creationId xmlns="" xmlns:a16="http://schemas.microsoft.com/office/drawing/2014/main" id="{8FC16B8F-6700-054C-A170-9BD03044165E}"/>
                  </a:ext>
                </a:extLst>
              </p:cNvPr>
              <p:cNvGrpSpPr/>
              <p:nvPr/>
            </p:nvGrpSpPr>
            <p:grpSpPr>
              <a:xfrm>
                <a:off x="1856416" y="3709935"/>
                <a:ext cx="1049338" cy="1739900"/>
                <a:chOff x="1856416" y="3709935"/>
                <a:chExt cx="1049338" cy="1739900"/>
              </a:xfrm>
            </p:grpSpPr>
            <p:sp>
              <p:nvSpPr>
                <p:cNvPr id="593" name="Rectangle 592">
                  <a:extLst>
                    <a:ext uri="{FF2B5EF4-FFF2-40B4-BE49-F238E27FC236}">
                      <a16:creationId xmlns="" xmlns:a16="http://schemas.microsoft.com/office/drawing/2014/main" id="{2BEE1A12-C335-1D4D-91C9-FEB6C1040ED7}"/>
                    </a:ext>
                  </a:extLst>
                </p:cNvPr>
                <p:cNvSpPr/>
                <p:nvPr/>
              </p:nvSpPr>
              <p:spPr bwMode="auto">
                <a:xfrm rot="10800000">
                  <a:off x="1867529" y="3957585"/>
                  <a:ext cx="1027112" cy="611090"/>
                </a:xfrm>
                <a:prstGeom prst="rect">
                  <a:avLst/>
                </a:prstGeom>
                <a:gradFill rotWithShape="1">
                  <a:gsLst>
                    <a:gs pos="0">
                      <a:srgbClr val="3333CC">
                        <a:lumMod val="75000"/>
                        <a:alpha val="62000"/>
                      </a:srgbClr>
                    </a:gs>
                    <a:gs pos="54000">
                      <a:srgbClr val="3333CC">
                        <a:lumMod val="60000"/>
                        <a:lumOff val="40000"/>
                      </a:srgbClr>
                    </a:gs>
                    <a:gs pos="100000">
                      <a:srgbClr val="FFFFFF"/>
                    </a:gs>
                  </a:gsLst>
                  <a:lin ang="16200000" scaled="0"/>
                </a:gra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grpSp>
              <p:nvGrpSpPr>
                <p:cNvPr id="25" name="Group 498">
                  <a:extLst>
                    <a:ext uri="{FF2B5EF4-FFF2-40B4-BE49-F238E27FC236}">
                      <a16:creationId xmlns="" xmlns:a16="http://schemas.microsoft.com/office/drawing/2014/main" id="{BEFE5E65-2A61-044F-9B93-9366C8CED226}"/>
                    </a:ext>
                  </a:extLst>
                </p:cNvPr>
                <p:cNvGrpSpPr>
                  <a:grpSpLocks/>
                </p:cNvGrpSpPr>
                <p:nvPr/>
              </p:nvGrpSpPr>
              <p:grpSpPr bwMode="auto">
                <a:xfrm>
                  <a:off x="1858805" y="5088863"/>
                  <a:ext cx="1035373" cy="360972"/>
                  <a:chOff x="4128636" y="3606589"/>
                  <a:chExt cx="568145" cy="338667"/>
                </a:xfrm>
              </p:grpSpPr>
              <p:sp>
                <p:nvSpPr>
                  <p:cNvPr id="608" name="Oval 607">
                    <a:extLst>
                      <a:ext uri="{FF2B5EF4-FFF2-40B4-BE49-F238E27FC236}">
                        <a16:creationId xmlns="" xmlns:a16="http://schemas.microsoft.com/office/drawing/2014/main" id="{7AF13E97-5B0D-914A-8801-F1496B880FB8}"/>
                      </a:ext>
                    </a:extLst>
                  </p:cNvPr>
                  <p:cNvSpPr/>
                  <p:nvPr/>
                </p:nvSpPr>
                <p:spPr>
                  <a:xfrm>
                    <a:off x="4129067" y="3720356"/>
                    <a:ext cx="567968" cy="224900"/>
                  </a:xfrm>
                  <a:prstGeom prst="ellipse">
                    <a:avLst/>
                  </a:prstGeom>
                  <a:solidFill>
                    <a:srgbClr val="3333CC">
                      <a:lumMod val="75000"/>
                    </a:srgbClr>
                  </a:solidFill>
                  <a:ln w="6350" cap="flat" cmpd="sng" algn="ctr">
                    <a:solidFill>
                      <a:srgbClr val="00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609" name="Rectangle 608">
                    <a:extLst>
                      <a:ext uri="{FF2B5EF4-FFF2-40B4-BE49-F238E27FC236}">
                        <a16:creationId xmlns="" xmlns:a16="http://schemas.microsoft.com/office/drawing/2014/main" id="{98B014A3-18C1-6B43-897A-C8439EAF148C}"/>
                      </a:ext>
                    </a:extLst>
                  </p:cNvPr>
                  <p:cNvSpPr/>
                  <p:nvPr/>
                </p:nvSpPr>
                <p:spPr>
                  <a:xfrm>
                    <a:off x="4129067" y="3720356"/>
                    <a:ext cx="567968" cy="111705"/>
                  </a:xfrm>
                  <a:prstGeom prst="rect">
                    <a:avLst/>
                  </a:prstGeom>
                  <a:solidFill>
                    <a:srgbClr val="3333CC">
                      <a:lumMod val="75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610" name="Oval 609">
                    <a:extLst>
                      <a:ext uri="{FF2B5EF4-FFF2-40B4-BE49-F238E27FC236}">
                        <a16:creationId xmlns="" xmlns:a16="http://schemas.microsoft.com/office/drawing/2014/main" id="{B004449A-6A4A-9C42-BE72-A9DF2160EC37}"/>
                      </a:ext>
                    </a:extLst>
                  </p:cNvPr>
                  <p:cNvSpPr/>
                  <p:nvPr/>
                </p:nvSpPr>
                <p:spPr>
                  <a:xfrm>
                    <a:off x="4129067" y="3607161"/>
                    <a:ext cx="567968" cy="224900"/>
                  </a:xfrm>
                  <a:prstGeom prst="ellipse">
                    <a:avLst/>
                  </a:prstGeom>
                  <a:solidFill>
                    <a:srgbClr val="3333CC">
                      <a:lumMod val="60000"/>
                      <a:lumOff val="40000"/>
                      <a:alpha val="7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611" name="Straight Connector 610">
                    <a:extLst>
                      <a:ext uri="{FF2B5EF4-FFF2-40B4-BE49-F238E27FC236}">
                        <a16:creationId xmlns="" xmlns:a16="http://schemas.microsoft.com/office/drawing/2014/main" id="{50B68D52-14FC-3D41-B18D-DACFF1DCDFC5}"/>
                      </a:ext>
                    </a:extLst>
                  </p:cNvPr>
                  <p:cNvCxnSpPr/>
                  <p:nvPr/>
                </p:nvCxnSpPr>
                <p:spPr>
                  <a:xfrm>
                    <a:off x="4697035" y="3720356"/>
                    <a:ext cx="0" cy="111705"/>
                  </a:xfrm>
                  <a:prstGeom prst="line">
                    <a:avLst/>
                  </a:prstGeom>
                  <a:noFill/>
                  <a:ln w="6350" cap="flat" cmpd="sng" algn="ctr">
                    <a:solidFill>
                      <a:srgbClr val="000000"/>
                    </a:solidFill>
                    <a:prstDash val="solid"/>
                  </a:ln>
                  <a:effectLst/>
                </p:spPr>
              </p:cxnSp>
              <p:cxnSp>
                <p:nvCxnSpPr>
                  <p:cNvPr id="612" name="Straight Connector 611">
                    <a:extLst>
                      <a:ext uri="{FF2B5EF4-FFF2-40B4-BE49-F238E27FC236}">
                        <a16:creationId xmlns="" xmlns:a16="http://schemas.microsoft.com/office/drawing/2014/main" id="{5822DF61-F7C6-3746-AA39-123010E3C5F3}"/>
                      </a:ext>
                    </a:extLst>
                  </p:cNvPr>
                  <p:cNvCxnSpPr/>
                  <p:nvPr/>
                </p:nvCxnSpPr>
                <p:spPr>
                  <a:xfrm>
                    <a:off x="4129067" y="3720356"/>
                    <a:ext cx="0" cy="111705"/>
                  </a:xfrm>
                  <a:prstGeom prst="line">
                    <a:avLst/>
                  </a:prstGeom>
                  <a:noFill/>
                  <a:ln w="6350" cap="flat" cmpd="sng" algn="ctr">
                    <a:solidFill>
                      <a:srgbClr val="000000"/>
                    </a:solidFill>
                    <a:prstDash val="solid"/>
                  </a:ln>
                  <a:effectLst/>
                </p:spPr>
              </p:cxnSp>
            </p:grpSp>
            <p:sp>
              <p:nvSpPr>
                <p:cNvPr id="595" name="Rectangle 594">
                  <a:extLst>
                    <a:ext uri="{FF2B5EF4-FFF2-40B4-BE49-F238E27FC236}">
                      <a16:creationId xmlns="" xmlns:a16="http://schemas.microsoft.com/office/drawing/2014/main" id="{5D920E34-9691-2C4D-AEA7-7E0C7835E894}"/>
                    </a:ext>
                  </a:extLst>
                </p:cNvPr>
                <p:cNvSpPr/>
                <p:nvPr/>
              </p:nvSpPr>
              <p:spPr bwMode="auto">
                <a:xfrm>
                  <a:off x="1877054" y="4704509"/>
                  <a:ext cx="1028700" cy="523075"/>
                </a:xfrm>
                <a:prstGeom prst="rect">
                  <a:avLst/>
                </a:prstGeom>
                <a:gradFill rotWithShape="1">
                  <a:gsLst>
                    <a:gs pos="0">
                      <a:srgbClr val="3333CC">
                        <a:lumMod val="60000"/>
                        <a:lumOff val="40000"/>
                        <a:alpha val="62000"/>
                      </a:srgbClr>
                    </a:gs>
                    <a:gs pos="54000">
                      <a:srgbClr val="3333CC">
                        <a:lumMod val="40000"/>
                        <a:lumOff val="60000"/>
                      </a:srgbClr>
                    </a:gs>
                    <a:gs pos="100000">
                      <a:srgbClr val="FFFFFF"/>
                    </a:gs>
                  </a:gsLst>
                  <a:lin ang="16200000" scaled="0"/>
                </a:gra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596" name="Straight Connector 595">
                  <a:extLst>
                    <a:ext uri="{FF2B5EF4-FFF2-40B4-BE49-F238E27FC236}">
                      <a16:creationId xmlns="" xmlns:a16="http://schemas.microsoft.com/office/drawing/2014/main" id="{DA168EF0-8DF1-8546-B1A6-90116F77408E}"/>
                    </a:ext>
                  </a:extLst>
                </p:cNvPr>
                <p:cNvCxnSpPr/>
                <p:nvPr/>
              </p:nvCxnSpPr>
              <p:spPr bwMode="auto">
                <a:xfrm>
                  <a:off x="1861179" y="3981398"/>
                  <a:ext cx="17462" cy="1301750"/>
                </a:xfrm>
                <a:prstGeom prst="line">
                  <a:avLst/>
                </a:prstGeom>
                <a:noFill/>
                <a:ln w="3175" cap="flat" cmpd="sng" algn="ctr">
                  <a:solidFill>
                    <a:srgbClr val="000000"/>
                  </a:solidFill>
                  <a:prstDash val="sysDash"/>
                </a:ln>
                <a:effectLst/>
              </p:spPr>
            </p:cxnSp>
            <p:cxnSp>
              <p:nvCxnSpPr>
                <p:cNvPr id="597" name="Straight Connector 596">
                  <a:extLst>
                    <a:ext uri="{FF2B5EF4-FFF2-40B4-BE49-F238E27FC236}">
                      <a16:creationId xmlns="" xmlns:a16="http://schemas.microsoft.com/office/drawing/2014/main" id="{AAAA830A-9E09-3744-8C30-8299A87C685D}"/>
                    </a:ext>
                  </a:extLst>
                </p:cNvPr>
                <p:cNvCxnSpPr/>
                <p:nvPr/>
              </p:nvCxnSpPr>
              <p:spPr bwMode="auto">
                <a:xfrm flipH="1">
                  <a:off x="2894641" y="3971873"/>
                  <a:ext cx="6350" cy="1270000"/>
                </a:xfrm>
                <a:prstGeom prst="line">
                  <a:avLst/>
                </a:prstGeom>
                <a:noFill/>
                <a:ln w="3175" cap="flat" cmpd="sng" algn="ctr">
                  <a:solidFill>
                    <a:srgbClr val="000000"/>
                  </a:solidFill>
                  <a:prstDash val="sysDash"/>
                </a:ln>
                <a:effectLst/>
              </p:spPr>
            </p:cxnSp>
            <p:grpSp>
              <p:nvGrpSpPr>
                <p:cNvPr id="26" name="Group 504">
                  <a:extLst>
                    <a:ext uri="{FF2B5EF4-FFF2-40B4-BE49-F238E27FC236}">
                      <a16:creationId xmlns="" xmlns:a16="http://schemas.microsoft.com/office/drawing/2014/main" id="{420ED91E-6610-0642-B473-7E9816D8673D}"/>
                    </a:ext>
                  </a:extLst>
                </p:cNvPr>
                <p:cNvGrpSpPr>
                  <a:grpSpLocks/>
                </p:cNvGrpSpPr>
                <p:nvPr/>
              </p:nvGrpSpPr>
              <p:grpSpPr bwMode="auto">
                <a:xfrm>
                  <a:off x="1856416" y="3709935"/>
                  <a:ext cx="1044712" cy="399063"/>
                  <a:chOff x="2183302" y="1574638"/>
                  <a:chExt cx="1200154" cy="430218"/>
                </a:xfrm>
              </p:grpSpPr>
              <p:sp>
                <p:nvSpPr>
                  <p:cNvPr id="599" name="Oval 598">
                    <a:extLst>
                      <a:ext uri="{FF2B5EF4-FFF2-40B4-BE49-F238E27FC236}">
                        <a16:creationId xmlns="" xmlns:a16="http://schemas.microsoft.com/office/drawing/2014/main" id="{6782D901-8338-474E-A671-E65AD2254948}"/>
                      </a:ext>
                    </a:extLst>
                  </p:cNvPr>
                  <p:cNvSpPr/>
                  <p:nvPr/>
                </p:nvSpPr>
                <p:spPr bwMode="auto">
                  <a:xfrm flipV="1">
                    <a:off x="2185126" y="1689305"/>
                    <a:ext cx="1196349" cy="314904"/>
                  </a:xfrm>
                  <a:prstGeom prst="ellipse">
                    <a:avLst/>
                  </a:prstGeom>
                  <a:gradFill flip="none" rotWithShape="1">
                    <a:gsLst>
                      <a:gs pos="0">
                        <a:srgbClr val="3333CC">
                          <a:lumMod val="75000"/>
                        </a:srgbClr>
                      </a:gs>
                      <a:gs pos="31000">
                        <a:srgbClr val="3333CC">
                          <a:lumMod val="60000"/>
                          <a:lumOff val="40000"/>
                        </a:srgbClr>
                      </a:gs>
                      <a:gs pos="100000">
                        <a:srgbClr val="3333CC">
                          <a:lumMod val="20000"/>
                          <a:lumOff val="80000"/>
                        </a:srgbClr>
                      </a:gs>
                    </a:gsLst>
                    <a:lin ang="16200000" scaled="0"/>
                    <a:tileRect/>
                  </a:gradFill>
                  <a:ln w="635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600" name="Rectangle 599">
                    <a:extLst>
                      <a:ext uri="{FF2B5EF4-FFF2-40B4-BE49-F238E27FC236}">
                        <a16:creationId xmlns="" xmlns:a16="http://schemas.microsoft.com/office/drawing/2014/main" id="{92891312-A067-2249-9EAB-2F8E46311B4B}"/>
                      </a:ext>
                    </a:extLst>
                  </p:cNvPr>
                  <p:cNvSpPr/>
                  <p:nvPr/>
                </p:nvSpPr>
                <p:spPr bwMode="auto">
                  <a:xfrm>
                    <a:off x="2183302" y="1735513"/>
                    <a:ext cx="1198173" cy="112955"/>
                  </a:xfrm>
                  <a:prstGeom prst="rect">
                    <a:avLst/>
                  </a:prstGeom>
                  <a:gradFill rotWithShape="1">
                    <a:gsLst>
                      <a:gs pos="0">
                        <a:srgbClr val="3333CC">
                          <a:lumMod val="40000"/>
                          <a:lumOff val="60000"/>
                        </a:srgbClr>
                      </a:gs>
                      <a:gs pos="54000">
                        <a:srgbClr val="3333CC">
                          <a:lumMod val="60000"/>
                          <a:lumOff val="40000"/>
                        </a:srgbClr>
                      </a:gs>
                      <a:gs pos="100000">
                        <a:srgbClr val="3333CC">
                          <a:lumMod val="75000"/>
                        </a:srgbClr>
                      </a:gs>
                    </a:gsLst>
                    <a:lin ang="162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601" name="Oval 600">
                    <a:extLst>
                      <a:ext uri="{FF2B5EF4-FFF2-40B4-BE49-F238E27FC236}">
                        <a16:creationId xmlns="" xmlns:a16="http://schemas.microsoft.com/office/drawing/2014/main" id="{A01101C7-610C-9C43-89AE-DBE1651E695D}"/>
                      </a:ext>
                    </a:extLst>
                  </p:cNvPr>
                  <p:cNvSpPr/>
                  <p:nvPr/>
                </p:nvSpPr>
                <p:spPr bwMode="auto">
                  <a:xfrm flipV="1">
                    <a:off x="2183302" y="1574638"/>
                    <a:ext cx="1196349" cy="314904"/>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602" name="Freeform 601">
                    <a:extLst>
                      <a:ext uri="{FF2B5EF4-FFF2-40B4-BE49-F238E27FC236}">
                        <a16:creationId xmlns="" xmlns:a16="http://schemas.microsoft.com/office/drawing/2014/main" id="{EBACFFAE-6ECE-8C45-8C2A-01FA93565327}"/>
                      </a:ext>
                    </a:extLst>
                  </p:cNvPr>
                  <p:cNvSpPr/>
                  <p:nvPr/>
                </p:nvSpPr>
                <p:spPr bwMode="auto">
                  <a:xfrm>
                    <a:off x="2489684" y="1670478"/>
                    <a:ext cx="581762" cy="157452"/>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603" name="Freeform 602">
                    <a:extLst>
                      <a:ext uri="{FF2B5EF4-FFF2-40B4-BE49-F238E27FC236}">
                        <a16:creationId xmlns="" xmlns:a16="http://schemas.microsoft.com/office/drawing/2014/main" id="{BDBC7A67-3BED-F947-BE5D-A359B603419B}"/>
                      </a:ext>
                    </a:extLst>
                  </p:cNvPr>
                  <p:cNvSpPr/>
                  <p:nvPr/>
                </p:nvSpPr>
                <p:spPr bwMode="auto">
                  <a:xfrm>
                    <a:off x="2429502" y="1629404"/>
                    <a:ext cx="703949" cy="111244"/>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604" name="Freeform 603">
                    <a:extLst>
                      <a:ext uri="{FF2B5EF4-FFF2-40B4-BE49-F238E27FC236}">
                        <a16:creationId xmlns="" xmlns:a16="http://schemas.microsoft.com/office/drawing/2014/main" id="{BD3D6544-470D-3A40-B2A3-8578CA294121}"/>
                      </a:ext>
                    </a:extLst>
                  </p:cNvPr>
                  <p:cNvSpPr/>
                  <p:nvPr/>
                </p:nvSpPr>
                <p:spPr bwMode="auto">
                  <a:xfrm>
                    <a:off x="2892723" y="1723534"/>
                    <a:ext cx="257142" cy="958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605" name="Freeform 604">
                    <a:extLst>
                      <a:ext uri="{FF2B5EF4-FFF2-40B4-BE49-F238E27FC236}">
                        <a16:creationId xmlns="" xmlns:a16="http://schemas.microsoft.com/office/drawing/2014/main" id="{F7B36B8F-0877-D849-BC58-985D530F119A}"/>
                      </a:ext>
                    </a:extLst>
                  </p:cNvPr>
                  <p:cNvSpPr/>
                  <p:nvPr/>
                </p:nvSpPr>
                <p:spPr bwMode="auto">
                  <a:xfrm>
                    <a:off x="2416736" y="1725244"/>
                    <a:ext cx="255318" cy="94130"/>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606" name="Straight Connector 605">
                    <a:extLst>
                      <a:ext uri="{FF2B5EF4-FFF2-40B4-BE49-F238E27FC236}">
                        <a16:creationId xmlns="" xmlns:a16="http://schemas.microsoft.com/office/drawing/2014/main" id="{51B061F1-9EFA-EB4D-B63E-D2CEF36B3501}"/>
                      </a:ext>
                    </a:extLst>
                  </p:cNvPr>
                  <p:cNvCxnSpPr>
                    <a:endCxn id="601" idx="2"/>
                  </p:cNvCxnSpPr>
                  <p:nvPr/>
                </p:nvCxnSpPr>
                <p:spPr bwMode="auto">
                  <a:xfrm flipH="1" flipV="1">
                    <a:off x="2183302" y="1732090"/>
                    <a:ext cx="1824" cy="12151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607" name="Straight Connector 606">
                    <a:extLst>
                      <a:ext uri="{FF2B5EF4-FFF2-40B4-BE49-F238E27FC236}">
                        <a16:creationId xmlns="" xmlns:a16="http://schemas.microsoft.com/office/drawing/2014/main" id="{ADFA37E7-94CA-D64E-990E-04A266FD092C}"/>
                      </a:ext>
                    </a:extLst>
                  </p:cNvPr>
                  <p:cNvCxnSpPr/>
                  <p:nvPr/>
                </p:nvCxnSpPr>
                <p:spPr bwMode="auto">
                  <a:xfrm flipH="1" flipV="1">
                    <a:off x="3381475" y="1728667"/>
                    <a:ext cx="1823" cy="121513"/>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grpSp>
            <p:nvGrpSpPr>
              <p:cNvPr id="27" name="Group 508">
                <a:extLst>
                  <a:ext uri="{FF2B5EF4-FFF2-40B4-BE49-F238E27FC236}">
                    <a16:creationId xmlns="" xmlns:a16="http://schemas.microsoft.com/office/drawing/2014/main" id="{78747774-2A84-8E48-BCCC-680836015C73}"/>
                  </a:ext>
                </a:extLst>
              </p:cNvPr>
              <p:cNvGrpSpPr/>
              <p:nvPr/>
            </p:nvGrpSpPr>
            <p:grpSpPr>
              <a:xfrm>
                <a:off x="3566154" y="3862335"/>
                <a:ext cx="514350" cy="1670050"/>
                <a:chOff x="3566154" y="3862335"/>
                <a:chExt cx="514350" cy="1670050"/>
              </a:xfrm>
            </p:grpSpPr>
            <p:sp>
              <p:nvSpPr>
                <p:cNvPr id="573" name="Rectangle 572">
                  <a:extLst>
                    <a:ext uri="{FF2B5EF4-FFF2-40B4-BE49-F238E27FC236}">
                      <a16:creationId xmlns="" xmlns:a16="http://schemas.microsoft.com/office/drawing/2014/main" id="{0D3EDF85-78E4-CE40-93B0-38AD4A67282F}"/>
                    </a:ext>
                  </a:extLst>
                </p:cNvPr>
                <p:cNvSpPr/>
                <p:nvPr/>
              </p:nvSpPr>
              <p:spPr bwMode="auto">
                <a:xfrm rot="10800000">
                  <a:off x="3569201" y="3946092"/>
                  <a:ext cx="498084" cy="628647"/>
                </a:xfrm>
                <a:prstGeom prst="rect">
                  <a:avLst/>
                </a:prstGeom>
                <a:gradFill rotWithShape="1">
                  <a:gsLst>
                    <a:gs pos="1000">
                      <a:srgbClr val="3333CC">
                        <a:lumMod val="75000"/>
                        <a:alpha val="62000"/>
                      </a:srgbClr>
                    </a:gs>
                    <a:gs pos="54000">
                      <a:srgbClr val="3333CC">
                        <a:lumMod val="60000"/>
                        <a:lumOff val="40000"/>
                      </a:srgbClr>
                    </a:gs>
                    <a:gs pos="100000">
                      <a:srgbClr val="FFFFFF"/>
                    </a:gs>
                  </a:gsLst>
                  <a:lin ang="16200000" scaled="0"/>
                </a:gra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574" name="Straight Connector 573">
                  <a:extLst>
                    <a:ext uri="{FF2B5EF4-FFF2-40B4-BE49-F238E27FC236}">
                      <a16:creationId xmlns="" xmlns:a16="http://schemas.microsoft.com/office/drawing/2014/main" id="{2A707CF0-2F93-B841-AF6A-CBBEAFA5E90C}"/>
                    </a:ext>
                  </a:extLst>
                </p:cNvPr>
                <p:cNvCxnSpPr/>
                <p:nvPr/>
              </p:nvCxnSpPr>
              <p:spPr bwMode="auto">
                <a:xfrm flipH="1">
                  <a:off x="4078916" y="4019498"/>
                  <a:ext cx="1588" cy="1365250"/>
                </a:xfrm>
                <a:prstGeom prst="line">
                  <a:avLst/>
                </a:prstGeom>
                <a:noFill/>
                <a:ln w="3175" cap="flat" cmpd="sng" algn="ctr">
                  <a:solidFill>
                    <a:srgbClr val="000000"/>
                  </a:solidFill>
                  <a:prstDash val="sysDash"/>
                </a:ln>
                <a:effectLst/>
              </p:spPr>
            </p:cxnSp>
            <p:grpSp>
              <p:nvGrpSpPr>
                <p:cNvPr id="28" name="Group 552">
                  <a:extLst>
                    <a:ext uri="{FF2B5EF4-FFF2-40B4-BE49-F238E27FC236}">
                      <a16:creationId xmlns="" xmlns:a16="http://schemas.microsoft.com/office/drawing/2014/main" id="{FDAAEFEC-B4C2-F14D-AF89-9AF76CB979A6}"/>
                    </a:ext>
                  </a:extLst>
                </p:cNvPr>
                <p:cNvGrpSpPr>
                  <a:grpSpLocks/>
                </p:cNvGrpSpPr>
                <p:nvPr/>
              </p:nvGrpSpPr>
              <p:grpSpPr bwMode="auto">
                <a:xfrm>
                  <a:off x="3571302" y="5310688"/>
                  <a:ext cx="507588" cy="221697"/>
                  <a:chOff x="4128636" y="3606589"/>
                  <a:chExt cx="568145" cy="338667"/>
                </a:xfrm>
              </p:grpSpPr>
              <p:sp>
                <p:nvSpPr>
                  <p:cNvPr id="588" name="Oval 587">
                    <a:extLst>
                      <a:ext uri="{FF2B5EF4-FFF2-40B4-BE49-F238E27FC236}">
                        <a16:creationId xmlns="" xmlns:a16="http://schemas.microsoft.com/office/drawing/2014/main" id="{11471EEA-C236-8945-B0D0-8DE6F9290AF4}"/>
                      </a:ext>
                    </a:extLst>
                  </p:cNvPr>
                  <p:cNvSpPr/>
                  <p:nvPr/>
                </p:nvSpPr>
                <p:spPr>
                  <a:xfrm>
                    <a:off x="4128204" y="3719724"/>
                    <a:ext cx="568606" cy="225532"/>
                  </a:xfrm>
                  <a:prstGeom prst="ellipse">
                    <a:avLst/>
                  </a:prstGeom>
                  <a:solidFill>
                    <a:srgbClr val="3333CC">
                      <a:lumMod val="75000"/>
                    </a:srgbClr>
                  </a:solidFill>
                  <a:ln w="6350" cap="flat" cmpd="sng" algn="ctr">
                    <a:solidFill>
                      <a:srgbClr val="00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589" name="Rectangle 588">
                    <a:extLst>
                      <a:ext uri="{FF2B5EF4-FFF2-40B4-BE49-F238E27FC236}">
                        <a16:creationId xmlns="" xmlns:a16="http://schemas.microsoft.com/office/drawing/2014/main" id="{44E3590E-E2F6-E149-B86A-CAB9B96983FB}"/>
                      </a:ext>
                    </a:extLst>
                  </p:cNvPr>
                  <p:cNvSpPr/>
                  <p:nvPr/>
                </p:nvSpPr>
                <p:spPr>
                  <a:xfrm>
                    <a:off x="4128204" y="3719724"/>
                    <a:ext cx="568606" cy="111554"/>
                  </a:xfrm>
                  <a:prstGeom prst="rect">
                    <a:avLst/>
                  </a:prstGeom>
                  <a:solidFill>
                    <a:srgbClr val="3333CC">
                      <a:lumMod val="75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590" name="Oval 589">
                    <a:extLst>
                      <a:ext uri="{FF2B5EF4-FFF2-40B4-BE49-F238E27FC236}">
                        <a16:creationId xmlns="" xmlns:a16="http://schemas.microsoft.com/office/drawing/2014/main" id="{78F60FB5-F746-324B-AD08-4B5084D26A36}"/>
                      </a:ext>
                    </a:extLst>
                  </p:cNvPr>
                  <p:cNvSpPr/>
                  <p:nvPr/>
                </p:nvSpPr>
                <p:spPr>
                  <a:xfrm>
                    <a:off x="4128204" y="3605744"/>
                    <a:ext cx="568606" cy="225534"/>
                  </a:xfrm>
                  <a:prstGeom prst="ellipse">
                    <a:avLst/>
                  </a:prstGeom>
                  <a:solidFill>
                    <a:srgbClr val="3333CC">
                      <a:lumMod val="40000"/>
                      <a:lumOff val="60000"/>
                      <a:alpha val="55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591" name="Straight Connector 590">
                    <a:extLst>
                      <a:ext uri="{FF2B5EF4-FFF2-40B4-BE49-F238E27FC236}">
                        <a16:creationId xmlns="" xmlns:a16="http://schemas.microsoft.com/office/drawing/2014/main" id="{8347E1A2-6B79-0F47-9BEA-21325C495F59}"/>
                      </a:ext>
                    </a:extLst>
                  </p:cNvPr>
                  <p:cNvCxnSpPr/>
                  <p:nvPr/>
                </p:nvCxnSpPr>
                <p:spPr>
                  <a:xfrm>
                    <a:off x="4696810" y="3719724"/>
                    <a:ext cx="0" cy="111554"/>
                  </a:xfrm>
                  <a:prstGeom prst="line">
                    <a:avLst/>
                  </a:prstGeom>
                  <a:noFill/>
                  <a:ln w="6350" cap="flat" cmpd="sng" algn="ctr">
                    <a:solidFill>
                      <a:srgbClr val="000000"/>
                    </a:solidFill>
                    <a:prstDash val="solid"/>
                  </a:ln>
                  <a:effectLst/>
                </p:spPr>
              </p:cxnSp>
              <p:cxnSp>
                <p:nvCxnSpPr>
                  <p:cNvPr id="592" name="Straight Connector 591">
                    <a:extLst>
                      <a:ext uri="{FF2B5EF4-FFF2-40B4-BE49-F238E27FC236}">
                        <a16:creationId xmlns="" xmlns:a16="http://schemas.microsoft.com/office/drawing/2014/main" id="{3B9F9A88-616E-7145-94F3-6C9E5DA22268}"/>
                      </a:ext>
                    </a:extLst>
                  </p:cNvPr>
                  <p:cNvCxnSpPr/>
                  <p:nvPr/>
                </p:nvCxnSpPr>
                <p:spPr>
                  <a:xfrm>
                    <a:off x="4128204" y="3719724"/>
                    <a:ext cx="0" cy="111554"/>
                  </a:xfrm>
                  <a:prstGeom prst="line">
                    <a:avLst/>
                  </a:prstGeom>
                  <a:noFill/>
                  <a:ln w="6350" cap="flat" cmpd="sng" algn="ctr">
                    <a:solidFill>
                      <a:srgbClr val="000000"/>
                    </a:solidFill>
                    <a:prstDash val="solid"/>
                  </a:ln>
                  <a:effectLst/>
                </p:spPr>
              </p:cxnSp>
            </p:grpSp>
            <p:sp>
              <p:nvSpPr>
                <p:cNvPr id="576" name="Rectangle 575">
                  <a:extLst>
                    <a:ext uri="{FF2B5EF4-FFF2-40B4-BE49-F238E27FC236}">
                      <a16:creationId xmlns="" xmlns:a16="http://schemas.microsoft.com/office/drawing/2014/main" id="{CE0E499F-CD57-9248-85F9-E6EF2BC502E0}"/>
                    </a:ext>
                  </a:extLst>
                </p:cNvPr>
                <p:cNvSpPr/>
                <p:nvPr/>
              </p:nvSpPr>
              <p:spPr bwMode="auto">
                <a:xfrm>
                  <a:off x="3572504" y="4575123"/>
                  <a:ext cx="496887" cy="812800"/>
                </a:xfrm>
                <a:prstGeom prst="rect">
                  <a:avLst/>
                </a:prstGeom>
                <a:gradFill rotWithShape="1">
                  <a:gsLst>
                    <a:gs pos="0">
                      <a:srgbClr val="3333CC">
                        <a:lumMod val="75000"/>
                        <a:alpha val="62000"/>
                      </a:srgbClr>
                    </a:gs>
                    <a:gs pos="54000">
                      <a:srgbClr val="3333CC">
                        <a:lumMod val="60000"/>
                        <a:lumOff val="40000"/>
                      </a:srgbClr>
                    </a:gs>
                    <a:gs pos="100000">
                      <a:srgbClr val="FFFFFF"/>
                    </a:gs>
                  </a:gsLst>
                  <a:lin ang="16200000" scaled="0"/>
                </a:gra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577" name="Straight Connector 576">
                  <a:extLst>
                    <a:ext uri="{FF2B5EF4-FFF2-40B4-BE49-F238E27FC236}">
                      <a16:creationId xmlns="" xmlns:a16="http://schemas.microsoft.com/office/drawing/2014/main" id="{B694157C-0E59-4847-9731-83D537BBB638}"/>
                    </a:ext>
                  </a:extLst>
                </p:cNvPr>
                <p:cNvCxnSpPr/>
                <p:nvPr/>
              </p:nvCxnSpPr>
              <p:spPr bwMode="auto">
                <a:xfrm flipH="1">
                  <a:off x="3566154" y="4027435"/>
                  <a:ext cx="3175" cy="1450975"/>
                </a:xfrm>
                <a:prstGeom prst="line">
                  <a:avLst/>
                </a:prstGeom>
                <a:noFill/>
                <a:ln w="3175" cap="flat" cmpd="sng" algn="ctr">
                  <a:solidFill>
                    <a:srgbClr val="000000"/>
                  </a:solidFill>
                  <a:prstDash val="sysDash"/>
                </a:ln>
                <a:effectLst/>
              </p:spPr>
            </p:cxnSp>
            <p:grpSp>
              <p:nvGrpSpPr>
                <p:cNvPr id="29" name="Group 538">
                  <a:extLst>
                    <a:ext uri="{FF2B5EF4-FFF2-40B4-BE49-F238E27FC236}">
                      <a16:creationId xmlns="" xmlns:a16="http://schemas.microsoft.com/office/drawing/2014/main" id="{FE388113-11E0-A248-8C77-2655391DD326}"/>
                    </a:ext>
                  </a:extLst>
                </p:cNvPr>
                <p:cNvGrpSpPr>
                  <a:grpSpLocks/>
                </p:cNvGrpSpPr>
                <p:nvPr/>
              </p:nvGrpSpPr>
              <p:grpSpPr bwMode="auto">
                <a:xfrm>
                  <a:off x="3568667" y="3862335"/>
                  <a:ext cx="503828" cy="248249"/>
                  <a:chOff x="2183302" y="1564542"/>
                  <a:chExt cx="1200154" cy="440314"/>
                </a:xfrm>
              </p:grpSpPr>
              <p:sp>
                <p:nvSpPr>
                  <p:cNvPr id="579" name="Oval 578">
                    <a:extLst>
                      <a:ext uri="{FF2B5EF4-FFF2-40B4-BE49-F238E27FC236}">
                        <a16:creationId xmlns="" xmlns:a16="http://schemas.microsoft.com/office/drawing/2014/main" id="{8031983F-D0B1-DC41-A955-F69C032A068F}"/>
                      </a:ext>
                    </a:extLst>
                  </p:cNvPr>
                  <p:cNvSpPr/>
                  <p:nvPr/>
                </p:nvSpPr>
                <p:spPr bwMode="auto">
                  <a:xfrm flipV="1">
                    <a:off x="2188659" y="1691250"/>
                    <a:ext cx="1194966" cy="312543"/>
                  </a:xfrm>
                  <a:prstGeom prst="ellipse">
                    <a:avLst/>
                  </a:prstGeom>
                  <a:gradFill flip="none" rotWithShape="1">
                    <a:gsLst>
                      <a:gs pos="0">
                        <a:srgbClr val="3333CC">
                          <a:lumMod val="75000"/>
                        </a:srgbClr>
                      </a:gs>
                      <a:gs pos="31000">
                        <a:srgbClr val="3333CC">
                          <a:lumMod val="60000"/>
                          <a:lumOff val="40000"/>
                        </a:srgbClr>
                      </a:gs>
                      <a:gs pos="100000">
                        <a:srgbClr val="FFFFFF"/>
                      </a:gs>
                    </a:gsLst>
                    <a:lin ang="16200000" scaled="0"/>
                    <a:tileRect/>
                  </a:gradFill>
                  <a:ln w="635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580" name="Rectangle 579">
                    <a:extLst>
                      <a:ext uri="{FF2B5EF4-FFF2-40B4-BE49-F238E27FC236}">
                        <a16:creationId xmlns="" xmlns:a16="http://schemas.microsoft.com/office/drawing/2014/main" id="{DB2973F2-646E-C545-8B3F-A7F83BEB1F05}"/>
                      </a:ext>
                    </a:extLst>
                  </p:cNvPr>
                  <p:cNvSpPr/>
                  <p:nvPr/>
                </p:nvSpPr>
                <p:spPr bwMode="auto">
                  <a:xfrm>
                    <a:off x="2184879" y="1736302"/>
                    <a:ext cx="1198746" cy="112629"/>
                  </a:xfrm>
                  <a:prstGeom prst="rect">
                    <a:avLst/>
                  </a:prstGeom>
                  <a:gradFill rotWithShape="1">
                    <a:gsLst>
                      <a:gs pos="0">
                        <a:srgbClr val="3333CC">
                          <a:lumMod val="40000"/>
                          <a:lumOff val="60000"/>
                        </a:srgbClr>
                      </a:gs>
                      <a:gs pos="54000">
                        <a:srgbClr val="3333CC">
                          <a:lumMod val="60000"/>
                          <a:lumOff val="40000"/>
                        </a:srgbClr>
                      </a:gs>
                      <a:gs pos="100000">
                        <a:srgbClr val="3333CC">
                          <a:lumMod val="75000"/>
                        </a:srgbClr>
                      </a:gs>
                    </a:gsLst>
                    <a:lin ang="162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581" name="Oval 580">
                    <a:extLst>
                      <a:ext uri="{FF2B5EF4-FFF2-40B4-BE49-F238E27FC236}">
                        <a16:creationId xmlns="" xmlns:a16="http://schemas.microsoft.com/office/drawing/2014/main" id="{7A0BD2F5-5524-9941-B040-271EF42401F4}"/>
                      </a:ext>
                    </a:extLst>
                  </p:cNvPr>
                  <p:cNvSpPr/>
                  <p:nvPr/>
                </p:nvSpPr>
                <p:spPr bwMode="auto">
                  <a:xfrm flipV="1">
                    <a:off x="2184879" y="1564542"/>
                    <a:ext cx="1194966" cy="312545"/>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582" name="Freeform 581">
                    <a:extLst>
                      <a:ext uri="{FF2B5EF4-FFF2-40B4-BE49-F238E27FC236}">
                        <a16:creationId xmlns="" xmlns:a16="http://schemas.microsoft.com/office/drawing/2014/main" id="{3808222E-6976-2849-8198-52EAB41261EA}"/>
                      </a:ext>
                    </a:extLst>
                  </p:cNvPr>
                  <p:cNvSpPr/>
                  <p:nvPr/>
                </p:nvSpPr>
                <p:spPr bwMode="auto">
                  <a:xfrm>
                    <a:off x="2491182" y="1671539"/>
                    <a:ext cx="582357" cy="15486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583" name="Freeform 582">
                    <a:extLst>
                      <a:ext uri="{FF2B5EF4-FFF2-40B4-BE49-F238E27FC236}">
                        <a16:creationId xmlns="" xmlns:a16="http://schemas.microsoft.com/office/drawing/2014/main" id="{E3544819-6599-5941-9A5E-283DEE88CEF5}"/>
                      </a:ext>
                    </a:extLst>
                  </p:cNvPr>
                  <p:cNvSpPr/>
                  <p:nvPr/>
                </p:nvSpPr>
                <p:spPr bwMode="auto">
                  <a:xfrm>
                    <a:off x="2430678" y="1629304"/>
                    <a:ext cx="703366" cy="109812"/>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584" name="Freeform 583">
                    <a:extLst>
                      <a:ext uri="{FF2B5EF4-FFF2-40B4-BE49-F238E27FC236}">
                        <a16:creationId xmlns="" xmlns:a16="http://schemas.microsoft.com/office/drawing/2014/main" id="{E3F1FBB8-47C0-8C40-B501-64DDACDE9560}"/>
                      </a:ext>
                    </a:extLst>
                  </p:cNvPr>
                  <p:cNvSpPr/>
                  <p:nvPr/>
                </p:nvSpPr>
                <p:spPr bwMode="auto">
                  <a:xfrm>
                    <a:off x="2892025" y="1722222"/>
                    <a:ext cx="260927" cy="95734"/>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585" name="Freeform 584">
                    <a:extLst>
                      <a:ext uri="{FF2B5EF4-FFF2-40B4-BE49-F238E27FC236}">
                        <a16:creationId xmlns="" xmlns:a16="http://schemas.microsoft.com/office/drawing/2014/main" id="{CC7E8100-4D16-DD42-B820-FF0B31D72139}"/>
                      </a:ext>
                    </a:extLst>
                  </p:cNvPr>
                  <p:cNvSpPr/>
                  <p:nvPr/>
                </p:nvSpPr>
                <p:spPr bwMode="auto">
                  <a:xfrm>
                    <a:off x="2419334" y="1725039"/>
                    <a:ext cx="253362" cy="95734"/>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586" name="Straight Connector 585">
                    <a:extLst>
                      <a:ext uri="{FF2B5EF4-FFF2-40B4-BE49-F238E27FC236}">
                        <a16:creationId xmlns="" xmlns:a16="http://schemas.microsoft.com/office/drawing/2014/main" id="{CABE86F7-A733-5348-B5AA-05E180EA4CEC}"/>
                      </a:ext>
                    </a:extLst>
                  </p:cNvPr>
                  <p:cNvCxnSpPr>
                    <a:endCxn id="581" idx="2"/>
                  </p:cNvCxnSpPr>
                  <p:nvPr/>
                </p:nvCxnSpPr>
                <p:spPr bwMode="auto">
                  <a:xfrm flipH="1" flipV="1">
                    <a:off x="2184879" y="1722222"/>
                    <a:ext cx="3780" cy="121077"/>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587" name="Straight Connector 586">
                    <a:extLst>
                      <a:ext uri="{FF2B5EF4-FFF2-40B4-BE49-F238E27FC236}">
                        <a16:creationId xmlns="" xmlns:a16="http://schemas.microsoft.com/office/drawing/2014/main" id="{8EBB7CFB-D9EF-6A4F-8BB3-01A260C40FC0}"/>
                      </a:ext>
                    </a:extLst>
                  </p:cNvPr>
                  <p:cNvCxnSpPr/>
                  <p:nvPr/>
                </p:nvCxnSpPr>
                <p:spPr bwMode="auto">
                  <a:xfrm flipH="1" flipV="1">
                    <a:off x="3379845" y="1727853"/>
                    <a:ext cx="3780" cy="121077"/>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grpSp>
            <p:nvGrpSpPr>
              <p:cNvPr id="30" name="Group 509">
                <a:extLst>
                  <a:ext uri="{FF2B5EF4-FFF2-40B4-BE49-F238E27FC236}">
                    <a16:creationId xmlns="" xmlns:a16="http://schemas.microsoft.com/office/drawing/2014/main" id="{2D387945-1C2E-A54C-AF08-01FF98DFCB25}"/>
                  </a:ext>
                </a:extLst>
              </p:cNvPr>
              <p:cNvGrpSpPr/>
              <p:nvPr/>
            </p:nvGrpSpPr>
            <p:grpSpPr>
              <a:xfrm>
                <a:off x="4348791" y="3867098"/>
                <a:ext cx="514350" cy="1670050"/>
                <a:chOff x="4348791" y="3867098"/>
                <a:chExt cx="514350" cy="1670050"/>
              </a:xfrm>
            </p:grpSpPr>
            <p:sp>
              <p:nvSpPr>
                <p:cNvPr id="553" name="Rectangle 552">
                  <a:extLst>
                    <a:ext uri="{FF2B5EF4-FFF2-40B4-BE49-F238E27FC236}">
                      <a16:creationId xmlns="" xmlns:a16="http://schemas.microsoft.com/office/drawing/2014/main" id="{2AB4406B-3E57-C040-9929-5C1F1DFCB1B6}"/>
                    </a:ext>
                  </a:extLst>
                </p:cNvPr>
                <p:cNvSpPr/>
                <p:nvPr/>
              </p:nvSpPr>
              <p:spPr bwMode="auto">
                <a:xfrm rot="10800000">
                  <a:off x="4351838" y="3950855"/>
                  <a:ext cx="498084" cy="628647"/>
                </a:xfrm>
                <a:prstGeom prst="rect">
                  <a:avLst/>
                </a:prstGeom>
                <a:gradFill rotWithShape="1">
                  <a:gsLst>
                    <a:gs pos="1000">
                      <a:srgbClr val="3333CC">
                        <a:lumMod val="75000"/>
                        <a:alpha val="62000"/>
                      </a:srgbClr>
                    </a:gs>
                    <a:gs pos="54000">
                      <a:srgbClr val="3333CC">
                        <a:lumMod val="60000"/>
                        <a:lumOff val="40000"/>
                      </a:srgbClr>
                    </a:gs>
                    <a:gs pos="100000">
                      <a:srgbClr val="FFFFFF"/>
                    </a:gs>
                  </a:gsLst>
                  <a:lin ang="16200000" scaled="0"/>
                </a:gra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554" name="Straight Connector 553">
                  <a:extLst>
                    <a:ext uri="{FF2B5EF4-FFF2-40B4-BE49-F238E27FC236}">
                      <a16:creationId xmlns="" xmlns:a16="http://schemas.microsoft.com/office/drawing/2014/main" id="{D5694302-C820-DB49-913E-76386804F49C}"/>
                    </a:ext>
                  </a:extLst>
                </p:cNvPr>
                <p:cNvCxnSpPr/>
                <p:nvPr/>
              </p:nvCxnSpPr>
              <p:spPr bwMode="auto">
                <a:xfrm flipH="1">
                  <a:off x="4861554" y="4024260"/>
                  <a:ext cx="1587" cy="1365250"/>
                </a:xfrm>
                <a:prstGeom prst="line">
                  <a:avLst/>
                </a:prstGeom>
                <a:noFill/>
                <a:ln w="3175" cap="flat" cmpd="sng" algn="ctr">
                  <a:solidFill>
                    <a:srgbClr val="000000"/>
                  </a:solidFill>
                  <a:prstDash val="sysDash"/>
                </a:ln>
                <a:effectLst/>
              </p:spPr>
            </p:cxnSp>
            <p:grpSp>
              <p:nvGrpSpPr>
                <p:cNvPr id="31" name="Group 580">
                  <a:extLst>
                    <a:ext uri="{FF2B5EF4-FFF2-40B4-BE49-F238E27FC236}">
                      <a16:creationId xmlns="" xmlns:a16="http://schemas.microsoft.com/office/drawing/2014/main" id="{880E26E9-4F26-7B47-82A2-65DCFCFEC12B}"/>
                    </a:ext>
                  </a:extLst>
                </p:cNvPr>
                <p:cNvGrpSpPr>
                  <a:grpSpLocks/>
                </p:cNvGrpSpPr>
                <p:nvPr/>
              </p:nvGrpSpPr>
              <p:grpSpPr bwMode="auto">
                <a:xfrm>
                  <a:off x="4353939" y="5315451"/>
                  <a:ext cx="507588" cy="221697"/>
                  <a:chOff x="4128636" y="3606589"/>
                  <a:chExt cx="568145" cy="338667"/>
                </a:xfrm>
              </p:grpSpPr>
              <p:sp>
                <p:nvSpPr>
                  <p:cNvPr id="568" name="Oval 567">
                    <a:extLst>
                      <a:ext uri="{FF2B5EF4-FFF2-40B4-BE49-F238E27FC236}">
                        <a16:creationId xmlns="" xmlns:a16="http://schemas.microsoft.com/office/drawing/2014/main" id="{0EFD00C3-D43E-7746-A04D-28A67D81F82D}"/>
                      </a:ext>
                    </a:extLst>
                  </p:cNvPr>
                  <p:cNvSpPr/>
                  <p:nvPr/>
                </p:nvSpPr>
                <p:spPr>
                  <a:xfrm>
                    <a:off x="4128205" y="3719722"/>
                    <a:ext cx="568606" cy="225534"/>
                  </a:xfrm>
                  <a:prstGeom prst="ellipse">
                    <a:avLst/>
                  </a:prstGeom>
                  <a:solidFill>
                    <a:srgbClr val="3333CC">
                      <a:lumMod val="75000"/>
                    </a:srgbClr>
                  </a:solidFill>
                  <a:ln w="6350" cap="flat" cmpd="sng" algn="ctr">
                    <a:solidFill>
                      <a:srgbClr val="00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569" name="Rectangle 568">
                    <a:extLst>
                      <a:ext uri="{FF2B5EF4-FFF2-40B4-BE49-F238E27FC236}">
                        <a16:creationId xmlns="" xmlns:a16="http://schemas.microsoft.com/office/drawing/2014/main" id="{0CD04171-1B9E-254F-BF2C-E05ABF9CFD82}"/>
                      </a:ext>
                    </a:extLst>
                  </p:cNvPr>
                  <p:cNvSpPr/>
                  <p:nvPr/>
                </p:nvSpPr>
                <p:spPr>
                  <a:xfrm>
                    <a:off x="4128205" y="3719722"/>
                    <a:ext cx="568606" cy="111554"/>
                  </a:xfrm>
                  <a:prstGeom prst="rect">
                    <a:avLst/>
                  </a:prstGeom>
                  <a:solidFill>
                    <a:srgbClr val="3333CC">
                      <a:lumMod val="75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570" name="Oval 569">
                    <a:extLst>
                      <a:ext uri="{FF2B5EF4-FFF2-40B4-BE49-F238E27FC236}">
                        <a16:creationId xmlns="" xmlns:a16="http://schemas.microsoft.com/office/drawing/2014/main" id="{E5A35E0D-E38B-424D-9954-67704936033A}"/>
                      </a:ext>
                    </a:extLst>
                  </p:cNvPr>
                  <p:cNvSpPr/>
                  <p:nvPr/>
                </p:nvSpPr>
                <p:spPr>
                  <a:xfrm>
                    <a:off x="4128205" y="3605744"/>
                    <a:ext cx="568606" cy="225532"/>
                  </a:xfrm>
                  <a:prstGeom prst="ellipse">
                    <a:avLst/>
                  </a:prstGeom>
                  <a:solidFill>
                    <a:srgbClr val="3333CC">
                      <a:lumMod val="40000"/>
                      <a:lumOff val="60000"/>
                      <a:alpha val="55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571" name="Straight Connector 570">
                    <a:extLst>
                      <a:ext uri="{FF2B5EF4-FFF2-40B4-BE49-F238E27FC236}">
                        <a16:creationId xmlns="" xmlns:a16="http://schemas.microsoft.com/office/drawing/2014/main" id="{67E7EF0A-EF67-E24C-AF52-59A1FE58A19E}"/>
                      </a:ext>
                    </a:extLst>
                  </p:cNvPr>
                  <p:cNvCxnSpPr/>
                  <p:nvPr/>
                </p:nvCxnSpPr>
                <p:spPr>
                  <a:xfrm>
                    <a:off x="4696811" y="3719722"/>
                    <a:ext cx="0" cy="111554"/>
                  </a:xfrm>
                  <a:prstGeom prst="line">
                    <a:avLst/>
                  </a:prstGeom>
                  <a:noFill/>
                  <a:ln w="6350" cap="flat" cmpd="sng" algn="ctr">
                    <a:solidFill>
                      <a:srgbClr val="000000"/>
                    </a:solidFill>
                    <a:prstDash val="solid"/>
                  </a:ln>
                  <a:effectLst/>
                </p:spPr>
              </p:cxnSp>
              <p:cxnSp>
                <p:nvCxnSpPr>
                  <p:cNvPr id="572" name="Straight Connector 571">
                    <a:extLst>
                      <a:ext uri="{FF2B5EF4-FFF2-40B4-BE49-F238E27FC236}">
                        <a16:creationId xmlns="" xmlns:a16="http://schemas.microsoft.com/office/drawing/2014/main" id="{1B128C0E-0B26-B94B-BCF4-7A823EFA9887}"/>
                      </a:ext>
                    </a:extLst>
                  </p:cNvPr>
                  <p:cNvCxnSpPr/>
                  <p:nvPr/>
                </p:nvCxnSpPr>
                <p:spPr>
                  <a:xfrm>
                    <a:off x="4128205" y="3719722"/>
                    <a:ext cx="0" cy="111554"/>
                  </a:xfrm>
                  <a:prstGeom prst="line">
                    <a:avLst/>
                  </a:prstGeom>
                  <a:noFill/>
                  <a:ln w="6350" cap="flat" cmpd="sng" algn="ctr">
                    <a:solidFill>
                      <a:srgbClr val="000000"/>
                    </a:solidFill>
                    <a:prstDash val="solid"/>
                  </a:ln>
                  <a:effectLst/>
                </p:spPr>
              </p:cxnSp>
            </p:grpSp>
            <p:sp>
              <p:nvSpPr>
                <p:cNvPr id="556" name="Rectangle 555">
                  <a:extLst>
                    <a:ext uri="{FF2B5EF4-FFF2-40B4-BE49-F238E27FC236}">
                      <a16:creationId xmlns="" xmlns:a16="http://schemas.microsoft.com/office/drawing/2014/main" id="{7B6AA796-9260-9442-9CC0-184B8E214160}"/>
                    </a:ext>
                  </a:extLst>
                </p:cNvPr>
                <p:cNvSpPr/>
                <p:nvPr/>
              </p:nvSpPr>
              <p:spPr bwMode="auto">
                <a:xfrm>
                  <a:off x="4355141" y="4579885"/>
                  <a:ext cx="496888" cy="812800"/>
                </a:xfrm>
                <a:prstGeom prst="rect">
                  <a:avLst/>
                </a:prstGeom>
                <a:gradFill rotWithShape="1">
                  <a:gsLst>
                    <a:gs pos="0">
                      <a:srgbClr val="3333CC">
                        <a:lumMod val="75000"/>
                        <a:alpha val="62000"/>
                      </a:srgbClr>
                    </a:gs>
                    <a:gs pos="54000">
                      <a:srgbClr val="3333CC">
                        <a:lumMod val="60000"/>
                        <a:lumOff val="40000"/>
                      </a:srgbClr>
                    </a:gs>
                    <a:gs pos="100000">
                      <a:srgbClr val="FFFFFF"/>
                    </a:gs>
                  </a:gsLst>
                  <a:lin ang="16200000" scaled="0"/>
                </a:gra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557" name="Straight Connector 556">
                  <a:extLst>
                    <a:ext uri="{FF2B5EF4-FFF2-40B4-BE49-F238E27FC236}">
                      <a16:creationId xmlns="" xmlns:a16="http://schemas.microsoft.com/office/drawing/2014/main" id="{84ABC70C-BEF4-9E49-9DC3-DC20B6B1569C}"/>
                    </a:ext>
                  </a:extLst>
                </p:cNvPr>
                <p:cNvCxnSpPr/>
                <p:nvPr/>
              </p:nvCxnSpPr>
              <p:spPr bwMode="auto">
                <a:xfrm flipH="1">
                  <a:off x="4348791" y="4032198"/>
                  <a:ext cx="3175" cy="1450975"/>
                </a:xfrm>
                <a:prstGeom prst="line">
                  <a:avLst/>
                </a:prstGeom>
                <a:noFill/>
                <a:ln w="3175" cap="flat" cmpd="sng" algn="ctr">
                  <a:solidFill>
                    <a:srgbClr val="000000"/>
                  </a:solidFill>
                  <a:prstDash val="sysDash"/>
                </a:ln>
                <a:effectLst/>
              </p:spPr>
            </p:cxnSp>
            <p:grpSp>
              <p:nvGrpSpPr>
                <p:cNvPr id="352" name="Group 568">
                  <a:extLst>
                    <a:ext uri="{FF2B5EF4-FFF2-40B4-BE49-F238E27FC236}">
                      <a16:creationId xmlns="" xmlns:a16="http://schemas.microsoft.com/office/drawing/2014/main" id="{6B4D34BC-5852-FB46-B0F5-AC1664F47F1F}"/>
                    </a:ext>
                  </a:extLst>
                </p:cNvPr>
                <p:cNvGrpSpPr>
                  <a:grpSpLocks/>
                </p:cNvGrpSpPr>
                <p:nvPr/>
              </p:nvGrpSpPr>
              <p:grpSpPr bwMode="auto">
                <a:xfrm>
                  <a:off x="4351304" y="3867098"/>
                  <a:ext cx="503828" cy="248249"/>
                  <a:chOff x="2183302" y="1564542"/>
                  <a:chExt cx="1200154" cy="440314"/>
                </a:xfrm>
              </p:grpSpPr>
              <p:sp>
                <p:nvSpPr>
                  <p:cNvPr id="559" name="Oval 558">
                    <a:extLst>
                      <a:ext uri="{FF2B5EF4-FFF2-40B4-BE49-F238E27FC236}">
                        <a16:creationId xmlns="" xmlns:a16="http://schemas.microsoft.com/office/drawing/2014/main" id="{5D34FBE9-A733-1B4B-898C-3F7C483851EE}"/>
                      </a:ext>
                    </a:extLst>
                  </p:cNvPr>
                  <p:cNvSpPr/>
                  <p:nvPr/>
                </p:nvSpPr>
                <p:spPr bwMode="auto">
                  <a:xfrm flipV="1">
                    <a:off x="2188662" y="1691248"/>
                    <a:ext cx="1194966" cy="312545"/>
                  </a:xfrm>
                  <a:prstGeom prst="ellipse">
                    <a:avLst/>
                  </a:prstGeom>
                  <a:gradFill flip="none" rotWithShape="1">
                    <a:gsLst>
                      <a:gs pos="0">
                        <a:srgbClr val="3333CC">
                          <a:lumMod val="75000"/>
                        </a:srgbClr>
                      </a:gs>
                      <a:gs pos="31000">
                        <a:srgbClr val="3333CC">
                          <a:lumMod val="60000"/>
                          <a:lumOff val="40000"/>
                        </a:srgbClr>
                      </a:gs>
                      <a:gs pos="100000">
                        <a:srgbClr val="FFFFFF"/>
                      </a:gs>
                    </a:gsLst>
                    <a:lin ang="16200000" scaled="0"/>
                    <a:tileRect/>
                  </a:gradFill>
                  <a:ln w="635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560" name="Rectangle 559">
                    <a:extLst>
                      <a:ext uri="{FF2B5EF4-FFF2-40B4-BE49-F238E27FC236}">
                        <a16:creationId xmlns="" xmlns:a16="http://schemas.microsoft.com/office/drawing/2014/main" id="{94FE7F71-D345-C946-BE50-8C4E5A30EE1A}"/>
                      </a:ext>
                    </a:extLst>
                  </p:cNvPr>
                  <p:cNvSpPr/>
                  <p:nvPr/>
                </p:nvSpPr>
                <p:spPr bwMode="auto">
                  <a:xfrm>
                    <a:off x="2184879" y="1736300"/>
                    <a:ext cx="1198749" cy="112629"/>
                  </a:xfrm>
                  <a:prstGeom prst="rect">
                    <a:avLst/>
                  </a:prstGeom>
                  <a:gradFill rotWithShape="1">
                    <a:gsLst>
                      <a:gs pos="0">
                        <a:srgbClr val="3333CC">
                          <a:lumMod val="40000"/>
                          <a:lumOff val="60000"/>
                        </a:srgbClr>
                      </a:gs>
                      <a:gs pos="54000">
                        <a:srgbClr val="3333CC">
                          <a:lumMod val="60000"/>
                          <a:lumOff val="40000"/>
                        </a:srgbClr>
                      </a:gs>
                      <a:gs pos="100000">
                        <a:srgbClr val="3333CC">
                          <a:lumMod val="75000"/>
                        </a:srgbClr>
                      </a:gs>
                    </a:gsLst>
                    <a:lin ang="162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561" name="Oval 560">
                    <a:extLst>
                      <a:ext uri="{FF2B5EF4-FFF2-40B4-BE49-F238E27FC236}">
                        <a16:creationId xmlns="" xmlns:a16="http://schemas.microsoft.com/office/drawing/2014/main" id="{2F9EF38E-6AC3-F943-BB85-D009A1CDD954}"/>
                      </a:ext>
                    </a:extLst>
                  </p:cNvPr>
                  <p:cNvSpPr/>
                  <p:nvPr/>
                </p:nvSpPr>
                <p:spPr bwMode="auto">
                  <a:xfrm flipV="1">
                    <a:off x="2184879" y="1564542"/>
                    <a:ext cx="1194966" cy="312543"/>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562" name="Freeform 561">
                    <a:extLst>
                      <a:ext uri="{FF2B5EF4-FFF2-40B4-BE49-F238E27FC236}">
                        <a16:creationId xmlns="" xmlns:a16="http://schemas.microsoft.com/office/drawing/2014/main" id="{967D797A-C311-864A-A373-A41C00D2C123}"/>
                      </a:ext>
                    </a:extLst>
                  </p:cNvPr>
                  <p:cNvSpPr/>
                  <p:nvPr/>
                </p:nvSpPr>
                <p:spPr bwMode="auto">
                  <a:xfrm>
                    <a:off x="2491185" y="1671539"/>
                    <a:ext cx="582357" cy="15486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563" name="Freeform 562">
                    <a:extLst>
                      <a:ext uri="{FF2B5EF4-FFF2-40B4-BE49-F238E27FC236}">
                        <a16:creationId xmlns="" xmlns:a16="http://schemas.microsoft.com/office/drawing/2014/main" id="{1FE3B5C7-2735-2046-95DC-CFFEC7C37790}"/>
                      </a:ext>
                    </a:extLst>
                  </p:cNvPr>
                  <p:cNvSpPr/>
                  <p:nvPr/>
                </p:nvSpPr>
                <p:spPr bwMode="auto">
                  <a:xfrm>
                    <a:off x="2430680" y="1629303"/>
                    <a:ext cx="703366" cy="109814"/>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564" name="Freeform 563">
                    <a:extLst>
                      <a:ext uri="{FF2B5EF4-FFF2-40B4-BE49-F238E27FC236}">
                        <a16:creationId xmlns="" xmlns:a16="http://schemas.microsoft.com/office/drawing/2014/main" id="{A6F43262-D44B-4042-A4C2-690F4F954694}"/>
                      </a:ext>
                    </a:extLst>
                  </p:cNvPr>
                  <p:cNvSpPr/>
                  <p:nvPr/>
                </p:nvSpPr>
                <p:spPr bwMode="auto">
                  <a:xfrm>
                    <a:off x="2892028" y="1722222"/>
                    <a:ext cx="260925" cy="95734"/>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565" name="Freeform 564">
                    <a:extLst>
                      <a:ext uri="{FF2B5EF4-FFF2-40B4-BE49-F238E27FC236}">
                        <a16:creationId xmlns="" xmlns:a16="http://schemas.microsoft.com/office/drawing/2014/main" id="{D0A9237E-ECBF-C64D-9BA4-E57E3FB22CE4}"/>
                      </a:ext>
                    </a:extLst>
                  </p:cNvPr>
                  <p:cNvSpPr/>
                  <p:nvPr/>
                </p:nvSpPr>
                <p:spPr bwMode="auto">
                  <a:xfrm>
                    <a:off x="2419334" y="1725037"/>
                    <a:ext cx="253364" cy="95734"/>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566" name="Straight Connector 565">
                    <a:extLst>
                      <a:ext uri="{FF2B5EF4-FFF2-40B4-BE49-F238E27FC236}">
                        <a16:creationId xmlns="" xmlns:a16="http://schemas.microsoft.com/office/drawing/2014/main" id="{4A63F622-129C-FF42-8DB0-D47E825BF76F}"/>
                      </a:ext>
                    </a:extLst>
                  </p:cNvPr>
                  <p:cNvCxnSpPr>
                    <a:endCxn id="561" idx="2"/>
                  </p:cNvCxnSpPr>
                  <p:nvPr/>
                </p:nvCxnSpPr>
                <p:spPr bwMode="auto">
                  <a:xfrm flipH="1" flipV="1">
                    <a:off x="2184879" y="1722222"/>
                    <a:ext cx="3783" cy="121075"/>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567" name="Straight Connector 566">
                    <a:extLst>
                      <a:ext uri="{FF2B5EF4-FFF2-40B4-BE49-F238E27FC236}">
                        <a16:creationId xmlns="" xmlns:a16="http://schemas.microsoft.com/office/drawing/2014/main" id="{56B6B7EC-AD55-904F-A5C4-487028A50DE1}"/>
                      </a:ext>
                    </a:extLst>
                  </p:cNvPr>
                  <p:cNvCxnSpPr/>
                  <p:nvPr/>
                </p:nvCxnSpPr>
                <p:spPr bwMode="auto">
                  <a:xfrm flipH="1" flipV="1">
                    <a:off x="3379845" y="1727853"/>
                    <a:ext cx="3783" cy="121075"/>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grpSp>
            <p:nvGrpSpPr>
              <p:cNvPr id="353" name="Group 510">
                <a:extLst>
                  <a:ext uri="{FF2B5EF4-FFF2-40B4-BE49-F238E27FC236}">
                    <a16:creationId xmlns="" xmlns:a16="http://schemas.microsoft.com/office/drawing/2014/main" id="{AEA1FBC6-7A51-F34C-BAB9-FAE4C4A6D941}"/>
                  </a:ext>
                </a:extLst>
              </p:cNvPr>
              <p:cNvGrpSpPr/>
              <p:nvPr/>
            </p:nvGrpSpPr>
            <p:grpSpPr>
              <a:xfrm>
                <a:off x="5552116" y="3849635"/>
                <a:ext cx="514350" cy="1670050"/>
                <a:chOff x="5552116" y="3849635"/>
                <a:chExt cx="514350" cy="1670050"/>
              </a:xfrm>
            </p:grpSpPr>
            <p:sp>
              <p:nvSpPr>
                <p:cNvPr id="533" name="Rectangle 532">
                  <a:extLst>
                    <a:ext uri="{FF2B5EF4-FFF2-40B4-BE49-F238E27FC236}">
                      <a16:creationId xmlns="" xmlns:a16="http://schemas.microsoft.com/office/drawing/2014/main" id="{CCF1D624-DA31-F24B-AEF9-E141494D48E0}"/>
                    </a:ext>
                  </a:extLst>
                </p:cNvPr>
                <p:cNvSpPr/>
                <p:nvPr/>
              </p:nvSpPr>
              <p:spPr bwMode="auto">
                <a:xfrm rot="10800000">
                  <a:off x="5555163" y="3933392"/>
                  <a:ext cx="498084" cy="628647"/>
                </a:xfrm>
                <a:prstGeom prst="rect">
                  <a:avLst/>
                </a:prstGeom>
                <a:gradFill rotWithShape="1">
                  <a:gsLst>
                    <a:gs pos="1000">
                      <a:srgbClr val="3333CC">
                        <a:lumMod val="75000"/>
                        <a:alpha val="62000"/>
                      </a:srgbClr>
                    </a:gs>
                    <a:gs pos="54000">
                      <a:srgbClr val="3333CC">
                        <a:lumMod val="60000"/>
                        <a:lumOff val="40000"/>
                      </a:srgbClr>
                    </a:gs>
                    <a:gs pos="100000">
                      <a:srgbClr val="FFFFFF"/>
                    </a:gs>
                  </a:gsLst>
                  <a:lin ang="16200000" scaled="0"/>
                </a:gra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534" name="Straight Connector 533">
                  <a:extLst>
                    <a:ext uri="{FF2B5EF4-FFF2-40B4-BE49-F238E27FC236}">
                      <a16:creationId xmlns="" xmlns:a16="http://schemas.microsoft.com/office/drawing/2014/main" id="{5B16137A-740F-BC46-83AC-69F8BFD9547C}"/>
                    </a:ext>
                  </a:extLst>
                </p:cNvPr>
                <p:cNvCxnSpPr/>
                <p:nvPr/>
              </p:nvCxnSpPr>
              <p:spPr bwMode="auto">
                <a:xfrm flipH="1">
                  <a:off x="6064879" y="4006798"/>
                  <a:ext cx="1587" cy="1365250"/>
                </a:xfrm>
                <a:prstGeom prst="line">
                  <a:avLst/>
                </a:prstGeom>
                <a:noFill/>
                <a:ln w="3175" cap="flat" cmpd="sng" algn="ctr">
                  <a:solidFill>
                    <a:srgbClr val="000000"/>
                  </a:solidFill>
                  <a:prstDash val="sysDash"/>
                </a:ln>
                <a:effectLst/>
              </p:spPr>
            </p:cxnSp>
            <p:grpSp>
              <p:nvGrpSpPr>
                <p:cNvPr id="354" name="Group 607">
                  <a:extLst>
                    <a:ext uri="{FF2B5EF4-FFF2-40B4-BE49-F238E27FC236}">
                      <a16:creationId xmlns="" xmlns:a16="http://schemas.microsoft.com/office/drawing/2014/main" id="{FD8EE77E-118D-C249-BDF7-4E03E883B27C}"/>
                    </a:ext>
                  </a:extLst>
                </p:cNvPr>
                <p:cNvGrpSpPr>
                  <a:grpSpLocks/>
                </p:cNvGrpSpPr>
                <p:nvPr/>
              </p:nvGrpSpPr>
              <p:grpSpPr bwMode="auto">
                <a:xfrm>
                  <a:off x="5557264" y="5297988"/>
                  <a:ext cx="507588" cy="221697"/>
                  <a:chOff x="4128636" y="3606589"/>
                  <a:chExt cx="568145" cy="338667"/>
                </a:xfrm>
              </p:grpSpPr>
              <p:sp>
                <p:nvSpPr>
                  <p:cNvPr id="548" name="Oval 547">
                    <a:extLst>
                      <a:ext uri="{FF2B5EF4-FFF2-40B4-BE49-F238E27FC236}">
                        <a16:creationId xmlns="" xmlns:a16="http://schemas.microsoft.com/office/drawing/2014/main" id="{0BB43A8A-845F-CC42-9DC8-9B4E62E491C5}"/>
                      </a:ext>
                    </a:extLst>
                  </p:cNvPr>
                  <p:cNvSpPr/>
                  <p:nvPr/>
                </p:nvSpPr>
                <p:spPr>
                  <a:xfrm>
                    <a:off x="4128205" y="3719724"/>
                    <a:ext cx="568606" cy="225532"/>
                  </a:xfrm>
                  <a:prstGeom prst="ellipse">
                    <a:avLst/>
                  </a:prstGeom>
                  <a:solidFill>
                    <a:srgbClr val="3333CC">
                      <a:lumMod val="75000"/>
                    </a:srgbClr>
                  </a:solidFill>
                  <a:ln w="6350" cap="flat" cmpd="sng" algn="ctr">
                    <a:solidFill>
                      <a:srgbClr val="00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549" name="Rectangle 548">
                    <a:extLst>
                      <a:ext uri="{FF2B5EF4-FFF2-40B4-BE49-F238E27FC236}">
                        <a16:creationId xmlns="" xmlns:a16="http://schemas.microsoft.com/office/drawing/2014/main" id="{96E9EB72-0350-2747-8FA7-76136E81AC9E}"/>
                      </a:ext>
                    </a:extLst>
                  </p:cNvPr>
                  <p:cNvSpPr/>
                  <p:nvPr/>
                </p:nvSpPr>
                <p:spPr>
                  <a:xfrm>
                    <a:off x="4128205" y="3719724"/>
                    <a:ext cx="568606" cy="111554"/>
                  </a:xfrm>
                  <a:prstGeom prst="rect">
                    <a:avLst/>
                  </a:prstGeom>
                  <a:solidFill>
                    <a:srgbClr val="3333CC">
                      <a:lumMod val="75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550" name="Oval 549">
                    <a:extLst>
                      <a:ext uri="{FF2B5EF4-FFF2-40B4-BE49-F238E27FC236}">
                        <a16:creationId xmlns="" xmlns:a16="http://schemas.microsoft.com/office/drawing/2014/main" id="{DC881CB7-FE4D-FE4E-9748-772252188AFC}"/>
                      </a:ext>
                    </a:extLst>
                  </p:cNvPr>
                  <p:cNvSpPr/>
                  <p:nvPr/>
                </p:nvSpPr>
                <p:spPr>
                  <a:xfrm>
                    <a:off x="4128205" y="3605744"/>
                    <a:ext cx="568606" cy="225534"/>
                  </a:xfrm>
                  <a:prstGeom prst="ellipse">
                    <a:avLst/>
                  </a:prstGeom>
                  <a:solidFill>
                    <a:srgbClr val="3333CC">
                      <a:lumMod val="40000"/>
                      <a:lumOff val="60000"/>
                      <a:alpha val="55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551" name="Straight Connector 550">
                    <a:extLst>
                      <a:ext uri="{FF2B5EF4-FFF2-40B4-BE49-F238E27FC236}">
                        <a16:creationId xmlns="" xmlns:a16="http://schemas.microsoft.com/office/drawing/2014/main" id="{DC53FF37-2520-714E-A5BF-60112FCB0A0F}"/>
                      </a:ext>
                    </a:extLst>
                  </p:cNvPr>
                  <p:cNvCxnSpPr/>
                  <p:nvPr/>
                </p:nvCxnSpPr>
                <p:spPr>
                  <a:xfrm>
                    <a:off x="4696811" y="3719724"/>
                    <a:ext cx="0" cy="111554"/>
                  </a:xfrm>
                  <a:prstGeom prst="line">
                    <a:avLst/>
                  </a:prstGeom>
                  <a:noFill/>
                  <a:ln w="6350" cap="flat" cmpd="sng" algn="ctr">
                    <a:solidFill>
                      <a:srgbClr val="000000"/>
                    </a:solidFill>
                    <a:prstDash val="solid"/>
                  </a:ln>
                  <a:effectLst/>
                </p:spPr>
              </p:cxnSp>
              <p:cxnSp>
                <p:nvCxnSpPr>
                  <p:cNvPr id="552" name="Straight Connector 551">
                    <a:extLst>
                      <a:ext uri="{FF2B5EF4-FFF2-40B4-BE49-F238E27FC236}">
                        <a16:creationId xmlns="" xmlns:a16="http://schemas.microsoft.com/office/drawing/2014/main" id="{F9EBA973-5DC1-5B47-A5ED-90005F54FCC1}"/>
                      </a:ext>
                    </a:extLst>
                  </p:cNvPr>
                  <p:cNvCxnSpPr/>
                  <p:nvPr/>
                </p:nvCxnSpPr>
                <p:spPr>
                  <a:xfrm>
                    <a:off x="4128205" y="3719724"/>
                    <a:ext cx="0" cy="111554"/>
                  </a:xfrm>
                  <a:prstGeom prst="line">
                    <a:avLst/>
                  </a:prstGeom>
                  <a:noFill/>
                  <a:ln w="6350" cap="flat" cmpd="sng" algn="ctr">
                    <a:solidFill>
                      <a:srgbClr val="000000"/>
                    </a:solidFill>
                    <a:prstDash val="solid"/>
                  </a:ln>
                  <a:effectLst/>
                </p:spPr>
              </p:cxnSp>
            </p:grpSp>
            <p:sp>
              <p:nvSpPr>
                <p:cNvPr id="536" name="Rectangle 535">
                  <a:extLst>
                    <a:ext uri="{FF2B5EF4-FFF2-40B4-BE49-F238E27FC236}">
                      <a16:creationId xmlns="" xmlns:a16="http://schemas.microsoft.com/office/drawing/2014/main" id="{A3FB46FE-169F-9140-96C3-C42E33AE2B64}"/>
                    </a:ext>
                  </a:extLst>
                </p:cNvPr>
                <p:cNvSpPr/>
                <p:nvPr/>
              </p:nvSpPr>
              <p:spPr bwMode="auto">
                <a:xfrm>
                  <a:off x="5558466" y="4562423"/>
                  <a:ext cx="496888" cy="812800"/>
                </a:xfrm>
                <a:prstGeom prst="rect">
                  <a:avLst/>
                </a:prstGeom>
                <a:gradFill rotWithShape="1">
                  <a:gsLst>
                    <a:gs pos="0">
                      <a:srgbClr val="3333CC">
                        <a:lumMod val="75000"/>
                        <a:alpha val="62000"/>
                      </a:srgbClr>
                    </a:gs>
                    <a:gs pos="54000">
                      <a:srgbClr val="3333CC">
                        <a:lumMod val="60000"/>
                        <a:lumOff val="40000"/>
                      </a:srgbClr>
                    </a:gs>
                    <a:gs pos="100000">
                      <a:srgbClr val="FFFFFF"/>
                    </a:gs>
                  </a:gsLst>
                  <a:lin ang="16200000" scaled="0"/>
                </a:gra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537" name="Straight Connector 536">
                  <a:extLst>
                    <a:ext uri="{FF2B5EF4-FFF2-40B4-BE49-F238E27FC236}">
                      <a16:creationId xmlns="" xmlns:a16="http://schemas.microsoft.com/office/drawing/2014/main" id="{0BBC2230-3F6E-904C-82D1-AFD95679B9A1}"/>
                    </a:ext>
                  </a:extLst>
                </p:cNvPr>
                <p:cNvCxnSpPr/>
                <p:nvPr/>
              </p:nvCxnSpPr>
              <p:spPr bwMode="auto">
                <a:xfrm flipH="1">
                  <a:off x="5552116" y="4014735"/>
                  <a:ext cx="3175" cy="1450975"/>
                </a:xfrm>
                <a:prstGeom prst="line">
                  <a:avLst/>
                </a:prstGeom>
                <a:noFill/>
                <a:ln w="3175" cap="flat" cmpd="sng" algn="ctr">
                  <a:solidFill>
                    <a:srgbClr val="000000"/>
                  </a:solidFill>
                  <a:prstDash val="sysDash"/>
                </a:ln>
                <a:effectLst/>
              </p:spPr>
            </p:cxnSp>
            <p:grpSp>
              <p:nvGrpSpPr>
                <p:cNvPr id="355" name="Group 595">
                  <a:extLst>
                    <a:ext uri="{FF2B5EF4-FFF2-40B4-BE49-F238E27FC236}">
                      <a16:creationId xmlns="" xmlns:a16="http://schemas.microsoft.com/office/drawing/2014/main" id="{40399425-521B-D643-BE12-A19AB347E95C}"/>
                    </a:ext>
                  </a:extLst>
                </p:cNvPr>
                <p:cNvGrpSpPr>
                  <a:grpSpLocks/>
                </p:cNvGrpSpPr>
                <p:nvPr/>
              </p:nvGrpSpPr>
              <p:grpSpPr bwMode="auto">
                <a:xfrm>
                  <a:off x="5554629" y="3849635"/>
                  <a:ext cx="503828" cy="248249"/>
                  <a:chOff x="2183302" y="1564542"/>
                  <a:chExt cx="1200154" cy="440314"/>
                </a:xfrm>
              </p:grpSpPr>
              <p:sp>
                <p:nvSpPr>
                  <p:cNvPr id="539" name="Oval 538">
                    <a:extLst>
                      <a:ext uri="{FF2B5EF4-FFF2-40B4-BE49-F238E27FC236}">
                        <a16:creationId xmlns="" xmlns:a16="http://schemas.microsoft.com/office/drawing/2014/main" id="{16553013-EA2E-8E41-A3E1-BCCE9E93E46E}"/>
                      </a:ext>
                    </a:extLst>
                  </p:cNvPr>
                  <p:cNvSpPr/>
                  <p:nvPr/>
                </p:nvSpPr>
                <p:spPr bwMode="auto">
                  <a:xfrm flipV="1">
                    <a:off x="2188662" y="1691250"/>
                    <a:ext cx="1194966" cy="312543"/>
                  </a:xfrm>
                  <a:prstGeom prst="ellipse">
                    <a:avLst/>
                  </a:prstGeom>
                  <a:gradFill flip="none" rotWithShape="1">
                    <a:gsLst>
                      <a:gs pos="0">
                        <a:srgbClr val="3333CC">
                          <a:lumMod val="75000"/>
                        </a:srgbClr>
                      </a:gs>
                      <a:gs pos="31000">
                        <a:srgbClr val="3333CC">
                          <a:lumMod val="60000"/>
                          <a:lumOff val="40000"/>
                        </a:srgbClr>
                      </a:gs>
                      <a:gs pos="100000">
                        <a:srgbClr val="FFFFFF"/>
                      </a:gs>
                    </a:gsLst>
                    <a:lin ang="16200000" scaled="0"/>
                    <a:tileRect/>
                  </a:gradFill>
                  <a:ln w="635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540" name="Rectangle 539">
                    <a:extLst>
                      <a:ext uri="{FF2B5EF4-FFF2-40B4-BE49-F238E27FC236}">
                        <a16:creationId xmlns="" xmlns:a16="http://schemas.microsoft.com/office/drawing/2014/main" id="{9C37324D-607E-3C4F-B41E-B506DD7939A1}"/>
                      </a:ext>
                    </a:extLst>
                  </p:cNvPr>
                  <p:cNvSpPr/>
                  <p:nvPr/>
                </p:nvSpPr>
                <p:spPr bwMode="auto">
                  <a:xfrm>
                    <a:off x="2184879" y="1736302"/>
                    <a:ext cx="1198749" cy="112629"/>
                  </a:xfrm>
                  <a:prstGeom prst="rect">
                    <a:avLst/>
                  </a:prstGeom>
                  <a:gradFill rotWithShape="1">
                    <a:gsLst>
                      <a:gs pos="0">
                        <a:srgbClr val="3333CC">
                          <a:lumMod val="40000"/>
                          <a:lumOff val="60000"/>
                        </a:srgbClr>
                      </a:gs>
                      <a:gs pos="54000">
                        <a:srgbClr val="3333CC">
                          <a:lumMod val="60000"/>
                          <a:lumOff val="40000"/>
                        </a:srgbClr>
                      </a:gs>
                      <a:gs pos="100000">
                        <a:srgbClr val="3333CC">
                          <a:lumMod val="75000"/>
                        </a:srgbClr>
                      </a:gs>
                    </a:gsLst>
                    <a:lin ang="162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541" name="Oval 540">
                    <a:extLst>
                      <a:ext uri="{FF2B5EF4-FFF2-40B4-BE49-F238E27FC236}">
                        <a16:creationId xmlns="" xmlns:a16="http://schemas.microsoft.com/office/drawing/2014/main" id="{56B0875A-352E-6D44-96CE-1E964E7E219C}"/>
                      </a:ext>
                    </a:extLst>
                  </p:cNvPr>
                  <p:cNvSpPr/>
                  <p:nvPr/>
                </p:nvSpPr>
                <p:spPr bwMode="auto">
                  <a:xfrm flipV="1">
                    <a:off x="2184879" y="1564542"/>
                    <a:ext cx="1194966" cy="312545"/>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542" name="Freeform 541">
                    <a:extLst>
                      <a:ext uri="{FF2B5EF4-FFF2-40B4-BE49-F238E27FC236}">
                        <a16:creationId xmlns="" xmlns:a16="http://schemas.microsoft.com/office/drawing/2014/main" id="{8F706B2B-AE93-AC43-93E0-E39EB9FF2FFF}"/>
                      </a:ext>
                    </a:extLst>
                  </p:cNvPr>
                  <p:cNvSpPr/>
                  <p:nvPr/>
                </p:nvSpPr>
                <p:spPr bwMode="auto">
                  <a:xfrm>
                    <a:off x="2491185" y="1671539"/>
                    <a:ext cx="582357" cy="154865"/>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543" name="Freeform 542">
                    <a:extLst>
                      <a:ext uri="{FF2B5EF4-FFF2-40B4-BE49-F238E27FC236}">
                        <a16:creationId xmlns="" xmlns:a16="http://schemas.microsoft.com/office/drawing/2014/main" id="{B3A368EC-FB0F-C941-9F6C-A864AA0C9CA0}"/>
                      </a:ext>
                    </a:extLst>
                  </p:cNvPr>
                  <p:cNvSpPr/>
                  <p:nvPr/>
                </p:nvSpPr>
                <p:spPr bwMode="auto">
                  <a:xfrm>
                    <a:off x="2430680" y="1629304"/>
                    <a:ext cx="703366" cy="109812"/>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544" name="Freeform 543">
                    <a:extLst>
                      <a:ext uri="{FF2B5EF4-FFF2-40B4-BE49-F238E27FC236}">
                        <a16:creationId xmlns="" xmlns:a16="http://schemas.microsoft.com/office/drawing/2014/main" id="{62A4A154-7D82-9F47-A026-0EF36FD06F62}"/>
                      </a:ext>
                    </a:extLst>
                  </p:cNvPr>
                  <p:cNvSpPr/>
                  <p:nvPr/>
                </p:nvSpPr>
                <p:spPr bwMode="auto">
                  <a:xfrm>
                    <a:off x="2892028" y="1722222"/>
                    <a:ext cx="260925" cy="95734"/>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545" name="Freeform 544">
                    <a:extLst>
                      <a:ext uri="{FF2B5EF4-FFF2-40B4-BE49-F238E27FC236}">
                        <a16:creationId xmlns="" xmlns:a16="http://schemas.microsoft.com/office/drawing/2014/main" id="{AB530AB4-C345-9044-9301-3A357686F473}"/>
                      </a:ext>
                    </a:extLst>
                  </p:cNvPr>
                  <p:cNvSpPr/>
                  <p:nvPr/>
                </p:nvSpPr>
                <p:spPr bwMode="auto">
                  <a:xfrm>
                    <a:off x="2419334" y="1725039"/>
                    <a:ext cx="253364" cy="95734"/>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546" name="Straight Connector 545">
                    <a:extLst>
                      <a:ext uri="{FF2B5EF4-FFF2-40B4-BE49-F238E27FC236}">
                        <a16:creationId xmlns="" xmlns:a16="http://schemas.microsoft.com/office/drawing/2014/main" id="{5FD2DEA2-62A9-E743-BEEC-CD991F286F26}"/>
                      </a:ext>
                    </a:extLst>
                  </p:cNvPr>
                  <p:cNvCxnSpPr>
                    <a:endCxn id="541" idx="2"/>
                  </p:cNvCxnSpPr>
                  <p:nvPr/>
                </p:nvCxnSpPr>
                <p:spPr bwMode="auto">
                  <a:xfrm flipH="1" flipV="1">
                    <a:off x="2184879" y="1722222"/>
                    <a:ext cx="3783" cy="121077"/>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547" name="Straight Connector 546">
                    <a:extLst>
                      <a:ext uri="{FF2B5EF4-FFF2-40B4-BE49-F238E27FC236}">
                        <a16:creationId xmlns="" xmlns:a16="http://schemas.microsoft.com/office/drawing/2014/main" id="{850092CD-EBE9-B646-8198-BB6C1648DD53}"/>
                      </a:ext>
                    </a:extLst>
                  </p:cNvPr>
                  <p:cNvCxnSpPr/>
                  <p:nvPr/>
                </p:nvCxnSpPr>
                <p:spPr bwMode="auto">
                  <a:xfrm flipH="1" flipV="1">
                    <a:off x="3379845" y="1727853"/>
                    <a:ext cx="3783" cy="121077"/>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grpSp>
            <p:nvGrpSpPr>
              <p:cNvPr id="356" name="Group 511">
                <a:extLst>
                  <a:ext uri="{FF2B5EF4-FFF2-40B4-BE49-F238E27FC236}">
                    <a16:creationId xmlns="" xmlns:a16="http://schemas.microsoft.com/office/drawing/2014/main" id="{3A07B75A-34AD-5A45-98BD-BFCD05A6AA2E}"/>
                  </a:ext>
                </a:extLst>
              </p:cNvPr>
              <p:cNvGrpSpPr/>
              <p:nvPr/>
            </p:nvGrpSpPr>
            <p:grpSpPr>
              <a:xfrm>
                <a:off x="6547479" y="3836935"/>
                <a:ext cx="514350" cy="1671638"/>
                <a:chOff x="6547479" y="3836935"/>
                <a:chExt cx="514350" cy="1671638"/>
              </a:xfrm>
            </p:grpSpPr>
            <p:sp>
              <p:nvSpPr>
                <p:cNvPr id="513" name="Rectangle 512">
                  <a:extLst>
                    <a:ext uri="{FF2B5EF4-FFF2-40B4-BE49-F238E27FC236}">
                      <a16:creationId xmlns="" xmlns:a16="http://schemas.microsoft.com/office/drawing/2014/main" id="{6C8D1614-7BF6-4642-94A3-70C36CEC484D}"/>
                    </a:ext>
                  </a:extLst>
                </p:cNvPr>
                <p:cNvSpPr/>
                <p:nvPr/>
              </p:nvSpPr>
              <p:spPr bwMode="auto">
                <a:xfrm rot="10800000">
                  <a:off x="6550526" y="3920772"/>
                  <a:ext cx="498084" cy="629245"/>
                </a:xfrm>
                <a:prstGeom prst="rect">
                  <a:avLst/>
                </a:prstGeom>
                <a:gradFill rotWithShape="1">
                  <a:gsLst>
                    <a:gs pos="1000">
                      <a:srgbClr val="3333CC">
                        <a:lumMod val="75000"/>
                        <a:alpha val="62000"/>
                      </a:srgbClr>
                    </a:gs>
                    <a:gs pos="54000">
                      <a:srgbClr val="3333CC">
                        <a:lumMod val="60000"/>
                        <a:lumOff val="40000"/>
                      </a:srgbClr>
                    </a:gs>
                    <a:gs pos="100000">
                      <a:srgbClr val="FFFFFF"/>
                    </a:gs>
                  </a:gsLst>
                  <a:lin ang="16200000" scaled="0"/>
                </a:gra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514" name="Straight Connector 513">
                  <a:extLst>
                    <a:ext uri="{FF2B5EF4-FFF2-40B4-BE49-F238E27FC236}">
                      <a16:creationId xmlns="" xmlns:a16="http://schemas.microsoft.com/office/drawing/2014/main" id="{32DB3177-D80A-9145-9497-28FB784056C2}"/>
                    </a:ext>
                  </a:extLst>
                </p:cNvPr>
                <p:cNvCxnSpPr/>
                <p:nvPr/>
              </p:nvCxnSpPr>
              <p:spPr bwMode="auto">
                <a:xfrm flipH="1">
                  <a:off x="7060241" y="3994098"/>
                  <a:ext cx="1588" cy="1366837"/>
                </a:xfrm>
                <a:prstGeom prst="line">
                  <a:avLst/>
                </a:prstGeom>
                <a:noFill/>
                <a:ln w="3175" cap="flat" cmpd="sng" algn="ctr">
                  <a:solidFill>
                    <a:srgbClr val="000000"/>
                  </a:solidFill>
                  <a:prstDash val="sysDash"/>
                </a:ln>
                <a:effectLst/>
              </p:spPr>
            </p:cxnSp>
            <p:grpSp>
              <p:nvGrpSpPr>
                <p:cNvPr id="357" name="Group 634">
                  <a:extLst>
                    <a:ext uri="{FF2B5EF4-FFF2-40B4-BE49-F238E27FC236}">
                      <a16:creationId xmlns="" xmlns:a16="http://schemas.microsoft.com/office/drawing/2014/main" id="{65A47B5E-F2CB-594A-BD58-9FE922EB7E52}"/>
                    </a:ext>
                  </a:extLst>
                </p:cNvPr>
                <p:cNvGrpSpPr>
                  <a:grpSpLocks/>
                </p:cNvGrpSpPr>
                <p:nvPr/>
              </p:nvGrpSpPr>
              <p:grpSpPr bwMode="auto">
                <a:xfrm>
                  <a:off x="6552627" y="5286665"/>
                  <a:ext cx="507588" cy="221908"/>
                  <a:chOff x="4128636" y="3606589"/>
                  <a:chExt cx="568145" cy="338667"/>
                </a:xfrm>
              </p:grpSpPr>
              <p:sp>
                <p:nvSpPr>
                  <p:cNvPr id="528" name="Oval 527">
                    <a:extLst>
                      <a:ext uri="{FF2B5EF4-FFF2-40B4-BE49-F238E27FC236}">
                        <a16:creationId xmlns="" xmlns:a16="http://schemas.microsoft.com/office/drawing/2014/main" id="{45BE5BB6-0C1F-544E-BE74-9A2D5A63315B}"/>
                      </a:ext>
                    </a:extLst>
                  </p:cNvPr>
                  <p:cNvSpPr/>
                  <p:nvPr/>
                </p:nvSpPr>
                <p:spPr>
                  <a:xfrm>
                    <a:off x="4128204" y="3719937"/>
                    <a:ext cx="568606" cy="225319"/>
                  </a:xfrm>
                  <a:prstGeom prst="ellipse">
                    <a:avLst/>
                  </a:prstGeom>
                  <a:solidFill>
                    <a:srgbClr val="3333CC">
                      <a:lumMod val="75000"/>
                    </a:srgbClr>
                  </a:solidFill>
                  <a:ln w="6350" cap="flat" cmpd="sng" algn="ctr">
                    <a:solidFill>
                      <a:srgbClr val="00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529" name="Rectangle 528">
                    <a:extLst>
                      <a:ext uri="{FF2B5EF4-FFF2-40B4-BE49-F238E27FC236}">
                        <a16:creationId xmlns="" xmlns:a16="http://schemas.microsoft.com/office/drawing/2014/main" id="{1D8B9DD8-1DBF-E041-8295-DA296B4603A2}"/>
                      </a:ext>
                    </a:extLst>
                  </p:cNvPr>
                  <p:cNvSpPr/>
                  <p:nvPr/>
                </p:nvSpPr>
                <p:spPr>
                  <a:xfrm>
                    <a:off x="4128204" y="3719937"/>
                    <a:ext cx="568606" cy="111448"/>
                  </a:xfrm>
                  <a:prstGeom prst="rect">
                    <a:avLst/>
                  </a:prstGeom>
                  <a:solidFill>
                    <a:srgbClr val="3333CC">
                      <a:lumMod val="75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530" name="Oval 529">
                    <a:extLst>
                      <a:ext uri="{FF2B5EF4-FFF2-40B4-BE49-F238E27FC236}">
                        <a16:creationId xmlns="" xmlns:a16="http://schemas.microsoft.com/office/drawing/2014/main" id="{5B84D8CD-13B2-604E-A807-752EADAA8871}"/>
                      </a:ext>
                    </a:extLst>
                  </p:cNvPr>
                  <p:cNvSpPr/>
                  <p:nvPr/>
                </p:nvSpPr>
                <p:spPr>
                  <a:xfrm>
                    <a:off x="4128204" y="3606067"/>
                    <a:ext cx="568606" cy="225318"/>
                  </a:xfrm>
                  <a:prstGeom prst="ellipse">
                    <a:avLst/>
                  </a:prstGeom>
                  <a:solidFill>
                    <a:srgbClr val="3333CC">
                      <a:lumMod val="40000"/>
                      <a:lumOff val="60000"/>
                      <a:alpha val="55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531" name="Straight Connector 530">
                    <a:extLst>
                      <a:ext uri="{FF2B5EF4-FFF2-40B4-BE49-F238E27FC236}">
                        <a16:creationId xmlns="" xmlns:a16="http://schemas.microsoft.com/office/drawing/2014/main" id="{885A366E-444E-DA46-8EBD-35F1EDEB77BC}"/>
                      </a:ext>
                    </a:extLst>
                  </p:cNvPr>
                  <p:cNvCxnSpPr/>
                  <p:nvPr/>
                </p:nvCxnSpPr>
                <p:spPr>
                  <a:xfrm>
                    <a:off x="4696810" y="3719937"/>
                    <a:ext cx="0" cy="111448"/>
                  </a:xfrm>
                  <a:prstGeom prst="line">
                    <a:avLst/>
                  </a:prstGeom>
                  <a:noFill/>
                  <a:ln w="6350" cap="flat" cmpd="sng" algn="ctr">
                    <a:solidFill>
                      <a:srgbClr val="000000"/>
                    </a:solidFill>
                    <a:prstDash val="solid"/>
                  </a:ln>
                  <a:effectLst/>
                </p:spPr>
              </p:cxnSp>
              <p:cxnSp>
                <p:nvCxnSpPr>
                  <p:cNvPr id="532" name="Straight Connector 531">
                    <a:extLst>
                      <a:ext uri="{FF2B5EF4-FFF2-40B4-BE49-F238E27FC236}">
                        <a16:creationId xmlns="" xmlns:a16="http://schemas.microsoft.com/office/drawing/2014/main" id="{B97A9CB5-23BF-0847-BE36-C0AF41F70C8E}"/>
                      </a:ext>
                    </a:extLst>
                  </p:cNvPr>
                  <p:cNvCxnSpPr/>
                  <p:nvPr/>
                </p:nvCxnSpPr>
                <p:spPr>
                  <a:xfrm>
                    <a:off x="4128204" y="3719937"/>
                    <a:ext cx="0" cy="111448"/>
                  </a:xfrm>
                  <a:prstGeom prst="line">
                    <a:avLst/>
                  </a:prstGeom>
                  <a:noFill/>
                  <a:ln w="6350" cap="flat" cmpd="sng" algn="ctr">
                    <a:solidFill>
                      <a:srgbClr val="000000"/>
                    </a:solidFill>
                    <a:prstDash val="solid"/>
                  </a:ln>
                  <a:effectLst/>
                </p:spPr>
              </p:cxnSp>
            </p:grpSp>
            <p:sp>
              <p:nvSpPr>
                <p:cNvPr id="516" name="Rectangle 515">
                  <a:extLst>
                    <a:ext uri="{FF2B5EF4-FFF2-40B4-BE49-F238E27FC236}">
                      <a16:creationId xmlns="" xmlns:a16="http://schemas.microsoft.com/office/drawing/2014/main" id="{FC15DD5A-EE50-1644-8973-B09EB47B67C3}"/>
                    </a:ext>
                  </a:extLst>
                </p:cNvPr>
                <p:cNvSpPr/>
                <p:nvPr/>
              </p:nvSpPr>
              <p:spPr bwMode="auto">
                <a:xfrm>
                  <a:off x="6553829" y="4551310"/>
                  <a:ext cx="496887" cy="812800"/>
                </a:xfrm>
                <a:prstGeom prst="rect">
                  <a:avLst/>
                </a:prstGeom>
                <a:gradFill rotWithShape="1">
                  <a:gsLst>
                    <a:gs pos="0">
                      <a:srgbClr val="3333CC">
                        <a:lumMod val="75000"/>
                        <a:alpha val="62000"/>
                      </a:srgbClr>
                    </a:gs>
                    <a:gs pos="54000">
                      <a:srgbClr val="3333CC">
                        <a:lumMod val="60000"/>
                        <a:lumOff val="40000"/>
                      </a:srgbClr>
                    </a:gs>
                    <a:gs pos="100000">
                      <a:srgbClr val="FFFFFF"/>
                    </a:gs>
                  </a:gsLst>
                  <a:lin ang="16200000" scaled="0"/>
                </a:gra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517" name="Straight Connector 516">
                  <a:extLst>
                    <a:ext uri="{FF2B5EF4-FFF2-40B4-BE49-F238E27FC236}">
                      <a16:creationId xmlns="" xmlns:a16="http://schemas.microsoft.com/office/drawing/2014/main" id="{0305C96B-82C7-0249-9E17-769E23D456FC}"/>
                    </a:ext>
                  </a:extLst>
                </p:cNvPr>
                <p:cNvCxnSpPr/>
                <p:nvPr/>
              </p:nvCxnSpPr>
              <p:spPr bwMode="auto">
                <a:xfrm flipH="1">
                  <a:off x="6547479" y="4002035"/>
                  <a:ext cx="3175" cy="1452563"/>
                </a:xfrm>
                <a:prstGeom prst="line">
                  <a:avLst/>
                </a:prstGeom>
                <a:noFill/>
                <a:ln w="3175" cap="flat" cmpd="sng" algn="ctr">
                  <a:solidFill>
                    <a:srgbClr val="000000"/>
                  </a:solidFill>
                  <a:prstDash val="sysDash"/>
                </a:ln>
                <a:effectLst/>
              </p:spPr>
            </p:cxnSp>
            <p:grpSp>
              <p:nvGrpSpPr>
                <p:cNvPr id="358" name="Group 622">
                  <a:extLst>
                    <a:ext uri="{FF2B5EF4-FFF2-40B4-BE49-F238E27FC236}">
                      <a16:creationId xmlns="" xmlns:a16="http://schemas.microsoft.com/office/drawing/2014/main" id="{94B7DBD3-7C78-E643-B3AD-C12BF3785F56}"/>
                    </a:ext>
                  </a:extLst>
                </p:cNvPr>
                <p:cNvGrpSpPr>
                  <a:grpSpLocks/>
                </p:cNvGrpSpPr>
                <p:nvPr/>
              </p:nvGrpSpPr>
              <p:grpSpPr bwMode="auto">
                <a:xfrm>
                  <a:off x="6549992" y="3836935"/>
                  <a:ext cx="503828" cy="248485"/>
                  <a:chOff x="2183302" y="1564542"/>
                  <a:chExt cx="1200154" cy="440314"/>
                </a:xfrm>
              </p:grpSpPr>
              <p:sp>
                <p:nvSpPr>
                  <p:cNvPr id="519" name="Oval 518">
                    <a:extLst>
                      <a:ext uri="{FF2B5EF4-FFF2-40B4-BE49-F238E27FC236}">
                        <a16:creationId xmlns="" xmlns:a16="http://schemas.microsoft.com/office/drawing/2014/main" id="{690EA313-FF31-164F-A140-DA76903CEE6E}"/>
                      </a:ext>
                    </a:extLst>
                  </p:cNvPr>
                  <p:cNvSpPr/>
                  <p:nvPr/>
                </p:nvSpPr>
                <p:spPr bwMode="auto">
                  <a:xfrm flipV="1">
                    <a:off x="2188659" y="1691130"/>
                    <a:ext cx="1194966" cy="315061"/>
                  </a:xfrm>
                  <a:prstGeom prst="ellipse">
                    <a:avLst/>
                  </a:prstGeom>
                  <a:gradFill flip="none" rotWithShape="1">
                    <a:gsLst>
                      <a:gs pos="0">
                        <a:srgbClr val="3333CC">
                          <a:lumMod val="75000"/>
                        </a:srgbClr>
                      </a:gs>
                      <a:gs pos="31000">
                        <a:srgbClr val="3333CC">
                          <a:lumMod val="60000"/>
                          <a:lumOff val="40000"/>
                        </a:srgbClr>
                      </a:gs>
                      <a:gs pos="100000">
                        <a:srgbClr val="FFFFFF"/>
                      </a:gs>
                    </a:gsLst>
                    <a:lin ang="16200000" scaled="0"/>
                    <a:tileRect/>
                  </a:gradFill>
                  <a:ln w="635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520" name="Rectangle 519">
                    <a:extLst>
                      <a:ext uri="{FF2B5EF4-FFF2-40B4-BE49-F238E27FC236}">
                        <a16:creationId xmlns="" xmlns:a16="http://schemas.microsoft.com/office/drawing/2014/main" id="{2DCFC1EE-52F6-854A-A387-9D86ECA08EA3}"/>
                      </a:ext>
                    </a:extLst>
                  </p:cNvPr>
                  <p:cNvSpPr/>
                  <p:nvPr/>
                </p:nvSpPr>
                <p:spPr bwMode="auto">
                  <a:xfrm>
                    <a:off x="2184879" y="1736138"/>
                    <a:ext cx="1198746" cy="112522"/>
                  </a:xfrm>
                  <a:prstGeom prst="rect">
                    <a:avLst/>
                  </a:prstGeom>
                  <a:gradFill rotWithShape="1">
                    <a:gsLst>
                      <a:gs pos="0">
                        <a:srgbClr val="3333CC">
                          <a:lumMod val="40000"/>
                          <a:lumOff val="60000"/>
                        </a:srgbClr>
                      </a:gs>
                      <a:gs pos="54000">
                        <a:srgbClr val="3333CC">
                          <a:lumMod val="60000"/>
                          <a:lumOff val="40000"/>
                        </a:srgbClr>
                      </a:gs>
                      <a:gs pos="100000">
                        <a:srgbClr val="3333CC">
                          <a:lumMod val="75000"/>
                        </a:srgbClr>
                      </a:gs>
                    </a:gsLst>
                    <a:lin ang="162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521" name="Oval 520">
                    <a:extLst>
                      <a:ext uri="{FF2B5EF4-FFF2-40B4-BE49-F238E27FC236}">
                        <a16:creationId xmlns="" xmlns:a16="http://schemas.microsoft.com/office/drawing/2014/main" id="{EDF9F22D-ACC3-4B43-911D-B350B36A10AF}"/>
                      </a:ext>
                    </a:extLst>
                  </p:cNvPr>
                  <p:cNvSpPr/>
                  <p:nvPr/>
                </p:nvSpPr>
                <p:spPr bwMode="auto">
                  <a:xfrm flipV="1">
                    <a:off x="2184879" y="1564542"/>
                    <a:ext cx="1194966" cy="315061"/>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522" name="Freeform 521">
                    <a:extLst>
                      <a:ext uri="{FF2B5EF4-FFF2-40B4-BE49-F238E27FC236}">
                        <a16:creationId xmlns="" xmlns:a16="http://schemas.microsoft.com/office/drawing/2014/main" id="{8CF6B37B-AFBE-9B42-A8EC-EABBAA0F3FA2}"/>
                      </a:ext>
                    </a:extLst>
                  </p:cNvPr>
                  <p:cNvSpPr/>
                  <p:nvPr/>
                </p:nvSpPr>
                <p:spPr bwMode="auto">
                  <a:xfrm>
                    <a:off x="2491182" y="1671438"/>
                    <a:ext cx="582357" cy="157530"/>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523" name="Freeform 522">
                    <a:extLst>
                      <a:ext uri="{FF2B5EF4-FFF2-40B4-BE49-F238E27FC236}">
                        <a16:creationId xmlns="" xmlns:a16="http://schemas.microsoft.com/office/drawing/2014/main" id="{30213B45-E211-5443-B77E-230CD6148D46}"/>
                      </a:ext>
                    </a:extLst>
                  </p:cNvPr>
                  <p:cNvSpPr/>
                  <p:nvPr/>
                </p:nvSpPr>
                <p:spPr bwMode="auto">
                  <a:xfrm>
                    <a:off x="2430678" y="1629243"/>
                    <a:ext cx="703366" cy="112522"/>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524" name="Freeform 523">
                    <a:extLst>
                      <a:ext uri="{FF2B5EF4-FFF2-40B4-BE49-F238E27FC236}">
                        <a16:creationId xmlns="" xmlns:a16="http://schemas.microsoft.com/office/drawing/2014/main" id="{B930A525-545D-E642-9A1E-6D046A6D2C93}"/>
                      </a:ext>
                    </a:extLst>
                  </p:cNvPr>
                  <p:cNvSpPr/>
                  <p:nvPr/>
                </p:nvSpPr>
                <p:spPr bwMode="auto">
                  <a:xfrm>
                    <a:off x="2892025" y="1724886"/>
                    <a:ext cx="260927" cy="95643"/>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525" name="Freeform 524">
                    <a:extLst>
                      <a:ext uri="{FF2B5EF4-FFF2-40B4-BE49-F238E27FC236}">
                        <a16:creationId xmlns="" xmlns:a16="http://schemas.microsoft.com/office/drawing/2014/main" id="{1674387C-B8F4-F14B-B7E1-D2FDD29687A6}"/>
                      </a:ext>
                    </a:extLst>
                  </p:cNvPr>
                  <p:cNvSpPr/>
                  <p:nvPr/>
                </p:nvSpPr>
                <p:spPr bwMode="auto">
                  <a:xfrm>
                    <a:off x="2419334" y="1727698"/>
                    <a:ext cx="253362" cy="92831"/>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526" name="Straight Connector 525">
                    <a:extLst>
                      <a:ext uri="{FF2B5EF4-FFF2-40B4-BE49-F238E27FC236}">
                        <a16:creationId xmlns="" xmlns:a16="http://schemas.microsoft.com/office/drawing/2014/main" id="{85CD0036-C123-AD4B-A4C0-02919E87D4DB}"/>
                      </a:ext>
                    </a:extLst>
                  </p:cNvPr>
                  <p:cNvCxnSpPr>
                    <a:endCxn id="521" idx="2"/>
                  </p:cNvCxnSpPr>
                  <p:nvPr/>
                </p:nvCxnSpPr>
                <p:spPr bwMode="auto">
                  <a:xfrm flipH="1" flipV="1">
                    <a:off x="2184879" y="1722072"/>
                    <a:ext cx="3780" cy="120962"/>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527" name="Straight Connector 526">
                    <a:extLst>
                      <a:ext uri="{FF2B5EF4-FFF2-40B4-BE49-F238E27FC236}">
                        <a16:creationId xmlns="" xmlns:a16="http://schemas.microsoft.com/office/drawing/2014/main" id="{1FCCF148-D802-1942-98F3-63D5085B4BF8}"/>
                      </a:ext>
                    </a:extLst>
                  </p:cNvPr>
                  <p:cNvCxnSpPr/>
                  <p:nvPr/>
                </p:nvCxnSpPr>
                <p:spPr bwMode="auto">
                  <a:xfrm flipH="1" flipV="1">
                    <a:off x="3379845" y="1730512"/>
                    <a:ext cx="3780" cy="120960"/>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grpSp>
        <p:grpSp>
          <p:nvGrpSpPr>
            <p:cNvPr id="359" name="Group 381">
              <a:extLst>
                <a:ext uri="{FF2B5EF4-FFF2-40B4-BE49-F238E27FC236}">
                  <a16:creationId xmlns="" xmlns:a16="http://schemas.microsoft.com/office/drawing/2014/main" id="{7E16A9B2-D371-204F-AABD-8317E9888A24}"/>
                </a:ext>
              </a:extLst>
            </p:cNvPr>
            <p:cNvGrpSpPr/>
            <p:nvPr/>
          </p:nvGrpSpPr>
          <p:grpSpPr>
            <a:xfrm>
              <a:off x="2381956" y="2010251"/>
              <a:ext cx="4415330" cy="2315048"/>
              <a:chOff x="2381956" y="2435173"/>
              <a:chExt cx="4415330" cy="2315048"/>
            </a:xfrm>
          </p:grpSpPr>
          <p:sp>
            <p:nvSpPr>
              <p:cNvPr id="498" name="Freeform 497">
                <a:extLst>
                  <a:ext uri="{FF2B5EF4-FFF2-40B4-BE49-F238E27FC236}">
                    <a16:creationId xmlns="" xmlns:a16="http://schemas.microsoft.com/office/drawing/2014/main" id="{AEDE3C7B-8790-4A43-879D-14C0ACD895D7}"/>
                  </a:ext>
                </a:extLst>
              </p:cNvPr>
              <p:cNvSpPr/>
              <p:nvPr/>
            </p:nvSpPr>
            <p:spPr>
              <a:xfrm>
                <a:off x="2381956" y="2439629"/>
                <a:ext cx="297540" cy="1743187"/>
              </a:xfrm>
              <a:custGeom>
                <a:avLst/>
                <a:gdLst>
                  <a:gd name="connsiteX0" fmla="*/ 307275 w 307275"/>
                  <a:gd name="connsiteY0" fmla="*/ 0 h 1659441"/>
                  <a:gd name="connsiteX1" fmla="*/ 0 w 307275"/>
                  <a:gd name="connsiteY1" fmla="*/ 0 h 1659441"/>
                  <a:gd name="connsiteX2" fmla="*/ 0 w 307275"/>
                  <a:gd name="connsiteY2" fmla="*/ 1659441 h 1659441"/>
                  <a:gd name="connsiteX0" fmla="*/ 307275 w 307275"/>
                  <a:gd name="connsiteY0" fmla="*/ 0 h 2015941"/>
                  <a:gd name="connsiteX1" fmla="*/ 0 w 307275"/>
                  <a:gd name="connsiteY1" fmla="*/ 0 h 2015941"/>
                  <a:gd name="connsiteX2" fmla="*/ 0 w 307275"/>
                  <a:gd name="connsiteY2" fmla="*/ 2015941 h 2015941"/>
                  <a:gd name="connsiteX0" fmla="*/ 228538 w 228538"/>
                  <a:gd name="connsiteY0" fmla="*/ 0 h 2022548"/>
                  <a:gd name="connsiteX1" fmla="*/ 0 w 228538"/>
                  <a:gd name="connsiteY1" fmla="*/ 6607 h 2022548"/>
                  <a:gd name="connsiteX2" fmla="*/ 0 w 228538"/>
                  <a:gd name="connsiteY2" fmla="*/ 2022548 h 2022548"/>
                </a:gdLst>
                <a:ahLst/>
                <a:cxnLst>
                  <a:cxn ang="0">
                    <a:pos x="connsiteX0" y="connsiteY0"/>
                  </a:cxn>
                  <a:cxn ang="0">
                    <a:pos x="connsiteX1" y="connsiteY1"/>
                  </a:cxn>
                  <a:cxn ang="0">
                    <a:pos x="connsiteX2" y="connsiteY2"/>
                  </a:cxn>
                </a:cxnLst>
                <a:rect l="l" t="t" r="r" b="b"/>
                <a:pathLst>
                  <a:path w="228538" h="2022548">
                    <a:moveTo>
                      <a:pt x="228538" y="0"/>
                    </a:moveTo>
                    <a:lnTo>
                      <a:pt x="0" y="6607"/>
                    </a:lnTo>
                    <a:lnTo>
                      <a:pt x="0" y="2022548"/>
                    </a:lnTo>
                  </a:path>
                </a:pathLst>
              </a:custGeom>
              <a:noFill/>
              <a:ln w="31750" cap="flat" cmpd="sng" algn="ctr">
                <a:solidFill>
                  <a:srgbClr val="CC0000"/>
                </a:solidFill>
                <a:prstDash val="solid"/>
                <a:headEnd type="triangle"/>
                <a:tailEnd type="triangle"/>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CC0000"/>
                  </a:solidFill>
                  <a:effectLst/>
                  <a:uLnTx/>
                  <a:uFillTx/>
                  <a:latin typeface="Gill Sans MT"/>
                  <a:ea typeface="+mn-ea"/>
                  <a:cs typeface="+mn-cs"/>
                </a:endParaRPr>
              </a:p>
            </p:txBody>
          </p:sp>
          <p:sp>
            <p:nvSpPr>
              <p:cNvPr id="499" name="Freeform 498">
                <a:extLst>
                  <a:ext uri="{FF2B5EF4-FFF2-40B4-BE49-F238E27FC236}">
                    <a16:creationId xmlns="" xmlns:a16="http://schemas.microsoft.com/office/drawing/2014/main" id="{09F6053F-3E13-7148-AE5E-2C810815FF3A}"/>
                  </a:ext>
                </a:extLst>
              </p:cNvPr>
              <p:cNvSpPr/>
              <p:nvPr/>
            </p:nvSpPr>
            <p:spPr>
              <a:xfrm flipH="1">
                <a:off x="6411524" y="2435173"/>
                <a:ext cx="385762" cy="2300562"/>
              </a:xfrm>
              <a:custGeom>
                <a:avLst/>
                <a:gdLst>
                  <a:gd name="connsiteX0" fmla="*/ 307275 w 307275"/>
                  <a:gd name="connsiteY0" fmla="*/ 0 h 1659441"/>
                  <a:gd name="connsiteX1" fmla="*/ 0 w 307275"/>
                  <a:gd name="connsiteY1" fmla="*/ 0 h 1659441"/>
                  <a:gd name="connsiteX2" fmla="*/ 0 w 307275"/>
                  <a:gd name="connsiteY2" fmla="*/ 1659441 h 1659441"/>
                  <a:gd name="connsiteX0" fmla="*/ 307275 w 307275"/>
                  <a:gd name="connsiteY0" fmla="*/ 0 h 2117725"/>
                  <a:gd name="connsiteX1" fmla="*/ 0 w 307275"/>
                  <a:gd name="connsiteY1" fmla="*/ 0 h 2117725"/>
                  <a:gd name="connsiteX2" fmla="*/ 0 w 307275"/>
                  <a:gd name="connsiteY2" fmla="*/ 2117725 h 2117725"/>
                </a:gdLst>
                <a:ahLst/>
                <a:cxnLst>
                  <a:cxn ang="0">
                    <a:pos x="connsiteX0" y="connsiteY0"/>
                  </a:cxn>
                  <a:cxn ang="0">
                    <a:pos x="connsiteX1" y="connsiteY1"/>
                  </a:cxn>
                  <a:cxn ang="0">
                    <a:pos x="connsiteX2" y="connsiteY2"/>
                  </a:cxn>
                </a:cxnLst>
                <a:rect l="l" t="t" r="r" b="b"/>
                <a:pathLst>
                  <a:path w="307275" h="2117725">
                    <a:moveTo>
                      <a:pt x="307275" y="0"/>
                    </a:moveTo>
                    <a:lnTo>
                      <a:pt x="0" y="0"/>
                    </a:lnTo>
                    <a:lnTo>
                      <a:pt x="0" y="2117725"/>
                    </a:lnTo>
                  </a:path>
                </a:pathLst>
              </a:custGeom>
              <a:noFill/>
              <a:ln w="31750" cap="flat" cmpd="sng" algn="ctr">
                <a:solidFill>
                  <a:srgbClr val="CC0000"/>
                </a:solidFill>
                <a:prstDash val="solid"/>
                <a:headEnd type="triangle"/>
                <a:tailEnd type="triangle"/>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Gill Sans MT"/>
                  <a:ea typeface="+mn-ea"/>
                  <a:cs typeface="+mn-cs"/>
                </a:endParaRPr>
              </a:p>
            </p:txBody>
          </p:sp>
          <p:cxnSp>
            <p:nvCxnSpPr>
              <p:cNvPr id="500" name="Straight Arrow Connector 499">
                <a:extLst>
                  <a:ext uri="{FF2B5EF4-FFF2-40B4-BE49-F238E27FC236}">
                    <a16:creationId xmlns="" xmlns:a16="http://schemas.microsoft.com/office/drawing/2014/main" id="{4965AD51-16F6-C94B-BC66-CDD2DE6A9D25}"/>
                  </a:ext>
                </a:extLst>
              </p:cNvPr>
              <p:cNvCxnSpPr/>
              <p:nvPr/>
            </p:nvCxnSpPr>
            <p:spPr>
              <a:xfrm flipV="1">
                <a:off x="5791457" y="2687586"/>
                <a:ext cx="8309" cy="2062635"/>
              </a:xfrm>
              <a:prstGeom prst="straightConnector1">
                <a:avLst/>
              </a:prstGeom>
              <a:noFill/>
              <a:ln w="31750" cap="flat" cmpd="sng" algn="ctr">
                <a:solidFill>
                  <a:srgbClr val="CC0000"/>
                </a:solidFill>
                <a:prstDash val="solid"/>
                <a:headEnd type="triangle"/>
                <a:tailEnd type="triangle"/>
              </a:ln>
              <a:effectLst/>
            </p:spPr>
          </p:cxnSp>
          <p:cxnSp>
            <p:nvCxnSpPr>
              <p:cNvPr id="501" name="Straight Arrow Connector 500">
                <a:extLst>
                  <a:ext uri="{FF2B5EF4-FFF2-40B4-BE49-F238E27FC236}">
                    <a16:creationId xmlns="" xmlns:a16="http://schemas.microsoft.com/office/drawing/2014/main" id="{A35133F6-41E2-CE4A-8391-4C802A099353}"/>
                  </a:ext>
                </a:extLst>
              </p:cNvPr>
              <p:cNvCxnSpPr/>
              <p:nvPr/>
            </p:nvCxnSpPr>
            <p:spPr>
              <a:xfrm flipV="1">
                <a:off x="4598735" y="2708225"/>
                <a:ext cx="18344" cy="2037167"/>
              </a:xfrm>
              <a:prstGeom prst="straightConnector1">
                <a:avLst/>
              </a:prstGeom>
              <a:noFill/>
              <a:ln w="31750" cap="flat" cmpd="sng" algn="ctr">
                <a:solidFill>
                  <a:srgbClr val="CC0000"/>
                </a:solidFill>
                <a:prstDash val="solid"/>
                <a:headEnd type="triangle"/>
                <a:tailEnd type="triangle"/>
              </a:ln>
              <a:effectLst/>
            </p:spPr>
          </p:cxnSp>
          <p:cxnSp>
            <p:nvCxnSpPr>
              <p:cNvPr id="502" name="Straight Arrow Connector 501">
                <a:extLst>
                  <a:ext uri="{FF2B5EF4-FFF2-40B4-BE49-F238E27FC236}">
                    <a16:creationId xmlns="" xmlns:a16="http://schemas.microsoft.com/office/drawing/2014/main" id="{CD05D69D-4C5E-A54C-A979-991C2A28175E}"/>
                  </a:ext>
                </a:extLst>
              </p:cNvPr>
              <p:cNvCxnSpPr/>
              <p:nvPr/>
            </p:nvCxnSpPr>
            <p:spPr>
              <a:xfrm flipH="1" flipV="1">
                <a:off x="3807455" y="2762199"/>
                <a:ext cx="9009" cy="1983193"/>
              </a:xfrm>
              <a:prstGeom prst="straightConnector1">
                <a:avLst/>
              </a:prstGeom>
              <a:noFill/>
              <a:ln w="31750" cap="flat" cmpd="sng" algn="ctr">
                <a:solidFill>
                  <a:srgbClr val="CC0000"/>
                </a:solidFill>
                <a:prstDash val="solid"/>
                <a:headEnd type="triangle"/>
                <a:tailEnd type="triangle"/>
              </a:ln>
              <a:effectLst/>
            </p:spPr>
          </p:cxnSp>
        </p:grpSp>
        <p:grpSp>
          <p:nvGrpSpPr>
            <p:cNvPr id="360" name="Group 347">
              <a:extLst>
                <a:ext uri="{FF2B5EF4-FFF2-40B4-BE49-F238E27FC236}">
                  <a16:creationId xmlns="" xmlns:a16="http://schemas.microsoft.com/office/drawing/2014/main" id="{FE3B11D9-3386-024F-9930-5028862A6CA0}"/>
                </a:ext>
              </a:extLst>
            </p:cNvPr>
            <p:cNvGrpSpPr>
              <a:grpSpLocks/>
            </p:cNvGrpSpPr>
            <p:nvPr/>
          </p:nvGrpSpPr>
          <p:grpSpPr bwMode="auto">
            <a:xfrm>
              <a:off x="5856401" y="5478592"/>
              <a:ext cx="588970" cy="242608"/>
              <a:chOff x="1871277" y="1576300"/>
              <a:chExt cx="1128371" cy="437861"/>
            </a:xfrm>
          </p:grpSpPr>
          <p:sp>
            <p:nvSpPr>
              <p:cNvPr id="489" name="Oval 488">
                <a:extLst>
                  <a:ext uri="{FF2B5EF4-FFF2-40B4-BE49-F238E27FC236}">
                    <a16:creationId xmlns="" xmlns:a16="http://schemas.microsoft.com/office/drawing/2014/main" id="{5A16FCC8-1633-0F4A-AF51-5A0A7FE45514}"/>
                  </a:ext>
                </a:extLst>
              </p:cNvPr>
              <p:cNvSpPr/>
              <p:nvPr/>
            </p:nvSpPr>
            <p:spPr bwMode="auto">
              <a:xfrm flipV="1">
                <a:off x="1874446" y="1694641"/>
                <a:ext cx="1125202" cy="319520"/>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490" name="Rectangle 489">
                <a:extLst>
                  <a:ext uri="{FF2B5EF4-FFF2-40B4-BE49-F238E27FC236}">
                    <a16:creationId xmlns="" xmlns:a16="http://schemas.microsoft.com/office/drawing/2014/main" id="{B519904C-1E17-C942-8BA9-0E8AB5079FBB}"/>
                  </a:ext>
                </a:extLst>
              </p:cNvPr>
              <p:cNvSpPr/>
              <p:nvPr/>
            </p:nvSpPr>
            <p:spPr bwMode="auto">
              <a:xfrm>
                <a:off x="1871277" y="1739611"/>
                <a:ext cx="1128371" cy="115973"/>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91" name="Oval 490">
                <a:extLst>
                  <a:ext uri="{FF2B5EF4-FFF2-40B4-BE49-F238E27FC236}">
                    <a16:creationId xmlns="" xmlns:a16="http://schemas.microsoft.com/office/drawing/2014/main" id="{EFB13E26-3B41-9749-8519-C459963D2013}"/>
                  </a:ext>
                </a:extLst>
              </p:cNvPr>
              <p:cNvSpPr/>
              <p:nvPr/>
            </p:nvSpPr>
            <p:spPr bwMode="auto">
              <a:xfrm flipV="1">
                <a:off x="1871277" y="1576300"/>
                <a:ext cx="1125200" cy="319520"/>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492" name="Freeform 491">
                <a:extLst>
                  <a:ext uri="{FF2B5EF4-FFF2-40B4-BE49-F238E27FC236}">
                    <a16:creationId xmlns="" xmlns:a16="http://schemas.microsoft.com/office/drawing/2014/main" id="{EBC82CCD-F9E5-9848-AD05-9CD917C4153B}"/>
                  </a:ext>
                </a:extLst>
              </p:cNvPr>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93" name="Freeform 492">
                <a:extLst>
                  <a:ext uri="{FF2B5EF4-FFF2-40B4-BE49-F238E27FC236}">
                    <a16:creationId xmlns="" xmlns:a16="http://schemas.microsoft.com/office/drawing/2014/main" id="{CA26AE87-8F1A-0446-8346-27E9411E71BB}"/>
                  </a:ext>
                </a:extLst>
              </p:cNvPr>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94" name="Freeform 493">
                <a:extLst>
                  <a:ext uri="{FF2B5EF4-FFF2-40B4-BE49-F238E27FC236}">
                    <a16:creationId xmlns="" xmlns:a16="http://schemas.microsoft.com/office/drawing/2014/main" id="{A9435622-957B-2049-B9C4-D47B10BCEFD7}"/>
                  </a:ext>
                </a:extLst>
              </p:cNvPr>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95" name="Freeform 494">
                <a:extLst>
                  <a:ext uri="{FF2B5EF4-FFF2-40B4-BE49-F238E27FC236}">
                    <a16:creationId xmlns="" xmlns:a16="http://schemas.microsoft.com/office/drawing/2014/main" id="{7C7BD66C-4B7E-A245-B0B0-68D4770B836B}"/>
                  </a:ext>
                </a:extLst>
              </p:cNvPr>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496" name="Straight Connector 495">
                <a:extLst>
                  <a:ext uri="{FF2B5EF4-FFF2-40B4-BE49-F238E27FC236}">
                    <a16:creationId xmlns="" xmlns:a16="http://schemas.microsoft.com/office/drawing/2014/main" id="{AAD20102-9CAC-A94D-938A-4737F5BDF52B}"/>
                  </a:ext>
                </a:extLst>
              </p:cNvPr>
              <p:cNvCxnSpPr>
                <a:endCxn id="491" idx="2"/>
              </p:cNvCxnSpPr>
              <p:nvPr/>
            </p:nvCxnSpPr>
            <p:spPr bwMode="auto">
              <a:xfrm flipH="1" flipV="1">
                <a:off x="1871277" y="1737243"/>
                <a:ext cx="3169" cy="123074"/>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97" name="Straight Connector 496">
                <a:extLst>
                  <a:ext uri="{FF2B5EF4-FFF2-40B4-BE49-F238E27FC236}">
                    <a16:creationId xmlns="" xmlns:a16="http://schemas.microsoft.com/office/drawing/2014/main" id="{2FAD383B-123F-DC43-9C3D-E4BC3F030080}"/>
                  </a:ext>
                </a:extLst>
              </p:cNvPr>
              <p:cNvCxnSpPr/>
              <p:nvPr/>
            </p:nvCxnSpPr>
            <p:spPr bwMode="auto">
              <a:xfrm flipH="1" flipV="1">
                <a:off x="2996477" y="1734877"/>
                <a:ext cx="3171" cy="123074"/>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361" name="Group 347">
              <a:extLst>
                <a:ext uri="{FF2B5EF4-FFF2-40B4-BE49-F238E27FC236}">
                  <a16:creationId xmlns="" xmlns:a16="http://schemas.microsoft.com/office/drawing/2014/main" id="{1FA128A4-E7D2-0F47-8B8A-D227ADE12451}"/>
                </a:ext>
              </a:extLst>
            </p:cNvPr>
            <p:cNvGrpSpPr>
              <a:grpSpLocks/>
            </p:cNvGrpSpPr>
            <p:nvPr/>
          </p:nvGrpSpPr>
          <p:grpSpPr bwMode="auto">
            <a:xfrm>
              <a:off x="4375328" y="5336495"/>
              <a:ext cx="588970" cy="242608"/>
              <a:chOff x="1871277" y="1576300"/>
              <a:chExt cx="1128371" cy="437861"/>
            </a:xfrm>
          </p:grpSpPr>
          <p:sp>
            <p:nvSpPr>
              <p:cNvPr id="480" name="Oval 479">
                <a:extLst>
                  <a:ext uri="{FF2B5EF4-FFF2-40B4-BE49-F238E27FC236}">
                    <a16:creationId xmlns="" xmlns:a16="http://schemas.microsoft.com/office/drawing/2014/main" id="{AB3681F7-659D-C24E-A38A-0FDB7554EA5C}"/>
                  </a:ext>
                </a:extLst>
              </p:cNvPr>
              <p:cNvSpPr/>
              <p:nvPr/>
            </p:nvSpPr>
            <p:spPr bwMode="auto">
              <a:xfrm flipV="1">
                <a:off x="1874446" y="1694641"/>
                <a:ext cx="1125202" cy="319520"/>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481" name="Rectangle 480">
                <a:extLst>
                  <a:ext uri="{FF2B5EF4-FFF2-40B4-BE49-F238E27FC236}">
                    <a16:creationId xmlns="" xmlns:a16="http://schemas.microsoft.com/office/drawing/2014/main" id="{7B2EBB36-6458-5E4B-BDD9-19B1C22389E1}"/>
                  </a:ext>
                </a:extLst>
              </p:cNvPr>
              <p:cNvSpPr/>
              <p:nvPr/>
            </p:nvSpPr>
            <p:spPr bwMode="auto">
              <a:xfrm>
                <a:off x="1871277" y="1739611"/>
                <a:ext cx="1128371" cy="115973"/>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82" name="Oval 481">
                <a:extLst>
                  <a:ext uri="{FF2B5EF4-FFF2-40B4-BE49-F238E27FC236}">
                    <a16:creationId xmlns="" xmlns:a16="http://schemas.microsoft.com/office/drawing/2014/main" id="{4F4C31DA-5FE9-984F-9A0A-1E09D14FE088}"/>
                  </a:ext>
                </a:extLst>
              </p:cNvPr>
              <p:cNvSpPr/>
              <p:nvPr/>
            </p:nvSpPr>
            <p:spPr bwMode="auto">
              <a:xfrm flipV="1">
                <a:off x="1871277" y="1576300"/>
                <a:ext cx="1125200" cy="319520"/>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483" name="Freeform 482">
                <a:extLst>
                  <a:ext uri="{FF2B5EF4-FFF2-40B4-BE49-F238E27FC236}">
                    <a16:creationId xmlns="" xmlns:a16="http://schemas.microsoft.com/office/drawing/2014/main" id="{C146674E-5B35-BF4A-95DA-E92D42A81756}"/>
                  </a:ext>
                </a:extLst>
              </p:cNvPr>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84" name="Freeform 483">
                <a:extLst>
                  <a:ext uri="{FF2B5EF4-FFF2-40B4-BE49-F238E27FC236}">
                    <a16:creationId xmlns="" xmlns:a16="http://schemas.microsoft.com/office/drawing/2014/main" id="{B03ED2CC-7625-A940-9A57-28C483BA5A6B}"/>
                  </a:ext>
                </a:extLst>
              </p:cNvPr>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85" name="Freeform 484">
                <a:extLst>
                  <a:ext uri="{FF2B5EF4-FFF2-40B4-BE49-F238E27FC236}">
                    <a16:creationId xmlns="" xmlns:a16="http://schemas.microsoft.com/office/drawing/2014/main" id="{2F1ABB92-F0A5-E246-9416-195DA0023580}"/>
                  </a:ext>
                </a:extLst>
              </p:cNvPr>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86" name="Freeform 485">
                <a:extLst>
                  <a:ext uri="{FF2B5EF4-FFF2-40B4-BE49-F238E27FC236}">
                    <a16:creationId xmlns="" xmlns:a16="http://schemas.microsoft.com/office/drawing/2014/main" id="{2CF5432E-D32E-E14F-A34A-56CDAF8AAA96}"/>
                  </a:ext>
                </a:extLst>
              </p:cNvPr>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487" name="Straight Connector 486">
                <a:extLst>
                  <a:ext uri="{FF2B5EF4-FFF2-40B4-BE49-F238E27FC236}">
                    <a16:creationId xmlns="" xmlns:a16="http://schemas.microsoft.com/office/drawing/2014/main" id="{0FE726C9-E272-5543-B953-93C4B3CA7BF2}"/>
                  </a:ext>
                </a:extLst>
              </p:cNvPr>
              <p:cNvCxnSpPr>
                <a:endCxn id="482" idx="2"/>
              </p:cNvCxnSpPr>
              <p:nvPr/>
            </p:nvCxnSpPr>
            <p:spPr bwMode="auto">
              <a:xfrm flipH="1" flipV="1">
                <a:off x="1871277" y="1737243"/>
                <a:ext cx="3169" cy="123074"/>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88" name="Straight Connector 487">
                <a:extLst>
                  <a:ext uri="{FF2B5EF4-FFF2-40B4-BE49-F238E27FC236}">
                    <a16:creationId xmlns="" xmlns:a16="http://schemas.microsoft.com/office/drawing/2014/main" id="{D0496554-D8D1-8948-BABA-94B195EA9D31}"/>
                  </a:ext>
                </a:extLst>
              </p:cNvPr>
              <p:cNvCxnSpPr/>
              <p:nvPr/>
            </p:nvCxnSpPr>
            <p:spPr bwMode="auto">
              <a:xfrm flipH="1" flipV="1">
                <a:off x="2996477" y="1734877"/>
                <a:ext cx="3171" cy="123074"/>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362" name="Group 347">
              <a:extLst>
                <a:ext uri="{FF2B5EF4-FFF2-40B4-BE49-F238E27FC236}">
                  <a16:creationId xmlns="" xmlns:a16="http://schemas.microsoft.com/office/drawing/2014/main" id="{6668F938-851E-AB41-8568-976ACF90B0D4}"/>
                </a:ext>
              </a:extLst>
            </p:cNvPr>
            <p:cNvGrpSpPr>
              <a:grpSpLocks/>
            </p:cNvGrpSpPr>
            <p:nvPr/>
          </p:nvGrpSpPr>
          <p:grpSpPr bwMode="auto">
            <a:xfrm>
              <a:off x="2848241" y="5530308"/>
              <a:ext cx="588970" cy="242608"/>
              <a:chOff x="1871277" y="1576300"/>
              <a:chExt cx="1128371" cy="437861"/>
            </a:xfrm>
          </p:grpSpPr>
          <p:sp>
            <p:nvSpPr>
              <p:cNvPr id="471" name="Oval 470">
                <a:extLst>
                  <a:ext uri="{FF2B5EF4-FFF2-40B4-BE49-F238E27FC236}">
                    <a16:creationId xmlns="" xmlns:a16="http://schemas.microsoft.com/office/drawing/2014/main" id="{AAA12AB3-54BB-0441-9A6C-077BF17E70F2}"/>
                  </a:ext>
                </a:extLst>
              </p:cNvPr>
              <p:cNvSpPr/>
              <p:nvPr/>
            </p:nvSpPr>
            <p:spPr bwMode="auto">
              <a:xfrm flipV="1">
                <a:off x="1874446" y="1694641"/>
                <a:ext cx="1125202" cy="319520"/>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472" name="Rectangle 471">
                <a:extLst>
                  <a:ext uri="{FF2B5EF4-FFF2-40B4-BE49-F238E27FC236}">
                    <a16:creationId xmlns="" xmlns:a16="http://schemas.microsoft.com/office/drawing/2014/main" id="{542CBF52-AB3D-B547-9EB4-6268801280FE}"/>
                  </a:ext>
                </a:extLst>
              </p:cNvPr>
              <p:cNvSpPr/>
              <p:nvPr/>
            </p:nvSpPr>
            <p:spPr bwMode="auto">
              <a:xfrm>
                <a:off x="1871277" y="1739611"/>
                <a:ext cx="1128371" cy="115973"/>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73" name="Oval 472">
                <a:extLst>
                  <a:ext uri="{FF2B5EF4-FFF2-40B4-BE49-F238E27FC236}">
                    <a16:creationId xmlns="" xmlns:a16="http://schemas.microsoft.com/office/drawing/2014/main" id="{62F9DC56-CA45-5E4C-ADDA-2ADC825CE2E9}"/>
                  </a:ext>
                </a:extLst>
              </p:cNvPr>
              <p:cNvSpPr/>
              <p:nvPr/>
            </p:nvSpPr>
            <p:spPr bwMode="auto">
              <a:xfrm flipV="1">
                <a:off x="1871277" y="1576300"/>
                <a:ext cx="1125200" cy="319520"/>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474" name="Freeform 473">
                <a:extLst>
                  <a:ext uri="{FF2B5EF4-FFF2-40B4-BE49-F238E27FC236}">
                    <a16:creationId xmlns="" xmlns:a16="http://schemas.microsoft.com/office/drawing/2014/main" id="{BC1AC39B-3AE0-3C42-ADA6-3653BBC5B2A7}"/>
                  </a:ext>
                </a:extLst>
              </p:cNvPr>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75" name="Freeform 474">
                <a:extLst>
                  <a:ext uri="{FF2B5EF4-FFF2-40B4-BE49-F238E27FC236}">
                    <a16:creationId xmlns="" xmlns:a16="http://schemas.microsoft.com/office/drawing/2014/main" id="{CBEC19FB-844D-F14C-87CD-AFFDF31314DC}"/>
                  </a:ext>
                </a:extLst>
              </p:cNvPr>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76" name="Freeform 475">
                <a:extLst>
                  <a:ext uri="{FF2B5EF4-FFF2-40B4-BE49-F238E27FC236}">
                    <a16:creationId xmlns="" xmlns:a16="http://schemas.microsoft.com/office/drawing/2014/main" id="{F3726C02-E914-F24E-9979-850362049A60}"/>
                  </a:ext>
                </a:extLst>
              </p:cNvPr>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77" name="Freeform 476">
                <a:extLst>
                  <a:ext uri="{FF2B5EF4-FFF2-40B4-BE49-F238E27FC236}">
                    <a16:creationId xmlns="" xmlns:a16="http://schemas.microsoft.com/office/drawing/2014/main" id="{E7F76CCB-DC14-5D47-BBBB-5D1839BC1450}"/>
                  </a:ext>
                </a:extLst>
              </p:cNvPr>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478" name="Straight Connector 477">
                <a:extLst>
                  <a:ext uri="{FF2B5EF4-FFF2-40B4-BE49-F238E27FC236}">
                    <a16:creationId xmlns="" xmlns:a16="http://schemas.microsoft.com/office/drawing/2014/main" id="{012FA502-1BF1-0E42-8A23-456008B708CD}"/>
                  </a:ext>
                </a:extLst>
              </p:cNvPr>
              <p:cNvCxnSpPr>
                <a:endCxn id="473" idx="2"/>
              </p:cNvCxnSpPr>
              <p:nvPr/>
            </p:nvCxnSpPr>
            <p:spPr bwMode="auto">
              <a:xfrm flipH="1" flipV="1">
                <a:off x="1871277" y="1737243"/>
                <a:ext cx="3169" cy="123074"/>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79" name="Straight Connector 478">
                <a:extLst>
                  <a:ext uri="{FF2B5EF4-FFF2-40B4-BE49-F238E27FC236}">
                    <a16:creationId xmlns="" xmlns:a16="http://schemas.microsoft.com/office/drawing/2014/main" id="{5DE96D85-712C-B94D-9E53-0E42305E578B}"/>
                  </a:ext>
                </a:extLst>
              </p:cNvPr>
              <p:cNvCxnSpPr/>
              <p:nvPr/>
            </p:nvCxnSpPr>
            <p:spPr bwMode="auto">
              <a:xfrm flipH="1" flipV="1">
                <a:off x="2996477" y="1734877"/>
                <a:ext cx="3171" cy="123074"/>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363" name="Group 347">
              <a:extLst>
                <a:ext uri="{FF2B5EF4-FFF2-40B4-BE49-F238E27FC236}">
                  <a16:creationId xmlns="" xmlns:a16="http://schemas.microsoft.com/office/drawing/2014/main" id="{83A1C232-E62A-BF4A-8DB9-187CA24614C0}"/>
                </a:ext>
              </a:extLst>
            </p:cNvPr>
            <p:cNvGrpSpPr>
              <a:grpSpLocks/>
            </p:cNvGrpSpPr>
            <p:nvPr/>
          </p:nvGrpSpPr>
          <p:grpSpPr bwMode="auto">
            <a:xfrm>
              <a:off x="5166757" y="5796647"/>
              <a:ext cx="588970" cy="242608"/>
              <a:chOff x="1871277" y="1576300"/>
              <a:chExt cx="1128371" cy="437861"/>
            </a:xfrm>
          </p:grpSpPr>
          <p:sp>
            <p:nvSpPr>
              <p:cNvPr id="462" name="Oval 461">
                <a:extLst>
                  <a:ext uri="{FF2B5EF4-FFF2-40B4-BE49-F238E27FC236}">
                    <a16:creationId xmlns="" xmlns:a16="http://schemas.microsoft.com/office/drawing/2014/main" id="{17919704-9ABE-9546-BBD5-8DF01F7AD80B}"/>
                  </a:ext>
                </a:extLst>
              </p:cNvPr>
              <p:cNvSpPr/>
              <p:nvPr/>
            </p:nvSpPr>
            <p:spPr bwMode="auto">
              <a:xfrm flipV="1">
                <a:off x="1874446" y="1694641"/>
                <a:ext cx="1125202" cy="319520"/>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463" name="Rectangle 462">
                <a:extLst>
                  <a:ext uri="{FF2B5EF4-FFF2-40B4-BE49-F238E27FC236}">
                    <a16:creationId xmlns="" xmlns:a16="http://schemas.microsoft.com/office/drawing/2014/main" id="{BE82DA0E-A4BD-1C43-A0A2-6227CBD1993F}"/>
                  </a:ext>
                </a:extLst>
              </p:cNvPr>
              <p:cNvSpPr/>
              <p:nvPr/>
            </p:nvSpPr>
            <p:spPr bwMode="auto">
              <a:xfrm>
                <a:off x="1871277" y="1739611"/>
                <a:ext cx="1128371" cy="115973"/>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64" name="Oval 463">
                <a:extLst>
                  <a:ext uri="{FF2B5EF4-FFF2-40B4-BE49-F238E27FC236}">
                    <a16:creationId xmlns="" xmlns:a16="http://schemas.microsoft.com/office/drawing/2014/main" id="{749CFC56-7919-9041-AA3A-D60B7F0B6915}"/>
                  </a:ext>
                </a:extLst>
              </p:cNvPr>
              <p:cNvSpPr/>
              <p:nvPr/>
            </p:nvSpPr>
            <p:spPr bwMode="auto">
              <a:xfrm flipV="1">
                <a:off x="1871277" y="1576300"/>
                <a:ext cx="1125200" cy="319520"/>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465" name="Freeform 464">
                <a:extLst>
                  <a:ext uri="{FF2B5EF4-FFF2-40B4-BE49-F238E27FC236}">
                    <a16:creationId xmlns="" xmlns:a16="http://schemas.microsoft.com/office/drawing/2014/main" id="{27DD30A4-67D5-F04D-90C5-99D1EFA69143}"/>
                  </a:ext>
                </a:extLst>
              </p:cNvPr>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66" name="Freeform 465">
                <a:extLst>
                  <a:ext uri="{FF2B5EF4-FFF2-40B4-BE49-F238E27FC236}">
                    <a16:creationId xmlns="" xmlns:a16="http://schemas.microsoft.com/office/drawing/2014/main" id="{5EFC06E9-A829-5D4B-AFB1-41BA4A45C59F}"/>
                  </a:ext>
                </a:extLst>
              </p:cNvPr>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67" name="Freeform 466">
                <a:extLst>
                  <a:ext uri="{FF2B5EF4-FFF2-40B4-BE49-F238E27FC236}">
                    <a16:creationId xmlns="" xmlns:a16="http://schemas.microsoft.com/office/drawing/2014/main" id="{3D44CCC7-9CD1-E348-ABEF-BBD848DFB549}"/>
                  </a:ext>
                </a:extLst>
              </p:cNvPr>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68" name="Freeform 467">
                <a:extLst>
                  <a:ext uri="{FF2B5EF4-FFF2-40B4-BE49-F238E27FC236}">
                    <a16:creationId xmlns="" xmlns:a16="http://schemas.microsoft.com/office/drawing/2014/main" id="{A4975792-3908-CB49-9B54-BD948E29A807}"/>
                  </a:ext>
                </a:extLst>
              </p:cNvPr>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469" name="Straight Connector 468">
                <a:extLst>
                  <a:ext uri="{FF2B5EF4-FFF2-40B4-BE49-F238E27FC236}">
                    <a16:creationId xmlns="" xmlns:a16="http://schemas.microsoft.com/office/drawing/2014/main" id="{D4F3E613-F206-2944-B44D-3EDDF052D577}"/>
                  </a:ext>
                </a:extLst>
              </p:cNvPr>
              <p:cNvCxnSpPr>
                <a:endCxn id="464" idx="2"/>
              </p:cNvCxnSpPr>
              <p:nvPr/>
            </p:nvCxnSpPr>
            <p:spPr bwMode="auto">
              <a:xfrm flipH="1" flipV="1">
                <a:off x="1871277" y="1737243"/>
                <a:ext cx="3169" cy="123074"/>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70" name="Straight Connector 469">
                <a:extLst>
                  <a:ext uri="{FF2B5EF4-FFF2-40B4-BE49-F238E27FC236}">
                    <a16:creationId xmlns="" xmlns:a16="http://schemas.microsoft.com/office/drawing/2014/main" id="{B3C6B2A4-7631-2046-85C3-980D6CE39C63}"/>
                  </a:ext>
                </a:extLst>
              </p:cNvPr>
              <p:cNvCxnSpPr/>
              <p:nvPr/>
            </p:nvCxnSpPr>
            <p:spPr bwMode="auto">
              <a:xfrm flipH="1" flipV="1">
                <a:off x="2996477" y="1734877"/>
                <a:ext cx="3171" cy="123074"/>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364" name="Group 347">
              <a:extLst>
                <a:ext uri="{FF2B5EF4-FFF2-40B4-BE49-F238E27FC236}">
                  <a16:creationId xmlns="" xmlns:a16="http://schemas.microsoft.com/office/drawing/2014/main" id="{AB634BE5-57A9-CD40-A582-3EC1DA74F9CB}"/>
                </a:ext>
              </a:extLst>
            </p:cNvPr>
            <p:cNvGrpSpPr>
              <a:grpSpLocks/>
            </p:cNvGrpSpPr>
            <p:nvPr/>
          </p:nvGrpSpPr>
          <p:grpSpPr bwMode="auto">
            <a:xfrm>
              <a:off x="3704088" y="5889227"/>
              <a:ext cx="588970" cy="242608"/>
              <a:chOff x="1871277" y="1576300"/>
              <a:chExt cx="1128371" cy="437861"/>
            </a:xfrm>
          </p:grpSpPr>
          <p:sp>
            <p:nvSpPr>
              <p:cNvPr id="453" name="Oval 452">
                <a:extLst>
                  <a:ext uri="{FF2B5EF4-FFF2-40B4-BE49-F238E27FC236}">
                    <a16:creationId xmlns="" xmlns:a16="http://schemas.microsoft.com/office/drawing/2014/main" id="{071D573E-69EB-C64A-B32E-BAEDA36F05CD}"/>
                  </a:ext>
                </a:extLst>
              </p:cNvPr>
              <p:cNvSpPr/>
              <p:nvPr/>
            </p:nvSpPr>
            <p:spPr bwMode="auto">
              <a:xfrm flipV="1">
                <a:off x="1874446" y="1694641"/>
                <a:ext cx="1125202" cy="319520"/>
              </a:xfrm>
              <a:prstGeom prst="ellipse">
                <a:avLst/>
              </a:prstGeom>
              <a:gradFill flip="none" rotWithShape="1">
                <a:gsLst>
                  <a:gs pos="0">
                    <a:srgbClr val="3333CC">
                      <a:lumMod val="75000"/>
                    </a:srgbClr>
                  </a:gs>
                  <a:gs pos="53000">
                    <a:srgbClr val="3333CC">
                      <a:lumMod val="60000"/>
                      <a:lumOff val="40000"/>
                    </a:srgbClr>
                  </a:gs>
                  <a:gs pos="100000">
                    <a:srgbClr val="3333CC">
                      <a:lumMod val="75000"/>
                    </a:srgbClr>
                  </a:gs>
                </a:gsLst>
                <a:lin ang="0" scaled="1"/>
                <a:tileRect/>
              </a:gra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454" name="Rectangle 453">
                <a:extLst>
                  <a:ext uri="{FF2B5EF4-FFF2-40B4-BE49-F238E27FC236}">
                    <a16:creationId xmlns="" xmlns:a16="http://schemas.microsoft.com/office/drawing/2014/main" id="{2AA2F495-D440-3942-89E6-B98ADF2EEF2F}"/>
                  </a:ext>
                </a:extLst>
              </p:cNvPr>
              <p:cNvSpPr/>
              <p:nvPr/>
            </p:nvSpPr>
            <p:spPr bwMode="auto">
              <a:xfrm>
                <a:off x="1871277" y="1739611"/>
                <a:ext cx="1128371" cy="115973"/>
              </a:xfrm>
              <a:prstGeom prst="rect">
                <a:avLst/>
              </a:prstGeom>
              <a:gradFill rotWithShape="1">
                <a:gsLst>
                  <a:gs pos="0">
                    <a:srgbClr val="3333CC">
                      <a:lumMod val="75000"/>
                    </a:srgbClr>
                  </a:gs>
                  <a:gs pos="53000">
                    <a:srgbClr val="3333CC">
                      <a:lumMod val="60000"/>
                      <a:lumOff val="40000"/>
                    </a:srgbClr>
                  </a:gs>
                  <a:gs pos="100000">
                    <a:srgbClr val="3333CC">
                      <a:lumMod val="75000"/>
                    </a:srgbClr>
                  </a:gs>
                </a:gsLst>
                <a:lin ang="108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55" name="Oval 454">
                <a:extLst>
                  <a:ext uri="{FF2B5EF4-FFF2-40B4-BE49-F238E27FC236}">
                    <a16:creationId xmlns="" xmlns:a16="http://schemas.microsoft.com/office/drawing/2014/main" id="{66CFAFD9-9285-6C4E-A3DD-30BDB42BB815}"/>
                  </a:ext>
                </a:extLst>
              </p:cNvPr>
              <p:cNvSpPr/>
              <p:nvPr/>
            </p:nvSpPr>
            <p:spPr bwMode="auto">
              <a:xfrm flipV="1">
                <a:off x="1871277" y="1576300"/>
                <a:ext cx="1125200" cy="319520"/>
              </a:xfrm>
              <a:prstGeom prst="ellipse">
                <a:avLst/>
              </a:prstGeom>
              <a:solidFill>
                <a:srgbClr val="FFFFFF">
                  <a:lumMod val="75000"/>
                </a:srgbClr>
              </a:solidFill>
              <a:ln w="6350" cap="flat" cmpd="sng" algn="ctr">
                <a:solidFill>
                  <a:srgbClr val="000000"/>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solidFill>
                      <a:srgbClr val="000000"/>
                    </a:solidFill>
                  </a:ln>
                  <a:solidFill>
                    <a:srgbClr val="FFFFFF"/>
                  </a:solidFill>
                  <a:effectLst/>
                  <a:uLnTx/>
                  <a:uFillTx/>
                  <a:latin typeface="Gill Sans MT"/>
                  <a:ea typeface="+mn-ea"/>
                  <a:cs typeface="+mn-cs"/>
                </a:endParaRPr>
              </a:p>
            </p:txBody>
          </p:sp>
          <p:sp>
            <p:nvSpPr>
              <p:cNvPr id="456" name="Freeform 455">
                <a:extLst>
                  <a:ext uri="{FF2B5EF4-FFF2-40B4-BE49-F238E27FC236}">
                    <a16:creationId xmlns="" xmlns:a16="http://schemas.microsoft.com/office/drawing/2014/main" id="{7FAC9A44-D290-E446-8AFD-1995F6718472}"/>
                  </a:ext>
                </a:extLst>
              </p:cNvPr>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rgbClr val="3333CC">
                  <a:lumMod val="60000"/>
                  <a:lumOff val="40000"/>
                </a:srgbClr>
              </a:solidFill>
              <a:ln w="952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57" name="Freeform 456">
                <a:extLst>
                  <a:ext uri="{FF2B5EF4-FFF2-40B4-BE49-F238E27FC236}">
                    <a16:creationId xmlns="" xmlns:a16="http://schemas.microsoft.com/office/drawing/2014/main" id="{5126B8E7-87D6-9244-B06D-DD2BCCF91A00}"/>
                  </a:ext>
                </a:extLst>
              </p:cNvPr>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58" name="Freeform 457">
                <a:extLst>
                  <a:ext uri="{FF2B5EF4-FFF2-40B4-BE49-F238E27FC236}">
                    <a16:creationId xmlns="" xmlns:a16="http://schemas.microsoft.com/office/drawing/2014/main" id="{33C8C3AA-A46D-7042-9C20-C4798335AF85}"/>
                  </a:ext>
                </a:extLst>
              </p:cNvPr>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59" name="Freeform 458">
                <a:extLst>
                  <a:ext uri="{FF2B5EF4-FFF2-40B4-BE49-F238E27FC236}">
                    <a16:creationId xmlns="" xmlns:a16="http://schemas.microsoft.com/office/drawing/2014/main" id="{3E27A51E-B896-6F41-BE51-9A8122856722}"/>
                  </a:ext>
                </a:extLst>
              </p:cNvPr>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rgbClr val="3333CC">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460" name="Straight Connector 459">
                <a:extLst>
                  <a:ext uri="{FF2B5EF4-FFF2-40B4-BE49-F238E27FC236}">
                    <a16:creationId xmlns="" xmlns:a16="http://schemas.microsoft.com/office/drawing/2014/main" id="{2D23564A-0E97-694E-AEE5-518E2024AEE1}"/>
                  </a:ext>
                </a:extLst>
              </p:cNvPr>
              <p:cNvCxnSpPr>
                <a:endCxn id="455" idx="2"/>
              </p:cNvCxnSpPr>
              <p:nvPr/>
            </p:nvCxnSpPr>
            <p:spPr bwMode="auto">
              <a:xfrm flipH="1" flipV="1">
                <a:off x="1871277" y="1737243"/>
                <a:ext cx="3169" cy="123074"/>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cxnSp>
            <p:nvCxnSpPr>
              <p:cNvPr id="461" name="Straight Connector 460">
                <a:extLst>
                  <a:ext uri="{FF2B5EF4-FFF2-40B4-BE49-F238E27FC236}">
                    <a16:creationId xmlns="" xmlns:a16="http://schemas.microsoft.com/office/drawing/2014/main" id="{C8A2EE84-1A08-2248-99EE-3B6F3EAB19E1}"/>
                  </a:ext>
                </a:extLst>
              </p:cNvPr>
              <p:cNvCxnSpPr/>
              <p:nvPr/>
            </p:nvCxnSpPr>
            <p:spPr bwMode="auto">
              <a:xfrm flipH="1" flipV="1">
                <a:off x="2996477" y="1734877"/>
                <a:ext cx="3171" cy="123074"/>
              </a:xfrm>
              <a:prstGeom prst="line">
                <a:avLst/>
              </a:prstGeom>
              <a:noFill/>
              <a:ln w="6350" cap="flat" cmpd="sng" algn="ctr">
                <a:solidFill>
                  <a:srgbClr val="000000"/>
                </a:solidFill>
                <a:prstDash val="solid"/>
              </a:ln>
              <a:effectLst>
                <a:outerShdw blurRad="40005" dist="19939" dir="5400000" algn="tl" rotWithShape="0">
                  <a:srgbClr val="000000">
                    <a:alpha val="38000"/>
                  </a:srgbClr>
                </a:outerShdw>
              </a:effectLst>
            </p:spPr>
          </p:cxnSp>
        </p:grpSp>
        <p:grpSp>
          <p:nvGrpSpPr>
            <p:cNvPr id="365" name="Group 387">
              <a:extLst>
                <a:ext uri="{FF2B5EF4-FFF2-40B4-BE49-F238E27FC236}">
                  <a16:creationId xmlns="" xmlns:a16="http://schemas.microsoft.com/office/drawing/2014/main" id="{E674E711-B543-E349-9437-4123F003C12E}"/>
                </a:ext>
              </a:extLst>
            </p:cNvPr>
            <p:cNvGrpSpPr/>
            <p:nvPr/>
          </p:nvGrpSpPr>
          <p:grpSpPr>
            <a:xfrm>
              <a:off x="1925875" y="1754513"/>
              <a:ext cx="5145766" cy="2832112"/>
              <a:chOff x="1925876" y="2212958"/>
              <a:chExt cx="5145766" cy="2832112"/>
            </a:xfrm>
          </p:grpSpPr>
          <p:grpSp>
            <p:nvGrpSpPr>
              <p:cNvPr id="366" name="Group 424">
                <a:extLst>
                  <a:ext uri="{FF2B5EF4-FFF2-40B4-BE49-F238E27FC236}">
                    <a16:creationId xmlns="" xmlns:a16="http://schemas.microsoft.com/office/drawing/2014/main" id="{62D36AE2-BF21-804C-B67A-91B7A6C2193D}"/>
                  </a:ext>
                </a:extLst>
              </p:cNvPr>
              <p:cNvGrpSpPr/>
              <p:nvPr/>
            </p:nvGrpSpPr>
            <p:grpSpPr>
              <a:xfrm>
                <a:off x="2745416" y="2212958"/>
                <a:ext cx="3597533" cy="493677"/>
                <a:chOff x="2705100" y="2011398"/>
                <a:chExt cx="3597533" cy="493677"/>
              </a:xfrm>
            </p:grpSpPr>
            <p:sp>
              <p:nvSpPr>
                <p:cNvPr id="450" name="Oval 449">
                  <a:extLst>
                    <a:ext uri="{FF2B5EF4-FFF2-40B4-BE49-F238E27FC236}">
                      <a16:creationId xmlns="" xmlns:a16="http://schemas.microsoft.com/office/drawing/2014/main" id="{8EE6B087-D830-FE4F-AAD6-E1A2BAA9FE85}"/>
                    </a:ext>
                  </a:extLst>
                </p:cNvPr>
                <p:cNvSpPr/>
                <p:nvPr/>
              </p:nvSpPr>
              <p:spPr bwMode="auto">
                <a:xfrm>
                  <a:off x="2722820" y="2011398"/>
                  <a:ext cx="3579813" cy="492125"/>
                </a:xfrm>
                <a:prstGeom prst="ellipse">
                  <a:avLst/>
                </a:prstGeom>
                <a:solidFill>
                  <a:srgbClr val="FFFFFF">
                    <a:alpha val="42000"/>
                  </a:srgbClr>
                </a:solidFill>
                <a:ln w="317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51" name="Oval 450">
                  <a:extLst>
                    <a:ext uri="{FF2B5EF4-FFF2-40B4-BE49-F238E27FC236}">
                      <a16:creationId xmlns="" xmlns:a16="http://schemas.microsoft.com/office/drawing/2014/main" id="{47CCD83D-A4A7-784F-A36F-834C748A5646}"/>
                    </a:ext>
                  </a:extLst>
                </p:cNvPr>
                <p:cNvSpPr/>
                <p:nvPr/>
              </p:nvSpPr>
              <p:spPr bwMode="auto">
                <a:xfrm>
                  <a:off x="2705100" y="2012950"/>
                  <a:ext cx="3579813" cy="492125"/>
                </a:xfrm>
                <a:prstGeom prst="ellipse">
                  <a:avLst/>
                </a:prstGeom>
                <a:solidFill>
                  <a:srgbClr val="CC0000">
                    <a:alpha val="42000"/>
                  </a:srgbClr>
                </a:solidFill>
                <a:ln w="3175" cap="flat" cmpd="sng" algn="ctr">
                  <a:solidFill>
                    <a:srgbClr val="CC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52" name="TextBox 389">
                  <a:extLst>
                    <a:ext uri="{FF2B5EF4-FFF2-40B4-BE49-F238E27FC236}">
                      <a16:creationId xmlns="" xmlns:a16="http://schemas.microsoft.com/office/drawing/2014/main" id="{9C856663-ED44-084E-BE50-F682BBA77561}"/>
                    </a:ext>
                  </a:extLst>
                </p:cNvPr>
                <p:cNvSpPr txBox="1">
                  <a:spLocks noChangeArrowheads="1"/>
                </p:cNvSpPr>
                <p:nvPr/>
              </p:nvSpPr>
              <p:spPr bwMode="auto">
                <a:xfrm>
                  <a:off x="3110199" y="2127167"/>
                  <a:ext cx="2742630" cy="284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ts val="1475"/>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charset="0"/>
                      <a:ea typeface="ＭＳ Ｐゴシック" charset="0"/>
                    </a:rPr>
                    <a:t>Remote Controller</a:t>
                  </a:r>
                </a:p>
              </p:txBody>
            </p:sp>
          </p:grpSp>
          <p:grpSp>
            <p:nvGrpSpPr>
              <p:cNvPr id="367" name="Group 425">
                <a:extLst>
                  <a:ext uri="{FF2B5EF4-FFF2-40B4-BE49-F238E27FC236}">
                    <a16:creationId xmlns="" xmlns:a16="http://schemas.microsoft.com/office/drawing/2014/main" id="{81B736A2-639C-5045-9469-BBFF1FDAFC95}"/>
                  </a:ext>
                </a:extLst>
              </p:cNvPr>
              <p:cNvGrpSpPr/>
              <p:nvPr/>
            </p:nvGrpSpPr>
            <p:grpSpPr>
              <a:xfrm>
                <a:off x="1925876" y="4223509"/>
                <a:ext cx="923540" cy="405953"/>
                <a:chOff x="2705100" y="2011398"/>
                <a:chExt cx="3597533" cy="493677"/>
              </a:xfrm>
            </p:grpSpPr>
            <p:sp>
              <p:nvSpPr>
                <p:cNvPr id="447" name="Oval 446">
                  <a:extLst>
                    <a:ext uri="{FF2B5EF4-FFF2-40B4-BE49-F238E27FC236}">
                      <a16:creationId xmlns="" xmlns:a16="http://schemas.microsoft.com/office/drawing/2014/main" id="{7255FCAB-97CA-B947-8E8A-0A13FD397DC5}"/>
                    </a:ext>
                  </a:extLst>
                </p:cNvPr>
                <p:cNvSpPr/>
                <p:nvPr/>
              </p:nvSpPr>
              <p:spPr bwMode="auto">
                <a:xfrm>
                  <a:off x="2722820" y="2011398"/>
                  <a:ext cx="3579813" cy="492125"/>
                </a:xfrm>
                <a:prstGeom prst="ellipse">
                  <a:avLst/>
                </a:prstGeom>
                <a:solidFill>
                  <a:srgbClr val="FFFFFF">
                    <a:alpha val="42000"/>
                  </a:srgbClr>
                </a:solidFill>
                <a:ln w="317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48" name="Oval 447">
                  <a:extLst>
                    <a:ext uri="{FF2B5EF4-FFF2-40B4-BE49-F238E27FC236}">
                      <a16:creationId xmlns="" xmlns:a16="http://schemas.microsoft.com/office/drawing/2014/main" id="{61B8CC61-7E0C-EE46-9388-0895CB146C0C}"/>
                    </a:ext>
                  </a:extLst>
                </p:cNvPr>
                <p:cNvSpPr/>
                <p:nvPr/>
              </p:nvSpPr>
              <p:spPr bwMode="auto">
                <a:xfrm>
                  <a:off x="2705100" y="2012950"/>
                  <a:ext cx="3579813" cy="492125"/>
                </a:xfrm>
                <a:prstGeom prst="ellipse">
                  <a:avLst/>
                </a:prstGeom>
                <a:solidFill>
                  <a:srgbClr val="CC0000">
                    <a:alpha val="42000"/>
                  </a:srgbClr>
                </a:solidFill>
                <a:ln w="3175" cap="flat" cmpd="sng" algn="ctr">
                  <a:solidFill>
                    <a:srgbClr val="CC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49" name="TextBox 389">
                  <a:extLst>
                    <a:ext uri="{FF2B5EF4-FFF2-40B4-BE49-F238E27FC236}">
                      <a16:creationId xmlns="" xmlns:a16="http://schemas.microsoft.com/office/drawing/2014/main" id="{753C8794-6C3E-A946-98F0-0A4574B6805E}"/>
                    </a:ext>
                  </a:extLst>
                </p:cNvPr>
                <p:cNvSpPr txBox="1">
                  <a:spLocks noChangeArrowheads="1"/>
                </p:cNvSpPr>
                <p:nvPr/>
              </p:nvSpPr>
              <p:spPr bwMode="auto">
                <a:xfrm>
                  <a:off x="3169377" y="2127166"/>
                  <a:ext cx="2624277" cy="34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ts val="1475"/>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charset="0"/>
                      <a:ea typeface="ＭＳ Ｐゴシック" charset="0"/>
                    </a:rPr>
                    <a:t>CA</a:t>
                  </a:r>
                </a:p>
              </p:txBody>
            </p:sp>
          </p:grpSp>
          <p:grpSp>
            <p:nvGrpSpPr>
              <p:cNvPr id="368" name="Group 426">
                <a:extLst>
                  <a:ext uri="{FF2B5EF4-FFF2-40B4-BE49-F238E27FC236}">
                    <a16:creationId xmlns="" xmlns:a16="http://schemas.microsoft.com/office/drawing/2014/main" id="{F6E58E7F-3C3B-6B42-95B1-9AED236D83A8}"/>
                  </a:ext>
                </a:extLst>
              </p:cNvPr>
              <p:cNvGrpSpPr/>
              <p:nvPr/>
            </p:nvGrpSpPr>
            <p:grpSpPr>
              <a:xfrm>
                <a:off x="3523805" y="4760377"/>
                <a:ext cx="579647" cy="284693"/>
                <a:chOff x="3493147" y="4573304"/>
                <a:chExt cx="579647" cy="284693"/>
              </a:xfrm>
            </p:grpSpPr>
            <p:grpSp>
              <p:nvGrpSpPr>
                <p:cNvPr id="369" name="Group 442">
                  <a:extLst>
                    <a:ext uri="{FF2B5EF4-FFF2-40B4-BE49-F238E27FC236}">
                      <a16:creationId xmlns="" xmlns:a16="http://schemas.microsoft.com/office/drawing/2014/main" id="{B5462F2E-F700-E74E-8777-989C222F6B17}"/>
                    </a:ext>
                  </a:extLst>
                </p:cNvPr>
                <p:cNvGrpSpPr/>
                <p:nvPr/>
              </p:nvGrpSpPr>
              <p:grpSpPr>
                <a:xfrm>
                  <a:off x="3558850" y="4577634"/>
                  <a:ext cx="463568" cy="262710"/>
                  <a:chOff x="3558850" y="4577634"/>
                  <a:chExt cx="463568" cy="262710"/>
                </a:xfrm>
              </p:grpSpPr>
              <p:sp>
                <p:nvSpPr>
                  <p:cNvPr id="445" name="Oval 444">
                    <a:extLst>
                      <a:ext uri="{FF2B5EF4-FFF2-40B4-BE49-F238E27FC236}">
                        <a16:creationId xmlns="" xmlns:a16="http://schemas.microsoft.com/office/drawing/2014/main" id="{3A8D5BD0-5AF9-F047-A2A5-74B21E482FB3}"/>
                      </a:ext>
                    </a:extLst>
                  </p:cNvPr>
                  <p:cNvSpPr/>
                  <p:nvPr/>
                </p:nvSpPr>
                <p:spPr bwMode="auto">
                  <a:xfrm>
                    <a:off x="3573337" y="4577634"/>
                    <a:ext cx="439424" cy="261732"/>
                  </a:xfrm>
                  <a:prstGeom prst="ellipse">
                    <a:avLst/>
                  </a:prstGeom>
                  <a:solidFill>
                    <a:srgbClr val="FFFFFF">
                      <a:alpha val="42000"/>
                    </a:srgbClr>
                  </a:solidFill>
                  <a:ln w="317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46" name="Oval 445">
                    <a:extLst>
                      <a:ext uri="{FF2B5EF4-FFF2-40B4-BE49-F238E27FC236}">
                        <a16:creationId xmlns="" xmlns:a16="http://schemas.microsoft.com/office/drawing/2014/main" id="{76278212-AACF-EA41-ABEC-BADB5287BB05}"/>
                      </a:ext>
                    </a:extLst>
                  </p:cNvPr>
                  <p:cNvSpPr/>
                  <p:nvPr/>
                </p:nvSpPr>
                <p:spPr bwMode="auto">
                  <a:xfrm>
                    <a:off x="3558850" y="4587291"/>
                    <a:ext cx="463568" cy="253053"/>
                  </a:xfrm>
                  <a:prstGeom prst="ellipse">
                    <a:avLst/>
                  </a:prstGeom>
                  <a:solidFill>
                    <a:srgbClr val="CC0000">
                      <a:alpha val="42000"/>
                    </a:srgbClr>
                  </a:solidFill>
                  <a:ln w="3175" cap="flat" cmpd="sng" algn="ctr">
                    <a:solidFill>
                      <a:srgbClr val="CC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grpSp>
            <p:sp>
              <p:nvSpPr>
                <p:cNvPr id="444" name="TextBox 389">
                  <a:extLst>
                    <a:ext uri="{FF2B5EF4-FFF2-40B4-BE49-F238E27FC236}">
                      <a16:creationId xmlns="" xmlns:a16="http://schemas.microsoft.com/office/drawing/2014/main" id="{07D62407-09DE-4446-A991-94479991A7D2}"/>
                    </a:ext>
                  </a:extLst>
                </p:cNvPr>
                <p:cNvSpPr txBox="1">
                  <a:spLocks noChangeArrowheads="1"/>
                </p:cNvSpPr>
                <p:nvPr/>
              </p:nvSpPr>
              <p:spPr bwMode="auto">
                <a:xfrm>
                  <a:off x="3493147" y="4573304"/>
                  <a:ext cx="579647" cy="284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ts val="1475"/>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charset="0"/>
                      <a:ea typeface="ＭＳ Ｐゴシック" charset="0"/>
                    </a:rPr>
                    <a:t>CA</a:t>
                  </a:r>
                  <a:endParaRPr kumimoji="0" lang="en-US" sz="1800" b="0" i="0" u="none" strike="noStrike" kern="0" cap="none" spc="0" normalizeH="0" baseline="0" noProof="0" dirty="0">
                    <a:ln>
                      <a:noFill/>
                    </a:ln>
                    <a:solidFill>
                      <a:srgbClr val="FFFFFF"/>
                    </a:solidFill>
                    <a:effectLst/>
                    <a:uLnTx/>
                    <a:uFillTx/>
                    <a:latin typeface="Arial" charset="0"/>
                    <a:ea typeface="ＭＳ Ｐゴシック" charset="0"/>
                  </a:endParaRPr>
                </a:p>
              </p:txBody>
            </p:sp>
          </p:grpSp>
          <p:grpSp>
            <p:nvGrpSpPr>
              <p:cNvPr id="379" name="Group 427">
                <a:extLst>
                  <a:ext uri="{FF2B5EF4-FFF2-40B4-BE49-F238E27FC236}">
                    <a16:creationId xmlns="" xmlns:a16="http://schemas.microsoft.com/office/drawing/2014/main" id="{4D1B0CFF-CE53-8E44-985B-C5516AC59054}"/>
                  </a:ext>
                </a:extLst>
              </p:cNvPr>
              <p:cNvGrpSpPr/>
              <p:nvPr/>
            </p:nvGrpSpPr>
            <p:grpSpPr>
              <a:xfrm>
                <a:off x="4303953" y="4758258"/>
                <a:ext cx="579647" cy="284693"/>
                <a:chOff x="3493147" y="4573304"/>
                <a:chExt cx="579647" cy="284693"/>
              </a:xfrm>
            </p:grpSpPr>
            <p:grpSp>
              <p:nvGrpSpPr>
                <p:cNvPr id="380" name="Group 438">
                  <a:extLst>
                    <a:ext uri="{FF2B5EF4-FFF2-40B4-BE49-F238E27FC236}">
                      <a16:creationId xmlns="" xmlns:a16="http://schemas.microsoft.com/office/drawing/2014/main" id="{E9FE6041-3130-EB4F-8BC7-1EE9AB973D5F}"/>
                    </a:ext>
                  </a:extLst>
                </p:cNvPr>
                <p:cNvGrpSpPr/>
                <p:nvPr/>
              </p:nvGrpSpPr>
              <p:grpSpPr>
                <a:xfrm>
                  <a:off x="3558850" y="4577634"/>
                  <a:ext cx="463568" cy="262710"/>
                  <a:chOff x="3558850" y="4577634"/>
                  <a:chExt cx="463568" cy="262710"/>
                </a:xfrm>
              </p:grpSpPr>
              <p:sp>
                <p:nvSpPr>
                  <p:cNvPr id="441" name="Oval 440">
                    <a:extLst>
                      <a:ext uri="{FF2B5EF4-FFF2-40B4-BE49-F238E27FC236}">
                        <a16:creationId xmlns="" xmlns:a16="http://schemas.microsoft.com/office/drawing/2014/main" id="{5B86D724-BC2B-BD40-B41F-B06FDAB2E4E6}"/>
                      </a:ext>
                    </a:extLst>
                  </p:cNvPr>
                  <p:cNvSpPr/>
                  <p:nvPr/>
                </p:nvSpPr>
                <p:spPr bwMode="auto">
                  <a:xfrm>
                    <a:off x="3573337" y="4577634"/>
                    <a:ext cx="439424" cy="261732"/>
                  </a:xfrm>
                  <a:prstGeom prst="ellipse">
                    <a:avLst/>
                  </a:prstGeom>
                  <a:solidFill>
                    <a:srgbClr val="FFFFFF">
                      <a:alpha val="42000"/>
                    </a:srgbClr>
                  </a:solidFill>
                  <a:ln w="317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42" name="Oval 441">
                    <a:extLst>
                      <a:ext uri="{FF2B5EF4-FFF2-40B4-BE49-F238E27FC236}">
                        <a16:creationId xmlns="" xmlns:a16="http://schemas.microsoft.com/office/drawing/2014/main" id="{25D22206-7FA6-1144-B6AC-B857637AF393}"/>
                      </a:ext>
                    </a:extLst>
                  </p:cNvPr>
                  <p:cNvSpPr/>
                  <p:nvPr/>
                </p:nvSpPr>
                <p:spPr bwMode="auto">
                  <a:xfrm>
                    <a:off x="3558850" y="4587291"/>
                    <a:ext cx="463568" cy="253053"/>
                  </a:xfrm>
                  <a:prstGeom prst="ellipse">
                    <a:avLst/>
                  </a:prstGeom>
                  <a:solidFill>
                    <a:srgbClr val="CC0000">
                      <a:alpha val="42000"/>
                    </a:srgbClr>
                  </a:solidFill>
                  <a:ln w="3175" cap="flat" cmpd="sng" algn="ctr">
                    <a:solidFill>
                      <a:srgbClr val="CC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grpSp>
            <p:sp>
              <p:nvSpPr>
                <p:cNvPr id="440" name="TextBox 389">
                  <a:extLst>
                    <a:ext uri="{FF2B5EF4-FFF2-40B4-BE49-F238E27FC236}">
                      <a16:creationId xmlns="" xmlns:a16="http://schemas.microsoft.com/office/drawing/2014/main" id="{2D5FEB66-58AA-9E4B-AD71-EA4750A833A0}"/>
                    </a:ext>
                  </a:extLst>
                </p:cNvPr>
                <p:cNvSpPr txBox="1">
                  <a:spLocks noChangeArrowheads="1"/>
                </p:cNvSpPr>
                <p:nvPr/>
              </p:nvSpPr>
              <p:spPr bwMode="auto">
                <a:xfrm>
                  <a:off x="3493147" y="4573304"/>
                  <a:ext cx="579647" cy="284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ts val="1475"/>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charset="0"/>
                      <a:ea typeface="ＭＳ Ｐゴシック" charset="0"/>
                    </a:rPr>
                    <a:t>CA</a:t>
                  </a:r>
                  <a:endParaRPr kumimoji="0" lang="en-US" sz="1800" b="0" i="0" u="none" strike="noStrike" kern="0" cap="none" spc="0" normalizeH="0" baseline="0" noProof="0" dirty="0">
                    <a:ln>
                      <a:noFill/>
                    </a:ln>
                    <a:solidFill>
                      <a:srgbClr val="FFFFFF"/>
                    </a:solidFill>
                    <a:effectLst/>
                    <a:uLnTx/>
                    <a:uFillTx/>
                    <a:latin typeface="Arial" charset="0"/>
                    <a:ea typeface="ＭＳ Ｐゴシック" charset="0"/>
                  </a:endParaRPr>
                </a:p>
              </p:txBody>
            </p:sp>
          </p:grpSp>
          <p:grpSp>
            <p:nvGrpSpPr>
              <p:cNvPr id="381" name="Group 428">
                <a:extLst>
                  <a:ext uri="{FF2B5EF4-FFF2-40B4-BE49-F238E27FC236}">
                    <a16:creationId xmlns="" xmlns:a16="http://schemas.microsoft.com/office/drawing/2014/main" id="{9D109E0A-BCFA-E94A-BF8F-93D3F96B54CC}"/>
                  </a:ext>
                </a:extLst>
              </p:cNvPr>
              <p:cNvGrpSpPr/>
              <p:nvPr/>
            </p:nvGrpSpPr>
            <p:grpSpPr>
              <a:xfrm>
                <a:off x="5504208" y="4756140"/>
                <a:ext cx="579647" cy="284693"/>
                <a:chOff x="3493146" y="4573304"/>
                <a:chExt cx="579647" cy="284693"/>
              </a:xfrm>
            </p:grpSpPr>
            <p:grpSp>
              <p:nvGrpSpPr>
                <p:cNvPr id="382" name="Group 434">
                  <a:extLst>
                    <a:ext uri="{FF2B5EF4-FFF2-40B4-BE49-F238E27FC236}">
                      <a16:creationId xmlns="" xmlns:a16="http://schemas.microsoft.com/office/drawing/2014/main" id="{640672AD-E981-1643-871D-AD8A67139540}"/>
                    </a:ext>
                  </a:extLst>
                </p:cNvPr>
                <p:cNvGrpSpPr/>
                <p:nvPr/>
              </p:nvGrpSpPr>
              <p:grpSpPr>
                <a:xfrm>
                  <a:off x="3558850" y="4577634"/>
                  <a:ext cx="463568" cy="262710"/>
                  <a:chOff x="3558850" y="4577634"/>
                  <a:chExt cx="463568" cy="262710"/>
                </a:xfrm>
              </p:grpSpPr>
              <p:sp>
                <p:nvSpPr>
                  <p:cNvPr id="437" name="Oval 436">
                    <a:extLst>
                      <a:ext uri="{FF2B5EF4-FFF2-40B4-BE49-F238E27FC236}">
                        <a16:creationId xmlns="" xmlns:a16="http://schemas.microsoft.com/office/drawing/2014/main" id="{294A370C-785F-404E-8135-30826A70FF42}"/>
                      </a:ext>
                    </a:extLst>
                  </p:cNvPr>
                  <p:cNvSpPr/>
                  <p:nvPr/>
                </p:nvSpPr>
                <p:spPr bwMode="auto">
                  <a:xfrm>
                    <a:off x="3573337" y="4577634"/>
                    <a:ext cx="439424" cy="261732"/>
                  </a:xfrm>
                  <a:prstGeom prst="ellipse">
                    <a:avLst/>
                  </a:prstGeom>
                  <a:solidFill>
                    <a:srgbClr val="FFFFFF">
                      <a:alpha val="42000"/>
                    </a:srgbClr>
                  </a:solidFill>
                  <a:ln w="317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38" name="Oval 437">
                    <a:extLst>
                      <a:ext uri="{FF2B5EF4-FFF2-40B4-BE49-F238E27FC236}">
                        <a16:creationId xmlns="" xmlns:a16="http://schemas.microsoft.com/office/drawing/2014/main" id="{E67022FB-D28B-0E44-9B6D-DD8092F2FB00}"/>
                      </a:ext>
                    </a:extLst>
                  </p:cNvPr>
                  <p:cNvSpPr/>
                  <p:nvPr/>
                </p:nvSpPr>
                <p:spPr bwMode="auto">
                  <a:xfrm>
                    <a:off x="3558850" y="4587291"/>
                    <a:ext cx="463568" cy="253053"/>
                  </a:xfrm>
                  <a:prstGeom prst="ellipse">
                    <a:avLst/>
                  </a:prstGeom>
                  <a:solidFill>
                    <a:srgbClr val="CC0000">
                      <a:alpha val="42000"/>
                    </a:srgbClr>
                  </a:solidFill>
                  <a:ln w="3175" cap="flat" cmpd="sng" algn="ctr">
                    <a:solidFill>
                      <a:srgbClr val="CC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grpSp>
            <p:sp>
              <p:nvSpPr>
                <p:cNvPr id="436" name="TextBox 389">
                  <a:extLst>
                    <a:ext uri="{FF2B5EF4-FFF2-40B4-BE49-F238E27FC236}">
                      <a16:creationId xmlns="" xmlns:a16="http://schemas.microsoft.com/office/drawing/2014/main" id="{2A590B0D-6FC1-9149-A279-05645BBC3602}"/>
                    </a:ext>
                  </a:extLst>
                </p:cNvPr>
                <p:cNvSpPr txBox="1">
                  <a:spLocks noChangeArrowheads="1"/>
                </p:cNvSpPr>
                <p:nvPr/>
              </p:nvSpPr>
              <p:spPr bwMode="auto">
                <a:xfrm>
                  <a:off x="3493146" y="4573304"/>
                  <a:ext cx="579647" cy="284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ts val="1475"/>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charset="0"/>
                      <a:ea typeface="ＭＳ Ｐゴシック" charset="0"/>
                    </a:rPr>
                    <a:t>CA</a:t>
                  </a:r>
                  <a:endParaRPr kumimoji="0" lang="en-US" sz="1800" b="0" i="0" u="none" strike="noStrike" kern="0" cap="none" spc="0" normalizeH="0" baseline="0" noProof="0" dirty="0">
                    <a:ln>
                      <a:noFill/>
                    </a:ln>
                    <a:solidFill>
                      <a:srgbClr val="FFFFFF"/>
                    </a:solidFill>
                    <a:effectLst/>
                    <a:uLnTx/>
                    <a:uFillTx/>
                    <a:latin typeface="Arial" charset="0"/>
                    <a:ea typeface="ＭＳ Ｐゴシック" charset="0"/>
                  </a:endParaRPr>
                </a:p>
              </p:txBody>
            </p:sp>
          </p:grpSp>
          <p:grpSp>
            <p:nvGrpSpPr>
              <p:cNvPr id="383" name="Group 429">
                <a:extLst>
                  <a:ext uri="{FF2B5EF4-FFF2-40B4-BE49-F238E27FC236}">
                    <a16:creationId xmlns="" xmlns:a16="http://schemas.microsoft.com/office/drawing/2014/main" id="{0326EFB3-34F4-754B-86E7-7F4C53B7BE4A}"/>
                  </a:ext>
                </a:extLst>
              </p:cNvPr>
              <p:cNvGrpSpPr/>
              <p:nvPr/>
            </p:nvGrpSpPr>
            <p:grpSpPr>
              <a:xfrm>
                <a:off x="6491995" y="4754022"/>
                <a:ext cx="579647" cy="284693"/>
                <a:chOff x="3493146" y="4573304"/>
                <a:chExt cx="579647" cy="284693"/>
              </a:xfrm>
            </p:grpSpPr>
            <p:grpSp>
              <p:nvGrpSpPr>
                <p:cNvPr id="384" name="Group 430">
                  <a:extLst>
                    <a:ext uri="{FF2B5EF4-FFF2-40B4-BE49-F238E27FC236}">
                      <a16:creationId xmlns="" xmlns:a16="http://schemas.microsoft.com/office/drawing/2014/main" id="{887B5438-FD39-FF45-94F4-501001587C74}"/>
                    </a:ext>
                  </a:extLst>
                </p:cNvPr>
                <p:cNvGrpSpPr/>
                <p:nvPr/>
              </p:nvGrpSpPr>
              <p:grpSpPr>
                <a:xfrm>
                  <a:off x="3558850" y="4577634"/>
                  <a:ext cx="463568" cy="262710"/>
                  <a:chOff x="3558850" y="4577634"/>
                  <a:chExt cx="463568" cy="262710"/>
                </a:xfrm>
              </p:grpSpPr>
              <p:sp>
                <p:nvSpPr>
                  <p:cNvPr id="433" name="Oval 432">
                    <a:extLst>
                      <a:ext uri="{FF2B5EF4-FFF2-40B4-BE49-F238E27FC236}">
                        <a16:creationId xmlns="" xmlns:a16="http://schemas.microsoft.com/office/drawing/2014/main" id="{6FF89616-28C7-BA4C-A7CF-F2858846670D}"/>
                      </a:ext>
                    </a:extLst>
                  </p:cNvPr>
                  <p:cNvSpPr/>
                  <p:nvPr/>
                </p:nvSpPr>
                <p:spPr bwMode="auto">
                  <a:xfrm>
                    <a:off x="3573337" y="4577634"/>
                    <a:ext cx="439424" cy="261732"/>
                  </a:xfrm>
                  <a:prstGeom prst="ellipse">
                    <a:avLst/>
                  </a:prstGeom>
                  <a:solidFill>
                    <a:srgbClr val="FFFFFF">
                      <a:alpha val="42000"/>
                    </a:srgbClr>
                  </a:solidFill>
                  <a:ln w="317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34" name="Oval 433">
                    <a:extLst>
                      <a:ext uri="{FF2B5EF4-FFF2-40B4-BE49-F238E27FC236}">
                        <a16:creationId xmlns="" xmlns:a16="http://schemas.microsoft.com/office/drawing/2014/main" id="{DE898B76-72BE-1941-BD61-33F2BA177941}"/>
                      </a:ext>
                    </a:extLst>
                  </p:cNvPr>
                  <p:cNvSpPr/>
                  <p:nvPr/>
                </p:nvSpPr>
                <p:spPr bwMode="auto">
                  <a:xfrm>
                    <a:off x="3558850" y="4587291"/>
                    <a:ext cx="463568" cy="253053"/>
                  </a:xfrm>
                  <a:prstGeom prst="ellipse">
                    <a:avLst/>
                  </a:prstGeom>
                  <a:solidFill>
                    <a:srgbClr val="CC0000">
                      <a:alpha val="42000"/>
                    </a:srgbClr>
                  </a:solidFill>
                  <a:ln w="3175" cap="flat" cmpd="sng" algn="ctr">
                    <a:solidFill>
                      <a:srgbClr val="CC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grpSp>
            <p:sp>
              <p:nvSpPr>
                <p:cNvPr id="432" name="TextBox 389">
                  <a:extLst>
                    <a:ext uri="{FF2B5EF4-FFF2-40B4-BE49-F238E27FC236}">
                      <a16:creationId xmlns="" xmlns:a16="http://schemas.microsoft.com/office/drawing/2014/main" id="{FC2D41BB-76AF-5143-8519-F85BA5D04642}"/>
                    </a:ext>
                  </a:extLst>
                </p:cNvPr>
                <p:cNvSpPr txBox="1">
                  <a:spLocks noChangeArrowheads="1"/>
                </p:cNvSpPr>
                <p:nvPr/>
              </p:nvSpPr>
              <p:spPr bwMode="auto">
                <a:xfrm>
                  <a:off x="3493146" y="4573304"/>
                  <a:ext cx="579647" cy="284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ts val="1475"/>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charset="0"/>
                      <a:ea typeface="ＭＳ Ｐゴシック" charset="0"/>
                    </a:rPr>
                    <a:t>CA</a:t>
                  </a:r>
                  <a:endParaRPr kumimoji="0" lang="en-US" sz="1800" b="0" i="0" u="none" strike="noStrike" kern="0" cap="none" spc="0" normalizeH="0" baseline="0" noProof="0" dirty="0">
                    <a:ln>
                      <a:noFill/>
                    </a:ln>
                    <a:solidFill>
                      <a:srgbClr val="FFFFFF"/>
                    </a:solidFill>
                    <a:effectLst/>
                    <a:uLnTx/>
                    <a:uFillTx/>
                    <a:latin typeface="Arial" charset="0"/>
                    <a:ea typeface="ＭＳ Ｐゴシック" charset="0"/>
                  </a:endParaRPr>
                </a:p>
              </p:txBody>
            </p:sp>
          </p:grpSp>
        </p:grpSp>
        <p:grpSp>
          <p:nvGrpSpPr>
            <p:cNvPr id="385" name="Group 388">
              <a:extLst>
                <a:ext uri="{FF2B5EF4-FFF2-40B4-BE49-F238E27FC236}">
                  <a16:creationId xmlns="" xmlns:a16="http://schemas.microsoft.com/office/drawing/2014/main" id="{5E8E5875-4EBA-4349-B27C-7F45D2F51E62}"/>
                </a:ext>
              </a:extLst>
            </p:cNvPr>
            <p:cNvGrpSpPr/>
            <p:nvPr/>
          </p:nvGrpSpPr>
          <p:grpSpPr>
            <a:xfrm>
              <a:off x="2050694" y="4240394"/>
              <a:ext cx="4962309" cy="697609"/>
              <a:chOff x="-3809141" y="1128902"/>
              <a:chExt cx="4962309" cy="697609"/>
            </a:xfrm>
          </p:grpSpPr>
          <p:grpSp>
            <p:nvGrpSpPr>
              <p:cNvPr id="386" name="Group 554">
                <a:extLst>
                  <a:ext uri="{FF2B5EF4-FFF2-40B4-BE49-F238E27FC236}">
                    <a16:creationId xmlns="" xmlns:a16="http://schemas.microsoft.com/office/drawing/2014/main" id="{81B6EE14-CC27-744A-A051-4E03FA7FB80C}"/>
                  </a:ext>
                </a:extLst>
              </p:cNvPr>
              <p:cNvGrpSpPr>
                <a:grpSpLocks/>
              </p:cNvGrpSpPr>
              <p:nvPr/>
            </p:nvGrpSpPr>
            <p:grpSpPr bwMode="auto">
              <a:xfrm>
                <a:off x="-2259184" y="1493681"/>
                <a:ext cx="426647" cy="330722"/>
                <a:chOff x="2932185" y="3913304"/>
                <a:chExt cx="426963" cy="330885"/>
              </a:xfrm>
            </p:grpSpPr>
            <p:sp>
              <p:nvSpPr>
                <p:cNvPr id="419" name="Rectangle 418">
                  <a:extLst>
                    <a:ext uri="{FF2B5EF4-FFF2-40B4-BE49-F238E27FC236}">
                      <a16:creationId xmlns="" xmlns:a16="http://schemas.microsoft.com/office/drawing/2014/main" id="{C110861B-9F39-1F44-A2C4-E4F16FCAC279}"/>
                    </a:ext>
                  </a:extLst>
                </p:cNvPr>
                <p:cNvSpPr/>
                <p:nvPr/>
              </p:nvSpPr>
              <p:spPr>
                <a:xfrm>
                  <a:off x="2933382" y="3913304"/>
                  <a:ext cx="425766" cy="328775"/>
                </a:xfrm>
                <a:prstGeom prst="rect">
                  <a:avLst/>
                </a:prstGeom>
                <a:solidFill>
                  <a:srgbClr val="FFFFFF"/>
                </a:solidFill>
                <a:ln w="3175" cap="flat" cmpd="sng" algn="ctr">
                  <a:solidFill>
                    <a:srgbClr val="CC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420" name="Straight Connector 419">
                  <a:extLst>
                    <a:ext uri="{FF2B5EF4-FFF2-40B4-BE49-F238E27FC236}">
                      <a16:creationId xmlns="" xmlns:a16="http://schemas.microsoft.com/office/drawing/2014/main" id="{DD0A76D0-D1B5-C448-A6EF-5CBA826076A3}"/>
                    </a:ext>
                  </a:extLst>
                </p:cNvPr>
                <p:cNvCxnSpPr/>
                <p:nvPr/>
              </p:nvCxnSpPr>
              <p:spPr>
                <a:xfrm>
                  <a:off x="2932185" y="4005425"/>
                  <a:ext cx="425766" cy="0"/>
                </a:xfrm>
                <a:prstGeom prst="line">
                  <a:avLst/>
                </a:prstGeom>
                <a:noFill/>
                <a:ln w="3175" cap="flat" cmpd="sng" algn="ctr">
                  <a:solidFill>
                    <a:srgbClr val="CC0000"/>
                  </a:solidFill>
                  <a:prstDash val="solid"/>
                </a:ln>
                <a:effectLst/>
              </p:spPr>
            </p:cxnSp>
            <p:cxnSp>
              <p:nvCxnSpPr>
                <p:cNvPr id="421" name="Straight Connector 420">
                  <a:extLst>
                    <a:ext uri="{FF2B5EF4-FFF2-40B4-BE49-F238E27FC236}">
                      <a16:creationId xmlns="" xmlns:a16="http://schemas.microsoft.com/office/drawing/2014/main" id="{3D867651-027E-ED40-9FF0-8C7FDE56A1AD}"/>
                    </a:ext>
                  </a:extLst>
                </p:cNvPr>
                <p:cNvCxnSpPr/>
                <p:nvPr/>
              </p:nvCxnSpPr>
              <p:spPr>
                <a:xfrm>
                  <a:off x="2932185" y="4068956"/>
                  <a:ext cx="425766" cy="0"/>
                </a:xfrm>
                <a:prstGeom prst="line">
                  <a:avLst/>
                </a:prstGeom>
                <a:noFill/>
                <a:ln w="3175" cap="flat" cmpd="sng" algn="ctr">
                  <a:solidFill>
                    <a:srgbClr val="CC0000"/>
                  </a:solidFill>
                  <a:prstDash val="solid"/>
                </a:ln>
                <a:effectLst/>
              </p:spPr>
            </p:cxnSp>
            <p:cxnSp>
              <p:nvCxnSpPr>
                <p:cNvPr id="422" name="Straight Connector 421">
                  <a:extLst>
                    <a:ext uri="{FF2B5EF4-FFF2-40B4-BE49-F238E27FC236}">
                      <a16:creationId xmlns="" xmlns:a16="http://schemas.microsoft.com/office/drawing/2014/main" id="{38A884CE-9A37-D940-B4A8-9D4D87274982}"/>
                    </a:ext>
                  </a:extLst>
                </p:cNvPr>
                <p:cNvCxnSpPr/>
                <p:nvPr/>
              </p:nvCxnSpPr>
              <p:spPr>
                <a:xfrm flipH="1" flipV="1">
                  <a:off x="3134122" y="4005425"/>
                  <a:ext cx="1589" cy="236654"/>
                </a:xfrm>
                <a:prstGeom prst="line">
                  <a:avLst/>
                </a:prstGeom>
                <a:noFill/>
                <a:ln w="3175" cap="flat" cmpd="sng" algn="ctr">
                  <a:solidFill>
                    <a:srgbClr val="CC0000"/>
                  </a:solidFill>
                  <a:prstDash val="solid"/>
                </a:ln>
                <a:effectLst/>
              </p:spPr>
            </p:cxnSp>
            <p:cxnSp>
              <p:nvCxnSpPr>
                <p:cNvPr id="423" name="Straight Connector 422">
                  <a:extLst>
                    <a:ext uri="{FF2B5EF4-FFF2-40B4-BE49-F238E27FC236}">
                      <a16:creationId xmlns="" xmlns:a16="http://schemas.microsoft.com/office/drawing/2014/main" id="{F72B6516-301E-294C-BD5A-03CB25199EE7}"/>
                    </a:ext>
                  </a:extLst>
                </p:cNvPr>
                <p:cNvCxnSpPr/>
                <p:nvPr/>
              </p:nvCxnSpPr>
              <p:spPr>
                <a:xfrm flipH="1" flipV="1">
                  <a:off x="3215190" y="4007535"/>
                  <a:ext cx="1589" cy="236654"/>
                </a:xfrm>
                <a:prstGeom prst="line">
                  <a:avLst/>
                </a:prstGeom>
                <a:noFill/>
                <a:ln w="3175" cap="flat" cmpd="sng" algn="ctr">
                  <a:solidFill>
                    <a:srgbClr val="CC0000"/>
                  </a:solidFill>
                  <a:prstDash val="solid"/>
                </a:ln>
                <a:effectLst/>
              </p:spPr>
            </p:cxnSp>
            <p:cxnSp>
              <p:nvCxnSpPr>
                <p:cNvPr id="424" name="Straight Connector 423">
                  <a:extLst>
                    <a:ext uri="{FF2B5EF4-FFF2-40B4-BE49-F238E27FC236}">
                      <a16:creationId xmlns="" xmlns:a16="http://schemas.microsoft.com/office/drawing/2014/main" id="{5E23C2C4-4FEE-1D40-BD08-52071DA681C7}"/>
                    </a:ext>
                  </a:extLst>
                </p:cNvPr>
                <p:cNvCxnSpPr/>
                <p:nvPr/>
              </p:nvCxnSpPr>
              <p:spPr>
                <a:xfrm flipH="1" flipV="1">
                  <a:off x="3290394" y="4007533"/>
                  <a:ext cx="1589" cy="236654"/>
                </a:xfrm>
                <a:prstGeom prst="line">
                  <a:avLst/>
                </a:prstGeom>
                <a:noFill/>
                <a:ln w="3175" cap="flat" cmpd="sng" algn="ctr">
                  <a:solidFill>
                    <a:srgbClr val="CC0000"/>
                  </a:solidFill>
                  <a:prstDash val="solid"/>
                </a:ln>
                <a:effectLst/>
              </p:spPr>
            </p:cxnSp>
          </p:grpSp>
          <p:grpSp>
            <p:nvGrpSpPr>
              <p:cNvPr id="387" name="Group 554">
                <a:extLst>
                  <a:ext uri="{FF2B5EF4-FFF2-40B4-BE49-F238E27FC236}">
                    <a16:creationId xmlns="" xmlns:a16="http://schemas.microsoft.com/office/drawing/2014/main" id="{8984DC81-21F8-1546-9659-CE7B16A6876A}"/>
                  </a:ext>
                </a:extLst>
              </p:cNvPr>
              <p:cNvGrpSpPr>
                <a:grpSpLocks/>
              </p:cNvGrpSpPr>
              <p:nvPr/>
            </p:nvGrpSpPr>
            <p:grpSpPr bwMode="auto">
              <a:xfrm>
                <a:off x="-3809141" y="1128902"/>
                <a:ext cx="675450" cy="526527"/>
                <a:chOff x="2932185" y="3913304"/>
                <a:chExt cx="430533" cy="332666"/>
              </a:xfrm>
            </p:grpSpPr>
            <p:sp>
              <p:nvSpPr>
                <p:cNvPr id="413" name="Rectangle 412">
                  <a:extLst>
                    <a:ext uri="{FF2B5EF4-FFF2-40B4-BE49-F238E27FC236}">
                      <a16:creationId xmlns="" xmlns:a16="http://schemas.microsoft.com/office/drawing/2014/main" id="{354DD063-2794-1643-A5E7-9E49377960D6}"/>
                    </a:ext>
                  </a:extLst>
                </p:cNvPr>
                <p:cNvSpPr/>
                <p:nvPr/>
              </p:nvSpPr>
              <p:spPr>
                <a:xfrm>
                  <a:off x="2936952" y="3913304"/>
                  <a:ext cx="425766" cy="328775"/>
                </a:xfrm>
                <a:prstGeom prst="rect">
                  <a:avLst/>
                </a:prstGeom>
                <a:solidFill>
                  <a:srgbClr val="FFFFFF"/>
                </a:solidFill>
                <a:ln w="3175" cap="flat" cmpd="sng" algn="ctr">
                  <a:solidFill>
                    <a:srgbClr val="CC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414" name="Straight Connector 413">
                  <a:extLst>
                    <a:ext uri="{FF2B5EF4-FFF2-40B4-BE49-F238E27FC236}">
                      <a16:creationId xmlns="" xmlns:a16="http://schemas.microsoft.com/office/drawing/2014/main" id="{16208DC2-6B8A-2448-84E0-DB0EF734E2E0}"/>
                    </a:ext>
                  </a:extLst>
                </p:cNvPr>
                <p:cNvCxnSpPr/>
                <p:nvPr/>
              </p:nvCxnSpPr>
              <p:spPr>
                <a:xfrm>
                  <a:off x="2932185" y="4005425"/>
                  <a:ext cx="425766" cy="0"/>
                </a:xfrm>
                <a:prstGeom prst="line">
                  <a:avLst/>
                </a:prstGeom>
                <a:noFill/>
                <a:ln w="3175" cap="flat" cmpd="sng" algn="ctr">
                  <a:solidFill>
                    <a:srgbClr val="CC0000"/>
                  </a:solidFill>
                  <a:prstDash val="solid"/>
                </a:ln>
                <a:effectLst/>
              </p:spPr>
            </p:cxnSp>
            <p:cxnSp>
              <p:nvCxnSpPr>
                <p:cNvPr id="415" name="Straight Connector 414">
                  <a:extLst>
                    <a:ext uri="{FF2B5EF4-FFF2-40B4-BE49-F238E27FC236}">
                      <a16:creationId xmlns="" xmlns:a16="http://schemas.microsoft.com/office/drawing/2014/main" id="{9617AE01-3C7B-7E42-9676-0C68B7ECCAE6}"/>
                    </a:ext>
                  </a:extLst>
                </p:cNvPr>
                <p:cNvCxnSpPr/>
                <p:nvPr/>
              </p:nvCxnSpPr>
              <p:spPr>
                <a:xfrm>
                  <a:off x="2932185" y="4068956"/>
                  <a:ext cx="425766" cy="0"/>
                </a:xfrm>
                <a:prstGeom prst="line">
                  <a:avLst/>
                </a:prstGeom>
                <a:noFill/>
                <a:ln w="3175" cap="flat" cmpd="sng" algn="ctr">
                  <a:solidFill>
                    <a:srgbClr val="CC0000"/>
                  </a:solidFill>
                  <a:prstDash val="solid"/>
                </a:ln>
                <a:effectLst/>
              </p:spPr>
            </p:cxnSp>
            <p:cxnSp>
              <p:nvCxnSpPr>
                <p:cNvPr id="416" name="Straight Connector 415">
                  <a:extLst>
                    <a:ext uri="{FF2B5EF4-FFF2-40B4-BE49-F238E27FC236}">
                      <a16:creationId xmlns="" xmlns:a16="http://schemas.microsoft.com/office/drawing/2014/main" id="{C47DC652-BD0C-3F46-86D7-ECC9AD1D79D2}"/>
                    </a:ext>
                  </a:extLst>
                </p:cNvPr>
                <p:cNvCxnSpPr/>
                <p:nvPr/>
              </p:nvCxnSpPr>
              <p:spPr>
                <a:xfrm flipH="1" flipV="1">
                  <a:off x="3182588" y="4005425"/>
                  <a:ext cx="1589" cy="236654"/>
                </a:xfrm>
                <a:prstGeom prst="line">
                  <a:avLst/>
                </a:prstGeom>
                <a:noFill/>
                <a:ln w="3175" cap="flat" cmpd="sng" algn="ctr">
                  <a:solidFill>
                    <a:srgbClr val="CC0000"/>
                  </a:solidFill>
                  <a:prstDash val="solid"/>
                </a:ln>
                <a:effectLst/>
              </p:spPr>
            </p:cxnSp>
            <p:cxnSp>
              <p:nvCxnSpPr>
                <p:cNvPr id="417" name="Straight Connector 416">
                  <a:extLst>
                    <a:ext uri="{FF2B5EF4-FFF2-40B4-BE49-F238E27FC236}">
                      <a16:creationId xmlns="" xmlns:a16="http://schemas.microsoft.com/office/drawing/2014/main" id="{3B014B56-FED6-4E48-99C5-5A79ADD94CC4}"/>
                    </a:ext>
                  </a:extLst>
                </p:cNvPr>
                <p:cNvCxnSpPr/>
                <p:nvPr/>
              </p:nvCxnSpPr>
              <p:spPr>
                <a:xfrm flipH="1" flipV="1">
                  <a:off x="3093297" y="4009316"/>
                  <a:ext cx="1589" cy="236654"/>
                </a:xfrm>
                <a:prstGeom prst="line">
                  <a:avLst/>
                </a:prstGeom>
                <a:noFill/>
                <a:ln w="3175" cap="flat" cmpd="sng" algn="ctr">
                  <a:solidFill>
                    <a:srgbClr val="CC0000"/>
                  </a:solidFill>
                  <a:prstDash val="solid"/>
                </a:ln>
                <a:effectLst/>
              </p:spPr>
            </p:cxnSp>
            <p:cxnSp>
              <p:nvCxnSpPr>
                <p:cNvPr id="418" name="Straight Connector 417">
                  <a:extLst>
                    <a:ext uri="{FF2B5EF4-FFF2-40B4-BE49-F238E27FC236}">
                      <a16:creationId xmlns="" xmlns:a16="http://schemas.microsoft.com/office/drawing/2014/main" id="{468D05CF-FA4F-A948-B610-7F2761E0FD51}"/>
                    </a:ext>
                  </a:extLst>
                </p:cNvPr>
                <p:cNvCxnSpPr/>
                <p:nvPr/>
              </p:nvCxnSpPr>
              <p:spPr>
                <a:xfrm flipH="1" flipV="1">
                  <a:off x="3278747" y="4008109"/>
                  <a:ext cx="1589" cy="236654"/>
                </a:xfrm>
                <a:prstGeom prst="line">
                  <a:avLst/>
                </a:prstGeom>
                <a:noFill/>
                <a:ln w="3175" cap="flat" cmpd="sng" algn="ctr">
                  <a:solidFill>
                    <a:srgbClr val="CC0000"/>
                  </a:solidFill>
                  <a:prstDash val="solid"/>
                </a:ln>
                <a:effectLst/>
              </p:spPr>
            </p:cxnSp>
          </p:grpSp>
          <p:grpSp>
            <p:nvGrpSpPr>
              <p:cNvPr id="388" name="Group 554">
                <a:extLst>
                  <a:ext uri="{FF2B5EF4-FFF2-40B4-BE49-F238E27FC236}">
                    <a16:creationId xmlns="" xmlns:a16="http://schemas.microsoft.com/office/drawing/2014/main" id="{A996263E-DE9E-0842-A205-EB674D3E0184}"/>
                  </a:ext>
                </a:extLst>
              </p:cNvPr>
              <p:cNvGrpSpPr>
                <a:grpSpLocks/>
              </p:cNvGrpSpPr>
              <p:nvPr/>
            </p:nvGrpSpPr>
            <p:grpSpPr bwMode="auto">
              <a:xfrm>
                <a:off x="-1475553" y="1495789"/>
                <a:ext cx="430214" cy="330722"/>
                <a:chOff x="2932185" y="3913304"/>
                <a:chExt cx="430533" cy="330885"/>
              </a:xfrm>
            </p:grpSpPr>
            <p:sp>
              <p:nvSpPr>
                <p:cNvPr id="407" name="Rectangle 406">
                  <a:extLst>
                    <a:ext uri="{FF2B5EF4-FFF2-40B4-BE49-F238E27FC236}">
                      <a16:creationId xmlns="" xmlns:a16="http://schemas.microsoft.com/office/drawing/2014/main" id="{0ED24C96-9484-4B4E-B94F-7B96917BDD0F}"/>
                    </a:ext>
                  </a:extLst>
                </p:cNvPr>
                <p:cNvSpPr/>
                <p:nvPr/>
              </p:nvSpPr>
              <p:spPr>
                <a:xfrm>
                  <a:off x="2936952" y="3913304"/>
                  <a:ext cx="425766" cy="328775"/>
                </a:xfrm>
                <a:prstGeom prst="rect">
                  <a:avLst/>
                </a:prstGeom>
                <a:solidFill>
                  <a:srgbClr val="FFFFFF"/>
                </a:solidFill>
                <a:ln w="3175" cap="flat" cmpd="sng" algn="ctr">
                  <a:solidFill>
                    <a:srgbClr val="CC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408" name="Straight Connector 407">
                  <a:extLst>
                    <a:ext uri="{FF2B5EF4-FFF2-40B4-BE49-F238E27FC236}">
                      <a16:creationId xmlns="" xmlns:a16="http://schemas.microsoft.com/office/drawing/2014/main" id="{B0981132-3978-A74C-92CF-3B326EA8CF91}"/>
                    </a:ext>
                  </a:extLst>
                </p:cNvPr>
                <p:cNvCxnSpPr/>
                <p:nvPr/>
              </p:nvCxnSpPr>
              <p:spPr>
                <a:xfrm>
                  <a:off x="2932185" y="4005425"/>
                  <a:ext cx="425766" cy="0"/>
                </a:xfrm>
                <a:prstGeom prst="line">
                  <a:avLst/>
                </a:prstGeom>
                <a:noFill/>
                <a:ln w="3175" cap="flat" cmpd="sng" algn="ctr">
                  <a:solidFill>
                    <a:srgbClr val="CC0000"/>
                  </a:solidFill>
                  <a:prstDash val="solid"/>
                </a:ln>
                <a:effectLst/>
              </p:spPr>
            </p:cxnSp>
            <p:cxnSp>
              <p:nvCxnSpPr>
                <p:cNvPr id="409" name="Straight Connector 408">
                  <a:extLst>
                    <a:ext uri="{FF2B5EF4-FFF2-40B4-BE49-F238E27FC236}">
                      <a16:creationId xmlns="" xmlns:a16="http://schemas.microsoft.com/office/drawing/2014/main" id="{32807344-875D-7B41-B999-7AB2EF8D8CFB}"/>
                    </a:ext>
                  </a:extLst>
                </p:cNvPr>
                <p:cNvCxnSpPr/>
                <p:nvPr/>
              </p:nvCxnSpPr>
              <p:spPr>
                <a:xfrm>
                  <a:off x="2932185" y="4068956"/>
                  <a:ext cx="425766" cy="0"/>
                </a:xfrm>
                <a:prstGeom prst="line">
                  <a:avLst/>
                </a:prstGeom>
                <a:noFill/>
                <a:ln w="3175" cap="flat" cmpd="sng" algn="ctr">
                  <a:solidFill>
                    <a:srgbClr val="CC0000"/>
                  </a:solidFill>
                  <a:prstDash val="solid"/>
                </a:ln>
                <a:effectLst/>
              </p:spPr>
            </p:cxnSp>
            <p:cxnSp>
              <p:nvCxnSpPr>
                <p:cNvPr id="410" name="Straight Connector 409">
                  <a:extLst>
                    <a:ext uri="{FF2B5EF4-FFF2-40B4-BE49-F238E27FC236}">
                      <a16:creationId xmlns="" xmlns:a16="http://schemas.microsoft.com/office/drawing/2014/main" id="{0986A014-650F-3149-8526-CB72AA722F05}"/>
                    </a:ext>
                  </a:extLst>
                </p:cNvPr>
                <p:cNvCxnSpPr/>
                <p:nvPr/>
              </p:nvCxnSpPr>
              <p:spPr>
                <a:xfrm flipH="1" flipV="1">
                  <a:off x="3134122" y="4005425"/>
                  <a:ext cx="1589" cy="236654"/>
                </a:xfrm>
                <a:prstGeom prst="line">
                  <a:avLst/>
                </a:prstGeom>
                <a:noFill/>
                <a:ln w="3175" cap="flat" cmpd="sng" algn="ctr">
                  <a:solidFill>
                    <a:srgbClr val="CC0000"/>
                  </a:solidFill>
                  <a:prstDash val="solid"/>
                </a:ln>
                <a:effectLst/>
              </p:spPr>
            </p:cxnSp>
            <p:cxnSp>
              <p:nvCxnSpPr>
                <p:cNvPr id="411" name="Straight Connector 410">
                  <a:extLst>
                    <a:ext uri="{FF2B5EF4-FFF2-40B4-BE49-F238E27FC236}">
                      <a16:creationId xmlns="" xmlns:a16="http://schemas.microsoft.com/office/drawing/2014/main" id="{CCA2E2B5-01CD-7B4F-94D5-1422002B0E7E}"/>
                    </a:ext>
                  </a:extLst>
                </p:cNvPr>
                <p:cNvCxnSpPr/>
                <p:nvPr/>
              </p:nvCxnSpPr>
              <p:spPr>
                <a:xfrm flipH="1" flipV="1">
                  <a:off x="3215190" y="4007535"/>
                  <a:ext cx="1589" cy="236654"/>
                </a:xfrm>
                <a:prstGeom prst="line">
                  <a:avLst/>
                </a:prstGeom>
                <a:noFill/>
                <a:ln w="3175" cap="flat" cmpd="sng" algn="ctr">
                  <a:solidFill>
                    <a:srgbClr val="CC0000"/>
                  </a:solidFill>
                  <a:prstDash val="solid"/>
                </a:ln>
                <a:effectLst/>
              </p:spPr>
            </p:cxnSp>
            <p:cxnSp>
              <p:nvCxnSpPr>
                <p:cNvPr id="412" name="Straight Connector 411">
                  <a:extLst>
                    <a:ext uri="{FF2B5EF4-FFF2-40B4-BE49-F238E27FC236}">
                      <a16:creationId xmlns="" xmlns:a16="http://schemas.microsoft.com/office/drawing/2014/main" id="{C5F10C1C-2C2D-AF46-9C32-C36601C56B52}"/>
                    </a:ext>
                  </a:extLst>
                </p:cNvPr>
                <p:cNvCxnSpPr/>
                <p:nvPr/>
              </p:nvCxnSpPr>
              <p:spPr>
                <a:xfrm flipH="1" flipV="1">
                  <a:off x="3290394" y="4007533"/>
                  <a:ext cx="1589" cy="236654"/>
                </a:xfrm>
                <a:prstGeom prst="line">
                  <a:avLst/>
                </a:prstGeom>
                <a:noFill/>
                <a:ln w="3175" cap="flat" cmpd="sng" algn="ctr">
                  <a:solidFill>
                    <a:srgbClr val="CC0000"/>
                  </a:solidFill>
                  <a:prstDash val="solid"/>
                </a:ln>
                <a:effectLst/>
              </p:spPr>
            </p:cxnSp>
          </p:grpSp>
          <p:grpSp>
            <p:nvGrpSpPr>
              <p:cNvPr id="389" name="Group 554">
                <a:extLst>
                  <a:ext uri="{FF2B5EF4-FFF2-40B4-BE49-F238E27FC236}">
                    <a16:creationId xmlns="" xmlns:a16="http://schemas.microsoft.com/office/drawing/2014/main" id="{C13C551E-2854-8946-A50E-F2DE3B9466BD}"/>
                  </a:ext>
                </a:extLst>
              </p:cNvPr>
              <p:cNvGrpSpPr>
                <a:grpSpLocks/>
              </p:cNvGrpSpPr>
              <p:nvPr/>
            </p:nvGrpSpPr>
            <p:grpSpPr bwMode="auto">
              <a:xfrm>
                <a:off x="-271097" y="1490382"/>
                <a:ext cx="430214" cy="330722"/>
                <a:chOff x="2932185" y="3913304"/>
                <a:chExt cx="430533" cy="330885"/>
              </a:xfrm>
            </p:grpSpPr>
            <p:sp>
              <p:nvSpPr>
                <p:cNvPr id="401" name="Rectangle 400">
                  <a:extLst>
                    <a:ext uri="{FF2B5EF4-FFF2-40B4-BE49-F238E27FC236}">
                      <a16:creationId xmlns="" xmlns:a16="http://schemas.microsoft.com/office/drawing/2014/main" id="{B9056E92-3704-A64A-8AC6-8AE37C0DE9FD}"/>
                    </a:ext>
                  </a:extLst>
                </p:cNvPr>
                <p:cNvSpPr/>
                <p:nvPr/>
              </p:nvSpPr>
              <p:spPr>
                <a:xfrm>
                  <a:off x="2936952" y="3913304"/>
                  <a:ext cx="425766" cy="328775"/>
                </a:xfrm>
                <a:prstGeom prst="rect">
                  <a:avLst/>
                </a:prstGeom>
                <a:solidFill>
                  <a:srgbClr val="FFFFFF"/>
                </a:solidFill>
                <a:ln w="3175" cap="flat" cmpd="sng" algn="ctr">
                  <a:solidFill>
                    <a:srgbClr val="CC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402" name="Straight Connector 401">
                  <a:extLst>
                    <a:ext uri="{FF2B5EF4-FFF2-40B4-BE49-F238E27FC236}">
                      <a16:creationId xmlns="" xmlns:a16="http://schemas.microsoft.com/office/drawing/2014/main" id="{42F13AA3-2FB6-1448-A47B-8DFED40933BC}"/>
                    </a:ext>
                  </a:extLst>
                </p:cNvPr>
                <p:cNvCxnSpPr/>
                <p:nvPr/>
              </p:nvCxnSpPr>
              <p:spPr>
                <a:xfrm>
                  <a:off x="2932185" y="4005425"/>
                  <a:ext cx="425766" cy="0"/>
                </a:xfrm>
                <a:prstGeom prst="line">
                  <a:avLst/>
                </a:prstGeom>
                <a:noFill/>
                <a:ln w="3175" cap="flat" cmpd="sng" algn="ctr">
                  <a:solidFill>
                    <a:srgbClr val="CC0000"/>
                  </a:solidFill>
                  <a:prstDash val="solid"/>
                </a:ln>
                <a:effectLst/>
              </p:spPr>
            </p:cxnSp>
            <p:cxnSp>
              <p:nvCxnSpPr>
                <p:cNvPr id="403" name="Straight Connector 402">
                  <a:extLst>
                    <a:ext uri="{FF2B5EF4-FFF2-40B4-BE49-F238E27FC236}">
                      <a16:creationId xmlns="" xmlns:a16="http://schemas.microsoft.com/office/drawing/2014/main" id="{E77A16B9-9E1B-264D-B761-C2F6E72E8944}"/>
                    </a:ext>
                  </a:extLst>
                </p:cNvPr>
                <p:cNvCxnSpPr/>
                <p:nvPr/>
              </p:nvCxnSpPr>
              <p:spPr>
                <a:xfrm>
                  <a:off x="2932185" y="4068956"/>
                  <a:ext cx="425766" cy="0"/>
                </a:xfrm>
                <a:prstGeom prst="line">
                  <a:avLst/>
                </a:prstGeom>
                <a:noFill/>
                <a:ln w="3175" cap="flat" cmpd="sng" algn="ctr">
                  <a:solidFill>
                    <a:srgbClr val="CC0000"/>
                  </a:solidFill>
                  <a:prstDash val="solid"/>
                </a:ln>
                <a:effectLst/>
              </p:spPr>
            </p:cxnSp>
            <p:cxnSp>
              <p:nvCxnSpPr>
                <p:cNvPr id="404" name="Straight Connector 403">
                  <a:extLst>
                    <a:ext uri="{FF2B5EF4-FFF2-40B4-BE49-F238E27FC236}">
                      <a16:creationId xmlns="" xmlns:a16="http://schemas.microsoft.com/office/drawing/2014/main" id="{16553DD0-7CED-E54F-86EB-21CD0B109D8B}"/>
                    </a:ext>
                  </a:extLst>
                </p:cNvPr>
                <p:cNvCxnSpPr/>
                <p:nvPr/>
              </p:nvCxnSpPr>
              <p:spPr>
                <a:xfrm flipH="1" flipV="1">
                  <a:off x="3134122" y="4005425"/>
                  <a:ext cx="1589" cy="236654"/>
                </a:xfrm>
                <a:prstGeom prst="line">
                  <a:avLst/>
                </a:prstGeom>
                <a:noFill/>
                <a:ln w="3175" cap="flat" cmpd="sng" algn="ctr">
                  <a:solidFill>
                    <a:srgbClr val="CC0000"/>
                  </a:solidFill>
                  <a:prstDash val="solid"/>
                </a:ln>
                <a:effectLst/>
              </p:spPr>
            </p:cxnSp>
            <p:cxnSp>
              <p:nvCxnSpPr>
                <p:cNvPr id="405" name="Straight Connector 404">
                  <a:extLst>
                    <a:ext uri="{FF2B5EF4-FFF2-40B4-BE49-F238E27FC236}">
                      <a16:creationId xmlns="" xmlns:a16="http://schemas.microsoft.com/office/drawing/2014/main" id="{E9065049-61A7-D445-8F3A-CF75B01E536C}"/>
                    </a:ext>
                  </a:extLst>
                </p:cNvPr>
                <p:cNvCxnSpPr/>
                <p:nvPr/>
              </p:nvCxnSpPr>
              <p:spPr>
                <a:xfrm flipH="1" flipV="1">
                  <a:off x="3215190" y="4007535"/>
                  <a:ext cx="1589" cy="236654"/>
                </a:xfrm>
                <a:prstGeom prst="line">
                  <a:avLst/>
                </a:prstGeom>
                <a:noFill/>
                <a:ln w="3175" cap="flat" cmpd="sng" algn="ctr">
                  <a:solidFill>
                    <a:srgbClr val="CC0000"/>
                  </a:solidFill>
                  <a:prstDash val="solid"/>
                </a:ln>
                <a:effectLst/>
              </p:spPr>
            </p:cxnSp>
            <p:cxnSp>
              <p:nvCxnSpPr>
                <p:cNvPr id="406" name="Straight Connector 405">
                  <a:extLst>
                    <a:ext uri="{FF2B5EF4-FFF2-40B4-BE49-F238E27FC236}">
                      <a16:creationId xmlns="" xmlns:a16="http://schemas.microsoft.com/office/drawing/2014/main" id="{74894E9C-A6C4-6A4A-AB4E-52ACBB1D5460}"/>
                    </a:ext>
                  </a:extLst>
                </p:cNvPr>
                <p:cNvCxnSpPr/>
                <p:nvPr/>
              </p:nvCxnSpPr>
              <p:spPr>
                <a:xfrm flipH="1" flipV="1">
                  <a:off x="3290394" y="4007533"/>
                  <a:ext cx="1589" cy="236654"/>
                </a:xfrm>
                <a:prstGeom prst="line">
                  <a:avLst/>
                </a:prstGeom>
                <a:noFill/>
                <a:ln w="3175" cap="flat" cmpd="sng" algn="ctr">
                  <a:solidFill>
                    <a:srgbClr val="CC0000"/>
                  </a:solidFill>
                  <a:prstDash val="solid"/>
                </a:ln>
                <a:effectLst/>
              </p:spPr>
            </p:cxnSp>
          </p:grpSp>
          <p:grpSp>
            <p:nvGrpSpPr>
              <p:cNvPr id="390" name="Group 554">
                <a:extLst>
                  <a:ext uri="{FF2B5EF4-FFF2-40B4-BE49-F238E27FC236}">
                    <a16:creationId xmlns="" xmlns:a16="http://schemas.microsoft.com/office/drawing/2014/main" id="{1A94EF4C-7B4A-A442-9223-24BE151A8655}"/>
                  </a:ext>
                </a:extLst>
              </p:cNvPr>
              <p:cNvGrpSpPr>
                <a:grpSpLocks/>
              </p:cNvGrpSpPr>
              <p:nvPr/>
            </p:nvGrpSpPr>
            <p:grpSpPr bwMode="auto">
              <a:xfrm>
                <a:off x="722954" y="1484975"/>
                <a:ext cx="430214" cy="330722"/>
                <a:chOff x="2932185" y="3913304"/>
                <a:chExt cx="430533" cy="330885"/>
              </a:xfrm>
            </p:grpSpPr>
            <p:sp>
              <p:nvSpPr>
                <p:cNvPr id="395" name="Rectangle 394">
                  <a:extLst>
                    <a:ext uri="{FF2B5EF4-FFF2-40B4-BE49-F238E27FC236}">
                      <a16:creationId xmlns="" xmlns:a16="http://schemas.microsoft.com/office/drawing/2014/main" id="{EF7021D4-6C50-FE4F-99DD-7E97E97A6213}"/>
                    </a:ext>
                  </a:extLst>
                </p:cNvPr>
                <p:cNvSpPr/>
                <p:nvPr/>
              </p:nvSpPr>
              <p:spPr>
                <a:xfrm>
                  <a:off x="2936952" y="3913304"/>
                  <a:ext cx="425766" cy="328775"/>
                </a:xfrm>
                <a:prstGeom prst="rect">
                  <a:avLst/>
                </a:prstGeom>
                <a:solidFill>
                  <a:srgbClr val="FFFFFF"/>
                </a:solidFill>
                <a:ln w="3175" cap="flat" cmpd="sng" algn="ctr">
                  <a:solidFill>
                    <a:srgbClr val="CC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cxnSp>
              <p:nvCxnSpPr>
                <p:cNvPr id="396" name="Straight Connector 395">
                  <a:extLst>
                    <a:ext uri="{FF2B5EF4-FFF2-40B4-BE49-F238E27FC236}">
                      <a16:creationId xmlns="" xmlns:a16="http://schemas.microsoft.com/office/drawing/2014/main" id="{F3A4AB08-E85D-1B4D-8B63-B23CC80E42EB}"/>
                    </a:ext>
                  </a:extLst>
                </p:cNvPr>
                <p:cNvCxnSpPr/>
                <p:nvPr/>
              </p:nvCxnSpPr>
              <p:spPr>
                <a:xfrm>
                  <a:off x="2932185" y="4005425"/>
                  <a:ext cx="425766" cy="0"/>
                </a:xfrm>
                <a:prstGeom prst="line">
                  <a:avLst/>
                </a:prstGeom>
                <a:noFill/>
                <a:ln w="3175" cap="flat" cmpd="sng" algn="ctr">
                  <a:solidFill>
                    <a:srgbClr val="CC0000"/>
                  </a:solidFill>
                  <a:prstDash val="solid"/>
                </a:ln>
                <a:effectLst/>
              </p:spPr>
            </p:cxnSp>
            <p:cxnSp>
              <p:nvCxnSpPr>
                <p:cNvPr id="397" name="Straight Connector 396">
                  <a:extLst>
                    <a:ext uri="{FF2B5EF4-FFF2-40B4-BE49-F238E27FC236}">
                      <a16:creationId xmlns="" xmlns:a16="http://schemas.microsoft.com/office/drawing/2014/main" id="{9C1A2807-7BAE-6C42-B615-F35AC6152D59}"/>
                    </a:ext>
                  </a:extLst>
                </p:cNvPr>
                <p:cNvCxnSpPr/>
                <p:nvPr/>
              </p:nvCxnSpPr>
              <p:spPr>
                <a:xfrm>
                  <a:off x="2932185" y="4068956"/>
                  <a:ext cx="425766" cy="0"/>
                </a:xfrm>
                <a:prstGeom prst="line">
                  <a:avLst/>
                </a:prstGeom>
                <a:noFill/>
                <a:ln w="3175" cap="flat" cmpd="sng" algn="ctr">
                  <a:solidFill>
                    <a:srgbClr val="CC0000"/>
                  </a:solidFill>
                  <a:prstDash val="solid"/>
                </a:ln>
                <a:effectLst/>
              </p:spPr>
            </p:cxnSp>
            <p:cxnSp>
              <p:nvCxnSpPr>
                <p:cNvPr id="398" name="Straight Connector 397">
                  <a:extLst>
                    <a:ext uri="{FF2B5EF4-FFF2-40B4-BE49-F238E27FC236}">
                      <a16:creationId xmlns="" xmlns:a16="http://schemas.microsoft.com/office/drawing/2014/main" id="{155E58FB-2047-8242-96E3-E6496B245893}"/>
                    </a:ext>
                  </a:extLst>
                </p:cNvPr>
                <p:cNvCxnSpPr/>
                <p:nvPr/>
              </p:nvCxnSpPr>
              <p:spPr>
                <a:xfrm flipH="1" flipV="1">
                  <a:off x="3134122" y="4005425"/>
                  <a:ext cx="1589" cy="236654"/>
                </a:xfrm>
                <a:prstGeom prst="line">
                  <a:avLst/>
                </a:prstGeom>
                <a:noFill/>
                <a:ln w="3175" cap="flat" cmpd="sng" algn="ctr">
                  <a:solidFill>
                    <a:srgbClr val="CC0000"/>
                  </a:solidFill>
                  <a:prstDash val="solid"/>
                </a:ln>
                <a:effectLst/>
              </p:spPr>
            </p:cxnSp>
            <p:cxnSp>
              <p:nvCxnSpPr>
                <p:cNvPr id="399" name="Straight Connector 398">
                  <a:extLst>
                    <a:ext uri="{FF2B5EF4-FFF2-40B4-BE49-F238E27FC236}">
                      <a16:creationId xmlns="" xmlns:a16="http://schemas.microsoft.com/office/drawing/2014/main" id="{76E85654-AB3D-5C4E-A804-425C02BD2C31}"/>
                    </a:ext>
                  </a:extLst>
                </p:cNvPr>
                <p:cNvCxnSpPr/>
                <p:nvPr/>
              </p:nvCxnSpPr>
              <p:spPr>
                <a:xfrm flipH="1" flipV="1">
                  <a:off x="3215190" y="4007535"/>
                  <a:ext cx="1589" cy="236654"/>
                </a:xfrm>
                <a:prstGeom prst="line">
                  <a:avLst/>
                </a:prstGeom>
                <a:noFill/>
                <a:ln w="3175" cap="flat" cmpd="sng" algn="ctr">
                  <a:solidFill>
                    <a:srgbClr val="CC0000"/>
                  </a:solidFill>
                  <a:prstDash val="solid"/>
                </a:ln>
                <a:effectLst/>
              </p:spPr>
            </p:cxnSp>
            <p:cxnSp>
              <p:nvCxnSpPr>
                <p:cNvPr id="400" name="Straight Connector 399">
                  <a:extLst>
                    <a:ext uri="{FF2B5EF4-FFF2-40B4-BE49-F238E27FC236}">
                      <a16:creationId xmlns="" xmlns:a16="http://schemas.microsoft.com/office/drawing/2014/main" id="{E71B59FA-2416-4440-955A-A071C311CFAC}"/>
                    </a:ext>
                  </a:extLst>
                </p:cNvPr>
                <p:cNvCxnSpPr/>
                <p:nvPr/>
              </p:nvCxnSpPr>
              <p:spPr>
                <a:xfrm flipH="1" flipV="1">
                  <a:off x="3290394" y="4007533"/>
                  <a:ext cx="1589" cy="236654"/>
                </a:xfrm>
                <a:prstGeom prst="line">
                  <a:avLst/>
                </a:prstGeom>
                <a:noFill/>
                <a:ln w="3175" cap="flat" cmpd="sng" algn="ctr">
                  <a:solidFill>
                    <a:srgbClr val="CC0000"/>
                  </a:solidFill>
                  <a:prstDash val="solid"/>
                </a:ln>
                <a:effectLst/>
              </p:spPr>
            </p:cxnSp>
          </p:grpSp>
        </p:grpSp>
      </p:grpSp>
      <p:grpSp>
        <p:nvGrpSpPr>
          <p:cNvPr id="391" name="Group 709">
            <a:extLst>
              <a:ext uri="{FF2B5EF4-FFF2-40B4-BE49-F238E27FC236}">
                <a16:creationId xmlns="" xmlns:a16="http://schemas.microsoft.com/office/drawing/2014/main" id="{8973FC0F-0FC1-A246-BFD1-84BF1EF9A853}"/>
              </a:ext>
            </a:extLst>
          </p:cNvPr>
          <p:cNvGrpSpPr/>
          <p:nvPr/>
        </p:nvGrpSpPr>
        <p:grpSpPr>
          <a:xfrm>
            <a:off x="150313" y="5099428"/>
            <a:ext cx="3084188" cy="1537166"/>
            <a:chOff x="-1402915" y="4974167"/>
            <a:chExt cx="4112251" cy="1537166"/>
          </a:xfrm>
        </p:grpSpPr>
        <p:sp>
          <p:nvSpPr>
            <p:cNvPr id="711" name="TextBox 710">
              <a:extLst>
                <a:ext uri="{FF2B5EF4-FFF2-40B4-BE49-F238E27FC236}">
                  <a16:creationId xmlns="" xmlns:a16="http://schemas.microsoft.com/office/drawing/2014/main" id="{08BF04B4-6075-A84B-8EC3-DF7DDD551004}"/>
                </a:ext>
              </a:extLst>
            </p:cNvPr>
            <p:cNvSpPr txBox="1"/>
            <p:nvPr/>
          </p:nvSpPr>
          <p:spPr>
            <a:xfrm>
              <a:off x="-1402915" y="5588003"/>
              <a:ext cx="4112251" cy="923330"/>
            </a:xfrm>
            <a:prstGeom prst="rect">
              <a:avLst/>
            </a:prstGeom>
            <a:noFill/>
          </p:spPr>
          <p:txBody>
            <a:bodyPr wrap="square" rtlCol="0">
              <a:spAutoFit/>
            </a:bodyPr>
            <a:lstStyle/>
            <a:p>
              <a:pPr marL="233363" marR="0" lvl="0" indent="-233363" defTabSz="914400" eaLnBrk="0" fontAlgn="base" latinLnBrk="0" hangingPunct="0">
                <a:lnSpc>
                  <a:spcPct val="90000"/>
                </a:lnSpc>
                <a:spcBef>
                  <a:spcPct val="0"/>
                </a:spcBef>
                <a:spcAft>
                  <a:spcPct val="0"/>
                </a:spcAft>
                <a:buClrTx/>
                <a:buSzTx/>
                <a:buFontTx/>
                <a:buNone/>
                <a:tabLst/>
                <a:defRPr/>
              </a:pPr>
              <a:r>
                <a:rPr kumimoji="0" lang="en-US" sz="2400" b="1" i="1" u="none" strike="noStrike" kern="0" cap="none" spc="0" normalizeH="0" baseline="0" noProof="0" dirty="0">
                  <a:ln>
                    <a:noFill/>
                  </a:ln>
                  <a:solidFill>
                    <a:srgbClr val="000090"/>
                  </a:solidFill>
                  <a:effectLst/>
                  <a:uLnTx/>
                  <a:uFillTx/>
                  <a:ea typeface="ＭＳ Ｐゴシック" charset="0"/>
                </a:rPr>
                <a:t>1: </a:t>
              </a:r>
              <a:r>
                <a:rPr kumimoji="0" lang="en-US" b="0" i="1" u="none" strike="noStrike" kern="0" cap="none" spc="0" normalizeH="0" baseline="0" noProof="0" dirty="0">
                  <a:ln>
                    <a:noFill/>
                  </a:ln>
                  <a:solidFill>
                    <a:srgbClr val="000000"/>
                  </a:solidFill>
                  <a:effectLst/>
                  <a:uLnTx/>
                  <a:uFillTx/>
                  <a:ea typeface="ＭＳ Ｐゴシック" charset="0"/>
                </a:rPr>
                <a:t>generalized “flow-based” forwarding (e.g., OpenFlow)</a:t>
              </a:r>
            </a:p>
          </p:txBody>
        </p:sp>
        <p:cxnSp>
          <p:nvCxnSpPr>
            <p:cNvPr id="712" name="Straight Connector 711">
              <a:extLst>
                <a:ext uri="{FF2B5EF4-FFF2-40B4-BE49-F238E27FC236}">
                  <a16:creationId xmlns="" xmlns:a16="http://schemas.microsoft.com/office/drawing/2014/main" id="{83A62419-3EC1-4842-8B5B-F8E1858F6A37}"/>
                </a:ext>
              </a:extLst>
            </p:cNvPr>
            <p:cNvCxnSpPr>
              <a:cxnSpLocks/>
              <a:stCxn id="711" idx="0"/>
            </p:cNvCxnSpPr>
            <p:nvPr/>
          </p:nvCxnSpPr>
          <p:spPr bwMode="auto">
            <a:xfrm flipV="1">
              <a:off x="653210" y="4974167"/>
              <a:ext cx="1505789" cy="613836"/>
            </a:xfrm>
            <a:prstGeom prst="line">
              <a:avLst/>
            </a:prstGeom>
            <a:solidFill>
              <a:srgbClr val="00CC99"/>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392" name="Group 712">
            <a:extLst>
              <a:ext uri="{FF2B5EF4-FFF2-40B4-BE49-F238E27FC236}">
                <a16:creationId xmlns="" xmlns:a16="http://schemas.microsoft.com/office/drawing/2014/main" id="{AAAF29D5-9601-CF43-8C05-901671240D68}"/>
              </a:ext>
            </a:extLst>
          </p:cNvPr>
          <p:cNvGrpSpPr/>
          <p:nvPr/>
        </p:nvGrpSpPr>
        <p:grpSpPr>
          <a:xfrm>
            <a:off x="6895146" y="3631579"/>
            <a:ext cx="2123594" cy="1477928"/>
            <a:chOff x="69488" y="5026085"/>
            <a:chExt cx="4347805" cy="1477928"/>
          </a:xfrm>
        </p:grpSpPr>
        <p:sp>
          <p:nvSpPr>
            <p:cNvPr id="714" name="TextBox 713">
              <a:extLst>
                <a:ext uri="{FF2B5EF4-FFF2-40B4-BE49-F238E27FC236}">
                  <a16:creationId xmlns="" xmlns:a16="http://schemas.microsoft.com/office/drawing/2014/main" id="{FE50FC28-F437-0344-9C2D-2FDDA8A95DAE}"/>
                </a:ext>
              </a:extLst>
            </p:cNvPr>
            <p:cNvSpPr txBox="1"/>
            <p:nvPr/>
          </p:nvSpPr>
          <p:spPr>
            <a:xfrm>
              <a:off x="69488" y="5580683"/>
              <a:ext cx="4347805" cy="923330"/>
            </a:xfrm>
            <a:prstGeom prst="rect">
              <a:avLst/>
            </a:prstGeom>
            <a:noFill/>
          </p:spPr>
          <p:txBody>
            <a:bodyPr wrap="square" rtlCol="0">
              <a:spAutoFit/>
            </a:bodyPr>
            <a:lstStyle/>
            <a:p>
              <a:pPr marL="233363" marR="0" lvl="0" indent="-233363" defTabSz="914400" eaLnBrk="0" fontAlgn="base" latinLnBrk="0" hangingPunct="0">
                <a:lnSpc>
                  <a:spcPct val="90000"/>
                </a:lnSpc>
                <a:spcBef>
                  <a:spcPct val="0"/>
                </a:spcBef>
                <a:spcAft>
                  <a:spcPct val="0"/>
                </a:spcAft>
                <a:buClrTx/>
                <a:buSzTx/>
                <a:buFontTx/>
                <a:buNone/>
                <a:tabLst/>
                <a:defRPr/>
              </a:pPr>
              <a:r>
                <a:rPr kumimoji="0" lang="en-US" sz="2400" b="1" i="1" u="none" strike="noStrike" kern="0" cap="none" spc="0" normalizeH="0" baseline="0" noProof="0" dirty="0">
                  <a:ln>
                    <a:noFill/>
                  </a:ln>
                  <a:solidFill>
                    <a:srgbClr val="000090"/>
                  </a:solidFill>
                  <a:effectLst/>
                  <a:uLnTx/>
                  <a:uFillTx/>
                  <a:ea typeface="ＭＳ Ｐゴシック" charset="0"/>
                </a:rPr>
                <a:t>2. </a:t>
              </a:r>
              <a:r>
                <a:rPr kumimoji="0" lang="en-US" b="0" i="1" u="none" strike="noStrike" kern="0" cap="none" spc="0" normalizeH="0" baseline="0" noProof="0" dirty="0">
                  <a:ln>
                    <a:noFill/>
                  </a:ln>
                  <a:solidFill>
                    <a:srgbClr val="000000"/>
                  </a:solidFill>
                  <a:effectLst/>
                  <a:uLnTx/>
                  <a:uFillTx/>
                  <a:ea typeface="ＭＳ Ｐゴシック" charset="0"/>
                </a:rPr>
                <a:t>control, data plane separation</a:t>
              </a:r>
            </a:p>
          </p:txBody>
        </p:sp>
        <p:cxnSp>
          <p:nvCxnSpPr>
            <p:cNvPr id="715" name="Straight Connector 714">
              <a:extLst>
                <a:ext uri="{FF2B5EF4-FFF2-40B4-BE49-F238E27FC236}">
                  <a16:creationId xmlns="" xmlns:a16="http://schemas.microsoft.com/office/drawing/2014/main" id="{AB94C55F-5325-1444-88FB-722BF41A6EED}"/>
                </a:ext>
              </a:extLst>
            </p:cNvPr>
            <p:cNvCxnSpPr>
              <a:cxnSpLocks/>
              <a:stCxn id="714" idx="0"/>
            </p:cNvCxnSpPr>
            <p:nvPr/>
          </p:nvCxnSpPr>
          <p:spPr bwMode="auto">
            <a:xfrm flipH="1" flipV="1">
              <a:off x="1351781" y="5026085"/>
              <a:ext cx="891610" cy="554598"/>
            </a:xfrm>
            <a:prstGeom prst="line">
              <a:avLst/>
            </a:prstGeom>
            <a:solidFill>
              <a:srgbClr val="00CC99"/>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716" name="TextBox 715">
            <a:extLst>
              <a:ext uri="{FF2B5EF4-FFF2-40B4-BE49-F238E27FC236}">
                <a16:creationId xmlns="" xmlns:a16="http://schemas.microsoft.com/office/drawing/2014/main" id="{DC87C3CB-DAE1-4642-A18C-C358079613E1}"/>
              </a:ext>
            </a:extLst>
          </p:cNvPr>
          <p:cNvSpPr txBox="1"/>
          <p:nvPr/>
        </p:nvSpPr>
        <p:spPr>
          <a:xfrm>
            <a:off x="6495847" y="1214433"/>
            <a:ext cx="2494709" cy="1172629"/>
          </a:xfrm>
          <a:prstGeom prst="rect">
            <a:avLst/>
          </a:prstGeom>
          <a:noFill/>
        </p:spPr>
        <p:txBody>
          <a:bodyPr wrap="square" rtlCol="0">
            <a:spAutoFit/>
          </a:bodyPr>
          <a:lstStyle/>
          <a:p>
            <a:pPr marL="233363" indent="-233363" eaLnBrk="0" fontAlgn="base" hangingPunct="0">
              <a:lnSpc>
                <a:spcPct val="90000"/>
              </a:lnSpc>
              <a:spcBef>
                <a:spcPct val="0"/>
              </a:spcBef>
              <a:spcAft>
                <a:spcPct val="0"/>
              </a:spcAft>
            </a:pPr>
            <a:r>
              <a:rPr lang="en-US" b="1" i="1" dirty="0">
                <a:solidFill>
                  <a:srgbClr val="000090"/>
                </a:solidFill>
                <a:latin typeface="Arial" charset="0"/>
                <a:ea typeface="ＭＳ Ｐゴシック" charset="0"/>
              </a:rPr>
              <a:t>3</a:t>
            </a:r>
            <a:r>
              <a:rPr lang="en-US" sz="2400" b="1" i="1" dirty="0">
                <a:solidFill>
                  <a:srgbClr val="000090"/>
                </a:solidFill>
                <a:ea typeface="ＭＳ Ｐゴシック" charset="0"/>
              </a:rPr>
              <a:t>. </a:t>
            </a:r>
            <a:r>
              <a:rPr lang="en-US" i="1" dirty="0">
                <a:solidFill>
                  <a:srgbClr val="000000"/>
                </a:solidFill>
                <a:ea typeface="ＭＳ Ｐゴシック" charset="0"/>
              </a:rPr>
              <a:t>control plane functions external to data-plane switches</a:t>
            </a:r>
          </a:p>
        </p:txBody>
      </p:sp>
      <p:cxnSp>
        <p:nvCxnSpPr>
          <p:cNvPr id="717" name="Straight Connector 716">
            <a:extLst>
              <a:ext uri="{FF2B5EF4-FFF2-40B4-BE49-F238E27FC236}">
                <a16:creationId xmlns="" xmlns:a16="http://schemas.microsoft.com/office/drawing/2014/main" id="{A4E79431-B0A1-424A-994E-6C3A3C35D682}"/>
              </a:ext>
            </a:extLst>
          </p:cNvPr>
          <p:cNvCxnSpPr/>
          <p:nvPr/>
        </p:nvCxnSpPr>
        <p:spPr bwMode="auto">
          <a:xfrm flipV="1">
            <a:off x="6206526" y="1593600"/>
            <a:ext cx="463855" cy="645305"/>
          </a:xfrm>
          <a:prstGeom prst="line">
            <a:avLst/>
          </a:prstGeom>
          <a:solidFill>
            <a:srgbClr val="00CC99"/>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18" name="Oval 717">
            <a:extLst>
              <a:ext uri="{FF2B5EF4-FFF2-40B4-BE49-F238E27FC236}">
                <a16:creationId xmlns="" xmlns:a16="http://schemas.microsoft.com/office/drawing/2014/main" id="{D081AC31-01FF-274A-A3CC-61340B69FEDE}"/>
              </a:ext>
            </a:extLst>
          </p:cNvPr>
          <p:cNvSpPr/>
          <p:nvPr/>
        </p:nvSpPr>
        <p:spPr bwMode="auto">
          <a:xfrm>
            <a:off x="2714320" y="1435386"/>
            <a:ext cx="544256" cy="342648"/>
          </a:xfrm>
          <a:prstGeom prst="ellipse">
            <a:avLst/>
          </a:prstGeom>
          <a:solidFill>
            <a:schemeClr val="accent6">
              <a:lumMod val="20000"/>
              <a:lumOff val="80000"/>
              <a:alpha val="70000"/>
            </a:schemeClr>
          </a:solidFill>
          <a:ln w="9525" cap="flat" cmpd="sng" algn="ctr">
            <a:solidFill>
              <a:srgbClr val="008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719" name="Oval 718">
            <a:extLst>
              <a:ext uri="{FF2B5EF4-FFF2-40B4-BE49-F238E27FC236}">
                <a16:creationId xmlns="" xmlns:a16="http://schemas.microsoft.com/office/drawing/2014/main" id="{51428A79-BB50-854B-9121-C9E4D1876557}"/>
              </a:ext>
            </a:extLst>
          </p:cNvPr>
          <p:cNvSpPr/>
          <p:nvPr/>
        </p:nvSpPr>
        <p:spPr bwMode="auto">
          <a:xfrm>
            <a:off x="3463585" y="1426539"/>
            <a:ext cx="544256" cy="342648"/>
          </a:xfrm>
          <a:prstGeom prst="ellipse">
            <a:avLst/>
          </a:prstGeom>
          <a:solidFill>
            <a:schemeClr val="accent6">
              <a:lumMod val="20000"/>
              <a:lumOff val="80000"/>
              <a:alpha val="70000"/>
            </a:schemeClr>
          </a:solidFill>
          <a:ln w="9525" cap="flat" cmpd="sng" algn="ctr">
            <a:solidFill>
              <a:srgbClr val="008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720" name="Oval 719">
            <a:extLst>
              <a:ext uri="{FF2B5EF4-FFF2-40B4-BE49-F238E27FC236}">
                <a16:creationId xmlns="" xmlns:a16="http://schemas.microsoft.com/office/drawing/2014/main" id="{DC70C71B-F844-7F49-AB26-0B4E22A896D0}"/>
              </a:ext>
            </a:extLst>
          </p:cNvPr>
          <p:cNvSpPr/>
          <p:nvPr/>
        </p:nvSpPr>
        <p:spPr bwMode="auto">
          <a:xfrm>
            <a:off x="5573488" y="1417694"/>
            <a:ext cx="544256" cy="342648"/>
          </a:xfrm>
          <a:prstGeom prst="ellipse">
            <a:avLst/>
          </a:prstGeom>
          <a:solidFill>
            <a:schemeClr val="accent6">
              <a:lumMod val="20000"/>
              <a:lumOff val="80000"/>
              <a:alpha val="70000"/>
            </a:schemeClr>
          </a:solidFill>
          <a:ln w="9525" cap="flat" cmpd="sng" algn="ctr">
            <a:solidFill>
              <a:srgbClr val="008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721" name="TextBox 720">
            <a:extLst>
              <a:ext uri="{FF2B5EF4-FFF2-40B4-BE49-F238E27FC236}">
                <a16:creationId xmlns="" xmlns:a16="http://schemas.microsoft.com/office/drawing/2014/main" id="{1064F1A9-6515-434B-A35C-622C7DCD2543}"/>
              </a:ext>
            </a:extLst>
          </p:cNvPr>
          <p:cNvSpPr txBox="1"/>
          <p:nvPr/>
        </p:nvSpPr>
        <p:spPr>
          <a:xfrm>
            <a:off x="4677407" y="1190791"/>
            <a:ext cx="595035" cy="584775"/>
          </a:xfrm>
          <a:prstGeom prst="rect">
            <a:avLst/>
          </a:prstGeom>
          <a:noFill/>
        </p:spPr>
        <p:txBody>
          <a:bodyPr wrap="none" rtlCol="0">
            <a:spAutoFit/>
          </a:bodyPr>
          <a:lstStyle/>
          <a:p>
            <a:pPr eaLnBrk="0" fontAlgn="base" hangingPunct="0">
              <a:spcBef>
                <a:spcPct val="0"/>
              </a:spcBef>
              <a:spcAft>
                <a:spcPct val="0"/>
              </a:spcAft>
            </a:pPr>
            <a:r>
              <a:rPr lang="en-US" sz="3200" dirty="0">
                <a:solidFill>
                  <a:srgbClr val="008000"/>
                </a:solidFill>
                <a:latin typeface="Arial" charset="0"/>
                <a:ea typeface="ＭＳ Ｐゴシック" charset="0"/>
              </a:rPr>
              <a:t>…</a:t>
            </a:r>
          </a:p>
        </p:txBody>
      </p:sp>
      <p:cxnSp>
        <p:nvCxnSpPr>
          <p:cNvPr id="725" name="Straight Connector 724">
            <a:extLst>
              <a:ext uri="{FF2B5EF4-FFF2-40B4-BE49-F238E27FC236}">
                <a16:creationId xmlns="" xmlns:a16="http://schemas.microsoft.com/office/drawing/2014/main" id="{E5214BD8-C000-224E-8C7D-B3610D784CAA}"/>
              </a:ext>
            </a:extLst>
          </p:cNvPr>
          <p:cNvCxnSpPr/>
          <p:nvPr/>
        </p:nvCxnSpPr>
        <p:spPr bwMode="auto">
          <a:xfrm flipV="1">
            <a:off x="6171256" y="1594833"/>
            <a:ext cx="497912" cy="1006"/>
          </a:xfrm>
          <a:prstGeom prst="line">
            <a:avLst/>
          </a:prstGeom>
          <a:solidFill>
            <a:srgbClr val="00CC99"/>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26" name="TextBox 725">
            <a:extLst>
              <a:ext uri="{FF2B5EF4-FFF2-40B4-BE49-F238E27FC236}">
                <a16:creationId xmlns="" xmlns:a16="http://schemas.microsoft.com/office/drawing/2014/main" id="{DC680172-6486-D24B-A48C-E405688C7041}"/>
              </a:ext>
            </a:extLst>
          </p:cNvPr>
          <p:cNvSpPr txBox="1"/>
          <p:nvPr/>
        </p:nvSpPr>
        <p:spPr>
          <a:xfrm>
            <a:off x="2712792" y="1431667"/>
            <a:ext cx="652743" cy="276999"/>
          </a:xfrm>
          <a:prstGeom prst="rect">
            <a:avLst/>
          </a:prstGeom>
          <a:noFill/>
        </p:spPr>
        <p:txBody>
          <a:bodyPr wrap="none" rtlCol="0">
            <a:spAutoFit/>
          </a:bodyPr>
          <a:lstStyle/>
          <a:p>
            <a:pPr eaLnBrk="0" fontAlgn="base" hangingPunct="0">
              <a:spcBef>
                <a:spcPct val="0"/>
              </a:spcBef>
              <a:spcAft>
                <a:spcPct val="0"/>
              </a:spcAft>
            </a:pPr>
            <a:r>
              <a:rPr lang="en-US" sz="1200" dirty="0">
                <a:solidFill>
                  <a:srgbClr val="000000"/>
                </a:solidFill>
                <a:latin typeface="Arial" charset="0"/>
                <a:ea typeface="ＭＳ Ｐゴシック" charset="0"/>
              </a:rPr>
              <a:t>routing</a:t>
            </a:r>
          </a:p>
        </p:txBody>
      </p:sp>
      <p:sp>
        <p:nvSpPr>
          <p:cNvPr id="727" name="TextBox 726">
            <a:extLst>
              <a:ext uri="{FF2B5EF4-FFF2-40B4-BE49-F238E27FC236}">
                <a16:creationId xmlns="" xmlns:a16="http://schemas.microsoft.com/office/drawing/2014/main" id="{5B694A56-9AC5-0343-9AF5-205254784FFA}"/>
              </a:ext>
            </a:extLst>
          </p:cNvPr>
          <p:cNvSpPr txBox="1"/>
          <p:nvPr/>
        </p:nvSpPr>
        <p:spPr>
          <a:xfrm>
            <a:off x="3411362" y="1393402"/>
            <a:ext cx="656582" cy="406265"/>
          </a:xfrm>
          <a:prstGeom prst="rect">
            <a:avLst/>
          </a:prstGeom>
          <a:noFill/>
        </p:spPr>
        <p:txBody>
          <a:bodyPr wrap="square" rtlCol="0">
            <a:spAutoFit/>
          </a:bodyPr>
          <a:lstStyle/>
          <a:p>
            <a:pPr eaLnBrk="0" fontAlgn="base" hangingPunct="0">
              <a:lnSpc>
                <a:spcPct val="85000"/>
              </a:lnSpc>
              <a:spcBef>
                <a:spcPct val="0"/>
              </a:spcBef>
              <a:spcAft>
                <a:spcPct val="0"/>
              </a:spcAft>
            </a:pPr>
            <a:r>
              <a:rPr lang="en-US" sz="1200" dirty="0">
                <a:solidFill>
                  <a:srgbClr val="000000"/>
                </a:solidFill>
                <a:latin typeface="Arial" charset="0"/>
                <a:ea typeface="ＭＳ Ｐゴシック" charset="0"/>
              </a:rPr>
              <a:t>access control</a:t>
            </a:r>
          </a:p>
        </p:txBody>
      </p:sp>
      <p:sp>
        <p:nvSpPr>
          <p:cNvPr id="728" name="TextBox 727">
            <a:extLst>
              <a:ext uri="{FF2B5EF4-FFF2-40B4-BE49-F238E27FC236}">
                <a16:creationId xmlns="" xmlns:a16="http://schemas.microsoft.com/office/drawing/2014/main" id="{70629D76-356C-EB41-BD3B-0E20EADC644F}"/>
              </a:ext>
            </a:extLst>
          </p:cNvPr>
          <p:cNvSpPr txBox="1"/>
          <p:nvPr/>
        </p:nvSpPr>
        <p:spPr>
          <a:xfrm>
            <a:off x="5504350" y="1382879"/>
            <a:ext cx="723834" cy="406265"/>
          </a:xfrm>
          <a:prstGeom prst="rect">
            <a:avLst/>
          </a:prstGeom>
          <a:noFill/>
        </p:spPr>
        <p:txBody>
          <a:bodyPr wrap="square" rtlCol="0">
            <a:spAutoFit/>
          </a:bodyPr>
          <a:lstStyle/>
          <a:p>
            <a:pPr algn="ctr" eaLnBrk="0" fontAlgn="base" hangingPunct="0">
              <a:lnSpc>
                <a:spcPct val="85000"/>
              </a:lnSpc>
              <a:spcBef>
                <a:spcPct val="0"/>
              </a:spcBef>
              <a:spcAft>
                <a:spcPct val="0"/>
              </a:spcAft>
            </a:pPr>
            <a:r>
              <a:rPr lang="en-US" sz="1200" dirty="0">
                <a:solidFill>
                  <a:srgbClr val="000000"/>
                </a:solidFill>
                <a:latin typeface="Arial" charset="0"/>
                <a:ea typeface="ＭＳ Ｐゴシック" charset="0"/>
              </a:rPr>
              <a:t>load</a:t>
            </a:r>
          </a:p>
          <a:p>
            <a:pPr algn="ctr" eaLnBrk="0" fontAlgn="base" hangingPunct="0">
              <a:lnSpc>
                <a:spcPct val="85000"/>
              </a:lnSpc>
              <a:spcBef>
                <a:spcPct val="0"/>
              </a:spcBef>
              <a:spcAft>
                <a:spcPct val="0"/>
              </a:spcAft>
            </a:pPr>
            <a:r>
              <a:rPr lang="en-US" sz="1200" dirty="0">
                <a:solidFill>
                  <a:srgbClr val="000000"/>
                </a:solidFill>
                <a:latin typeface="Arial" charset="0"/>
                <a:ea typeface="ＭＳ Ｐゴシック" charset="0"/>
              </a:rPr>
              <a:t>balance</a:t>
            </a:r>
          </a:p>
        </p:txBody>
      </p:sp>
      <p:grpSp>
        <p:nvGrpSpPr>
          <p:cNvPr id="393" name="Group 733">
            <a:extLst>
              <a:ext uri="{FF2B5EF4-FFF2-40B4-BE49-F238E27FC236}">
                <a16:creationId xmlns="" xmlns:a16="http://schemas.microsoft.com/office/drawing/2014/main" id="{B6C23F3B-5DA9-E34E-AED7-02585AE8706E}"/>
              </a:ext>
            </a:extLst>
          </p:cNvPr>
          <p:cNvGrpSpPr/>
          <p:nvPr/>
        </p:nvGrpSpPr>
        <p:grpSpPr>
          <a:xfrm>
            <a:off x="272442" y="1413523"/>
            <a:ext cx="2376813" cy="1172629"/>
            <a:chOff x="363256" y="1413523"/>
            <a:chExt cx="3169084" cy="1172629"/>
          </a:xfrm>
        </p:grpSpPr>
        <p:sp>
          <p:nvSpPr>
            <p:cNvPr id="723" name="TextBox 722">
              <a:extLst>
                <a:ext uri="{FF2B5EF4-FFF2-40B4-BE49-F238E27FC236}">
                  <a16:creationId xmlns="" xmlns:a16="http://schemas.microsoft.com/office/drawing/2014/main" id="{34380553-0FC8-9443-B65A-13A8F1715FC7}"/>
                </a:ext>
              </a:extLst>
            </p:cNvPr>
            <p:cNvSpPr txBox="1"/>
            <p:nvPr/>
          </p:nvSpPr>
          <p:spPr>
            <a:xfrm>
              <a:off x="363256" y="1413523"/>
              <a:ext cx="2748319" cy="1172629"/>
            </a:xfrm>
            <a:prstGeom prst="rect">
              <a:avLst/>
            </a:prstGeom>
            <a:noFill/>
          </p:spPr>
          <p:txBody>
            <a:bodyPr wrap="square" rtlCol="0">
              <a:spAutoFit/>
            </a:bodyPr>
            <a:lstStyle/>
            <a:p>
              <a:pPr marL="233363" marR="0" lvl="0" indent="-233363" defTabSz="914400" eaLnBrk="0" fontAlgn="base" latinLnBrk="0" hangingPunct="0">
                <a:lnSpc>
                  <a:spcPct val="90000"/>
                </a:lnSpc>
                <a:spcBef>
                  <a:spcPct val="0"/>
                </a:spcBef>
                <a:spcAft>
                  <a:spcPct val="0"/>
                </a:spcAft>
                <a:buClrTx/>
                <a:buSzTx/>
                <a:buFontTx/>
                <a:buNone/>
                <a:tabLst/>
                <a:defRPr/>
              </a:pPr>
              <a:r>
                <a:rPr kumimoji="0" lang="en-US" sz="2400" b="1" i="1" u="none" strike="noStrike" kern="0" cap="none" spc="0" normalizeH="0" baseline="0" noProof="0" dirty="0">
                  <a:ln>
                    <a:noFill/>
                  </a:ln>
                  <a:solidFill>
                    <a:srgbClr val="000090"/>
                  </a:solidFill>
                  <a:effectLst/>
                  <a:uLnTx/>
                  <a:uFillTx/>
                  <a:ea typeface="ＭＳ Ｐゴシック" charset="0"/>
                </a:rPr>
                <a:t>4. </a:t>
              </a:r>
              <a:r>
                <a:rPr kumimoji="0" lang="en-US" b="0" i="1" u="none" strike="noStrike" kern="0" cap="none" spc="0" normalizeH="0" baseline="0" noProof="0" dirty="0">
                  <a:ln>
                    <a:noFill/>
                  </a:ln>
                  <a:solidFill>
                    <a:srgbClr val="000000"/>
                  </a:solidFill>
                  <a:effectLst/>
                  <a:uLnTx/>
                  <a:uFillTx/>
                  <a:ea typeface="ＭＳ Ｐゴシック" charset="0"/>
                </a:rPr>
                <a:t>programmable control applications</a:t>
              </a:r>
            </a:p>
          </p:txBody>
        </p:sp>
        <p:cxnSp>
          <p:nvCxnSpPr>
            <p:cNvPr id="732" name="Straight Connector 731">
              <a:extLst>
                <a:ext uri="{FF2B5EF4-FFF2-40B4-BE49-F238E27FC236}">
                  <a16:creationId xmlns="" xmlns:a16="http://schemas.microsoft.com/office/drawing/2014/main" id="{EC9B11A7-2B7B-8347-9A8A-72D9FF978B22}"/>
                </a:ext>
              </a:extLst>
            </p:cNvPr>
            <p:cNvCxnSpPr>
              <a:cxnSpLocks/>
            </p:cNvCxnSpPr>
            <p:nvPr/>
          </p:nvCxnSpPr>
          <p:spPr>
            <a:xfrm>
              <a:off x="2655518" y="1615858"/>
              <a:ext cx="8768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4" name="Slide Number Placeholder 3">
            <a:extLst>
              <a:ext uri="{FF2B5EF4-FFF2-40B4-BE49-F238E27FC236}">
                <a16:creationId xmlns="" xmlns:a16="http://schemas.microsoft.com/office/drawing/2014/main" id="{7CC4DFF4-91C2-4289-8B69-1470E68C16A7}"/>
              </a:ext>
            </a:extLst>
          </p:cNvPr>
          <p:cNvSpPr>
            <a:spLocks noGrp="1"/>
          </p:cNvSpPr>
          <p:nvPr>
            <p:ph type="sldNum" sz="quarter" idx="4294967295"/>
          </p:nvPr>
        </p:nvSpPr>
        <p:spPr>
          <a:xfrm>
            <a:off x="8100392" y="5805264"/>
            <a:ext cx="630982" cy="365125"/>
          </a:xfrm>
          <a:prstGeom prst="rect">
            <a:avLst/>
          </a:prstGeom>
        </p:spPr>
        <p:txBody>
          <a:bodyPr/>
          <a:lstStyle/>
          <a:p>
            <a:fld id="{720BDD4E-9292-41DE-8DF7-62C07C6A398D}" type="slidenum">
              <a:rPr lang="en-US" smtClean="0"/>
              <a:pPr/>
              <a:t>13</a:t>
            </a:fld>
            <a:endParaRPr lang="en-US" dirty="0"/>
          </a:p>
        </p:txBody>
      </p:sp>
    </p:spTree>
    <p:extLst>
      <p:ext uri="{BB962C8B-B14F-4D97-AF65-F5344CB8AC3E}">
        <p14:creationId xmlns="" xmlns:p14="http://schemas.microsoft.com/office/powerpoint/2010/main" val="27994513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A5CD24F-DA4C-461E-9D76-30DD32E749CF}"/>
              </a:ext>
            </a:extLst>
          </p:cNvPr>
          <p:cNvSpPr>
            <a:spLocks noGrp="1"/>
          </p:cNvSpPr>
          <p:nvPr>
            <p:ph type="title"/>
          </p:nvPr>
        </p:nvSpPr>
        <p:spPr/>
        <p:txBody>
          <a:bodyPr/>
          <a:lstStyle/>
          <a:p>
            <a:r>
              <a:rPr lang="en-GB" b="1" dirty="0"/>
              <a:t>Differences between MEC and Fog</a:t>
            </a:r>
            <a:endParaRPr lang="en-US" dirty="0"/>
          </a:p>
        </p:txBody>
      </p:sp>
      <p:sp>
        <p:nvSpPr>
          <p:cNvPr id="4" name="Slide Number Placeholder 3">
            <a:extLst>
              <a:ext uri="{FF2B5EF4-FFF2-40B4-BE49-F238E27FC236}">
                <a16:creationId xmlns="" xmlns:a16="http://schemas.microsoft.com/office/drawing/2014/main" id="{7CC4DFF4-91C2-4289-8B69-1470E68C16A7}"/>
              </a:ext>
            </a:extLst>
          </p:cNvPr>
          <p:cNvSpPr>
            <a:spLocks noGrp="1"/>
          </p:cNvSpPr>
          <p:nvPr>
            <p:ph type="sldNum" sz="quarter" idx="4294967295"/>
          </p:nvPr>
        </p:nvSpPr>
        <p:spPr>
          <a:xfrm>
            <a:off x="8172400" y="5805264"/>
            <a:ext cx="630982" cy="365125"/>
          </a:xfrm>
          <a:prstGeom prst="rect">
            <a:avLst/>
          </a:prstGeom>
        </p:spPr>
        <p:txBody>
          <a:bodyPr/>
          <a:lstStyle/>
          <a:p>
            <a:fld id="{720BDD4E-9292-41DE-8DF7-62C07C6A398D}" type="slidenum">
              <a:rPr lang="en-US" smtClean="0">
                <a:solidFill>
                  <a:schemeClr val="bg1"/>
                </a:solidFill>
              </a:rPr>
              <a:pPr/>
              <a:t>14</a:t>
            </a:fld>
            <a:endParaRPr lang="en-US" dirty="0">
              <a:solidFill>
                <a:schemeClr val="bg1"/>
              </a:solidFill>
            </a:endParaRPr>
          </a:p>
        </p:txBody>
      </p:sp>
      <p:pic>
        <p:nvPicPr>
          <p:cNvPr id="6" name="Θέση περιεχομένου 5"/>
          <p:cNvPicPr>
            <a:picLocks noGrp="1" noChangeAspect="1"/>
          </p:cNvPicPr>
          <p:nvPr>
            <p:ph idx="1"/>
          </p:nvPr>
        </p:nvPicPr>
        <p:blipFill>
          <a:blip r:embed="rId3" cstate="print"/>
          <a:stretch>
            <a:fillRect/>
          </a:stretch>
        </p:blipFill>
        <p:spPr>
          <a:xfrm>
            <a:off x="886691" y="1406836"/>
            <a:ext cx="7079673" cy="4984091"/>
          </a:xfrm>
          <a:prstGeom prst="rect">
            <a:avLst/>
          </a:prstGeom>
        </p:spPr>
      </p:pic>
    </p:spTree>
    <p:extLst>
      <p:ext uri="{BB962C8B-B14F-4D97-AF65-F5344CB8AC3E}">
        <p14:creationId xmlns="" xmlns:p14="http://schemas.microsoft.com/office/powerpoint/2010/main" val="2147723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1"/>
          </p:nvPr>
        </p:nvSpPr>
        <p:spPr>
          <a:xfrm>
            <a:off x="395536" y="1412776"/>
            <a:ext cx="8075240" cy="4530725"/>
          </a:xfrm>
        </p:spPr>
        <p:txBody>
          <a:bodyPr>
            <a:normAutofit fontScale="92500" lnSpcReduction="20000"/>
          </a:bodyPr>
          <a:lstStyle/>
          <a:p>
            <a:pPr>
              <a:lnSpc>
                <a:spcPct val="90000"/>
              </a:lnSpc>
            </a:pPr>
            <a:r>
              <a:rPr lang="en-GB" b="0" dirty="0"/>
              <a:t>Handoff </a:t>
            </a:r>
            <a:r>
              <a:rPr lang="en-GB" b="0" dirty="0">
                <a:effectLst/>
              </a:rPr>
              <a:t>:</a:t>
            </a:r>
            <a:r>
              <a:rPr lang="en-US" altLang="el-GR" dirty="0"/>
              <a:t> the process of changing the channel (frequency, time slot, spreading code, connection point or combination of them) associated with the current connection, while a call is in progress</a:t>
            </a:r>
            <a:r>
              <a:rPr lang="en-GB" dirty="0"/>
              <a:t>. </a:t>
            </a:r>
          </a:p>
          <a:p>
            <a:pPr>
              <a:lnSpc>
                <a:spcPct val="90000"/>
              </a:lnSpc>
            </a:pPr>
            <a:endParaRPr lang="en-GB" dirty="0"/>
          </a:p>
          <a:p>
            <a:pPr eaLnBrk="1" hangingPunct="1">
              <a:lnSpc>
                <a:spcPct val="80000"/>
              </a:lnSpc>
            </a:pPr>
            <a:r>
              <a:rPr lang="en-US" sz="2400" dirty="0"/>
              <a:t>Handoff Types</a:t>
            </a:r>
            <a:endParaRPr lang="el-GR" sz="2400" dirty="0"/>
          </a:p>
          <a:p>
            <a:pPr lvl="1" eaLnBrk="1" hangingPunct="1">
              <a:lnSpc>
                <a:spcPct val="80000"/>
              </a:lnSpc>
            </a:pPr>
            <a:r>
              <a:rPr lang="en-US" sz="2000" dirty="0"/>
              <a:t>Horizontal</a:t>
            </a:r>
            <a:endParaRPr lang="el-GR" sz="2000" dirty="0"/>
          </a:p>
          <a:p>
            <a:pPr lvl="2">
              <a:lnSpc>
                <a:spcPct val="80000"/>
              </a:lnSpc>
            </a:pPr>
            <a:r>
              <a:rPr lang="en-US" dirty="0" smtClean="0"/>
              <a:t>Intra-cell or I</a:t>
            </a:r>
            <a:r>
              <a:rPr lang="el-GR" dirty="0" err="1" smtClean="0"/>
              <a:t>nter</a:t>
            </a:r>
            <a:r>
              <a:rPr lang="el-GR" dirty="0" smtClean="0"/>
              <a:t>-</a:t>
            </a:r>
            <a:r>
              <a:rPr lang="el-GR" dirty="0" err="1" smtClean="0"/>
              <a:t>cell</a:t>
            </a:r>
            <a:r>
              <a:rPr lang="en-US" dirty="0" smtClean="0"/>
              <a:t> </a:t>
            </a:r>
            <a:endParaRPr lang="el-GR" sz="1800" dirty="0"/>
          </a:p>
          <a:p>
            <a:pPr lvl="2">
              <a:lnSpc>
                <a:spcPct val="80000"/>
              </a:lnSpc>
            </a:pPr>
            <a:r>
              <a:rPr lang="en-US" sz="1800" dirty="0"/>
              <a:t>H</a:t>
            </a:r>
            <a:r>
              <a:rPr lang="el-GR" sz="1800" dirty="0"/>
              <a:t>ard</a:t>
            </a:r>
            <a:r>
              <a:rPr lang="en-US" sz="1800" dirty="0"/>
              <a:t> or </a:t>
            </a:r>
            <a:r>
              <a:rPr lang="el-GR" sz="1800" dirty="0" err="1" smtClean="0"/>
              <a:t>soft</a:t>
            </a:r>
            <a:endParaRPr lang="en-US" sz="1800" dirty="0" smtClean="0"/>
          </a:p>
          <a:p>
            <a:pPr lvl="3">
              <a:lnSpc>
                <a:spcPct val="80000"/>
              </a:lnSpc>
            </a:pPr>
            <a:r>
              <a:rPr lang="en-US" dirty="0" smtClean="0"/>
              <a:t>Soft = make before break - </a:t>
            </a:r>
            <a:r>
              <a:rPr lang="en-GB" dirty="0" smtClean="0"/>
              <a:t>receive data from two frequencies at the same time.</a:t>
            </a:r>
            <a:endParaRPr lang="en-US" dirty="0" smtClean="0"/>
          </a:p>
          <a:p>
            <a:pPr lvl="4">
              <a:lnSpc>
                <a:spcPct val="80000"/>
              </a:lnSpc>
            </a:pPr>
            <a:r>
              <a:rPr lang="en-US" dirty="0" smtClean="0"/>
              <a:t>LTE supports only Hard HO.</a:t>
            </a:r>
          </a:p>
          <a:p>
            <a:pPr lvl="3">
              <a:lnSpc>
                <a:spcPct val="80000"/>
              </a:lnSpc>
              <a:buNone/>
            </a:pPr>
            <a:endParaRPr lang="el-GR" dirty="0"/>
          </a:p>
          <a:p>
            <a:pPr lvl="1" eaLnBrk="1" hangingPunct="1">
              <a:lnSpc>
                <a:spcPct val="80000"/>
              </a:lnSpc>
            </a:pPr>
            <a:r>
              <a:rPr lang="en-US" sz="2000" dirty="0"/>
              <a:t>Vertical</a:t>
            </a:r>
            <a:endParaRPr lang="el-GR" sz="2000" dirty="0"/>
          </a:p>
          <a:p>
            <a:pPr lvl="2">
              <a:lnSpc>
                <a:spcPct val="80000"/>
              </a:lnSpc>
            </a:pPr>
            <a:r>
              <a:rPr lang="en-GB" sz="1800" i="1" dirty="0"/>
              <a:t>D</a:t>
            </a:r>
            <a:r>
              <a:rPr lang="en-US" sz="1800" i="1" dirty="0" err="1"/>
              <a:t>ownward</a:t>
            </a:r>
            <a:r>
              <a:rPr lang="en-US" sz="1800" i="1" dirty="0"/>
              <a:t> or Upward</a:t>
            </a:r>
            <a:r>
              <a:rPr lang="en-US" sz="1800" dirty="0"/>
              <a:t> </a:t>
            </a:r>
            <a:endParaRPr lang="en-US" sz="1800" dirty="0" smtClean="0"/>
          </a:p>
          <a:p>
            <a:pPr lvl="3">
              <a:lnSpc>
                <a:spcPct val="80000"/>
              </a:lnSpc>
            </a:pPr>
            <a:r>
              <a:rPr lang="en-US" dirty="0" smtClean="0"/>
              <a:t>Upward = from a </a:t>
            </a:r>
            <a:r>
              <a:rPr lang="en-GB" dirty="0" smtClean="0"/>
              <a:t>small coverage network to a wider coverage network.</a:t>
            </a:r>
            <a:endParaRPr lang="en-US" dirty="0"/>
          </a:p>
          <a:p>
            <a:pPr lvl="2" eaLnBrk="1" hangingPunct="1">
              <a:lnSpc>
                <a:spcPct val="80000"/>
              </a:lnSpc>
            </a:pPr>
            <a:r>
              <a:rPr lang="en-US" sz="1800" dirty="0"/>
              <a:t>H</a:t>
            </a:r>
            <a:r>
              <a:rPr lang="el-GR" sz="1800" dirty="0"/>
              <a:t>ard</a:t>
            </a:r>
            <a:r>
              <a:rPr lang="en-US" sz="1800" dirty="0"/>
              <a:t> or S</a:t>
            </a:r>
            <a:r>
              <a:rPr lang="el-GR" sz="1800" dirty="0"/>
              <a:t>oft</a:t>
            </a:r>
          </a:p>
        </p:txBody>
      </p:sp>
      <p:sp>
        <p:nvSpPr>
          <p:cNvPr id="10243" name="Rectangle 2"/>
          <p:cNvSpPr>
            <a:spLocks noGrp="1" noChangeArrowheads="1"/>
          </p:cNvSpPr>
          <p:nvPr>
            <p:ph type="title"/>
          </p:nvPr>
        </p:nvSpPr>
        <p:spPr/>
        <p:txBody>
          <a:bodyPr/>
          <a:lstStyle/>
          <a:p>
            <a:r>
              <a:rPr lang="en-US" sz="3200" dirty="0"/>
              <a:t>Handoff (Handover –Automatic Link Transfer)</a:t>
            </a:r>
          </a:p>
        </p:txBody>
      </p:sp>
      <p:sp>
        <p:nvSpPr>
          <p:cNvPr id="4" name="3 - Θέση αριθμού διαφάνειας"/>
          <p:cNvSpPr>
            <a:spLocks noGrp="1"/>
          </p:cNvSpPr>
          <p:nvPr>
            <p:ph type="sldNum" sz="quarter" idx="15"/>
          </p:nvPr>
        </p:nvSpPr>
        <p:spPr/>
        <p:txBody>
          <a:bodyPr/>
          <a:lstStyle/>
          <a:p>
            <a:fld id="{93B0E327-F3A5-4F58-B50D-CC61C24A262C}" type="slidenum">
              <a:rPr lang="el-GR" smtClean="0"/>
              <a:pPr/>
              <a:t>15</a:t>
            </a:fld>
            <a:endParaRPr lang="el-GR"/>
          </a:p>
        </p:txBody>
      </p:sp>
    </p:spTree>
    <p:extLst>
      <p:ext uri="{BB962C8B-B14F-4D97-AF65-F5344CB8AC3E}">
        <p14:creationId xmlns="" xmlns:p14="http://schemas.microsoft.com/office/powerpoint/2010/main" val="96463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VHO Scenarios</a:t>
            </a:r>
            <a:endParaRPr lang="el-GR" dirty="0"/>
          </a:p>
        </p:txBody>
      </p:sp>
      <p:sp>
        <p:nvSpPr>
          <p:cNvPr id="4" name="Slide Number Placeholder 3"/>
          <p:cNvSpPr>
            <a:spLocks noGrp="1"/>
          </p:cNvSpPr>
          <p:nvPr>
            <p:ph type="sldNum" sz="quarter" idx="15"/>
          </p:nvPr>
        </p:nvSpPr>
        <p:spPr/>
        <p:txBody>
          <a:bodyPr/>
          <a:lstStyle/>
          <a:p>
            <a:fld id="{93B0E327-F3A5-4F58-B50D-CC61C24A262C}" type="slidenum">
              <a:rPr lang="el-GR" smtClean="0"/>
              <a:pPr/>
              <a:t>16</a:t>
            </a:fld>
            <a:endParaRPr lang="el-GR"/>
          </a:p>
        </p:txBody>
      </p:sp>
      <p:pic>
        <p:nvPicPr>
          <p:cNvPr id="2050" name="Picture 2"/>
          <p:cNvPicPr>
            <a:picLocks noChangeAspect="1" noChangeArrowheads="1"/>
          </p:cNvPicPr>
          <p:nvPr/>
        </p:nvPicPr>
        <p:blipFill>
          <a:blip r:embed="rId2" cstate="print"/>
          <a:srcRect/>
          <a:stretch>
            <a:fillRect/>
          </a:stretch>
        </p:blipFill>
        <p:spPr bwMode="auto">
          <a:xfrm>
            <a:off x="1331640" y="1628800"/>
            <a:ext cx="5800725" cy="4238625"/>
          </a:xfrm>
          <a:prstGeom prst="rect">
            <a:avLst/>
          </a:prstGeom>
          <a:noFill/>
          <a:ln w="9525">
            <a:noFill/>
            <a:miter lim="800000"/>
            <a:headEnd/>
            <a:tailEnd/>
          </a:ln>
        </p:spPr>
      </p:pic>
    </p:spTree>
    <p:extLst>
      <p:ext uri="{BB962C8B-B14F-4D97-AF65-F5344CB8AC3E}">
        <p14:creationId xmlns="" xmlns:p14="http://schemas.microsoft.com/office/powerpoint/2010/main" val="2795671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dirty="0"/>
              <a:t>Vertical Handoff</a:t>
            </a:r>
          </a:p>
        </p:txBody>
      </p:sp>
      <p:sp>
        <p:nvSpPr>
          <p:cNvPr id="27652" name="Rectangle 3"/>
          <p:cNvSpPr>
            <a:spLocks noGrp="1" noChangeArrowheads="1"/>
          </p:cNvSpPr>
          <p:nvPr>
            <p:ph type="body" idx="1"/>
          </p:nvPr>
        </p:nvSpPr>
        <p:spPr/>
        <p:txBody>
          <a:bodyPr/>
          <a:lstStyle/>
          <a:p>
            <a:r>
              <a:rPr lang="en-GB" sz="2400" dirty="0" smtClean="0"/>
              <a:t>The </a:t>
            </a:r>
            <a:r>
              <a:rPr lang="en-GB" sz="2400" dirty="0"/>
              <a:t>use of different network technologies creates new challenges </a:t>
            </a:r>
          </a:p>
          <a:p>
            <a:pPr lvl="1"/>
            <a:r>
              <a:rPr lang="en-GB" sz="2000" dirty="0"/>
              <a:t>in the network technologies</a:t>
            </a:r>
          </a:p>
          <a:p>
            <a:pPr lvl="1"/>
            <a:r>
              <a:rPr lang="en-GB" sz="2000" dirty="0"/>
              <a:t>in the handoff management, especially in the decision of when the handoff is necessary and which network technology should be selected.</a:t>
            </a:r>
          </a:p>
          <a:p>
            <a:r>
              <a:rPr lang="en-US" sz="2400" dirty="0"/>
              <a:t>Phases</a:t>
            </a:r>
            <a:endParaRPr lang="el-GR" sz="2400" dirty="0"/>
          </a:p>
          <a:p>
            <a:pPr lvl="1" eaLnBrk="1" hangingPunct="1"/>
            <a:r>
              <a:rPr lang="en-US" sz="2000" dirty="0"/>
              <a:t>System Discovery</a:t>
            </a:r>
            <a:endParaRPr lang="el-GR" sz="2000" dirty="0"/>
          </a:p>
          <a:p>
            <a:pPr lvl="1" eaLnBrk="1" hangingPunct="1"/>
            <a:r>
              <a:rPr lang="en-US" sz="2000" dirty="0">
                <a:hlinkClick r:id="" action="ppaction://noaction"/>
              </a:rPr>
              <a:t>Handoff Decision</a:t>
            </a:r>
            <a:endParaRPr lang="el-GR" sz="2000" dirty="0"/>
          </a:p>
          <a:p>
            <a:pPr lvl="1" eaLnBrk="1" hangingPunct="1"/>
            <a:r>
              <a:rPr lang="en-US" sz="2000" dirty="0"/>
              <a:t>Handoff Execution</a:t>
            </a:r>
          </a:p>
        </p:txBody>
      </p:sp>
      <p:sp>
        <p:nvSpPr>
          <p:cNvPr id="4" name="3 - Θέση αριθμού διαφάνειας"/>
          <p:cNvSpPr>
            <a:spLocks noGrp="1"/>
          </p:cNvSpPr>
          <p:nvPr>
            <p:ph type="sldNum" sz="quarter" idx="15"/>
          </p:nvPr>
        </p:nvSpPr>
        <p:spPr/>
        <p:txBody>
          <a:bodyPr/>
          <a:lstStyle/>
          <a:p>
            <a:fld id="{93B0E327-F3A5-4F58-B50D-CC61C24A262C}" type="slidenum">
              <a:rPr lang="el-GR" smtClean="0"/>
              <a:pPr/>
              <a:t>17</a:t>
            </a:fld>
            <a:endParaRPr lang="el-GR"/>
          </a:p>
        </p:txBody>
      </p:sp>
    </p:spTree>
    <p:extLst>
      <p:ext uri="{BB962C8B-B14F-4D97-AF65-F5344CB8AC3E}">
        <p14:creationId xmlns="" xmlns:p14="http://schemas.microsoft.com/office/powerpoint/2010/main" val="3056035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3907036" cy="1872208"/>
          </a:xfrm>
        </p:spPr>
        <p:txBody>
          <a:bodyPr>
            <a:noAutofit/>
          </a:bodyPr>
          <a:lstStyle/>
          <a:p>
            <a:r>
              <a:rPr lang="en-US" sz="2800" dirty="0" smtClean="0"/>
              <a:t>The proposed methodology for mobility management</a:t>
            </a:r>
            <a:endParaRPr lang="el-GR" sz="2800"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563888" y="25399"/>
            <a:ext cx="5580112" cy="6833665"/>
          </a:xfrm>
        </p:spPr>
      </p:pic>
      <p:sp>
        <p:nvSpPr>
          <p:cNvPr id="5" name="4 - TextBox"/>
          <p:cNvSpPr txBox="1"/>
          <p:nvPr/>
        </p:nvSpPr>
        <p:spPr>
          <a:xfrm>
            <a:off x="395536" y="2564904"/>
            <a:ext cx="3024336" cy="1477328"/>
          </a:xfrm>
          <a:prstGeom prst="rect">
            <a:avLst/>
          </a:prstGeom>
          <a:noFill/>
        </p:spPr>
        <p:txBody>
          <a:bodyPr wrap="square" rtlCol="0">
            <a:spAutoFit/>
          </a:bodyPr>
          <a:lstStyle/>
          <a:p>
            <a:r>
              <a:rPr lang="en-US" dirty="0" smtClean="0"/>
              <a:t>M-Management-Inputs:</a:t>
            </a:r>
          </a:p>
          <a:p>
            <a:pPr lvl="1">
              <a:buFont typeface="Arial" pitchFamily="34" charset="0"/>
              <a:buChar char="•"/>
            </a:pPr>
            <a:r>
              <a:rPr lang="en-US" dirty="0" err="1" smtClean="0"/>
              <a:t>QoS</a:t>
            </a:r>
            <a:endParaRPr lang="en-US" dirty="0" smtClean="0"/>
          </a:p>
          <a:p>
            <a:pPr lvl="1">
              <a:buFont typeface="Arial" pitchFamily="34" charset="0"/>
              <a:buChar char="•"/>
            </a:pPr>
            <a:r>
              <a:rPr lang="en-US" dirty="0" smtClean="0"/>
              <a:t>SINR</a:t>
            </a:r>
          </a:p>
          <a:p>
            <a:pPr lvl="1">
              <a:buFont typeface="Arial" pitchFamily="34" charset="0"/>
              <a:buChar char="•"/>
            </a:pPr>
            <a:r>
              <a:rPr lang="en-US" dirty="0" smtClean="0"/>
              <a:t>Satisfaction Grade</a:t>
            </a:r>
          </a:p>
          <a:p>
            <a:endParaRPr lang="en-GB" dirty="0"/>
          </a:p>
        </p:txBody>
      </p:sp>
    </p:spTree>
    <p:extLst>
      <p:ext uri="{BB962C8B-B14F-4D97-AF65-F5344CB8AC3E}">
        <p14:creationId xmlns="" xmlns:p14="http://schemas.microsoft.com/office/powerpoint/2010/main" val="1513335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6632"/>
            <a:ext cx="8839200" cy="1325563"/>
          </a:xfrm>
        </p:spPr>
        <p:txBody>
          <a:bodyPr>
            <a:noAutofit/>
          </a:bodyPr>
          <a:lstStyle/>
          <a:p>
            <a:r>
              <a:rPr lang="en-US" sz="2800" dirty="0" smtClean="0"/>
              <a:t>The </a:t>
            </a:r>
            <a:r>
              <a:rPr lang="en-US" sz="2800" dirty="0"/>
              <a:t>range </a:t>
            </a:r>
            <a:r>
              <a:rPr lang="en-US" sz="2800" dirty="0" smtClean="0"/>
              <a:t>of the Satisfactory Indicator values as obtained for the Mobility Management</a:t>
            </a:r>
            <a:endParaRPr lang="el-GR" sz="2800"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204269" y="2056775"/>
            <a:ext cx="6735462" cy="3774526"/>
          </a:xfrm>
        </p:spPr>
      </p:pic>
    </p:spTree>
    <p:extLst>
      <p:ext uri="{BB962C8B-B14F-4D97-AF65-F5344CB8AC3E}">
        <p14:creationId xmlns="" xmlns:p14="http://schemas.microsoft.com/office/powerpoint/2010/main" val="4227354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152400" y="274638"/>
            <a:ext cx="8668072" cy="1143000"/>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a:solidFill>
                  <a:srgbClr val="000000"/>
                </a:solidFill>
              </a:rPr>
              <a:t>Generations of Mobile Networks</a:t>
            </a:r>
          </a:p>
        </p:txBody>
      </p:sp>
      <p:sp>
        <p:nvSpPr>
          <p:cNvPr id="11267" name="Text Box 2"/>
          <p:cNvSpPr txBox="1">
            <a:spLocks noChangeArrowheads="1"/>
          </p:cNvSpPr>
          <p:nvPr/>
        </p:nvSpPr>
        <p:spPr bwMode="auto">
          <a:xfrm>
            <a:off x="457200" y="1600200"/>
            <a:ext cx="8229600" cy="4525963"/>
          </a:xfrm>
          <a:prstGeom prst="rect">
            <a:avLst/>
          </a:prstGeom>
          <a:noFill/>
          <a:ln w="9525">
            <a:noFill/>
            <a:round/>
            <a:headEnd/>
            <a:tailEnd/>
          </a:ln>
        </p:spPr>
        <p:txBody>
          <a:bodyPr wrap="none" anchor="ctr"/>
          <a:lstStyle/>
          <a:p>
            <a:endParaRPr lang="en-US"/>
          </a:p>
        </p:txBody>
      </p:sp>
      <p:sp>
        <p:nvSpPr>
          <p:cNvPr id="6" name="5 - Θέση αριθμού διαφάνειας"/>
          <p:cNvSpPr>
            <a:spLocks noGrp="1"/>
          </p:cNvSpPr>
          <p:nvPr>
            <p:ph type="sldNum" sz="quarter" idx="12"/>
          </p:nvPr>
        </p:nvSpPr>
        <p:spPr/>
        <p:txBody>
          <a:bodyPr/>
          <a:lstStyle/>
          <a:p>
            <a:fld id="{93B0E327-F3A5-4F58-B50D-CC61C24A262C}" type="slidenum">
              <a:rPr lang="el-GR" smtClean="0"/>
              <a:pPr/>
              <a:t>2</a:t>
            </a:fld>
            <a:endParaRPr lang="el-GR" dirty="0"/>
          </a:p>
        </p:txBody>
      </p:sp>
      <p:sp>
        <p:nvSpPr>
          <p:cNvPr id="7" name="6 - TextBox"/>
          <p:cNvSpPr txBox="1"/>
          <p:nvPr/>
        </p:nvSpPr>
        <p:spPr>
          <a:xfrm>
            <a:off x="467544" y="5805264"/>
            <a:ext cx="7056784" cy="369332"/>
          </a:xfrm>
          <a:prstGeom prst="rect">
            <a:avLst/>
          </a:prstGeom>
          <a:noFill/>
        </p:spPr>
        <p:txBody>
          <a:bodyPr wrap="square" rtlCol="0">
            <a:spAutoFit/>
          </a:bodyPr>
          <a:lstStyle/>
          <a:p>
            <a:r>
              <a:rPr lang="en-US" dirty="0"/>
              <a:t>2.5G GPRS / 3G UMTS / 4G </a:t>
            </a:r>
            <a:r>
              <a:rPr lang="en-US" dirty="0" err="1"/>
              <a:t>WiMax</a:t>
            </a:r>
            <a:r>
              <a:rPr lang="en-US" dirty="0"/>
              <a:t> - LTE</a:t>
            </a:r>
            <a:endParaRPr lang="el-GR" dirty="0"/>
          </a:p>
        </p:txBody>
      </p:sp>
      <p:sp>
        <p:nvSpPr>
          <p:cNvPr id="36866" name="AutoShape 2" descr="Towards 5th Generation Cellular Mobile Networks | Telso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6868" name="AutoShape 4" descr="Towards 5th Generation Cellular Mobile Networks | Telso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6870" name="AutoShape 6" descr="Towards 5th Generation Cellular Mobile Networks | Telso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6871" name="Picture 7"/>
          <p:cNvPicPr>
            <a:picLocks noChangeAspect="1" noChangeArrowheads="1"/>
          </p:cNvPicPr>
          <p:nvPr/>
        </p:nvPicPr>
        <p:blipFill>
          <a:blip r:embed="rId3" cstate="print"/>
          <a:srcRect/>
          <a:stretch>
            <a:fillRect/>
          </a:stretch>
        </p:blipFill>
        <p:spPr bwMode="auto">
          <a:xfrm>
            <a:off x="1000125" y="1276350"/>
            <a:ext cx="7143750" cy="4305300"/>
          </a:xfrm>
          <a:prstGeom prst="rect">
            <a:avLst/>
          </a:prstGeom>
          <a:noFill/>
          <a:ln w="9525">
            <a:noFill/>
            <a:miter lim="800000"/>
            <a:headEnd/>
            <a:tailEnd/>
          </a:ln>
        </p:spPr>
      </p:pic>
      <p:sp>
        <p:nvSpPr>
          <p:cNvPr id="12" name="11 - TextBox"/>
          <p:cNvSpPr txBox="1"/>
          <p:nvPr/>
        </p:nvSpPr>
        <p:spPr>
          <a:xfrm>
            <a:off x="5868144" y="6488668"/>
            <a:ext cx="2880320" cy="369332"/>
          </a:xfrm>
          <a:prstGeom prst="rect">
            <a:avLst/>
          </a:prstGeom>
          <a:noFill/>
        </p:spPr>
        <p:txBody>
          <a:bodyPr wrap="square" rtlCol="0">
            <a:spAutoFit/>
          </a:bodyPr>
          <a:lstStyle/>
          <a:p>
            <a:r>
              <a:rPr lang="en-US" altLang="el-GR" dirty="0" err="1" smtClean="0">
                <a:latin typeface="Arial" pitchFamily="34" charset="0"/>
                <a:cs typeface="Arial" pitchFamily="34" charset="0"/>
              </a:rPr>
              <a:t>TelSoc</a:t>
            </a:r>
            <a:r>
              <a:rPr lang="en-US" altLang="el-GR" dirty="0" smtClean="0">
                <a:latin typeface="Arial" pitchFamily="34" charset="0"/>
                <a:cs typeface="Arial" pitchFamily="34" charset="0"/>
              </a:rPr>
              <a:t>- </a:t>
            </a:r>
            <a:r>
              <a:rPr lang="en-US" altLang="el-GR" dirty="0" smtClean="0">
                <a:solidFill>
                  <a:srgbClr val="8BC5FF"/>
                </a:solidFill>
                <a:latin typeface="Arial" charset="0"/>
                <a:cs typeface="Arial" charset="0"/>
                <a:hlinkClick r:id="rId4"/>
              </a:rPr>
              <a:t>https://telsoc.org/</a:t>
            </a:r>
            <a:endParaRPr lang="en-US" altLang="el-GR" dirty="0">
              <a:solidFill>
                <a:srgbClr val="8BC5FF"/>
              </a:solidFill>
              <a:latin typeface="Arial" charset="0"/>
              <a:cs typeface="Arial" charset="0"/>
              <a:hlinkClick r:id="rId4"/>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365126"/>
            <a:ext cx="8750300" cy="1325563"/>
          </a:xfrm>
        </p:spPr>
        <p:txBody>
          <a:bodyPr/>
          <a:lstStyle/>
          <a:p>
            <a:r>
              <a:rPr lang="en-US" dirty="0" smtClean="0"/>
              <a:t>The simulated topology for evaluating the Mobility Management scheme</a:t>
            </a:r>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22275" y="1673225"/>
            <a:ext cx="8299450" cy="4919432"/>
          </a:xfrm>
        </p:spPr>
      </p:pic>
    </p:spTree>
    <p:extLst>
      <p:ext uri="{BB962C8B-B14F-4D97-AF65-F5344CB8AC3E}">
        <p14:creationId xmlns="" xmlns:p14="http://schemas.microsoft.com/office/powerpoint/2010/main" val="2255687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405698623"/>
              </p:ext>
            </p:extLst>
          </p:nvPr>
        </p:nvGraphicFramePr>
        <p:xfrm>
          <a:off x="395536" y="1988840"/>
          <a:ext cx="8229600" cy="3370014"/>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370840">
                <a:tc>
                  <a:txBody>
                    <a:bodyPr/>
                    <a:lstStyle/>
                    <a:p>
                      <a:r>
                        <a:rPr lang="fi-FI" dirty="0" err="1">
                          <a:solidFill>
                            <a:schemeClr val="accent2"/>
                          </a:solidFill>
                        </a:rPr>
                        <a:t>Network</a:t>
                      </a:r>
                      <a:r>
                        <a:rPr lang="fi-FI" dirty="0">
                          <a:solidFill>
                            <a:schemeClr val="accent2"/>
                          </a:solidFill>
                        </a:rPr>
                        <a:t> </a:t>
                      </a:r>
                      <a:r>
                        <a:rPr lang="fi-FI" dirty="0" err="1">
                          <a:solidFill>
                            <a:schemeClr val="accent2"/>
                          </a:solidFill>
                        </a:rPr>
                        <a:t>Selection</a:t>
                      </a:r>
                      <a:r>
                        <a:rPr lang="fi-FI" dirty="0">
                          <a:solidFill>
                            <a:schemeClr val="accent2"/>
                          </a:solidFill>
                        </a:rPr>
                        <a:t> </a:t>
                      </a:r>
                      <a:r>
                        <a:rPr lang="fi-FI" dirty="0" err="1">
                          <a:solidFill>
                            <a:schemeClr val="accent2"/>
                          </a:solidFill>
                        </a:rPr>
                        <a:t>Algorithms</a:t>
                      </a:r>
                      <a:r>
                        <a:rPr lang="fi-FI" baseline="0" dirty="0">
                          <a:solidFill>
                            <a:schemeClr val="accent2"/>
                          </a:solidFill>
                        </a:rPr>
                        <a:t> </a:t>
                      </a:r>
                      <a:endParaRPr lang="en-GB" dirty="0">
                        <a:solidFill>
                          <a:schemeClr val="accent2"/>
                        </a:solidFill>
                      </a:endParaRPr>
                    </a:p>
                  </a:txBody>
                  <a:tcPr/>
                </a:tc>
                <a:tc>
                  <a:txBody>
                    <a:bodyPr/>
                    <a:lstStyle/>
                    <a:p>
                      <a:r>
                        <a:rPr lang="fi-FI" dirty="0">
                          <a:solidFill>
                            <a:schemeClr val="accent2"/>
                          </a:solidFill>
                        </a:rPr>
                        <a:t>Method</a:t>
                      </a:r>
                      <a:endParaRPr lang="en-GB" dirty="0">
                        <a:solidFill>
                          <a:schemeClr val="accent2"/>
                        </a:solidFill>
                      </a:endParaRPr>
                    </a:p>
                  </a:txBody>
                  <a:tcPr/>
                </a:tc>
                <a:extLst>
                  <a:ext uri="{0D108BD9-81ED-4DB2-BD59-A6C34878D82A}">
                    <a16:rowId xmlns="" xmlns:a16="http://schemas.microsoft.com/office/drawing/2014/main" val="10000"/>
                  </a:ext>
                </a:extLst>
              </a:tr>
              <a:tr h="370840">
                <a:tc>
                  <a:txBody>
                    <a:bodyPr/>
                    <a:lstStyle/>
                    <a:p>
                      <a:r>
                        <a:rPr lang="en-GB" dirty="0">
                          <a:solidFill>
                            <a:schemeClr val="accent2"/>
                          </a:solidFill>
                        </a:rPr>
                        <a:t>Network-centric</a:t>
                      </a:r>
                    </a:p>
                  </a:txBody>
                  <a:tcPr/>
                </a:tc>
                <a:tc>
                  <a:txBody>
                    <a:bodyPr/>
                    <a:lstStyle/>
                    <a:p>
                      <a:r>
                        <a:rPr lang="fi-FI" dirty="0" err="1">
                          <a:solidFill>
                            <a:schemeClr val="accent2"/>
                          </a:solidFill>
                        </a:rPr>
                        <a:t>Game-theory</a:t>
                      </a:r>
                      <a:endParaRPr lang="en-GB" dirty="0">
                        <a:solidFill>
                          <a:schemeClr val="accent2"/>
                        </a:solidFill>
                      </a:endParaRPr>
                    </a:p>
                  </a:txBody>
                  <a:tcPr/>
                </a:tc>
                <a:extLst>
                  <a:ext uri="{0D108BD9-81ED-4DB2-BD59-A6C34878D82A}">
                    <a16:rowId xmlns="" xmlns:a16="http://schemas.microsoft.com/office/drawing/2014/main" val="10001"/>
                  </a:ext>
                </a:extLst>
              </a:tr>
              <a:tr h="370840">
                <a:tc rowSpan="3">
                  <a:txBody>
                    <a:bodyPr/>
                    <a:lstStyle/>
                    <a:p>
                      <a:r>
                        <a:rPr lang="en-GB" dirty="0">
                          <a:solidFill>
                            <a:schemeClr val="accent2"/>
                          </a:solidFill>
                        </a:rPr>
                        <a:t>User-centric</a:t>
                      </a:r>
                    </a:p>
                  </a:txBody>
                  <a:tcPr anchor="ctr"/>
                </a:tc>
                <a:tc>
                  <a:txBody>
                    <a:bodyPr/>
                    <a:lstStyle/>
                    <a:p>
                      <a:r>
                        <a:rPr lang="en-GB" dirty="0">
                          <a:solidFill>
                            <a:schemeClr val="accent2"/>
                          </a:solidFill>
                        </a:rPr>
                        <a:t>Utility function</a:t>
                      </a:r>
                    </a:p>
                  </a:txBody>
                  <a:tcPr/>
                </a:tc>
                <a:extLst>
                  <a:ext uri="{0D108BD9-81ED-4DB2-BD59-A6C34878D82A}">
                    <a16:rowId xmlns="" xmlns:a16="http://schemas.microsoft.com/office/drawing/2014/main" val="10002"/>
                  </a:ext>
                </a:extLst>
              </a:tr>
              <a:tr h="403294">
                <a:tc vMerge="1">
                  <a:txBody>
                    <a:bodyPr/>
                    <a:lstStyle/>
                    <a:p>
                      <a:endParaRPr lang="en-GB" dirty="0"/>
                    </a:p>
                  </a:txBody>
                  <a:tcPr/>
                </a:tc>
                <a:tc>
                  <a:txBody>
                    <a:bodyPr/>
                    <a:lstStyle/>
                    <a:p>
                      <a:r>
                        <a:rPr lang="fi-FI" dirty="0">
                          <a:solidFill>
                            <a:schemeClr val="accent2"/>
                          </a:solidFill>
                        </a:rPr>
                        <a:t>MADM</a:t>
                      </a:r>
                      <a:endParaRPr lang="en-GB" dirty="0">
                        <a:solidFill>
                          <a:schemeClr val="accent2"/>
                        </a:solidFill>
                      </a:endParaRPr>
                    </a:p>
                  </a:txBody>
                  <a:tcPr/>
                </a:tc>
                <a:extLst>
                  <a:ext uri="{0D108BD9-81ED-4DB2-BD59-A6C34878D82A}">
                    <a16:rowId xmlns="" xmlns:a16="http://schemas.microsoft.com/office/drawing/2014/main" val="10003"/>
                  </a:ext>
                </a:extLst>
              </a:tr>
              <a:tr h="370840">
                <a:tc vMerge="1">
                  <a:txBody>
                    <a:bodyPr/>
                    <a:lstStyle/>
                    <a:p>
                      <a:endParaRPr lang="en-GB" dirty="0"/>
                    </a:p>
                  </a:txBody>
                  <a:tcPr/>
                </a:tc>
                <a:tc>
                  <a:txBody>
                    <a:bodyPr/>
                    <a:lstStyle/>
                    <a:p>
                      <a:r>
                        <a:rPr lang="en-GB" dirty="0">
                          <a:solidFill>
                            <a:schemeClr val="accent2"/>
                          </a:solidFill>
                        </a:rPr>
                        <a:t>Fuzzy logic</a:t>
                      </a:r>
                    </a:p>
                  </a:txBody>
                  <a:tcPr/>
                </a:tc>
                <a:extLst>
                  <a:ext uri="{0D108BD9-81ED-4DB2-BD59-A6C34878D82A}">
                    <a16:rowId xmlns="" xmlns:a16="http://schemas.microsoft.com/office/drawing/2014/main" val="10004"/>
                  </a:ext>
                </a:extLst>
              </a:tr>
              <a:tr h="370840">
                <a:tc rowSpan="4">
                  <a:txBody>
                    <a:bodyPr/>
                    <a:lstStyle/>
                    <a:p>
                      <a:r>
                        <a:rPr lang="fi-FI" dirty="0" err="1">
                          <a:solidFill>
                            <a:schemeClr val="accent2"/>
                          </a:solidFill>
                        </a:rPr>
                        <a:t>Collaborative</a:t>
                      </a:r>
                      <a:endParaRPr lang="en-GB" dirty="0">
                        <a:solidFill>
                          <a:schemeClr val="accent2"/>
                        </a:solidFill>
                      </a:endParaRPr>
                    </a:p>
                  </a:txBody>
                  <a:tcPr anchor="ctr"/>
                </a:tc>
                <a:tc>
                  <a:txBody>
                    <a:bodyPr/>
                    <a:lstStyle/>
                    <a:p>
                      <a:r>
                        <a:rPr lang="fi-FI" dirty="0" err="1">
                          <a:solidFill>
                            <a:schemeClr val="accent2"/>
                          </a:solidFill>
                        </a:rPr>
                        <a:t>Game-theory</a:t>
                      </a:r>
                      <a:endParaRPr lang="en-GB" dirty="0">
                        <a:solidFill>
                          <a:schemeClr val="accent2"/>
                        </a:solidFill>
                      </a:endParaRPr>
                    </a:p>
                  </a:txBody>
                  <a:tcPr/>
                </a:tc>
                <a:extLst>
                  <a:ext uri="{0D108BD9-81ED-4DB2-BD59-A6C34878D82A}">
                    <a16:rowId xmlns="" xmlns:a16="http://schemas.microsoft.com/office/drawing/2014/main" val="10005"/>
                  </a:ext>
                </a:extLst>
              </a:tr>
              <a:tr h="370840">
                <a:tc vMerge="1">
                  <a:txBody>
                    <a:bodyPr/>
                    <a:lstStyle/>
                    <a:p>
                      <a:endParaRPr lang="en-GB" dirty="0"/>
                    </a:p>
                  </a:txBody>
                  <a:tcPr anchor="ctr"/>
                </a:tc>
                <a:tc>
                  <a:txBody>
                    <a:bodyPr/>
                    <a:lstStyle/>
                    <a:p>
                      <a:r>
                        <a:rPr lang="en-GB" dirty="0">
                          <a:solidFill>
                            <a:schemeClr val="accent2"/>
                          </a:solidFill>
                        </a:rPr>
                        <a:t>Utility function</a:t>
                      </a:r>
                    </a:p>
                  </a:txBody>
                  <a:tcPr/>
                </a:tc>
                <a:extLst>
                  <a:ext uri="{0D108BD9-81ED-4DB2-BD59-A6C34878D82A}">
                    <a16:rowId xmlns="" xmlns:a16="http://schemas.microsoft.com/office/drawing/2014/main" val="10006"/>
                  </a:ext>
                </a:extLst>
              </a:tr>
              <a:tr h="370840">
                <a:tc vMerge="1">
                  <a:txBody>
                    <a:bodyPr/>
                    <a:lstStyle/>
                    <a:p>
                      <a:endParaRPr lang="en-GB" dirty="0"/>
                    </a:p>
                  </a:txBody>
                  <a:tcPr anchor="ctr"/>
                </a:tc>
                <a:tc>
                  <a:txBody>
                    <a:bodyPr/>
                    <a:lstStyle/>
                    <a:p>
                      <a:r>
                        <a:rPr lang="fi-FI" dirty="0">
                          <a:solidFill>
                            <a:schemeClr val="accent2"/>
                          </a:solidFill>
                        </a:rPr>
                        <a:t>MADM</a:t>
                      </a:r>
                      <a:endParaRPr lang="en-GB" dirty="0">
                        <a:solidFill>
                          <a:schemeClr val="accent2"/>
                        </a:solidFill>
                      </a:endParaRPr>
                    </a:p>
                  </a:txBody>
                  <a:tcPr/>
                </a:tc>
                <a:extLst>
                  <a:ext uri="{0D108BD9-81ED-4DB2-BD59-A6C34878D82A}">
                    <a16:rowId xmlns="" xmlns:a16="http://schemas.microsoft.com/office/drawing/2014/main" val="10007"/>
                  </a:ext>
                </a:extLst>
              </a:tr>
              <a:tr h="370840">
                <a:tc vMerge="1">
                  <a:txBody>
                    <a:bodyPr/>
                    <a:lstStyle/>
                    <a:p>
                      <a:endParaRPr lang="en-GB" dirty="0"/>
                    </a:p>
                  </a:txBody>
                  <a:tcPr anchor="ctr"/>
                </a:tc>
                <a:tc>
                  <a:txBody>
                    <a:bodyPr/>
                    <a:lstStyle/>
                    <a:p>
                      <a:r>
                        <a:rPr lang="en-GB" dirty="0">
                          <a:solidFill>
                            <a:schemeClr val="accent2"/>
                          </a:solidFill>
                        </a:rPr>
                        <a:t>Fuzzy logic</a:t>
                      </a:r>
                    </a:p>
                  </a:txBody>
                  <a:tcPr/>
                </a:tc>
                <a:extLst>
                  <a:ext uri="{0D108BD9-81ED-4DB2-BD59-A6C34878D82A}">
                    <a16:rowId xmlns="" xmlns:a16="http://schemas.microsoft.com/office/drawing/2014/main" val="10008"/>
                  </a:ext>
                </a:extLst>
              </a:tr>
            </a:tbl>
          </a:graphicData>
        </a:graphic>
      </p:graphicFrame>
      <p:sp>
        <p:nvSpPr>
          <p:cNvPr id="3" name="Title 2"/>
          <p:cNvSpPr>
            <a:spLocks noGrp="1"/>
          </p:cNvSpPr>
          <p:nvPr>
            <p:ph type="title"/>
          </p:nvPr>
        </p:nvSpPr>
        <p:spPr/>
        <p:txBody>
          <a:bodyPr>
            <a:normAutofit/>
          </a:bodyPr>
          <a:lstStyle/>
          <a:p>
            <a:r>
              <a:rPr lang="fi-FI" dirty="0" err="1"/>
              <a:t>Vertical</a:t>
            </a:r>
            <a:r>
              <a:rPr lang="fi-FI" dirty="0"/>
              <a:t> </a:t>
            </a:r>
            <a:r>
              <a:rPr lang="fi-FI" dirty="0" err="1"/>
              <a:t>Handoff</a:t>
            </a:r>
            <a:r>
              <a:rPr lang="fi-FI" dirty="0"/>
              <a:t> </a:t>
            </a:r>
            <a:r>
              <a:rPr lang="fi-FI" dirty="0" err="1"/>
              <a:t>Decision</a:t>
            </a:r>
            <a:r>
              <a:rPr lang="fi-FI" dirty="0"/>
              <a:t> </a:t>
            </a:r>
            <a:r>
              <a:rPr lang="fi-FI" dirty="0" err="1"/>
              <a:t>Algorithms</a:t>
            </a:r>
            <a:endParaRPr lang="en-GB" dirty="0"/>
          </a:p>
        </p:txBody>
      </p:sp>
      <p:sp>
        <p:nvSpPr>
          <p:cNvPr id="5" name="4 - Θέση αριθμού διαφάνειας"/>
          <p:cNvSpPr>
            <a:spLocks noGrp="1"/>
          </p:cNvSpPr>
          <p:nvPr>
            <p:ph type="sldNum" sz="quarter" idx="15"/>
          </p:nvPr>
        </p:nvSpPr>
        <p:spPr/>
        <p:txBody>
          <a:bodyPr/>
          <a:lstStyle/>
          <a:p>
            <a:fld id="{93B0E327-F3A5-4F58-B50D-CC61C24A262C}" type="slidenum">
              <a:rPr lang="el-GR" smtClean="0"/>
              <a:pPr/>
              <a:t>21</a:t>
            </a:fld>
            <a:endParaRPr lang="el-GR"/>
          </a:p>
        </p:txBody>
      </p:sp>
    </p:spTree>
    <p:extLst>
      <p:ext uri="{BB962C8B-B14F-4D97-AF65-F5344CB8AC3E}">
        <p14:creationId xmlns="" xmlns:p14="http://schemas.microsoft.com/office/powerpoint/2010/main" val="30744201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3200">
                <a:latin typeface="Arial" pitchFamily="34" charset="0"/>
              </a:rPr>
              <a:t>Multi-Attribute Decision Making (MADM) Methods</a:t>
            </a:r>
          </a:p>
        </p:txBody>
      </p:sp>
      <p:sp>
        <p:nvSpPr>
          <p:cNvPr id="62467" name="Rectangle 3"/>
          <p:cNvSpPr>
            <a:spLocks noGrp="1" noChangeArrowheads="1"/>
          </p:cNvSpPr>
          <p:nvPr>
            <p:ph idx="1"/>
          </p:nvPr>
        </p:nvSpPr>
        <p:spPr>
          <a:xfrm>
            <a:off x="457200" y="1600200"/>
            <a:ext cx="7427168" cy="1972816"/>
          </a:xfrm>
        </p:spPr>
        <p:txBody>
          <a:bodyPr/>
          <a:lstStyle/>
          <a:p>
            <a:pPr>
              <a:lnSpc>
                <a:spcPct val="80000"/>
              </a:lnSpc>
            </a:pPr>
            <a:r>
              <a:rPr lang="en-US" sz="2500" dirty="0">
                <a:latin typeface="Arial" pitchFamily="34" charset="0"/>
              </a:rPr>
              <a:t>The Analytic Hierarchy Process (AHP)</a:t>
            </a:r>
          </a:p>
          <a:p>
            <a:pPr>
              <a:lnSpc>
                <a:spcPct val="80000"/>
              </a:lnSpc>
              <a:buNone/>
            </a:pPr>
            <a:endParaRPr lang="en-US" sz="2500" dirty="0">
              <a:latin typeface="Arial" pitchFamily="34" charset="0"/>
            </a:endParaRPr>
          </a:p>
          <a:p>
            <a:pPr>
              <a:lnSpc>
                <a:spcPct val="80000"/>
              </a:lnSpc>
            </a:pPr>
            <a:r>
              <a:rPr lang="en-US" sz="2500" dirty="0">
                <a:latin typeface="Arial" pitchFamily="34" charset="0"/>
              </a:rPr>
              <a:t>The Technique for Order Preference by Similarity to Ideal Solution (TOPSIS)</a:t>
            </a:r>
          </a:p>
          <a:p>
            <a:pPr>
              <a:lnSpc>
                <a:spcPct val="80000"/>
              </a:lnSpc>
            </a:pPr>
            <a:endParaRPr lang="en-US" sz="2500" dirty="0">
              <a:latin typeface="Arial" pitchFamily="34" charset="0"/>
            </a:endParaRPr>
          </a:p>
          <a:p>
            <a:pPr>
              <a:lnSpc>
                <a:spcPct val="80000"/>
              </a:lnSpc>
            </a:pPr>
            <a:endParaRPr lang="en-US" sz="2500" dirty="0">
              <a:latin typeface="Arial" pitchFamily="34" charset="0"/>
            </a:endParaRPr>
          </a:p>
          <a:p>
            <a:pPr>
              <a:lnSpc>
                <a:spcPct val="80000"/>
              </a:lnSpc>
            </a:pPr>
            <a:endParaRPr lang="en-US" sz="2500" dirty="0">
              <a:latin typeface="Arial" pitchFamily="34" charset="0"/>
            </a:endParaRPr>
          </a:p>
          <a:p>
            <a:pPr>
              <a:lnSpc>
                <a:spcPct val="80000"/>
              </a:lnSpc>
            </a:pPr>
            <a:endParaRPr lang="en-US" sz="2500" dirty="0">
              <a:latin typeface="Arial" pitchFamily="34" charset="0"/>
            </a:endParaRPr>
          </a:p>
        </p:txBody>
      </p:sp>
      <p:sp>
        <p:nvSpPr>
          <p:cNvPr id="62469" name="Rectangle 5"/>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i-FI"/>
          </a:p>
        </p:txBody>
      </p:sp>
      <p:sp>
        <p:nvSpPr>
          <p:cNvPr id="62471" name="Rectangle 7"/>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i-FI"/>
          </a:p>
        </p:txBody>
      </p:sp>
      <p:graphicFrame>
        <p:nvGraphicFramePr>
          <p:cNvPr id="1030" name="Object 6"/>
          <p:cNvGraphicFramePr>
            <a:graphicFrameLocks noChangeAspect="1"/>
          </p:cNvGraphicFramePr>
          <p:nvPr/>
        </p:nvGraphicFramePr>
        <p:xfrm>
          <a:off x="755576" y="3284984"/>
          <a:ext cx="3672408" cy="3102890"/>
        </p:xfrm>
        <a:graphic>
          <a:graphicData uri="http://schemas.openxmlformats.org/presentationml/2006/ole">
            <p:oleObj spid="_x0000_s1510" name="Equation" r:id="rId4" imgW="1981200" imgH="1447800" progId="Equation.3">
              <p:embed/>
            </p:oleObj>
          </a:graphicData>
        </a:graphic>
      </p:graphicFrame>
      <p:grpSp>
        <p:nvGrpSpPr>
          <p:cNvPr id="18" name="17 - Ομάδα"/>
          <p:cNvGrpSpPr/>
          <p:nvPr/>
        </p:nvGrpSpPr>
        <p:grpSpPr>
          <a:xfrm>
            <a:off x="4644008" y="3284984"/>
            <a:ext cx="4066646" cy="2723823"/>
            <a:chOff x="4572000" y="3212976"/>
            <a:chExt cx="4066646" cy="2723823"/>
          </a:xfrm>
        </p:grpSpPr>
        <p:sp>
          <p:nvSpPr>
            <p:cNvPr id="13" name="Text Box 6"/>
            <p:cNvSpPr txBox="1">
              <a:spLocks noChangeArrowheads="1"/>
            </p:cNvSpPr>
            <p:nvPr/>
          </p:nvSpPr>
          <p:spPr bwMode="auto">
            <a:xfrm>
              <a:off x="4572000" y="3212976"/>
              <a:ext cx="4066646" cy="27238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solidFill>
                    <a:schemeClr val="accent3">
                      <a:lumMod val="50000"/>
                    </a:schemeClr>
                  </a:solidFill>
                </a:rPr>
                <a:t>where </a:t>
              </a:r>
            </a:p>
            <a:p>
              <a:pPr>
                <a:spcBef>
                  <a:spcPct val="50000"/>
                </a:spcBef>
              </a:pPr>
              <a:r>
                <a:rPr lang="en-US" dirty="0">
                  <a:solidFill>
                    <a:schemeClr val="accent3">
                      <a:lumMod val="50000"/>
                    </a:schemeClr>
                  </a:solidFill>
                </a:rPr>
                <a:t>                           are the possible </a:t>
              </a:r>
              <a:r>
                <a:rPr lang="en-US" dirty="0" smtClean="0">
                  <a:solidFill>
                    <a:schemeClr val="accent3">
                      <a:lumMod val="50000"/>
                    </a:schemeClr>
                  </a:solidFill>
                </a:rPr>
                <a:t>alternatives </a:t>
              </a:r>
              <a:r>
                <a:rPr lang="el-GR" sz="1400" dirty="0" smtClean="0">
                  <a:solidFill>
                    <a:schemeClr val="accent3">
                      <a:lumMod val="50000"/>
                    </a:schemeClr>
                  </a:solidFill>
                </a:rPr>
                <a:t>(</a:t>
              </a:r>
              <a:r>
                <a:rPr lang="en-US" sz="1400" dirty="0" err="1" smtClean="0">
                  <a:solidFill>
                    <a:schemeClr val="accent3">
                      <a:lumMod val="50000"/>
                    </a:schemeClr>
                  </a:solidFill>
                </a:rPr>
                <a:t>eg</a:t>
              </a:r>
              <a:r>
                <a:rPr lang="en-US" sz="1400" dirty="0" smtClean="0">
                  <a:solidFill>
                    <a:schemeClr val="accent3">
                      <a:lumMod val="50000"/>
                    </a:schemeClr>
                  </a:solidFill>
                </a:rPr>
                <a:t> LTE, </a:t>
              </a:r>
              <a:r>
                <a:rPr lang="en-US" sz="1400" dirty="0" err="1" smtClean="0">
                  <a:solidFill>
                    <a:schemeClr val="accent3">
                      <a:lumMod val="50000"/>
                    </a:schemeClr>
                  </a:solidFill>
                </a:rPr>
                <a:t>WiMAX</a:t>
              </a:r>
              <a:r>
                <a:rPr lang="en-US" sz="1400" dirty="0" smtClean="0">
                  <a:solidFill>
                    <a:schemeClr val="accent3">
                      <a:lumMod val="50000"/>
                    </a:schemeClr>
                  </a:solidFill>
                </a:rPr>
                <a:t>, </a:t>
              </a:r>
              <a:r>
                <a:rPr lang="en-US" sz="1400" dirty="0" err="1" smtClean="0">
                  <a:solidFill>
                    <a:schemeClr val="accent3">
                      <a:lumMod val="50000"/>
                    </a:schemeClr>
                  </a:solidFill>
                </a:rPr>
                <a:t>Wifi</a:t>
              </a:r>
              <a:r>
                <a:rPr lang="en-US" sz="1400" dirty="0" smtClean="0">
                  <a:solidFill>
                    <a:schemeClr val="accent3">
                      <a:lumMod val="50000"/>
                    </a:schemeClr>
                  </a:solidFill>
                </a:rPr>
                <a:t> etc)</a:t>
              </a:r>
            </a:p>
            <a:p>
              <a:pPr>
                <a:spcBef>
                  <a:spcPct val="50000"/>
                </a:spcBef>
              </a:pPr>
              <a:r>
                <a:rPr lang="en-US" dirty="0" smtClean="0">
                  <a:solidFill>
                    <a:schemeClr val="accent3">
                      <a:lumMod val="50000"/>
                    </a:schemeClr>
                  </a:solidFill>
                </a:rPr>
                <a:t> 		are </a:t>
              </a:r>
              <a:r>
                <a:rPr lang="en-US" dirty="0">
                  <a:solidFill>
                    <a:schemeClr val="accent3">
                      <a:lumMod val="50000"/>
                    </a:schemeClr>
                  </a:solidFill>
                </a:rPr>
                <a:t>the </a:t>
              </a:r>
              <a:r>
                <a:rPr lang="en-US" dirty="0" smtClean="0">
                  <a:solidFill>
                    <a:schemeClr val="accent3">
                      <a:lumMod val="50000"/>
                    </a:schemeClr>
                  </a:solidFill>
                </a:rPr>
                <a:t>criteria (</a:t>
              </a:r>
              <a:r>
                <a:rPr lang="en-US" sz="1400" dirty="0" err="1" smtClean="0">
                  <a:solidFill>
                    <a:schemeClr val="accent3">
                      <a:lumMod val="50000"/>
                    </a:schemeClr>
                  </a:solidFill>
                </a:rPr>
                <a:t>eg</a:t>
              </a:r>
              <a:r>
                <a:rPr lang="en-US" sz="1400" dirty="0" smtClean="0">
                  <a:solidFill>
                    <a:schemeClr val="accent3">
                      <a:lumMod val="50000"/>
                    </a:schemeClr>
                  </a:solidFill>
                </a:rPr>
                <a:t> </a:t>
              </a:r>
              <a:r>
                <a:rPr lang="en-US" sz="1400" dirty="0" err="1" smtClean="0">
                  <a:solidFill>
                    <a:schemeClr val="accent3">
                      <a:lumMod val="50000"/>
                    </a:schemeClr>
                  </a:solidFill>
                </a:rPr>
                <a:t>Bdw</a:t>
              </a:r>
              <a:r>
                <a:rPr lang="en-US" sz="1400" dirty="0" smtClean="0">
                  <a:solidFill>
                    <a:schemeClr val="accent3">
                      <a:lumMod val="50000"/>
                    </a:schemeClr>
                  </a:solidFill>
                </a:rPr>
                <a:t>, latency, packet loss etc).</a:t>
              </a:r>
              <a:endParaRPr lang="en-US" sz="1400" dirty="0">
                <a:solidFill>
                  <a:schemeClr val="accent3">
                    <a:lumMod val="50000"/>
                  </a:schemeClr>
                </a:solidFill>
              </a:endParaRPr>
            </a:p>
            <a:p>
              <a:pPr>
                <a:spcBef>
                  <a:spcPct val="50000"/>
                </a:spcBef>
              </a:pPr>
              <a:r>
                <a:rPr lang="en-US" dirty="0">
                  <a:solidFill>
                    <a:schemeClr val="accent3">
                      <a:lumMod val="50000"/>
                    </a:schemeClr>
                  </a:solidFill>
                </a:rPr>
                <a:t>          is the linguistic value of the alternative with respect to the criterion       . </a:t>
              </a:r>
            </a:p>
          </p:txBody>
        </p:sp>
        <p:graphicFrame>
          <p:nvGraphicFramePr>
            <p:cNvPr id="14" name="Object 7"/>
            <p:cNvGraphicFramePr>
              <a:graphicFrameLocks noChangeAspect="1"/>
            </p:cNvGraphicFramePr>
            <p:nvPr>
              <p:extLst>
                <p:ext uri="{D42A27DB-BD31-4B8C-83A1-F6EECF244321}">
                  <p14:modId xmlns="" xmlns:p14="http://schemas.microsoft.com/office/powerpoint/2010/main" val="4007414568"/>
                </p:ext>
              </p:extLst>
            </p:nvPr>
          </p:nvGraphicFramePr>
          <p:xfrm>
            <a:off x="5004048" y="3598952"/>
            <a:ext cx="1081088" cy="298450"/>
          </p:xfrm>
          <a:graphic>
            <a:graphicData uri="http://schemas.openxmlformats.org/presentationml/2006/ole">
              <p:oleObj spid="_x0000_s1511" name="Equation" r:id="rId5" imgW="825500" imgH="228600" progId="Equation.3">
                <p:embed/>
              </p:oleObj>
            </a:graphicData>
          </a:graphic>
        </p:graphicFrame>
        <p:graphicFrame>
          <p:nvGraphicFramePr>
            <p:cNvPr id="15" name="Object 9"/>
            <p:cNvGraphicFramePr>
              <a:graphicFrameLocks noChangeAspect="1"/>
            </p:cNvGraphicFramePr>
            <p:nvPr>
              <p:extLst>
                <p:ext uri="{D42A27DB-BD31-4B8C-83A1-F6EECF244321}">
                  <p14:modId xmlns="" xmlns:p14="http://schemas.microsoft.com/office/powerpoint/2010/main" val="1633367893"/>
                </p:ext>
              </p:extLst>
            </p:nvPr>
          </p:nvGraphicFramePr>
          <p:xfrm>
            <a:off x="4860032" y="4365104"/>
            <a:ext cx="1079500" cy="293688"/>
          </p:xfrm>
          <a:graphic>
            <a:graphicData uri="http://schemas.openxmlformats.org/presentationml/2006/ole">
              <p:oleObj spid="_x0000_s1512" name="Equation" r:id="rId6" imgW="838200" imgH="228600" progId="Equation.3">
                <p:embed/>
              </p:oleObj>
            </a:graphicData>
          </a:graphic>
        </p:graphicFrame>
        <p:graphicFrame>
          <p:nvGraphicFramePr>
            <p:cNvPr id="16" name="Object 11"/>
            <p:cNvGraphicFramePr>
              <a:graphicFrameLocks noChangeAspect="1"/>
            </p:cNvGraphicFramePr>
            <p:nvPr>
              <p:extLst>
                <p:ext uri="{D42A27DB-BD31-4B8C-83A1-F6EECF244321}">
                  <p14:modId xmlns="" xmlns:p14="http://schemas.microsoft.com/office/powerpoint/2010/main" val="3025839371"/>
                </p:ext>
              </p:extLst>
            </p:nvPr>
          </p:nvGraphicFramePr>
          <p:xfrm>
            <a:off x="4860032" y="4941168"/>
            <a:ext cx="320675" cy="360363"/>
          </p:xfrm>
          <a:graphic>
            <a:graphicData uri="http://schemas.openxmlformats.org/presentationml/2006/ole">
              <p:oleObj spid="_x0000_s1513" name="Equation" r:id="rId7" imgW="190335" imgH="266469" progId="Equation.3">
                <p:embed/>
              </p:oleObj>
            </a:graphicData>
          </a:graphic>
        </p:graphicFrame>
        <p:graphicFrame>
          <p:nvGraphicFramePr>
            <p:cNvPr id="17" name="Object 13"/>
            <p:cNvGraphicFramePr>
              <a:graphicFrameLocks noChangeAspect="1"/>
            </p:cNvGraphicFramePr>
            <p:nvPr>
              <p:extLst>
                <p:ext uri="{D42A27DB-BD31-4B8C-83A1-F6EECF244321}">
                  <p14:modId xmlns="" xmlns:p14="http://schemas.microsoft.com/office/powerpoint/2010/main" val="3957412300"/>
                </p:ext>
              </p:extLst>
            </p:nvPr>
          </p:nvGraphicFramePr>
          <p:xfrm>
            <a:off x="5652120" y="5517232"/>
            <a:ext cx="320675" cy="381000"/>
          </p:xfrm>
          <a:graphic>
            <a:graphicData uri="http://schemas.openxmlformats.org/presentationml/2006/ole">
              <p:oleObj spid="_x0000_s1514" name="Equation" r:id="rId8" imgW="203112" imgH="241195" progId="Equation.3">
                <p:embed/>
              </p:oleObj>
            </a:graphicData>
          </a:graphic>
        </p:graphicFrame>
      </p:grpSp>
      <p:sp>
        <p:nvSpPr>
          <p:cNvPr id="19" name="18 - Θέση αριθμού διαφάνειας"/>
          <p:cNvSpPr>
            <a:spLocks noGrp="1"/>
          </p:cNvSpPr>
          <p:nvPr>
            <p:ph type="sldNum" sz="quarter" idx="15"/>
          </p:nvPr>
        </p:nvSpPr>
        <p:spPr/>
        <p:txBody>
          <a:bodyPr/>
          <a:lstStyle/>
          <a:p>
            <a:fld id="{93B0E327-F3A5-4F58-B50D-CC61C24A262C}" type="slidenum">
              <a:rPr lang="el-GR" smtClean="0"/>
              <a:pPr/>
              <a:t>22</a:t>
            </a:fld>
            <a:endParaRPr lang="el-GR"/>
          </a:p>
        </p:txBody>
      </p:sp>
    </p:spTree>
    <p:extLst>
      <p:ext uri="{BB962C8B-B14F-4D97-AF65-F5344CB8AC3E}">
        <p14:creationId xmlns="" xmlns:p14="http://schemas.microsoft.com/office/powerpoint/2010/main" val="2005140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dirty="0">
                <a:latin typeface="Arial" pitchFamily="34" charset="0"/>
              </a:rPr>
              <a:t>Numerical Results</a:t>
            </a:r>
          </a:p>
        </p:txBody>
      </p:sp>
      <p:sp>
        <p:nvSpPr>
          <p:cNvPr id="78852" name="Rectangle 4"/>
          <p:cNvSpPr>
            <a:spLocks noGrp="1" noChangeArrowheads="1"/>
          </p:cNvSpPr>
          <p:nvPr>
            <p:ph idx="1"/>
          </p:nvPr>
        </p:nvSpPr>
        <p:spPr>
          <a:xfrm>
            <a:off x="539552" y="1484784"/>
            <a:ext cx="7467600" cy="4873752"/>
          </a:xfrm>
        </p:spPr>
        <p:txBody>
          <a:bodyPr/>
          <a:lstStyle/>
          <a:p>
            <a:r>
              <a:rPr lang="en-US" sz="2100" dirty="0">
                <a:latin typeface="Arial" pitchFamily="34" charset="0"/>
              </a:rPr>
              <a:t>Networks</a:t>
            </a:r>
          </a:p>
          <a:p>
            <a:pPr lvl="1"/>
            <a:r>
              <a:rPr lang="en-US" sz="1900" dirty="0">
                <a:latin typeface="Arial" pitchFamily="34" charset="0"/>
              </a:rPr>
              <a:t>a </a:t>
            </a:r>
            <a:r>
              <a:rPr lang="en-US" sz="1900" dirty="0" smtClean="0">
                <a:latin typeface="Arial" pitchFamily="34" charset="0"/>
              </a:rPr>
              <a:t>LTE </a:t>
            </a:r>
            <a:r>
              <a:rPr lang="en-US" sz="1900" dirty="0">
                <a:latin typeface="Arial" pitchFamily="34" charset="0"/>
              </a:rPr>
              <a:t>network</a:t>
            </a:r>
          </a:p>
          <a:p>
            <a:pPr lvl="1"/>
            <a:r>
              <a:rPr lang="en-US" sz="1900" dirty="0">
                <a:latin typeface="Arial" pitchFamily="34" charset="0"/>
              </a:rPr>
              <a:t>a </a:t>
            </a:r>
            <a:r>
              <a:rPr lang="en-US" sz="1900" dirty="0" err="1">
                <a:latin typeface="Arial" pitchFamily="34" charset="0"/>
              </a:rPr>
              <a:t>WiMAX</a:t>
            </a:r>
            <a:r>
              <a:rPr lang="en-US" sz="1900" dirty="0">
                <a:latin typeface="Arial" pitchFamily="34" charset="0"/>
              </a:rPr>
              <a:t> network </a:t>
            </a:r>
          </a:p>
          <a:p>
            <a:pPr lvl="1"/>
            <a:r>
              <a:rPr lang="en-US" sz="1900" dirty="0">
                <a:latin typeface="Arial" pitchFamily="34" charset="0"/>
              </a:rPr>
              <a:t>a 802.11b WLAN network (WLAN1) </a:t>
            </a:r>
          </a:p>
          <a:p>
            <a:pPr lvl="1"/>
            <a:r>
              <a:rPr lang="en-US" sz="1900" dirty="0">
                <a:latin typeface="Arial" pitchFamily="34" charset="0"/>
              </a:rPr>
              <a:t>a IEEE 802.11g WLAN network (WLAN2) </a:t>
            </a:r>
          </a:p>
          <a:p>
            <a:r>
              <a:rPr lang="en-US" sz="2100" dirty="0">
                <a:latin typeface="Arial" pitchFamily="34" charset="0"/>
              </a:rPr>
              <a:t>Three applications</a:t>
            </a:r>
          </a:p>
          <a:p>
            <a:pPr lvl="1"/>
            <a:r>
              <a:rPr lang="en-US" sz="1900" dirty="0">
                <a:latin typeface="Arial" pitchFamily="34" charset="0"/>
              </a:rPr>
              <a:t>VoIP </a:t>
            </a:r>
          </a:p>
          <a:p>
            <a:pPr lvl="1"/>
            <a:r>
              <a:rPr lang="en-US" sz="1900" dirty="0">
                <a:latin typeface="Arial" pitchFamily="34" charset="0"/>
              </a:rPr>
              <a:t>Media streaming and</a:t>
            </a:r>
          </a:p>
          <a:p>
            <a:pPr lvl="1"/>
            <a:r>
              <a:rPr lang="en-US" sz="1900" dirty="0">
                <a:latin typeface="Arial" pitchFamily="34" charset="0"/>
              </a:rPr>
              <a:t>Web browsing </a:t>
            </a:r>
          </a:p>
        </p:txBody>
      </p:sp>
      <p:sp>
        <p:nvSpPr>
          <p:cNvPr id="78855" name="Rectangle 7"/>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i-FI"/>
          </a:p>
        </p:txBody>
      </p:sp>
      <p:sp>
        <p:nvSpPr>
          <p:cNvPr id="78856" name="Text Box 8"/>
          <p:cNvSpPr txBox="1">
            <a:spLocks noChangeArrowheads="1"/>
          </p:cNvSpPr>
          <p:nvPr/>
        </p:nvSpPr>
        <p:spPr bwMode="auto">
          <a:xfrm>
            <a:off x="5580112" y="5301208"/>
            <a:ext cx="252095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solidFill>
                  <a:srgbClr val="0070C0"/>
                </a:solidFill>
              </a:rPr>
              <a:t>The Network Topology </a:t>
            </a:r>
          </a:p>
        </p:txBody>
      </p:sp>
      <p:sp>
        <p:nvSpPr>
          <p:cNvPr id="7" name="6 - Θέση αριθμού διαφάνειας"/>
          <p:cNvSpPr>
            <a:spLocks noGrp="1"/>
          </p:cNvSpPr>
          <p:nvPr>
            <p:ph type="sldNum" sz="quarter" idx="15"/>
          </p:nvPr>
        </p:nvSpPr>
        <p:spPr/>
        <p:txBody>
          <a:bodyPr/>
          <a:lstStyle/>
          <a:p>
            <a:fld id="{93B0E327-F3A5-4F58-B50D-CC61C24A262C}" type="slidenum">
              <a:rPr lang="el-GR" smtClean="0"/>
              <a:pPr/>
              <a:t>23</a:t>
            </a:fld>
            <a:endParaRPr lang="el-GR"/>
          </a:p>
        </p:txBody>
      </p:sp>
      <p:grpSp>
        <p:nvGrpSpPr>
          <p:cNvPr id="12" name="11 - Ομάδα"/>
          <p:cNvGrpSpPr/>
          <p:nvPr/>
        </p:nvGrpSpPr>
        <p:grpSpPr>
          <a:xfrm>
            <a:off x="4860032" y="3501008"/>
            <a:ext cx="3839025" cy="1875284"/>
            <a:chOff x="4860032" y="3284984"/>
            <a:chExt cx="3839025" cy="1875284"/>
          </a:xfrm>
        </p:grpSpPr>
        <p:pic>
          <p:nvPicPr>
            <p:cNvPr id="2147" name="Picture 99"/>
            <p:cNvPicPr>
              <a:picLocks noChangeAspect="1" noChangeArrowheads="1"/>
            </p:cNvPicPr>
            <p:nvPr/>
          </p:nvPicPr>
          <p:blipFill>
            <a:blip r:embed="rId3" cstate="print"/>
            <a:srcRect/>
            <a:stretch>
              <a:fillRect/>
            </a:stretch>
          </p:blipFill>
          <p:spPr bwMode="auto">
            <a:xfrm>
              <a:off x="4860032" y="3284984"/>
              <a:ext cx="3839025" cy="1875284"/>
            </a:xfrm>
            <a:prstGeom prst="rect">
              <a:avLst/>
            </a:prstGeom>
            <a:noFill/>
            <a:ln w="9525">
              <a:noFill/>
              <a:miter lim="800000"/>
              <a:headEnd/>
              <a:tailEnd/>
            </a:ln>
          </p:spPr>
        </p:pic>
        <p:sp>
          <p:nvSpPr>
            <p:cNvPr id="9" name="8 - TextBox"/>
            <p:cNvSpPr txBox="1"/>
            <p:nvPr/>
          </p:nvSpPr>
          <p:spPr>
            <a:xfrm>
              <a:off x="6372200" y="3356992"/>
              <a:ext cx="1008112" cy="276999"/>
            </a:xfrm>
            <a:prstGeom prst="rect">
              <a:avLst/>
            </a:prstGeom>
            <a:noFill/>
          </p:spPr>
          <p:txBody>
            <a:bodyPr wrap="square" rtlCol="0">
              <a:spAutoFit/>
            </a:bodyPr>
            <a:lstStyle/>
            <a:p>
              <a:r>
                <a:rPr lang="en-US" sz="1200" dirty="0" smtClean="0"/>
                <a:t>LTE</a:t>
              </a:r>
              <a:endParaRPr lang="en-GB" sz="1200" dirty="0"/>
            </a:p>
          </p:txBody>
        </p:sp>
        <p:sp>
          <p:nvSpPr>
            <p:cNvPr id="11" name="10 - TextBox"/>
            <p:cNvSpPr txBox="1"/>
            <p:nvPr/>
          </p:nvSpPr>
          <p:spPr>
            <a:xfrm>
              <a:off x="6300192" y="3717032"/>
              <a:ext cx="864096" cy="276999"/>
            </a:xfrm>
            <a:prstGeom prst="rect">
              <a:avLst/>
            </a:prstGeom>
            <a:noFill/>
          </p:spPr>
          <p:txBody>
            <a:bodyPr wrap="square" rtlCol="0">
              <a:spAutoFit/>
            </a:bodyPr>
            <a:lstStyle/>
            <a:p>
              <a:r>
                <a:rPr lang="en-US" sz="1200" dirty="0" err="1" smtClean="0"/>
                <a:t>WiMAX</a:t>
              </a:r>
              <a:endParaRPr lang="en-GB" sz="1200" dirty="0"/>
            </a:p>
          </p:txBody>
        </p:sp>
      </p:grpSp>
    </p:spTree>
    <p:extLst>
      <p:ext uri="{BB962C8B-B14F-4D97-AF65-F5344CB8AC3E}">
        <p14:creationId xmlns="" xmlns:p14="http://schemas.microsoft.com/office/powerpoint/2010/main" val="3948560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dirty="0">
                <a:latin typeface="Arial" pitchFamily="34" charset="0"/>
              </a:rPr>
              <a:t>Numerical Results - AHP</a:t>
            </a:r>
          </a:p>
        </p:txBody>
      </p:sp>
      <p:graphicFrame>
        <p:nvGraphicFramePr>
          <p:cNvPr id="87881" name="Group 841"/>
          <p:cNvGraphicFramePr>
            <a:graphicFrameLocks noGrp="1"/>
          </p:cNvGraphicFramePr>
          <p:nvPr>
            <p:ph idx="1"/>
            <p:extLst>
              <p:ext uri="{D42A27DB-BD31-4B8C-83A1-F6EECF244321}">
                <p14:modId xmlns="" xmlns:p14="http://schemas.microsoft.com/office/powerpoint/2010/main" val="2276371108"/>
              </p:ext>
            </p:extLst>
          </p:nvPr>
        </p:nvGraphicFramePr>
        <p:xfrm>
          <a:off x="457200" y="1600200"/>
          <a:ext cx="8229601" cy="2952752"/>
        </p:xfrm>
        <a:graphic>
          <a:graphicData uri="http://schemas.openxmlformats.org/drawingml/2006/table">
            <a:tbl>
              <a:tblPr/>
              <a:tblGrid>
                <a:gridCol w="1504425">
                  <a:extLst>
                    <a:ext uri="{9D8B030D-6E8A-4147-A177-3AD203B41FA5}">
                      <a16:colId xmlns="" xmlns:a16="http://schemas.microsoft.com/office/drawing/2014/main" val="20000"/>
                    </a:ext>
                  </a:extLst>
                </a:gridCol>
                <a:gridCol w="1532591">
                  <a:extLst>
                    <a:ext uri="{9D8B030D-6E8A-4147-A177-3AD203B41FA5}">
                      <a16:colId xmlns="" xmlns:a16="http://schemas.microsoft.com/office/drawing/2014/main" val="20001"/>
                    </a:ext>
                  </a:extLst>
                </a:gridCol>
                <a:gridCol w="1058731">
                  <a:extLst>
                    <a:ext uri="{9D8B030D-6E8A-4147-A177-3AD203B41FA5}">
                      <a16:colId xmlns="" xmlns:a16="http://schemas.microsoft.com/office/drawing/2014/main" val="20002"/>
                    </a:ext>
                  </a:extLst>
                </a:gridCol>
                <a:gridCol w="1254239">
                  <a:extLst>
                    <a:ext uri="{9D8B030D-6E8A-4147-A177-3AD203B41FA5}">
                      <a16:colId xmlns="" xmlns:a16="http://schemas.microsoft.com/office/drawing/2014/main" val="20003"/>
                    </a:ext>
                  </a:extLst>
                </a:gridCol>
                <a:gridCol w="791977">
                  <a:extLst>
                    <a:ext uri="{9D8B030D-6E8A-4147-A177-3AD203B41FA5}">
                      <a16:colId xmlns="" xmlns:a16="http://schemas.microsoft.com/office/drawing/2014/main" val="20004"/>
                    </a:ext>
                  </a:extLst>
                </a:gridCol>
                <a:gridCol w="1080270">
                  <a:extLst>
                    <a:ext uri="{9D8B030D-6E8A-4147-A177-3AD203B41FA5}">
                      <a16:colId xmlns="" xmlns:a16="http://schemas.microsoft.com/office/drawing/2014/main" val="20005"/>
                    </a:ext>
                  </a:extLst>
                </a:gridCol>
                <a:gridCol w="1007368">
                  <a:extLst>
                    <a:ext uri="{9D8B030D-6E8A-4147-A177-3AD203B41FA5}">
                      <a16:colId xmlns="" xmlns:a16="http://schemas.microsoft.com/office/drawing/2014/main" val="20006"/>
                    </a:ext>
                  </a:extLst>
                </a:gridCol>
              </a:tblGrid>
              <a:tr h="636588">
                <a:tc gridSpan="7">
                  <a:txBody>
                    <a:bodyPr/>
                    <a:lstStyle/>
                    <a:p>
                      <a:pPr marL="0" marR="0" lvl="0" indent="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dirty="0">
                          <a:ln>
                            <a:noFill/>
                          </a:ln>
                          <a:solidFill>
                            <a:srgbClr val="0070C0"/>
                          </a:solidFill>
                          <a:effectLst/>
                          <a:latin typeface="Verdana" pitchFamily="34" charset="0"/>
                        </a:rPr>
                        <a:t>The pairwise comparison matrix for the basic network parameters for VoIP Applications</a:t>
                      </a: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 xmlns:a16="http://schemas.microsoft.com/office/drawing/2014/main" val="10000"/>
                  </a:ext>
                </a:extLst>
              </a:tr>
              <a:tr h="38576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VoIP</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Throughput</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Latency</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Reliability</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Cost</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Security</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Weight</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8735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Throughput</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dirty="0">
                          <a:ln>
                            <a:noFill/>
                          </a:ln>
                          <a:solidFill>
                            <a:srgbClr val="000000"/>
                          </a:solidFill>
                          <a:effectLst/>
                          <a:latin typeface="Times" charset="0"/>
                          <a:ea typeface="Times" charset="0"/>
                          <a:cs typeface="Times New Roman" pitchFamily="18" charset="0"/>
                        </a:rPr>
                        <a:t>1</a:t>
                      </a:r>
                      <a:endParaRPr kumimoji="0" lang="en-US" sz="1400" b="1" i="0" u="none" strike="noStrike" cap="none" normalizeH="0" baseline="0" dirty="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dirty="0">
                          <a:ln>
                            <a:noFill/>
                          </a:ln>
                          <a:solidFill>
                            <a:srgbClr val="000000"/>
                          </a:solidFill>
                          <a:effectLst/>
                          <a:latin typeface="Times" charset="0"/>
                          <a:ea typeface="Times" charset="0"/>
                          <a:cs typeface="Times New Roman" pitchFamily="18" charset="0"/>
                        </a:rPr>
                        <a:t>1/5</a:t>
                      </a:r>
                      <a:endParaRPr kumimoji="0" lang="en-US" sz="1400" b="1" i="0" u="none" strike="noStrike" cap="none" normalizeH="0" baseline="0" dirty="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dirty="0">
                          <a:ln>
                            <a:noFill/>
                          </a:ln>
                          <a:solidFill>
                            <a:srgbClr val="000000"/>
                          </a:solidFill>
                          <a:effectLst/>
                          <a:latin typeface="Times" charset="0"/>
                          <a:ea typeface="Times" charset="0"/>
                          <a:cs typeface="Times New Roman" pitchFamily="18" charset="0"/>
                        </a:rPr>
                        <a:t>1/5</a:t>
                      </a:r>
                      <a:endParaRPr kumimoji="0" lang="en-US" sz="1400" b="1" i="0" u="none" strike="noStrike" cap="none" normalizeH="0" baseline="0" dirty="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1/3</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5</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0.0937</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8735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Latency</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dirty="0">
                          <a:ln>
                            <a:noFill/>
                          </a:ln>
                          <a:solidFill>
                            <a:srgbClr val="000000"/>
                          </a:solidFill>
                          <a:effectLst/>
                          <a:latin typeface="Times" charset="0"/>
                          <a:ea typeface="Times" charset="0"/>
                          <a:cs typeface="Times New Roman" pitchFamily="18" charset="0"/>
                        </a:rPr>
                        <a:t>5</a:t>
                      </a:r>
                      <a:endParaRPr kumimoji="0" lang="en-US" sz="1400" b="1" i="0" u="none" strike="noStrike" cap="none" normalizeH="0" baseline="0" dirty="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1</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3</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3</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5</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0.3455</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8258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Packet Loss</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dirty="0">
                          <a:ln>
                            <a:noFill/>
                          </a:ln>
                          <a:solidFill>
                            <a:srgbClr val="000000"/>
                          </a:solidFill>
                          <a:effectLst/>
                          <a:latin typeface="Times" charset="0"/>
                          <a:ea typeface="Times" charset="0"/>
                          <a:cs typeface="Times New Roman" pitchFamily="18" charset="0"/>
                        </a:rPr>
                        <a:t>5</a:t>
                      </a:r>
                      <a:endParaRPr kumimoji="0" lang="en-US" sz="1400" b="1" i="0" u="none" strike="noStrike" cap="none" normalizeH="0" baseline="0" dirty="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1/3</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1</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5</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5</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0.3608</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8735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Cost</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3</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1/3</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1/5</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1</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5</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0.1564</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8576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Security</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1/5</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1/5</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1/5</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1/5</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895350" algn="l"/>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1</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Times" charset="0"/>
                          <a:ea typeface="Times" charset="0"/>
                          <a:cs typeface="Times New Roman" pitchFamily="18" charset="0"/>
                        </a:rPr>
                        <a:t>0.0436</a:t>
                      </a:r>
                      <a:endParaRPr kumimoji="0" lang="en-US" sz="1400" b="1" i="0" u="none" strike="noStrike" cap="none" normalizeH="0" baseline="0" dirty="0">
                        <a:ln>
                          <a:noFill/>
                        </a:ln>
                        <a:solidFill>
                          <a:schemeClr val="tx1"/>
                        </a:solidFill>
                        <a:effectLst/>
                        <a:latin typeface="Verdana" pitchFamily="34" charset="0"/>
                        <a:ea typeface="Times" charset="0"/>
                        <a:cs typeface="Times New Roman" pitchFamily="18" charset="0"/>
                      </a:endParaRPr>
                    </a:p>
                  </a:txBody>
                  <a:tcPr marL="95435" marR="954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graphicFrame>
        <p:nvGraphicFramePr>
          <p:cNvPr id="87898" name="Group 858"/>
          <p:cNvGraphicFramePr>
            <a:graphicFrameLocks noGrp="1"/>
          </p:cNvGraphicFramePr>
          <p:nvPr>
            <p:ph sz="half" idx="4294967295"/>
            <p:extLst>
              <p:ext uri="{D42A27DB-BD31-4B8C-83A1-F6EECF244321}">
                <p14:modId xmlns="" xmlns:p14="http://schemas.microsoft.com/office/powerpoint/2010/main" val="2555062576"/>
              </p:ext>
            </p:extLst>
          </p:nvPr>
        </p:nvGraphicFramePr>
        <p:xfrm>
          <a:off x="755576" y="4797152"/>
          <a:ext cx="5256213" cy="1561148"/>
        </p:xfrm>
        <a:graphic>
          <a:graphicData uri="http://schemas.openxmlformats.org/drawingml/2006/table">
            <a:tbl>
              <a:tblPr/>
              <a:tblGrid>
                <a:gridCol w="1314450">
                  <a:extLst>
                    <a:ext uri="{9D8B030D-6E8A-4147-A177-3AD203B41FA5}">
                      <a16:colId xmlns="" xmlns:a16="http://schemas.microsoft.com/office/drawing/2014/main" val="20000"/>
                    </a:ext>
                  </a:extLst>
                </a:gridCol>
                <a:gridCol w="1314450">
                  <a:extLst>
                    <a:ext uri="{9D8B030D-6E8A-4147-A177-3AD203B41FA5}">
                      <a16:colId xmlns="" xmlns:a16="http://schemas.microsoft.com/office/drawing/2014/main" val="20001"/>
                    </a:ext>
                  </a:extLst>
                </a:gridCol>
                <a:gridCol w="1312863">
                  <a:extLst>
                    <a:ext uri="{9D8B030D-6E8A-4147-A177-3AD203B41FA5}">
                      <a16:colId xmlns="" xmlns:a16="http://schemas.microsoft.com/office/drawing/2014/main" val="20002"/>
                    </a:ext>
                  </a:extLst>
                </a:gridCol>
                <a:gridCol w="1314450">
                  <a:extLst>
                    <a:ext uri="{9D8B030D-6E8A-4147-A177-3AD203B41FA5}">
                      <a16:colId xmlns="" xmlns:a16="http://schemas.microsoft.com/office/drawing/2014/main" val="20003"/>
                    </a:ext>
                  </a:extLst>
                </a:gridCol>
              </a:tblGrid>
              <a:tr h="215900">
                <a:tc gridSpan="4">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r>
                        <a:rPr kumimoji="0" lang="en-US" sz="1400" b="1" i="0" u="none" strike="noStrike" cap="none" normalizeH="0" baseline="0" dirty="0">
                          <a:ln>
                            <a:noFill/>
                          </a:ln>
                          <a:solidFill>
                            <a:srgbClr val="0070C0"/>
                          </a:solidFill>
                          <a:effectLst/>
                          <a:latin typeface="Verdana" pitchFamily="34" charset="0"/>
                        </a:rPr>
                        <a:t>The pairwise comparison matrix for the network latency sub-parameters for VoIP Applications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 xmlns:a16="http://schemas.microsoft.com/office/drawing/2014/main" val="10000"/>
                  </a:ext>
                </a:extLst>
              </a:tr>
              <a:tr h="215900">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Delay</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Jitter</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Weight</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698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Delay</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1</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1</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0.5</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683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Jitter</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1</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Times" charset="0"/>
                          <a:ea typeface="Times" charset="0"/>
                          <a:cs typeface="Times New Roman" pitchFamily="18" charset="0"/>
                        </a:rPr>
                        <a:t>1</a:t>
                      </a:r>
                      <a:endParaRPr kumimoji="0" lang="en-US" sz="1400" b="1" i="0" u="none" strike="noStrike" cap="none" normalizeH="0" baseline="0">
                        <a:ln>
                          <a:noFill/>
                        </a:ln>
                        <a:solidFill>
                          <a:schemeClr val="tx1"/>
                        </a:solidFill>
                        <a:effectLst/>
                        <a:latin typeface="Verdana" pitchFamily="34" charset="0"/>
                        <a:ea typeface="Times"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Times" charset="0"/>
                          <a:ea typeface="Times" charset="0"/>
                          <a:cs typeface="Times New Roman" pitchFamily="18" charset="0"/>
                        </a:rPr>
                        <a:t>0.5</a:t>
                      </a:r>
                      <a:endParaRPr kumimoji="0" lang="en-US" sz="1400" b="1" i="0" u="none" strike="noStrike" cap="none" normalizeH="0" baseline="0" dirty="0">
                        <a:ln>
                          <a:noFill/>
                        </a:ln>
                        <a:solidFill>
                          <a:schemeClr val="tx1"/>
                        </a:solidFill>
                        <a:effectLst/>
                        <a:latin typeface="Verdana" pitchFamily="34" charset="0"/>
                        <a:ea typeface="Times"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5" name="4 - Θέση αριθμού διαφάνειας"/>
          <p:cNvSpPr>
            <a:spLocks noGrp="1"/>
          </p:cNvSpPr>
          <p:nvPr>
            <p:ph type="sldNum" sz="quarter" idx="15"/>
          </p:nvPr>
        </p:nvSpPr>
        <p:spPr/>
        <p:txBody>
          <a:bodyPr/>
          <a:lstStyle/>
          <a:p>
            <a:fld id="{93B0E327-F3A5-4F58-B50D-CC61C24A262C}" type="slidenum">
              <a:rPr lang="el-GR" smtClean="0"/>
              <a:pPr/>
              <a:t>24</a:t>
            </a:fld>
            <a:endParaRPr lang="el-GR"/>
          </a:p>
        </p:txBody>
      </p:sp>
    </p:spTree>
    <p:extLst>
      <p:ext uri="{BB962C8B-B14F-4D97-AF65-F5344CB8AC3E}">
        <p14:creationId xmlns="" xmlns:p14="http://schemas.microsoft.com/office/powerpoint/2010/main" val="2413506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dirty="0">
                <a:latin typeface="Arial" pitchFamily="34" charset="0"/>
              </a:rPr>
              <a:t>Numerical Results - TOPSIS</a:t>
            </a:r>
          </a:p>
        </p:txBody>
      </p:sp>
      <p:sp>
        <p:nvSpPr>
          <p:cNvPr id="4" name="3 - Θέση αριθμού διαφάνειας"/>
          <p:cNvSpPr>
            <a:spLocks noGrp="1"/>
          </p:cNvSpPr>
          <p:nvPr>
            <p:ph type="sldNum" sz="quarter" idx="15"/>
          </p:nvPr>
        </p:nvSpPr>
        <p:spPr/>
        <p:txBody>
          <a:bodyPr/>
          <a:lstStyle/>
          <a:p>
            <a:fld id="{93B0E327-F3A5-4F58-B50D-CC61C24A262C}" type="slidenum">
              <a:rPr lang="el-GR" smtClean="0"/>
              <a:pPr/>
              <a:t>25</a:t>
            </a:fld>
            <a:endParaRPr lang="el-GR"/>
          </a:p>
        </p:txBody>
      </p:sp>
      <p:pic>
        <p:nvPicPr>
          <p:cNvPr id="63490" name="Picture 2" descr="https://miro.medium.com/max/210/1*usuehSx-ZgbybDl-XQi1rA.png"/>
          <p:cNvPicPr>
            <a:picLocks noChangeAspect="1" noChangeArrowheads="1"/>
          </p:cNvPicPr>
          <p:nvPr/>
        </p:nvPicPr>
        <p:blipFill>
          <a:blip r:embed="rId3" cstate="print"/>
          <a:srcRect/>
          <a:stretch>
            <a:fillRect/>
          </a:stretch>
        </p:blipFill>
        <p:spPr bwMode="auto">
          <a:xfrm>
            <a:off x="6372200" y="980728"/>
            <a:ext cx="1600200" cy="704851"/>
          </a:xfrm>
          <a:prstGeom prst="rect">
            <a:avLst/>
          </a:prstGeom>
          <a:noFill/>
        </p:spPr>
      </p:pic>
      <p:grpSp>
        <p:nvGrpSpPr>
          <p:cNvPr id="8" name="7 - Ομάδα"/>
          <p:cNvGrpSpPr/>
          <p:nvPr/>
        </p:nvGrpSpPr>
        <p:grpSpPr>
          <a:xfrm>
            <a:off x="1187624" y="1988840"/>
            <a:ext cx="6727651" cy="3828251"/>
            <a:chOff x="1187624" y="1844674"/>
            <a:chExt cx="6727651" cy="3828251"/>
          </a:xfrm>
        </p:grpSpPr>
        <p:pic>
          <p:nvPicPr>
            <p:cNvPr id="10138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r="15190"/>
            <a:stretch>
              <a:fillRect/>
            </a:stretch>
          </p:blipFill>
          <p:spPr bwMode="auto">
            <a:xfrm>
              <a:off x="1187624" y="1844674"/>
              <a:ext cx="6727651" cy="3828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6 - TextBox"/>
            <p:cNvSpPr txBox="1"/>
            <p:nvPr/>
          </p:nvSpPr>
          <p:spPr>
            <a:xfrm>
              <a:off x="2555776" y="5255472"/>
              <a:ext cx="864096" cy="261610"/>
            </a:xfrm>
            <a:prstGeom prst="rect">
              <a:avLst/>
            </a:prstGeom>
            <a:solidFill>
              <a:schemeClr val="bg1"/>
            </a:solidFill>
          </p:spPr>
          <p:txBody>
            <a:bodyPr wrap="square" rtlCol="0">
              <a:spAutoFit/>
            </a:bodyPr>
            <a:lstStyle/>
            <a:p>
              <a:r>
                <a:rPr lang="en-US" sz="1100" dirty="0" smtClean="0"/>
                <a:t>LTE</a:t>
              </a:r>
              <a:endParaRPr lang="en-GB" sz="1100" dirty="0"/>
            </a:p>
          </p:txBody>
        </p:sp>
      </p:grpSp>
      <p:sp>
        <p:nvSpPr>
          <p:cNvPr id="9" name="8 - TextBox"/>
          <p:cNvSpPr txBox="1"/>
          <p:nvPr/>
        </p:nvSpPr>
        <p:spPr>
          <a:xfrm>
            <a:off x="5868144" y="1772816"/>
            <a:ext cx="2880320" cy="261610"/>
          </a:xfrm>
          <a:prstGeom prst="rect">
            <a:avLst/>
          </a:prstGeom>
          <a:noFill/>
        </p:spPr>
        <p:txBody>
          <a:bodyPr wrap="square" rtlCol="0">
            <a:spAutoFit/>
          </a:bodyPr>
          <a:lstStyle/>
          <a:p>
            <a:r>
              <a:rPr lang="en-US" sz="1100" dirty="0" smtClean="0"/>
              <a:t>s</a:t>
            </a:r>
            <a:r>
              <a:rPr lang="en-GB" sz="1100" baseline="-25000" dirty="0" err="1" smtClean="0"/>
              <a:t>i</a:t>
            </a:r>
            <a:r>
              <a:rPr lang="en-GB" sz="1100" dirty="0" smtClean="0"/>
              <a:t> relative closeness to the ideal solution</a:t>
            </a:r>
            <a:endParaRPr lang="en-GB" sz="1100" dirty="0"/>
          </a:p>
        </p:txBody>
      </p:sp>
    </p:spTree>
    <p:extLst>
      <p:ext uri="{BB962C8B-B14F-4D97-AF65-F5344CB8AC3E}">
        <p14:creationId xmlns="" xmlns:p14="http://schemas.microsoft.com/office/powerpoint/2010/main" val="40579968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496944" cy="1143000"/>
          </a:xfrm>
        </p:spPr>
        <p:txBody>
          <a:bodyPr anchor="ctr">
            <a:normAutofit fontScale="90000"/>
          </a:bodyPr>
          <a:lstStyle/>
          <a:p>
            <a:pPr algn="l"/>
            <a:r>
              <a:rPr lang="en-US" sz="4000" b="1" dirty="0">
                <a:solidFill>
                  <a:srgbClr val="595959"/>
                </a:solidFill>
                <a:latin typeface="Lucida Sans Unicode (Headings)"/>
              </a:rPr>
              <a:t>IP Mobility Management Technologies</a:t>
            </a:r>
            <a:endParaRPr lang="en-US" sz="4000" b="1" dirty="0"/>
          </a:p>
        </p:txBody>
      </p:sp>
      <p:sp>
        <p:nvSpPr>
          <p:cNvPr id="3" name="Content Placeholder 2"/>
          <p:cNvSpPr>
            <a:spLocks noGrp="1"/>
          </p:cNvSpPr>
          <p:nvPr>
            <p:ph idx="1"/>
          </p:nvPr>
        </p:nvSpPr>
        <p:spPr/>
        <p:txBody>
          <a:bodyPr>
            <a:normAutofit/>
          </a:bodyPr>
          <a:lstStyle/>
          <a:p>
            <a:endParaRPr lang="en-US" sz="2800" dirty="0" smtClean="0"/>
          </a:p>
          <a:p>
            <a:r>
              <a:rPr lang="en-US" sz="2800" dirty="0" smtClean="0"/>
              <a:t>Mobile </a:t>
            </a:r>
            <a:r>
              <a:rPr lang="en-US" sz="2800" dirty="0"/>
              <a:t>IPv6 (MIPv6) – RFC 3775:</a:t>
            </a:r>
          </a:p>
          <a:p>
            <a:pPr lvl="1">
              <a:buFont typeface="Courier New" pitchFamily="49" charset="0"/>
              <a:buChar char="o"/>
            </a:pPr>
            <a:r>
              <a:rPr lang="en-US" sz="2400" dirty="0"/>
              <a:t>Host Based protocol that enables MN roaming to Foreign Networks using the same Home Address.</a:t>
            </a:r>
          </a:p>
          <a:p>
            <a:pPr lvl="1">
              <a:buFont typeface="Courier New" pitchFamily="49" charset="0"/>
              <a:buChar char="o"/>
            </a:pPr>
            <a:r>
              <a:rPr lang="en-US" sz="2400" dirty="0"/>
              <a:t>Significant signaling overhead &amp; packet forwarding delay.</a:t>
            </a:r>
          </a:p>
          <a:p>
            <a:pPr lvl="1">
              <a:buFont typeface="Courier New" pitchFamily="49" charset="0"/>
              <a:buChar char="o"/>
            </a:pPr>
            <a:endParaRPr lang="en-US" sz="2400" dirty="0"/>
          </a:p>
        </p:txBody>
      </p:sp>
      <p:sp>
        <p:nvSpPr>
          <p:cNvPr id="6" name="5 - Θέση αριθμού διαφάνειας"/>
          <p:cNvSpPr>
            <a:spLocks noGrp="1"/>
          </p:cNvSpPr>
          <p:nvPr>
            <p:ph type="sldNum" sz="quarter" idx="15"/>
          </p:nvPr>
        </p:nvSpPr>
        <p:spPr/>
        <p:txBody>
          <a:bodyPr/>
          <a:lstStyle/>
          <a:p>
            <a:fld id="{93B0E327-F3A5-4F58-B50D-CC61C24A262C}" type="slidenum">
              <a:rPr lang="el-GR" smtClean="0"/>
              <a:pPr/>
              <a:t>26</a:t>
            </a:fld>
            <a:endParaRPr lang="el-GR"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Freeform 2"/>
          <p:cNvSpPr>
            <a:spLocks/>
          </p:cNvSpPr>
          <p:nvPr/>
        </p:nvSpPr>
        <p:spPr bwMode="auto">
          <a:xfrm>
            <a:off x="1612900" y="2616200"/>
            <a:ext cx="1866900" cy="1589088"/>
          </a:xfrm>
          <a:custGeom>
            <a:avLst/>
            <a:gdLst/>
            <a:ahLst/>
            <a:cxnLst>
              <a:cxn ang="0">
                <a:pos x="550" y="42"/>
              </a:cxn>
              <a:cxn ang="0">
                <a:pos x="82" y="60"/>
              </a:cxn>
              <a:cxn ang="0">
                <a:pos x="58" y="402"/>
              </a:cxn>
              <a:cxn ang="0">
                <a:pos x="28" y="720"/>
              </a:cxn>
              <a:cxn ang="0">
                <a:pos x="112" y="870"/>
              </a:cxn>
              <a:cxn ang="0">
                <a:pos x="538" y="876"/>
              </a:cxn>
              <a:cxn ang="0">
                <a:pos x="640" y="1128"/>
              </a:cxn>
              <a:cxn ang="0">
                <a:pos x="1234" y="1098"/>
              </a:cxn>
              <a:cxn ang="0">
                <a:pos x="1276" y="570"/>
              </a:cxn>
              <a:cxn ang="0">
                <a:pos x="1204" y="342"/>
              </a:cxn>
              <a:cxn ang="0">
                <a:pos x="760" y="288"/>
              </a:cxn>
              <a:cxn ang="0">
                <a:pos x="550" y="42"/>
              </a:cxn>
            </a:cxnLst>
            <a:rect l="0" t="0" r="r" b="b"/>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33CCCC"/>
          </a:solidFill>
          <a:ln w="9525">
            <a:noFill/>
            <a:round/>
            <a:headEnd/>
            <a:tailEnd/>
          </a:ln>
          <a:effectLst/>
        </p:spPr>
        <p:txBody>
          <a:bodyPr wrap="none" anchor="ctr"/>
          <a:lstStyle/>
          <a:p>
            <a:endParaRPr lang="en-US"/>
          </a:p>
        </p:txBody>
      </p:sp>
      <p:grpSp>
        <p:nvGrpSpPr>
          <p:cNvPr id="2" name="Group 3"/>
          <p:cNvGrpSpPr>
            <a:grpSpLocks/>
          </p:cNvGrpSpPr>
          <p:nvPr/>
        </p:nvGrpSpPr>
        <p:grpSpPr bwMode="auto">
          <a:xfrm>
            <a:off x="2668588" y="3609975"/>
            <a:ext cx="501650" cy="233363"/>
            <a:chOff x="3600" y="219"/>
            <a:chExt cx="360" cy="175"/>
          </a:xfrm>
        </p:grpSpPr>
        <p:sp>
          <p:nvSpPr>
            <p:cNvPr id="435204" name="Oval 4"/>
            <p:cNvSpPr>
              <a:spLocks noChangeArrowheads="1"/>
            </p:cNvSpPr>
            <p:nvPr/>
          </p:nvSpPr>
          <p:spPr bwMode="auto">
            <a:xfrm>
              <a:off x="3603" y="297"/>
              <a:ext cx="357" cy="97"/>
            </a:xfrm>
            <a:prstGeom prst="ellipse">
              <a:avLst/>
            </a:prstGeom>
            <a:solidFill>
              <a:srgbClr val="CCCCFF"/>
            </a:solidFill>
            <a:ln w="12700">
              <a:solidFill>
                <a:srgbClr val="000000"/>
              </a:solidFill>
              <a:round/>
              <a:headEnd/>
              <a:tailEnd/>
            </a:ln>
          </p:spPr>
          <p:txBody>
            <a:bodyPr wrap="none" anchor="ctr"/>
            <a:lstStyle/>
            <a:p>
              <a:endParaRPr lang="en-US"/>
            </a:p>
          </p:txBody>
        </p:sp>
        <p:sp>
          <p:nvSpPr>
            <p:cNvPr id="435205" name="Line 5"/>
            <p:cNvSpPr>
              <a:spLocks noChangeShapeType="1"/>
            </p:cNvSpPr>
            <p:nvPr/>
          </p:nvSpPr>
          <p:spPr bwMode="auto">
            <a:xfrm>
              <a:off x="3603" y="289"/>
              <a:ext cx="0" cy="60"/>
            </a:xfrm>
            <a:prstGeom prst="line">
              <a:avLst/>
            </a:prstGeom>
            <a:noFill/>
            <a:ln w="12700">
              <a:solidFill>
                <a:srgbClr val="000000"/>
              </a:solidFill>
              <a:round/>
              <a:headEnd/>
              <a:tailEnd/>
            </a:ln>
          </p:spPr>
          <p:txBody>
            <a:bodyPr wrap="none" anchor="ctr"/>
            <a:lstStyle/>
            <a:p>
              <a:endParaRPr lang="en-US"/>
            </a:p>
          </p:txBody>
        </p:sp>
        <p:sp>
          <p:nvSpPr>
            <p:cNvPr id="435206" name="Line 6"/>
            <p:cNvSpPr>
              <a:spLocks noChangeShapeType="1"/>
            </p:cNvSpPr>
            <p:nvPr/>
          </p:nvSpPr>
          <p:spPr bwMode="auto">
            <a:xfrm>
              <a:off x="3960" y="289"/>
              <a:ext cx="0" cy="60"/>
            </a:xfrm>
            <a:prstGeom prst="line">
              <a:avLst/>
            </a:prstGeom>
            <a:noFill/>
            <a:ln w="12700">
              <a:solidFill>
                <a:srgbClr val="000000"/>
              </a:solidFill>
              <a:round/>
              <a:headEnd/>
              <a:tailEnd/>
            </a:ln>
          </p:spPr>
          <p:txBody>
            <a:bodyPr wrap="none" anchor="ctr"/>
            <a:lstStyle/>
            <a:p>
              <a:endParaRPr lang="en-US"/>
            </a:p>
          </p:txBody>
        </p:sp>
        <p:sp>
          <p:nvSpPr>
            <p:cNvPr id="435207" name="Rectangle 7"/>
            <p:cNvSpPr>
              <a:spLocks noChangeArrowheads="1"/>
            </p:cNvSpPr>
            <p:nvPr/>
          </p:nvSpPr>
          <p:spPr bwMode="auto">
            <a:xfrm>
              <a:off x="3603" y="284"/>
              <a:ext cx="231" cy="69"/>
            </a:xfrm>
            <a:prstGeom prst="rect">
              <a:avLst/>
            </a:prstGeom>
            <a:solidFill>
              <a:srgbClr val="CCCCFF"/>
            </a:solidFill>
            <a:ln w="12700">
              <a:noFill/>
              <a:miter lim="800000"/>
              <a:headEnd/>
              <a:tailEnd/>
            </a:ln>
          </p:spPr>
          <p:txBody>
            <a:bodyPr wrap="none" anchor="ctr"/>
            <a:lstStyle/>
            <a:p>
              <a:pPr algn="ctr"/>
              <a:endParaRPr lang="en-US"/>
            </a:p>
          </p:txBody>
        </p:sp>
        <p:sp>
          <p:nvSpPr>
            <p:cNvPr id="435208" name="Oval 8"/>
            <p:cNvSpPr>
              <a:spLocks noChangeArrowheads="1"/>
            </p:cNvSpPr>
            <p:nvPr/>
          </p:nvSpPr>
          <p:spPr bwMode="auto">
            <a:xfrm>
              <a:off x="3600" y="219"/>
              <a:ext cx="357" cy="113"/>
            </a:xfrm>
            <a:prstGeom prst="ellipse">
              <a:avLst/>
            </a:prstGeom>
            <a:solidFill>
              <a:srgbClr val="CCCCFF"/>
            </a:solidFill>
            <a:ln w="12700">
              <a:solidFill>
                <a:srgbClr val="000000"/>
              </a:solidFill>
              <a:round/>
              <a:headEnd/>
              <a:tailEnd/>
            </a:ln>
          </p:spPr>
          <p:txBody>
            <a:bodyPr wrap="none" anchor="ctr"/>
            <a:lstStyle/>
            <a:p>
              <a:endParaRPr lang="en-US"/>
            </a:p>
          </p:txBody>
        </p:sp>
        <p:grpSp>
          <p:nvGrpSpPr>
            <p:cNvPr id="3" name="Group 9"/>
            <p:cNvGrpSpPr>
              <a:grpSpLocks/>
            </p:cNvGrpSpPr>
            <p:nvPr/>
          </p:nvGrpSpPr>
          <p:grpSpPr bwMode="auto">
            <a:xfrm>
              <a:off x="3686" y="244"/>
              <a:ext cx="177" cy="66"/>
              <a:chOff x="2848" y="848"/>
              <a:chExt cx="140" cy="98"/>
            </a:xfrm>
          </p:grpSpPr>
          <p:sp>
            <p:nvSpPr>
              <p:cNvPr id="435210" name="Line 10"/>
              <p:cNvSpPr>
                <a:spLocks noChangeShapeType="1"/>
              </p:cNvSpPr>
              <p:nvPr/>
            </p:nvSpPr>
            <p:spPr bwMode="auto">
              <a:xfrm flipV="1">
                <a:off x="2848" y="848"/>
                <a:ext cx="50" cy="2"/>
              </a:xfrm>
              <a:prstGeom prst="line">
                <a:avLst/>
              </a:prstGeom>
              <a:noFill/>
              <a:ln w="28575">
                <a:solidFill>
                  <a:srgbClr val="000000"/>
                </a:solidFill>
                <a:round/>
                <a:headEnd/>
                <a:tailEnd/>
              </a:ln>
            </p:spPr>
            <p:txBody>
              <a:bodyPr wrap="none" anchor="ctr"/>
              <a:lstStyle/>
              <a:p>
                <a:endParaRPr lang="en-US"/>
              </a:p>
            </p:txBody>
          </p:sp>
          <p:sp>
            <p:nvSpPr>
              <p:cNvPr id="435211" name="Line 11"/>
              <p:cNvSpPr>
                <a:spLocks noChangeShapeType="1"/>
              </p:cNvSpPr>
              <p:nvPr/>
            </p:nvSpPr>
            <p:spPr bwMode="auto">
              <a:xfrm>
                <a:off x="2944" y="946"/>
                <a:ext cx="44" cy="0"/>
              </a:xfrm>
              <a:prstGeom prst="line">
                <a:avLst/>
              </a:prstGeom>
              <a:noFill/>
              <a:ln w="28575">
                <a:solidFill>
                  <a:srgbClr val="000000"/>
                </a:solidFill>
                <a:round/>
                <a:headEnd/>
                <a:tailEnd/>
              </a:ln>
            </p:spPr>
            <p:txBody>
              <a:bodyPr wrap="none" anchor="ctr"/>
              <a:lstStyle/>
              <a:p>
                <a:endParaRPr lang="en-US"/>
              </a:p>
            </p:txBody>
          </p:sp>
          <p:sp>
            <p:nvSpPr>
              <p:cNvPr id="435212" name="Line 12"/>
              <p:cNvSpPr>
                <a:spLocks noChangeShapeType="1"/>
              </p:cNvSpPr>
              <p:nvPr/>
            </p:nvSpPr>
            <p:spPr bwMode="auto">
              <a:xfrm>
                <a:off x="2894" y="850"/>
                <a:ext cx="52" cy="96"/>
              </a:xfrm>
              <a:prstGeom prst="line">
                <a:avLst/>
              </a:prstGeom>
              <a:noFill/>
              <a:ln w="28575">
                <a:solidFill>
                  <a:srgbClr val="000000"/>
                </a:solidFill>
                <a:round/>
                <a:headEnd/>
                <a:tailEnd/>
              </a:ln>
            </p:spPr>
            <p:txBody>
              <a:bodyPr wrap="none" anchor="ctr"/>
              <a:lstStyle/>
              <a:p>
                <a:endParaRPr lang="en-US"/>
              </a:p>
            </p:txBody>
          </p:sp>
        </p:grpSp>
        <p:grpSp>
          <p:nvGrpSpPr>
            <p:cNvPr id="4" name="Group 13"/>
            <p:cNvGrpSpPr>
              <a:grpSpLocks/>
            </p:cNvGrpSpPr>
            <p:nvPr/>
          </p:nvGrpSpPr>
          <p:grpSpPr bwMode="auto">
            <a:xfrm flipV="1">
              <a:off x="3686" y="243"/>
              <a:ext cx="177" cy="66"/>
              <a:chOff x="2848" y="848"/>
              <a:chExt cx="140" cy="98"/>
            </a:xfrm>
          </p:grpSpPr>
          <p:sp>
            <p:nvSpPr>
              <p:cNvPr id="435214" name="Line 14"/>
              <p:cNvSpPr>
                <a:spLocks noChangeShapeType="1"/>
              </p:cNvSpPr>
              <p:nvPr/>
            </p:nvSpPr>
            <p:spPr bwMode="auto">
              <a:xfrm flipV="1">
                <a:off x="2848" y="848"/>
                <a:ext cx="50" cy="2"/>
              </a:xfrm>
              <a:prstGeom prst="line">
                <a:avLst/>
              </a:prstGeom>
              <a:noFill/>
              <a:ln w="28575">
                <a:solidFill>
                  <a:srgbClr val="000000"/>
                </a:solidFill>
                <a:round/>
                <a:headEnd/>
                <a:tailEnd/>
              </a:ln>
            </p:spPr>
            <p:txBody>
              <a:bodyPr wrap="none" anchor="ctr"/>
              <a:lstStyle/>
              <a:p>
                <a:endParaRPr lang="en-US"/>
              </a:p>
            </p:txBody>
          </p:sp>
          <p:sp>
            <p:nvSpPr>
              <p:cNvPr id="435215" name="Line 15"/>
              <p:cNvSpPr>
                <a:spLocks noChangeShapeType="1"/>
              </p:cNvSpPr>
              <p:nvPr/>
            </p:nvSpPr>
            <p:spPr bwMode="auto">
              <a:xfrm>
                <a:off x="2944" y="946"/>
                <a:ext cx="44" cy="0"/>
              </a:xfrm>
              <a:prstGeom prst="line">
                <a:avLst/>
              </a:prstGeom>
              <a:noFill/>
              <a:ln w="28575">
                <a:solidFill>
                  <a:srgbClr val="000000"/>
                </a:solidFill>
                <a:round/>
                <a:headEnd/>
                <a:tailEnd/>
              </a:ln>
            </p:spPr>
            <p:txBody>
              <a:bodyPr wrap="none" anchor="ctr"/>
              <a:lstStyle/>
              <a:p>
                <a:endParaRPr lang="en-US"/>
              </a:p>
            </p:txBody>
          </p:sp>
          <p:sp>
            <p:nvSpPr>
              <p:cNvPr id="435216" name="Line 16"/>
              <p:cNvSpPr>
                <a:spLocks noChangeShapeType="1"/>
              </p:cNvSpPr>
              <p:nvPr/>
            </p:nvSpPr>
            <p:spPr bwMode="auto">
              <a:xfrm>
                <a:off x="2894" y="850"/>
                <a:ext cx="52" cy="96"/>
              </a:xfrm>
              <a:prstGeom prst="line">
                <a:avLst/>
              </a:prstGeom>
              <a:noFill/>
              <a:ln w="28575">
                <a:solidFill>
                  <a:srgbClr val="000000"/>
                </a:solidFill>
                <a:round/>
                <a:headEnd/>
                <a:tailEnd/>
              </a:ln>
            </p:spPr>
            <p:txBody>
              <a:bodyPr wrap="none" anchor="ctr"/>
              <a:lstStyle/>
              <a:p>
                <a:endParaRPr lang="en-US"/>
              </a:p>
            </p:txBody>
          </p:sp>
        </p:grpSp>
      </p:grpSp>
      <p:grpSp>
        <p:nvGrpSpPr>
          <p:cNvPr id="5" name="Group 17"/>
          <p:cNvGrpSpPr>
            <a:grpSpLocks/>
          </p:cNvGrpSpPr>
          <p:nvPr/>
        </p:nvGrpSpPr>
        <p:grpSpPr bwMode="auto">
          <a:xfrm>
            <a:off x="1771650" y="3263900"/>
            <a:ext cx="1333500" cy="342900"/>
            <a:chOff x="8025" y="5070"/>
            <a:chExt cx="2100" cy="540"/>
          </a:xfrm>
        </p:grpSpPr>
        <p:sp>
          <p:nvSpPr>
            <p:cNvPr id="435218" name="Line 18"/>
            <p:cNvSpPr>
              <a:spLocks noChangeShapeType="1"/>
            </p:cNvSpPr>
            <p:nvPr/>
          </p:nvSpPr>
          <p:spPr bwMode="auto">
            <a:xfrm>
              <a:off x="8025" y="5325"/>
              <a:ext cx="2100" cy="0"/>
            </a:xfrm>
            <a:prstGeom prst="line">
              <a:avLst/>
            </a:prstGeom>
            <a:noFill/>
            <a:ln w="19050">
              <a:solidFill>
                <a:srgbClr val="000000"/>
              </a:solidFill>
              <a:round/>
              <a:headEnd/>
              <a:tailEnd/>
            </a:ln>
          </p:spPr>
          <p:txBody>
            <a:bodyPr/>
            <a:lstStyle/>
            <a:p>
              <a:endParaRPr lang="en-US"/>
            </a:p>
          </p:txBody>
        </p:sp>
        <p:sp>
          <p:nvSpPr>
            <p:cNvPr id="435219" name="Line 19"/>
            <p:cNvSpPr>
              <a:spLocks noChangeShapeType="1"/>
            </p:cNvSpPr>
            <p:nvPr/>
          </p:nvSpPr>
          <p:spPr bwMode="auto">
            <a:xfrm>
              <a:off x="8355" y="5070"/>
              <a:ext cx="0" cy="270"/>
            </a:xfrm>
            <a:prstGeom prst="line">
              <a:avLst/>
            </a:prstGeom>
            <a:noFill/>
            <a:ln w="19050">
              <a:solidFill>
                <a:srgbClr val="000000"/>
              </a:solidFill>
              <a:round/>
              <a:headEnd/>
              <a:tailEnd/>
            </a:ln>
          </p:spPr>
          <p:txBody>
            <a:bodyPr/>
            <a:lstStyle/>
            <a:p>
              <a:endParaRPr lang="en-US"/>
            </a:p>
          </p:txBody>
        </p:sp>
        <p:sp>
          <p:nvSpPr>
            <p:cNvPr id="435220" name="Line 20"/>
            <p:cNvSpPr>
              <a:spLocks noChangeShapeType="1"/>
            </p:cNvSpPr>
            <p:nvPr/>
          </p:nvSpPr>
          <p:spPr bwMode="auto">
            <a:xfrm>
              <a:off x="9765" y="5340"/>
              <a:ext cx="0" cy="270"/>
            </a:xfrm>
            <a:prstGeom prst="line">
              <a:avLst/>
            </a:prstGeom>
            <a:noFill/>
            <a:ln w="19050">
              <a:solidFill>
                <a:srgbClr val="000000"/>
              </a:solidFill>
              <a:round/>
              <a:headEnd/>
              <a:tailEnd/>
            </a:ln>
          </p:spPr>
          <p:txBody>
            <a:bodyPr/>
            <a:lstStyle/>
            <a:p>
              <a:endParaRPr lang="en-US"/>
            </a:p>
          </p:txBody>
        </p:sp>
      </p:grpSp>
      <p:sp>
        <p:nvSpPr>
          <p:cNvPr id="435221" name="Rectangle 21"/>
          <p:cNvSpPr>
            <a:spLocks noGrp="1" noChangeArrowheads="1"/>
          </p:cNvSpPr>
          <p:nvPr>
            <p:ph type="title"/>
          </p:nvPr>
        </p:nvSpPr>
        <p:spPr>
          <a:xfrm>
            <a:off x="457200" y="274638"/>
            <a:ext cx="7467600" cy="706090"/>
          </a:xfrm>
        </p:spPr>
        <p:txBody>
          <a:bodyPr/>
          <a:lstStyle/>
          <a:p>
            <a:r>
              <a:rPr lang="en-US" sz="3600" dirty="0"/>
              <a:t>Mobility via Indirect Routing</a:t>
            </a:r>
          </a:p>
        </p:txBody>
      </p:sp>
      <p:grpSp>
        <p:nvGrpSpPr>
          <p:cNvPr id="6" name="Group 22"/>
          <p:cNvGrpSpPr>
            <a:grpSpLocks/>
          </p:cNvGrpSpPr>
          <p:nvPr/>
        </p:nvGrpSpPr>
        <p:grpSpPr bwMode="auto">
          <a:xfrm>
            <a:off x="1520825" y="2822575"/>
            <a:ext cx="914400" cy="590550"/>
            <a:chOff x="10665" y="3225"/>
            <a:chExt cx="1440" cy="930"/>
          </a:xfrm>
        </p:grpSpPr>
        <p:sp>
          <p:nvSpPr>
            <p:cNvPr id="435223" name="Oval 23"/>
            <p:cNvSpPr>
              <a:spLocks noChangeArrowheads="1"/>
            </p:cNvSpPr>
            <p:nvPr/>
          </p:nvSpPr>
          <p:spPr bwMode="auto">
            <a:xfrm>
              <a:off x="10665" y="3225"/>
              <a:ext cx="1440" cy="930"/>
            </a:xfrm>
            <a:prstGeom prst="ellipse">
              <a:avLst/>
            </a:prstGeom>
            <a:gradFill rotWithShape="1">
              <a:gsLst>
                <a:gs pos="0">
                  <a:srgbClr val="FF0000"/>
                </a:gs>
                <a:gs pos="100000">
                  <a:srgbClr val="FFFFFF">
                    <a:alpha val="0"/>
                  </a:srgbClr>
                </a:gs>
              </a:gsLst>
              <a:path path="shape">
                <a:fillToRect l="50000" t="50000" r="50000" b="50000"/>
              </a:path>
            </a:gradFill>
            <a:ln w="9525">
              <a:noFill/>
              <a:round/>
              <a:headEnd/>
              <a:tailEnd/>
            </a:ln>
          </p:spPr>
          <p:txBody>
            <a:bodyPr/>
            <a:lstStyle/>
            <a:p>
              <a:endParaRPr lang="en-US"/>
            </a:p>
          </p:txBody>
        </p:sp>
        <p:grpSp>
          <p:nvGrpSpPr>
            <p:cNvPr id="7" name="Group 24"/>
            <p:cNvGrpSpPr>
              <a:grpSpLocks/>
            </p:cNvGrpSpPr>
            <p:nvPr/>
          </p:nvGrpSpPr>
          <p:grpSpPr bwMode="auto">
            <a:xfrm>
              <a:off x="11038" y="3281"/>
              <a:ext cx="618" cy="667"/>
              <a:chOff x="8023" y="4451"/>
              <a:chExt cx="618" cy="667"/>
            </a:xfrm>
          </p:grpSpPr>
          <p:sp>
            <p:nvSpPr>
              <p:cNvPr id="435225" name="Freeform 25"/>
              <p:cNvSpPr>
                <a:spLocks/>
              </p:cNvSpPr>
              <p:nvPr/>
            </p:nvSpPr>
            <p:spPr bwMode="auto">
              <a:xfrm>
                <a:off x="8279" y="4653"/>
                <a:ext cx="263" cy="380"/>
              </a:xfrm>
              <a:custGeom>
                <a:avLst/>
                <a:gdLst/>
                <a:ahLst/>
                <a:cxnLst>
                  <a:cxn ang="0">
                    <a:pos x="298" y="0"/>
                  </a:cxn>
                  <a:cxn ang="0">
                    <a:pos x="263" y="0"/>
                  </a:cxn>
                  <a:cxn ang="0">
                    <a:pos x="219" y="4"/>
                  </a:cxn>
                  <a:cxn ang="0">
                    <a:pos x="167" y="12"/>
                  </a:cxn>
                  <a:cxn ang="0">
                    <a:pos x="116" y="25"/>
                  </a:cxn>
                  <a:cxn ang="0">
                    <a:pos x="67" y="45"/>
                  </a:cxn>
                  <a:cxn ang="0">
                    <a:pos x="29" y="73"/>
                  </a:cxn>
                  <a:cxn ang="0">
                    <a:pos x="6" y="109"/>
                  </a:cxn>
                  <a:cxn ang="0">
                    <a:pos x="0" y="137"/>
                  </a:cxn>
                  <a:cxn ang="0">
                    <a:pos x="3" y="152"/>
                  </a:cxn>
                  <a:cxn ang="0">
                    <a:pos x="13" y="197"/>
                  </a:cxn>
                  <a:cxn ang="0">
                    <a:pos x="39" y="290"/>
                  </a:cxn>
                  <a:cxn ang="0">
                    <a:pos x="76" y="410"/>
                  </a:cxn>
                  <a:cxn ang="0">
                    <a:pos x="123" y="543"/>
                  </a:cxn>
                  <a:cxn ang="0">
                    <a:pos x="176" y="684"/>
                  </a:cxn>
                  <a:cxn ang="0">
                    <a:pos x="235" y="822"/>
                  </a:cxn>
                  <a:cxn ang="0">
                    <a:pos x="293" y="949"/>
                  </a:cxn>
                  <a:cxn ang="0">
                    <a:pos x="352" y="1055"/>
                  </a:cxn>
                  <a:cxn ang="0">
                    <a:pos x="389" y="1109"/>
                  </a:cxn>
                  <a:cxn ang="0">
                    <a:pos x="406" y="1130"/>
                  </a:cxn>
                  <a:cxn ang="0">
                    <a:pos x="436" y="1130"/>
                  </a:cxn>
                  <a:cxn ang="0">
                    <a:pos x="487" y="1111"/>
                  </a:cxn>
                  <a:cxn ang="0">
                    <a:pos x="547" y="1088"/>
                  </a:cxn>
                  <a:cxn ang="0">
                    <a:pos x="609" y="1062"/>
                  </a:cxn>
                  <a:cxn ang="0">
                    <a:pos x="669" y="1036"/>
                  </a:cxn>
                  <a:cxn ang="0">
                    <a:pos x="722" y="1012"/>
                  </a:cxn>
                  <a:cxn ang="0">
                    <a:pos x="762" y="987"/>
                  </a:cxn>
                  <a:cxn ang="0">
                    <a:pos x="785" y="967"/>
                  </a:cxn>
                  <a:cxn ang="0">
                    <a:pos x="756" y="915"/>
                  </a:cxn>
                  <a:cxn ang="0">
                    <a:pos x="687" y="813"/>
                  </a:cxn>
                  <a:cxn ang="0">
                    <a:pos x="612" y="693"/>
                  </a:cxn>
                  <a:cxn ang="0">
                    <a:pos x="537" y="561"/>
                  </a:cxn>
                  <a:cxn ang="0">
                    <a:pos x="467" y="423"/>
                  </a:cxn>
                  <a:cxn ang="0">
                    <a:pos x="404" y="287"/>
                  </a:cxn>
                  <a:cxn ang="0">
                    <a:pos x="352" y="161"/>
                  </a:cxn>
                  <a:cxn ang="0">
                    <a:pos x="318" y="49"/>
                  </a:cxn>
                </a:cxnLst>
                <a:rect l="0" t="0" r="r" b="b"/>
                <a:pathLst>
                  <a:path w="788" h="1138">
                    <a:moveTo>
                      <a:pt x="310" y="2"/>
                    </a:moveTo>
                    <a:lnTo>
                      <a:pt x="298" y="0"/>
                    </a:lnTo>
                    <a:lnTo>
                      <a:pt x="282" y="0"/>
                    </a:lnTo>
                    <a:lnTo>
                      <a:pt x="263" y="0"/>
                    </a:lnTo>
                    <a:lnTo>
                      <a:pt x="242" y="2"/>
                    </a:lnTo>
                    <a:lnTo>
                      <a:pt x="219" y="4"/>
                    </a:lnTo>
                    <a:lnTo>
                      <a:pt x="192" y="7"/>
                    </a:lnTo>
                    <a:lnTo>
                      <a:pt x="167" y="12"/>
                    </a:lnTo>
                    <a:lnTo>
                      <a:pt x="141" y="17"/>
                    </a:lnTo>
                    <a:lnTo>
                      <a:pt x="116" y="25"/>
                    </a:lnTo>
                    <a:lnTo>
                      <a:pt x="91" y="35"/>
                    </a:lnTo>
                    <a:lnTo>
                      <a:pt x="67" y="45"/>
                    </a:lnTo>
                    <a:lnTo>
                      <a:pt x="47" y="58"/>
                    </a:lnTo>
                    <a:lnTo>
                      <a:pt x="29" y="73"/>
                    </a:lnTo>
                    <a:lnTo>
                      <a:pt x="16" y="91"/>
                    </a:lnTo>
                    <a:lnTo>
                      <a:pt x="6" y="109"/>
                    </a:lnTo>
                    <a:lnTo>
                      <a:pt x="0" y="131"/>
                    </a:lnTo>
                    <a:lnTo>
                      <a:pt x="0" y="137"/>
                    </a:lnTo>
                    <a:lnTo>
                      <a:pt x="1" y="144"/>
                    </a:lnTo>
                    <a:lnTo>
                      <a:pt x="3" y="152"/>
                    </a:lnTo>
                    <a:lnTo>
                      <a:pt x="4" y="162"/>
                    </a:lnTo>
                    <a:lnTo>
                      <a:pt x="13" y="197"/>
                    </a:lnTo>
                    <a:lnTo>
                      <a:pt x="25" y="240"/>
                    </a:lnTo>
                    <a:lnTo>
                      <a:pt x="39" y="290"/>
                    </a:lnTo>
                    <a:lnTo>
                      <a:pt x="57" y="348"/>
                    </a:lnTo>
                    <a:lnTo>
                      <a:pt x="76" y="410"/>
                    </a:lnTo>
                    <a:lnTo>
                      <a:pt x="100" y="474"/>
                    </a:lnTo>
                    <a:lnTo>
                      <a:pt x="123" y="543"/>
                    </a:lnTo>
                    <a:lnTo>
                      <a:pt x="150" y="612"/>
                    </a:lnTo>
                    <a:lnTo>
                      <a:pt x="176" y="684"/>
                    </a:lnTo>
                    <a:lnTo>
                      <a:pt x="205" y="753"/>
                    </a:lnTo>
                    <a:lnTo>
                      <a:pt x="235" y="822"/>
                    </a:lnTo>
                    <a:lnTo>
                      <a:pt x="264" y="887"/>
                    </a:lnTo>
                    <a:lnTo>
                      <a:pt x="293" y="949"/>
                    </a:lnTo>
                    <a:lnTo>
                      <a:pt x="323" y="1005"/>
                    </a:lnTo>
                    <a:lnTo>
                      <a:pt x="352" y="1055"/>
                    </a:lnTo>
                    <a:lnTo>
                      <a:pt x="381" y="1098"/>
                    </a:lnTo>
                    <a:lnTo>
                      <a:pt x="389" y="1109"/>
                    </a:lnTo>
                    <a:lnTo>
                      <a:pt x="398" y="1120"/>
                    </a:lnTo>
                    <a:lnTo>
                      <a:pt x="406" y="1130"/>
                    </a:lnTo>
                    <a:lnTo>
                      <a:pt x="414" y="1138"/>
                    </a:lnTo>
                    <a:lnTo>
                      <a:pt x="436" y="1130"/>
                    </a:lnTo>
                    <a:lnTo>
                      <a:pt x="461" y="1121"/>
                    </a:lnTo>
                    <a:lnTo>
                      <a:pt x="487" y="1111"/>
                    </a:lnTo>
                    <a:lnTo>
                      <a:pt x="517" y="1099"/>
                    </a:lnTo>
                    <a:lnTo>
                      <a:pt x="547" y="1088"/>
                    </a:lnTo>
                    <a:lnTo>
                      <a:pt x="578" y="1075"/>
                    </a:lnTo>
                    <a:lnTo>
                      <a:pt x="609" y="1062"/>
                    </a:lnTo>
                    <a:lnTo>
                      <a:pt x="640" y="1049"/>
                    </a:lnTo>
                    <a:lnTo>
                      <a:pt x="669" y="1036"/>
                    </a:lnTo>
                    <a:lnTo>
                      <a:pt x="697" y="1023"/>
                    </a:lnTo>
                    <a:lnTo>
                      <a:pt x="722" y="1012"/>
                    </a:lnTo>
                    <a:lnTo>
                      <a:pt x="744" y="999"/>
                    </a:lnTo>
                    <a:lnTo>
                      <a:pt x="762" y="987"/>
                    </a:lnTo>
                    <a:lnTo>
                      <a:pt x="775" y="977"/>
                    </a:lnTo>
                    <a:lnTo>
                      <a:pt x="785" y="967"/>
                    </a:lnTo>
                    <a:lnTo>
                      <a:pt x="788" y="959"/>
                    </a:lnTo>
                    <a:lnTo>
                      <a:pt x="756" y="915"/>
                    </a:lnTo>
                    <a:lnTo>
                      <a:pt x="722" y="868"/>
                    </a:lnTo>
                    <a:lnTo>
                      <a:pt x="687" y="813"/>
                    </a:lnTo>
                    <a:lnTo>
                      <a:pt x="650" y="755"/>
                    </a:lnTo>
                    <a:lnTo>
                      <a:pt x="612" y="693"/>
                    </a:lnTo>
                    <a:lnTo>
                      <a:pt x="575" y="627"/>
                    </a:lnTo>
                    <a:lnTo>
                      <a:pt x="537" y="561"/>
                    </a:lnTo>
                    <a:lnTo>
                      <a:pt x="500" y="492"/>
                    </a:lnTo>
                    <a:lnTo>
                      <a:pt x="467" y="423"/>
                    </a:lnTo>
                    <a:lnTo>
                      <a:pt x="433" y="354"/>
                    </a:lnTo>
                    <a:lnTo>
                      <a:pt x="404" y="287"/>
                    </a:lnTo>
                    <a:lnTo>
                      <a:pt x="376" y="223"/>
                    </a:lnTo>
                    <a:lnTo>
                      <a:pt x="352" y="161"/>
                    </a:lnTo>
                    <a:lnTo>
                      <a:pt x="333" y="102"/>
                    </a:lnTo>
                    <a:lnTo>
                      <a:pt x="318" y="49"/>
                    </a:lnTo>
                    <a:lnTo>
                      <a:pt x="310" y="2"/>
                    </a:lnTo>
                    <a:close/>
                  </a:path>
                </a:pathLst>
              </a:custGeom>
              <a:solidFill>
                <a:srgbClr val="F4FCEA"/>
              </a:solidFill>
              <a:ln w="9525">
                <a:solidFill>
                  <a:srgbClr val="969696"/>
                </a:solidFill>
                <a:round/>
                <a:headEnd/>
                <a:tailEnd/>
              </a:ln>
            </p:spPr>
            <p:txBody>
              <a:bodyPr/>
              <a:lstStyle/>
              <a:p>
                <a:endParaRPr lang="en-US"/>
              </a:p>
            </p:txBody>
          </p:sp>
          <p:sp>
            <p:nvSpPr>
              <p:cNvPr id="435226" name="Freeform 26"/>
              <p:cNvSpPr>
                <a:spLocks/>
              </p:cNvSpPr>
              <p:nvPr/>
            </p:nvSpPr>
            <p:spPr bwMode="auto">
              <a:xfrm>
                <a:off x="8264" y="4707"/>
                <a:ext cx="142" cy="312"/>
              </a:xfrm>
              <a:custGeom>
                <a:avLst/>
                <a:gdLst/>
                <a:ahLst/>
                <a:cxnLst>
                  <a:cxn ang="0">
                    <a:pos x="48" y="0"/>
                  </a:cxn>
                  <a:cxn ang="0">
                    <a:pos x="48" y="2"/>
                  </a:cxn>
                  <a:cxn ang="0">
                    <a:pos x="48" y="5"/>
                  </a:cxn>
                  <a:cxn ang="0">
                    <a:pos x="47" y="11"/>
                  </a:cxn>
                  <a:cxn ang="0">
                    <a:pos x="44" y="19"/>
                  </a:cxn>
                  <a:cxn ang="0">
                    <a:pos x="39" y="35"/>
                  </a:cxn>
                  <a:cxn ang="0">
                    <a:pos x="32" y="55"/>
                  </a:cxn>
                  <a:cxn ang="0">
                    <a:pos x="20" y="82"/>
                  </a:cxn>
                  <a:cxn ang="0">
                    <a:pos x="6" y="117"/>
                  </a:cxn>
                  <a:cxn ang="0">
                    <a:pos x="0" y="141"/>
                  </a:cxn>
                  <a:cxn ang="0">
                    <a:pos x="0" y="177"/>
                  </a:cxn>
                  <a:cxn ang="0">
                    <a:pos x="4" y="220"/>
                  </a:cxn>
                  <a:cxn ang="0">
                    <a:pos x="13" y="271"/>
                  </a:cxn>
                  <a:cxn ang="0">
                    <a:pos x="26" y="325"/>
                  </a:cxn>
                  <a:cxn ang="0">
                    <a:pos x="41" y="386"/>
                  </a:cxn>
                  <a:cxn ang="0">
                    <a:pos x="58" y="446"/>
                  </a:cxn>
                  <a:cxn ang="0">
                    <a:pos x="78" y="509"/>
                  </a:cxn>
                  <a:cxn ang="0">
                    <a:pos x="98" y="570"/>
                  </a:cxn>
                  <a:cxn ang="0">
                    <a:pos x="119" y="628"/>
                  </a:cxn>
                  <a:cxn ang="0">
                    <a:pos x="138" y="683"/>
                  </a:cxn>
                  <a:cxn ang="0">
                    <a:pos x="157" y="733"/>
                  </a:cxn>
                  <a:cxn ang="0">
                    <a:pos x="174" y="775"/>
                  </a:cxn>
                  <a:cxn ang="0">
                    <a:pos x="189" y="808"/>
                  </a:cxn>
                  <a:cxn ang="0">
                    <a:pos x="201" y="831"/>
                  </a:cxn>
                  <a:cxn ang="0">
                    <a:pos x="210" y="843"/>
                  </a:cxn>
                  <a:cxn ang="0">
                    <a:pos x="223" y="853"/>
                  </a:cxn>
                  <a:cxn ang="0">
                    <a:pos x="239" y="861"/>
                  </a:cxn>
                  <a:cxn ang="0">
                    <a:pos x="258" y="873"/>
                  </a:cxn>
                  <a:cxn ang="0">
                    <a:pos x="282" y="883"/>
                  </a:cxn>
                  <a:cxn ang="0">
                    <a:pos x="310" y="896"/>
                  </a:cxn>
                  <a:cxn ang="0">
                    <a:pos x="342" y="907"/>
                  </a:cxn>
                  <a:cxn ang="0">
                    <a:pos x="380" y="922"/>
                  </a:cxn>
                  <a:cxn ang="0">
                    <a:pos x="425" y="936"/>
                  </a:cxn>
                  <a:cxn ang="0">
                    <a:pos x="396" y="893"/>
                  </a:cxn>
                  <a:cxn ang="0">
                    <a:pos x="367" y="843"/>
                  </a:cxn>
                  <a:cxn ang="0">
                    <a:pos x="337" y="787"/>
                  </a:cxn>
                  <a:cxn ang="0">
                    <a:pos x="308" y="725"/>
                  </a:cxn>
                  <a:cxn ang="0">
                    <a:pos x="279" y="660"/>
                  </a:cxn>
                  <a:cxn ang="0">
                    <a:pos x="249" y="591"/>
                  </a:cxn>
                  <a:cxn ang="0">
                    <a:pos x="220" y="522"/>
                  </a:cxn>
                  <a:cxn ang="0">
                    <a:pos x="194" y="450"/>
                  </a:cxn>
                  <a:cxn ang="0">
                    <a:pos x="167" y="381"/>
                  </a:cxn>
                  <a:cxn ang="0">
                    <a:pos x="144" y="312"/>
                  </a:cxn>
                  <a:cxn ang="0">
                    <a:pos x="120" y="248"/>
                  </a:cxn>
                  <a:cxn ang="0">
                    <a:pos x="101" y="186"/>
                  </a:cxn>
                  <a:cxn ang="0">
                    <a:pos x="83" y="128"/>
                  </a:cxn>
                  <a:cxn ang="0">
                    <a:pos x="69" y="78"/>
                  </a:cxn>
                  <a:cxn ang="0">
                    <a:pos x="57" y="35"/>
                  </a:cxn>
                  <a:cxn ang="0">
                    <a:pos x="48" y="0"/>
                  </a:cxn>
                </a:cxnLst>
                <a:rect l="0" t="0" r="r" b="b"/>
                <a:pathLst>
                  <a:path w="425" h="936">
                    <a:moveTo>
                      <a:pt x="48" y="0"/>
                    </a:moveTo>
                    <a:lnTo>
                      <a:pt x="48" y="2"/>
                    </a:lnTo>
                    <a:lnTo>
                      <a:pt x="48" y="5"/>
                    </a:lnTo>
                    <a:lnTo>
                      <a:pt x="47" y="11"/>
                    </a:lnTo>
                    <a:lnTo>
                      <a:pt x="44" y="19"/>
                    </a:lnTo>
                    <a:lnTo>
                      <a:pt x="39" y="35"/>
                    </a:lnTo>
                    <a:lnTo>
                      <a:pt x="32" y="55"/>
                    </a:lnTo>
                    <a:lnTo>
                      <a:pt x="20" y="82"/>
                    </a:lnTo>
                    <a:lnTo>
                      <a:pt x="6" y="117"/>
                    </a:lnTo>
                    <a:lnTo>
                      <a:pt x="0" y="141"/>
                    </a:lnTo>
                    <a:lnTo>
                      <a:pt x="0" y="177"/>
                    </a:lnTo>
                    <a:lnTo>
                      <a:pt x="4" y="220"/>
                    </a:lnTo>
                    <a:lnTo>
                      <a:pt x="13" y="271"/>
                    </a:lnTo>
                    <a:lnTo>
                      <a:pt x="26" y="325"/>
                    </a:lnTo>
                    <a:lnTo>
                      <a:pt x="41" y="386"/>
                    </a:lnTo>
                    <a:lnTo>
                      <a:pt x="58" y="446"/>
                    </a:lnTo>
                    <a:lnTo>
                      <a:pt x="78" y="509"/>
                    </a:lnTo>
                    <a:lnTo>
                      <a:pt x="98" y="570"/>
                    </a:lnTo>
                    <a:lnTo>
                      <a:pt x="119" y="628"/>
                    </a:lnTo>
                    <a:lnTo>
                      <a:pt x="138" y="683"/>
                    </a:lnTo>
                    <a:lnTo>
                      <a:pt x="157" y="733"/>
                    </a:lnTo>
                    <a:lnTo>
                      <a:pt x="174" y="775"/>
                    </a:lnTo>
                    <a:lnTo>
                      <a:pt x="189" y="808"/>
                    </a:lnTo>
                    <a:lnTo>
                      <a:pt x="201" y="831"/>
                    </a:lnTo>
                    <a:lnTo>
                      <a:pt x="210" y="843"/>
                    </a:lnTo>
                    <a:lnTo>
                      <a:pt x="223" y="853"/>
                    </a:lnTo>
                    <a:lnTo>
                      <a:pt x="239" y="861"/>
                    </a:lnTo>
                    <a:lnTo>
                      <a:pt x="258" y="873"/>
                    </a:lnTo>
                    <a:lnTo>
                      <a:pt x="282" y="883"/>
                    </a:lnTo>
                    <a:lnTo>
                      <a:pt x="310" y="896"/>
                    </a:lnTo>
                    <a:lnTo>
                      <a:pt x="342" y="907"/>
                    </a:lnTo>
                    <a:lnTo>
                      <a:pt x="380" y="922"/>
                    </a:lnTo>
                    <a:lnTo>
                      <a:pt x="425" y="936"/>
                    </a:lnTo>
                    <a:lnTo>
                      <a:pt x="396" y="893"/>
                    </a:lnTo>
                    <a:lnTo>
                      <a:pt x="367" y="843"/>
                    </a:lnTo>
                    <a:lnTo>
                      <a:pt x="337" y="787"/>
                    </a:lnTo>
                    <a:lnTo>
                      <a:pt x="308" y="725"/>
                    </a:lnTo>
                    <a:lnTo>
                      <a:pt x="279" y="660"/>
                    </a:lnTo>
                    <a:lnTo>
                      <a:pt x="249" y="591"/>
                    </a:lnTo>
                    <a:lnTo>
                      <a:pt x="220" y="522"/>
                    </a:lnTo>
                    <a:lnTo>
                      <a:pt x="194" y="450"/>
                    </a:lnTo>
                    <a:lnTo>
                      <a:pt x="167" y="381"/>
                    </a:lnTo>
                    <a:lnTo>
                      <a:pt x="144" y="312"/>
                    </a:lnTo>
                    <a:lnTo>
                      <a:pt x="120" y="248"/>
                    </a:lnTo>
                    <a:lnTo>
                      <a:pt x="101" y="186"/>
                    </a:lnTo>
                    <a:lnTo>
                      <a:pt x="83" y="128"/>
                    </a:lnTo>
                    <a:lnTo>
                      <a:pt x="69" y="78"/>
                    </a:lnTo>
                    <a:lnTo>
                      <a:pt x="57" y="35"/>
                    </a:lnTo>
                    <a:lnTo>
                      <a:pt x="48" y="0"/>
                    </a:lnTo>
                    <a:close/>
                  </a:path>
                </a:pathLst>
              </a:custGeom>
              <a:solidFill>
                <a:srgbClr val="CCEF72"/>
              </a:solidFill>
              <a:ln w="9525">
                <a:solidFill>
                  <a:srgbClr val="969696"/>
                </a:solidFill>
                <a:round/>
                <a:headEnd/>
                <a:tailEnd/>
              </a:ln>
            </p:spPr>
            <p:txBody>
              <a:bodyPr/>
              <a:lstStyle/>
              <a:p>
                <a:endParaRPr lang="en-US"/>
              </a:p>
            </p:txBody>
          </p:sp>
          <p:sp>
            <p:nvSpPr>
              <p:cNvPr id="435227" name="Freeform 27"/>
              <p:cNvSpPr>
                <a:spLocks/>
              </p:cNvSpPr>
              <p:nvPr/>
            </p:nvSpPr>
            <p:spPr bwMode="auto">
              <a:xfrm>
                <a:off x="8310" y="4696"/>
                <a:ext cx="64" cy="69"/>
              </a:xfrm>
              <a:custGeom>
                <a:avLst/>
                <a:gdLst/>
                <a:ahLst/>
                <a:cxnLst>
                  <a:cxn ang="0">
                    <a:pos x="26" y="11"/>
                  </a:cxn>
                  <a:cxn ang="0">
                    <a:pos x="13" y="24"/>
                  </a:cxn>
                  <a:cxn ang="0">
                    <a:pos x="4" y="43"/>
                  </a:cxn>
                  <a:cxn ang="0">
                    <a:pos x="0" y="67"/>
                  </a:cxn>
                  <a:cxn ang="0">
                    <a:pos x="0" y="93"/>
                  </a:cxn>
                  <a:cxn ang="0">
                    <a:pos x="3" y="120"/>
                  </a:cxn>
                  <a:cxn ang="0">
                    <a:pos x="10" y="148"/>
                  </a:cxn>
                  <a:cxn ang="0">
                    <a:pos x="20" y="171"/>
                  </a:cxn>
                  <a:cxn ang="0">
                    <a:pos x="35" y="189"/>
                  </a:cxn>
                  <a:cxn ang="0">
                    <a:pos x="51" y="201"/>
                  </a:cxn>
                  <a:cxn ang="0">
                    <a:pos x="70" y="206"/>
                  </a:cxn>
                  <a:cxn ang="0">
                    <a:pos x="91" y="208"/>
                  </a:cxn>
                  <a:cxn ang="0">
                    <a:pos x="111" y="204"/>
                  </a:cxn>
                  <a:cxn ang="0">
                    <a:pos x="130" y="196"/>
                  </a:cxn>
                  <a:cxn ang="0">
                    <a:pos x="148" y="186"/>
                  </a:cxn>
                  <a:cxn ang="0">
                    <a:pos x="163" y="176"/>
                  </a:cxn>
                  <a:cxn ang="0">
                    <a:pos x="174" y="163"/>
                  </a:cxn>
                  <a:cxn ang="0">
                    <a:pos x="189" y="130"/>
                  </a:cxn>
                  <a:cxn ang="0">
                    <a:pos x="192" y="89"/>
                  </a:cxn>
                  <a:cxn ang="0">
                    <a:pos x="185" y="50"/>
                  </a:cxn>
                  <a:cxn ang="0">
                    <a:pos x="166" y="27"/>
                  </a:cxn>
                  <a:cxn ang="0">
                    <a:pos x="152" y="21"/>
                  </a:cxn>
                  <a:cxn ang="0">
                    <a:pos x="138" y="14"/>
                  </a:cxn>
                  <a:cxn ang="0">
                    <a:pos x="122" y="8"/>
                  </a:cxn>
                  <a:cxn ang="0">
                    <a:pos x="104" y="2"/>
                  </a:cxn>
                  <a:cxn ang="0">
                    <a:pos x="85" y="0"/>
                  </a:cxn>
                  <a:cxn ang="0">
                    <a:pos x="66" y="0"/>
                  </a:cxn>
                  <a:cxn ang="0">
                    <a:pos x="47" y="2"/>
                  </a:cxn>
                  <a:cxn ang="0">
                    <a:pos x="26" y="11"/>
                  </a:cxn>
                </a:cxnLst>
                <a:rect l="0" t="0" r="r" b="b"/>
                <a:pathLst>
                  <a:path w="192" h="208">
                    <a:moveTo>
                      <a:pt x="26" y="11"/>
                    </a:moveTo>
                    <a:lnTo>
                      <a:pt x="13" y="24"/>
                    </a:lnTo>
                    <a:lnTo>
                      <a:pt x="4" y="43"/>
                    </a:lnTo>
                    <a:lnTo>
                      <a:pt x="0" y="67"/>
                    </a:lnTo>
                    <a:lnTo>
                      <a:pt x="0" y="93"/>
                    </a:lnTo>
                    <a:lnTo>
                      <a:pt x="3" y="120"/>
                    </a:lnTo>
                    <a:lnTo>
                      <a:pt x="10" y="148"/>
                    </a:lnTo>
                    <a:lnTo>
                      <a:pt x="20" y="171"/>
                    </a:lnTo>
                    <a:lnTo>
                      <a:pt x="35" y="189"/>
                    </a:lnTo>
                    <a:lnTo>
                      <a:pt x="51" y="201"/>
                    </a:lnTo>
                    <a:lnTo>
                      <a:pt x="70" y="206"/>
                    </a:lnTo>
                    <a:lnTo>
                      <a:pt x="91" y="208"/>
                    </a:lnTo>
                    <a:lnTo>
                      <a:pt x="111" y="204"/>
                    </a:lnTo>
                    <a:lnTo>
                      <a:pt x="130" y="196"/>
                    </a:lnTo>
                    <a:lnTo>
                      <a:pt x="148" y="186"/>
                    </a:lnTo>
                    <a:lnTo>
                      <a:pt x="163" y="176"/>
                    </a:lnTo>
                    <a:lnTo>
                      <a:pt x="174" y="163"/>
                    </a:lnTo>
                    <a:lnTo>
                      <a:pt x="189" y="130"/>
                    </a:lnTo>
                    <a:lnTo>
                      <a:pt x="192" y="89"/>
                    </a:lnTo>
                    <a:lnTo>
                      <a:pt x="185" y="50"/>
                    </a:lnTo>
                    <a:lnTo>
                      <a:pt x="166" y="27"/>
                    </a:lnTo>
                    <a:lnTo>
                      <a:pt x="152" y="21"/>
                    </a:lnTo>
                    <a:lnTo>
                      <a:pt x="138" y="14"/>
                    </a:lnTo>
                    <a:lnTo>
                      <a:pt x="122" y="8"/>
                    </a:lnTo>
                    <a:lnTo>
                      <a:pt x="104" y="2"/>
                    </a:lnTo>
                    <a:lnTo>
                      <a:pt x="85" y="0"/>
                    </a:lnTo>
                    <a:lnTo>
                      <a:pt x="66" y="0"/>
                    </a:lnTo>
                    <a:lnTo>
                      <a:pt x="47" y="2"/>
                    </a:lnTo>
                    <a:lnTo>
                      <a:pt x="26" y="11"/>
                    </a:lnTo>
                    <a:close/>
                  </a:path>
                </a:pathLst>
              </a:custGeom>
              <a:solidFill>
                <a:srgbClr val="CCEF72"/>
              </a:solidFill>
              <a:ln w="9525">
                <a:solidFill>
                  <a:srgbClr val="969696"/>
                </a:solidFill>
                <a:round/>
                <a:headEnd/>
                <a:tailEnd/>
              </a:ln>
            </p:spPr>
            <p:txBody>
              <a:bodyPr/>
              <a:lstStyle/>
              <a:p>
                <a:endParaRPr lang="en-US"/>
              </a:p>
            </p:txBody>
          </p:sp>
          <p:sp>
            <p:nvSpPr>
              <p:cNvPr id="435228" name="Freeform 28"/>
              <p:cNvSpPr>
                <a:spLocks/>
              </p:cNvSpPr>
              <p:nvPr/>
            </p:nvSpPr>
            <p:spPr bwMode="auto">
              <a:xfrm>
                <a:off x="8406" y="4895"/>
                <a:ext cx="82" cy="84"/>
              </a:xfrm>
              <a:custGeom>
                <a:avLst/>
                <a:gdLst/>
                <a:ahLst/>
                <a:cxnLst>
                  <a:cxn ang="0">
                    <a:pos x="33" y="29"/>
                  </a:cxn>
                  <a:cxn ang="0">
                    <a:pos x="21" y="44"/>
                  </a:cxn>
                  <a:cxn ang="0">
                    <a:pos x="12" y="60"/>
                  </a:cxn>
                  <a:cxn ang="0">
                    <a:pos x="5" y="79"/>
                  </a:cxn>
                  <a:cxn ang="0">
                    <a:pos x="0" y="97"/>
                  </a:cxn>
                  <a:cxn ang="0">
                    <a:pos x="0" y="116"/>
                  </a:cxn>
                  <a:cxn ang="0">
                    <a:pos x="5" y="135"/>
                  </a:cxn>
                  <a:cxn ang="0">
                    <a:pos x="12" y="152"/>
                  </a:cxn>
                  <a:cxn ang="0">
                    <a:pos x="25" y="169"/>
                  </a:cxn>
                  <a:cxn ang="0">
                    <a:pos x="42" y="187"/>
                  </a:cxn>
                  <a:cxn ang="0">
                    <a:pos x="58" y="202"/>
                  </a:cxn>
                  <a:cxn ang="0">
                    <a:pos x="77" y="220"/>
                  </a:cxn>
                  <a:cxn ang="0">
                    <a:pos x="96" y="233"/>
                  </a:cxn>
                  <a:cxn ang="0">
                    <a:pos x="114" y="244"/>
                  </a:cxn>
                  <a:cxn ang="0">
                    <a:pos x="133" y="251"/>
                  </a:cxn>
                  <a:cxn ang="0">
                    <a:pos x="149" y="251"/>
                  </a:cxn>
                  <a:cxn ang="0">
                    <a:pos x="165" y="246"/>
                  </a:cxn>
                  <a:cxn ang="0">
                    <a:pos x="180" y="237"/>
                  </a:cxn>
                  <a:cxn ang="0">
                    <a:pos x="196" y="228"/>
                  </a:cxn>
                  <a:cxn ang="0">
                    <a:pos x="209" y="220"/>
                  </a:cxn>
                  <a:cxn ang="0">
                    <a:pos x="222" y="212"/>
                  </a:cxn>
                  <a:cxn ang="0">
                    <a:pos x="232" y="202"/>
                  </a:cxn>
                  <a:cxn ang="0">
                    <a:pos x="240" y="191"/>
                  </a:cxn>
                  <a:cxn ang="0">
                    <a:pos x="246" y="178"/>
                  </a:cxn>
                  <a:cxn ang="0">
                    <a:pos x="247" y="162"/>
                  </a:cxn>
                  <a:cxn ang="0">
                    <a:pos x="244" y="142"/>
                  </a:cxn>
                  <a:cxn ang="0">
                    <a:pos x="238" y="120"/>
                  </a:cxn>
                  <a:cxn ang="0">
                    <a:pos x="228" y="96"/>
                  </a:cxn>
                  <a:cxn ang="0">
                    <a:pos x="215" y="72"/>
                  </a:cxn>
                  <a:cxn ang="0">
                    <a:pos x="200" y="50"/>
                  </a:cxn>
                  <a:cxn ang="0">
                    <a:pos x="184" y="30"/>
                  </a:cxn>
                  <a:cxn ang="0">
                    <a:pos x="165" y="16"/>
                  </a:cxn>
                  <a:cxn ang="0">
                    <a:pos x="147" y="7"/>
                  </a:cxn>
                  <a:cxn ang="0">
                    <a:pos x="130" y="3"/>
                  </a:cxn>
                  <a:cxn ang="0">
                    <a:pos x="112" y="0"/>
                  </a:cxn>
                  <a:cxn ang="0">
                    <a:pos x="94" y="1"/>
                  </a:cxn>
                  <a:cxn ang="0">
                    <a:pos x="80" y="3"/>
                  </a:cxn>
                  <a:cxn ang="0">
                    <a:pos x="65" y="7"/>
                  </a:cxn>
                  <a:cxn ang="0">
                    <a:pos x="52" y="13"/>
                  </a:cxn>
                  <a:cxn ang="0">
                    <a:pos x="42" y="20"/>
                  </a:cxn>
                  <a:cxn ang="0">
                    <a:pos x="33" y="29"/>
                  </a:cxn>
                </a:cxnLst>
                <a:rect l="0" t="0" r="r" b="b"/>
                <a:pathLst>
                  <a:path w="247" h="251">
                    <a:moveTo>
                      <a:pt x="33" y="29"/>
                    </a:moveTo>
                    <a:lnTo>
                      <a:pt x="21" y="44"/>
                    </a:lnTo>
                    <a:lnTo>
                      <a:pt x="12" y="60"/>
                    </a:lnTo>
                    <a:lnTo>
                      <a:pt x="5" y="79"/>
                    </a:lnTo>
                    <a:lnTo>
                      <a:pt x="0" y="97"/>
                    </a:lnTo>
                    <a:lnTo>
                      <a:pt x="0" y="116"/>
                    </a:lnTo>
                    <a:lnTo>
                      <a:pt x="5" y="135"/>
                    </a:lnTo>
                    <a:lnTo>
                      <a:pt x="12" y="152"/>
                    </a:lnTo>
                    <a:lnTo>
                      <a:pt x="25" y="169"/>
                    </a:lnTo>
                    <a:lnTo>
                      <a:pt x="42" y="187"/>
                    </a:lnTo>
                    <a:lnTo>
                      <a:pt x="58" y="202"/>
                    </a:lnTo>
                    <a:lnTo>
                      <a:pt x="77" y="220"/>
                    </a:lnTo>
                    <a:lnTo>
                      <a:pt x="96" y="233"/>
                    </a:lnTo>
                    <a:lnTo>
                      <a:pt x="114" y="244"/>
                    </a:lnTo>
                    <a:lnTo>
                      <a:pt x="133" y="251"/>
                    </a:lnTo>
                    <a:lnTo>
                      <a:pt x="149" y="251"/>
                    </a:lnTo>
                    <a:lnTo>
                      <a:pt x="165" y="246"/>
                    </a:lnTo>
                    <a:lnTo>
                      <a:pt x="180" y="237"/>
                    </a:lnTo>
                    <a:lnTo>
                      <a:pt x="196" y="228"/>
                    </a:lnTo>
                    <a:lnTo>
                      <a:pt x="209" y="220"/>
                    </a:lnTo>
                    <a:lnTo>
                      <a:pt x="222" y="212"/>
                    </a:lnTo>
                    <a:lnTo>
                      <a:pt x="232" y="202"/>
                    </a:lnTo>
                    <a:lnTo>
                      <a:pt x="240" y="191"/>
                    </a:lnTo>
                    <a:lnTo>
                      <a:pt x="246" y="178"/>
                    </a:lnTo>
                    <a:lnTo>
                      <a:pt x="247" y="162"/>
                    </a:lnTo>
                    <a:lnTo>
                      <a:pt x="244" y="142"/>
                    </a:lnTo>
                    <a:lnTo>
                      <a:pt x="238" y="120"/>
                    </a:lnTo>
                    <a:lnTo>
                      <a:pt x="228" y="96"/>
                    </a:lnTo>
                    <a:lnTo>
                      <a:pt x="215" y="72"/>
                    </a:lnTo>
                    <a:lnTo>
                      <a:pt x="200" y="50"/>
                    </a:lnTo>
                    <a:lnTo>
                      <a:pt x="184" y="30"/>
                    </a:lnTo>
                    <a:lnTo>
                      <a:pt x="165" y="16"/>
                    </a:lnTo>
                    <a:lnTo>
                      <a:pt x="147" y="7"/>
                    </a:lnTo>
                    <a:lnTo>
                      <a:pt x="130" y="3"/>
                    </a:lnTo>
                    <a:lnTo>
                      <a:pt x="112" y="0"/>
                    </a:lnTo>
                    <a:lnTo>
                      <a:pt x="94" y="1"/>
                    </a:lnTo>
                    <a:lnTo>
                      <a:pt x="80" y="3"/>
                    </a:lnTo>
                    <a:lnTo>
                      <a:pt x="65" y="7"/>
                    </a:lnTo>
                    <a:lnTo>
                      <a:pt x="52" y="13"/>
                    </a:lnTo>
                    <a:lnTo>
                      <a:pt x="42" y="20"/>
                    </a:lnTo>
                    <a:lnTo>
                      <a:pt x="33" y="29"/>
                    </a:lnTo>
                    <a:close/>
                  </a:path>
                </a:pathLst>
              </a:custGeom>
              <a:solidFill>
                <a:srgbClr val="CCEF72"/>
              </a:solidFill>
              <a:ln w="9525">
                <a:solidFill>
                  <a:srgbClr val="969696"/>
                </a:solidFill>
                <a:round/>
                <a:headEnd/>
                <a:tailEnd/>
              </a:ln>
            </p:spPr>
            <p:txBody>
              <a:bodyPr/>
              <a:lstStyle/>
              <a:p>
                <a:endParaRPr lang="en-US"/>
              </a:p>
            </p:txBody>
          </p:sp>
          <p:sp>
            <p:nvSpPr>
              <p:cNvPr id="435229" name="Freeform 29"/>
              <p:cNvSpPr>
                <a:spLocks/>
              </p:cNvSpPr>
              <p:nvPr/>
            </p:nvSpPr>
            <p:spPr bwMode="auto">
              <a:xfrm>
                <a:off x="8313" y="4687"/>
                <a:ext cx="75" cy="80"/>
              </a:xfrm>
              <a:custGeom>
                <a:avLst/>
                <a:gdLst/>
                <a:ahLst/>
                <a:cxnLst>
                  <a:cxn ang="0">
                    <a:pos x="115" y="3"/>
                  </a:cxn>
                  <a:cxn ang="0">
                    <a:pos x="93" y="0"/>
                  </a:cxn>
                  <a:cxn ang="0">
                    <a:pos x="66" y="2"/>
                  </a:cxn>
                  <a:cxn ang="0">
                    <a:pos x="43" y="12"/>
                  </a:cxn>
                  <a:cxn ang="0">
                    <a:pos x="16" y="37"/>
                  </a:cxn>
                  <a:cxn ang="0">
                    <a:pos x="0" y="79"/>
                  </a:cxn>
                  <a:cxn ang="0">
                    <a:pos x="2" y="124"/>
                  </a:cxn>
                  <a:cxn ang="0">
                    <a:pos x="15" y="168"/>
                  </a:cxn>
                  <a:cxn ang="0">
                    <a:pos x="32" y="201"/>
                  </a:cxn>
                  <a:cxn ang="0">
                    <a:pos x="56" y="223"/>
                  </a:cxn>
                  <a:cxn ang="0">
                    <a:pos x="84" y="237"/>
                  </a:cxn>
                  <a:cxn ang="0">
                    <a:pos x="113" y="240"/>
                  </a:cxn>
                  <a:cxn ang="0">
                    <a:pos x="151" y="229"/>
                  </a:cxn>
                  <a:cxn ang="0">
                    <a:pos x="189" y="204"/>
                  </a:cxn>
                  <a:cxn ang="0">
                    <a:pos x="216" y="171"/>
                  </a:cxn>
                  <a:cxn ang="0">
                    <a:pos x="226" y="131"/>
                  </a:cxn>
                  <a:cxn ang="0">
                    <a:pos x="222" y="104"/>
                  </a:cxn>
                  <a:cxn ang="0">
                    <a:pos x="213" y="95"/>
                  </a:cxn>
                  <a:cxn ang="0">
                    <a:pos x="201" y="96"/>
                  </a:cxn>
                  <a:cxn ang="0">
                    <a:pos x="194" y="105"/>
                  </a:cxn>
                  <a:cxn ang="0">
                    <a:pos x="191" y="127"/>
                  </a:cxn>
                  <a:cxn ang="0">
                    <a:pos x="182" y="158"/>
                  </a:cxn>
                  <a:cxn ang="0">
                    <a:pos x="162" y="183"/>
                  </a:cxn>
                  <a:cxn ang="0">
                    <a:pos x="131" y="197"/>
                  </a:cxn>
                  <a:cxn ang="0">
                    <a:pos x="90" y="197"/>
                  </a:cxn>
                  <a:cxn ang="0">
                    <a:pos x="60" y="177"/>
                  </a:cxn>
                  <a:cxn ang="0">
                    <a:pos x="44" y="144"/>
                  </a:cxn>
                  <a:cxn ang="0">
                    <a:pos x="34" y="105"/>
                  </a:cxn>
                  <a:cxn ang="0">
                    <a:pos x="32" y="76"/>
                  </a:cxn>
                  <a:cxn ang="0">
                    <a:pos x="41" y="56"/>
                  </a:cxn>
                  <a:cxn ang="0">
                    <a:pos x="54" y="39"/>
                  </a:cxn>
                  <a:cxn ang="0">
                    <a:pos x="74" y="26"/>
                  </a:cxn>
                  <a:cxn ang="0">
                    <a:pos x="87" y="25"/>
                  </a:cxn>
                  <a:cxn ang="0">
                    <a:pos x="106" y="25"/>
                  </a:cxn>
                  <a:cxn ang="0">
                    <a:pos x="126" y="25"/>
                  </a:cxn>
                  <a:cxn ang="0">
                    <a:pos x="129" y="12"/>
                  </a:cxn>
                </a:cxnLst>
                <a:rect l="0" t="0" r="r" b="b"/>
                <a:pathLst>
                  <a:path w="226" h="240">
                    <a:moveTo>
                      <a:pt x="125" y="6"/>
                    </a:moveTo>
                    <a:lnTo>
                      <a:pt x="115" y="3"/>
                    </a:lnTo>
                    <a:lnTo>
                      <a:pt x="104" y="0"/>
                    </a:lnTo>
                    <a:lnTo>
                      <a:pt x="93" y="0"/>
                    </a:lnTo>
                    <a:lnTo>
                      <a:pt x="79" y="0"/>
                    </a:lnTo>
                    <a:lnTo>
                      <a:pt x="66" y="2"/>
                    </a:lnTo>
                    <a:lnTo>
                      <a:pt x="54" y="6"/>
                    </a:lnTo>
                    <a:lnTo>
                      <a:pt x="43" y="12"/>
                    </a:lnTo>
                    <a:lnTo>
                      <a:pt x="32" y="19"/>
                    </a:lnTo>
                    <a:lnTo>
                      <a:pt x="16" y="37"/>
                    </a:lnTo>
                    <a:lnTo>
                      <a:pt x="6" y="58"/>
                    </a:lnTo>
                    <a:lnTo>
                      <a:pt x="0" y="79"/>
                    </a:lnTo>
                    <a:lnTo>
                      <a:pt x="0" y="101"/>
                    </a:lnTo>
                    <a:lnTo>
                      <a:pt x="2" y="124"/>
                    </a:lnTo>
                    <a:lnTo>
                      <a:pt x="7" y="145"/>
                    </a:lnTo>
                    <a:lnTo>
                      <a:pt x="15" y="168"/>
                    </a:lnTo>
                    <a:lnTo>
                      <a:pt x="24" y="188"/>
                    </a:lnTo>
                    <a:lnTo>
                      <a:pt x="32" y="201"/>
                    </a:lnTo>
                    <a:lnTo>
                      <a:pt x="43" y="213"/>
                    </a:lnTo>
                    <a:lnTo>
                      <a:pt x="56" y="223"/>
                    </a:lnTo>
                    <a:lnTo>
                      <a:pt x="69" y="231"/>
                    </a:lnTo>
                    <a:lnTo>
                      <a:pt x="84" y="237"/>
                    </a:lnTo>
                    <a:lnTo>
                      <a:pt x="98" y="240"/>
                    </a:lnTo>
                    <a:lnTo>
                      <a:pt x="113" y="240"/>
                    </a:lnTo>
                    <a:lnTo>
                      <a:pt x="129" y="237"/>
                    </a:lnTo>
                    <a:lnTo>
                      <a:pt x="151" y="229"/>
                    </a:lnTo>
                    <a:lnTo>
                      <a:pt x="172" y="219"/>
                    </a:lnTo>
                    <a:lnTo>
                      <a:pt x="189" y="204"/>
                    </a:lnTo>
                    <a:lnTo>
                      <a:pt x="206" y="188"/>
                    </a:lnTo>
                    <a:lnTo>
                      <a:pt x="216" y="171"/>
                    </a:lnTo>
                    <a:lnTo>
                      <a:pt x="223" y="152"/>
                    </a:lnTo>
                    <a:lnTo>
                      <a:pt x="226" y="131"/>
                    </a:lnTo>
                    <a:lnTo>
                      <a:pt x="223" y="109"/>
                    </a:lnTo>
                    <a:lnTo>
                      <a:pt x="222" y="104"/>
                    </a:lnTo>
                    <a:lnTo>
                      <a:pt x="219" y="98"/>
                    </a:lnTo>
                    <a:lnTo>
                      <a:pt x="213" y="95"/>
                    </a:lnTo>
                    <a:lnTo>
                      <a:pt x="207" y="95"/>
                    </a:lnTo>
                    <a:lnTo>
                      <a:pt x="201" y="96"/>
                    </a:lnTo>
                    <a:lnTo>
                      <a:pt x="197" y="99"/>
                    </a:lnTo>
                    <a:lnTo>
                      <a:pt x="194" y="105"/>
                    </a:lnTo>
                    <a:lnTo>
                      <a:pt x="192" y="111"/>
                    </a:lnTo>
                    <a:lnTo>
                      <a:pt x="191" y="127"/>
                    </a:lnTo>
                    <a:lnTo>
                      <a:pt x="188" y="142"/>
                    </a:lnTo>
                    <a:lnTo>
                      <a:pt x="182" y="158"/>
                    </a:lnTo>
                    <a:lnTo>
                      <a:pt x="173" y="171"/>
                    </a:lnTo>
                    <a:lnTo>
                      <a:pt x="162" y="183"/>
                    </a:lnTo>
                    <a:lnTo>
                      <a:pt x="147" y="191"/>
                    </a:lnTo>
                    <a:lnTo>
                      <a:pt x="131" y="197"/>
                    </a:lnTo>
                    <a:lnTo>
                      <a:pt x="110" y="200"/>
                    </a:lnTo>
                    <a:lnTo>
                      <a:pt x="90" y="197"/>
                    </a:lnTo>
                    <a:lnTo>
                      <a:pt x="74" y="190"/>
                    </a:lnTo>
                    <a:lnTo>
                      <a:pt x="60" y="177"/>
                    </a:lnTo>
                    <a:lnTo>
                      <a:pt x="51" y="161"/>
                    </a:lnTo>
                    <a:lnTo>
                      <a:pt x="44" y="144"/>
                    </a:lnTo>
                    <a:lnTo>
                      <a:pt x="38" y="124"/>
                    </a:lnTo>
                    <a:lnTo>
                      <a:pt x="34" y="105"/>
                    </a:lnTo>
                    <a:lnTo>
                      <a:pt x="32" y="86"/>
                    </a:lnTo>
                    <a:lnTo>
                      <a:pt x="32" y="76"/>
                    </a:lnTo>
                    <a:lnTo>
                      <a:pt x="35" y="66"/>
                    </a:lnTo>
                    <a:lnTo>
                      <a:pt x="41" y="56"/>
                    </a:lnTo>
                    <a:lnTo>
                      <a:pt x="47" y="46"/>
                    </a:lnTo>
                    <a:lnTo>
                      <a:pt x="54" y="39"/>
                    </a:lnTo>
                    <a:lnTo>
                      <a:pt x="63" y="32"/>
                    </a:lnTo>
                    <a:lnTo>
                      <a:pt x="74" y="26"/>
                    </a:lnTo>
                    <a:lnTo>
                      <a:pt x="84" y="25"/>
                    </a:lnTo>
                    <a:lnTo>
                      <a:pt x="87" y="25"/>
                    </a:lnTo>
                    <a:lnTo>
                      <a:pt x="94" y="23"/>
                    </a:lnTo>
                    <a:lnTo>
                      <a:pt x="106" y="25"/>
                    </a:lnTo>
                    <a:lnTo>
                      <a:pt x="119" y="26"/>
                    </a:lnTo>
                    <a:lnTo>
                      <a:pt x="126" y="25"/>
                    </a:lnTo>
                    <a:lnTo>
                      <a:pt x="131" y="19"/>
                    </a:lnTo>
                    <a:lnTo>
                      <a:pt x="129" y="12"/>
                    </a:lnTo>
                    <a:lnTo>
                      <a:pt x="125" y="6"/>
                    </a:lnTo>
                    <a:close/>
                  </a:path>
                </a:pathLst>
              </a:custGeom>
              <a:solidFill>
                <a:srgbClr val="FFFFFF"/>
              </a:solidFill>
              <a:ln w="9525">
                <a:solidFill>
                  <a:srgbClr val="969696"/>
                </a:solidFill>
                <a:round/>
                <a:headEnd/>
                <a:tailEnd/>
              </a:ln>
            </p:spPr>
            <p:txBody>
              <a:bodyPr/>
              <a:lstStyle/>
              <a:p>
                <a:endParaRPr lang="en-US"/>
              </a:p>
            </p:txBody>
          </p:sp>
          <p:sp>
            <p:nvSpPr>
              <p:cNvPr id="435230" name="Freeform 30"/>
              <p:cNvSpPr>
                <a:spLocks/>
              </p:cNvSpPr>
              <p:nvPr/>
            </p:nvSpPr>
            <p:spPr bwMode="auto">
              <a:xfrm>
                <a:off x="8412" y="4892"/>
                <a:ext cx="93" cy="90"/>
              </a:xfrm>
              <a:custGeom>
                <a:avLst/>
                <a:gdLst/>
                <a:ahLst/>
                <a:cxnLst>
                  <a:cxn ang="0">
                    <a:pos x="60" y="8"/>
                  </a:cxn>
                  <a:cxn ang="0">
                    <a:pos x="34" y="27"/>
                  </a:cxn>
                  <a:cxn ang="0">
                    <a:pos x="15" y="50"/>
                  </a:cxn>
                  <a:cxn ang="0">
                    <a:pos x="3" y="80"/>
                  </a:cxn>
                  <a:cxn ang="0">
                    <a:pos x="0" y="112"/>
                  </a:cxn>
                  <a:cxn ang="0">
                    <a:pos x="6" y="145"/>
                  </a:cxn>
                  <a:cxn ang="0">
                    <a:pos x="18" y="175"/>
                  </a:cxn>
                  <a:cxn ang="0">
                    <a:pos x="37" y="204"/>
                  </a:cxn>
                  <a:cxn ang="0">
                    <a:pos x="65" y="231"/>
                  </a:cxn>
                  <a:cxn ang="0">
                    <a:pos x="101" y="257"/>
                  </a:cxn>
                  <a:cxn ang="0">
                    <a:pos x="142" y="270"/>
                  </a:cxn>
                  <a:cxn ang="0">
                    <a:pos x="185" y="263"/>
                  </a:cxn>
                  <a:cxn ang="0">
                    <a:pos x="219" y="240"/>
                  </a:cxn>
                  <a:cxn ang="0">
                    <a:pos x="244" y="215"/>
                  </a:cxn>
                  <a:cxn ang="0">
                    <a:pos x="263" y="188"/>
                  </a:cxn>
                  <a:cxn ang="0">
                    <a:pos x="276" y="158"/>
                  </a:cxn>
                  <a:cxn ang="0">
                    <a:pos x="279" y="133"/>
                  </a:cxn>
                  <a:cxn ang="0">
                    <a:pos x="273" y="120"/>
                  </a:cxn>
                  <a:cxn ang="0">
                    <a:pos x="258" y="116"/>
                  </a:cxn>
                  <a:cxn ang="0">
                    <a:pos x="245" y="122"/>
                  </a:cxn>
                  <a:cxn ang="0">
                    <a:pos x="241" y="132"/>
                  </a:cxn>
                  <a:cxn ang="0">
                    <a:pos x="235" y="151"/>
                  </a:cxn>
                  <a:cxn ang="0">
                    <a:pos x="220" y="176"/>
                  </a:cxn>
                  <a:cxn ang="0">
                    <a:pos x="198" y="201"/>
                  </a:cxn>
                  <a:cxn ang="0">
                    <a:pos x="154" y="211"/>
                  </a:cxn>
                  <a:cxn ang="0">
                    <a:pos x="100" y="197"/>
                  </a:cxn>
                  <a:cxn ang="0">
                    <a:pos x="59" y="162"/>
                  </a:cxn>
                  <a:cxn ang="0">
                    <a:pos x="40" y="113"/>
                  </a:cxn>
                  <a:cxn ang="0">
                    <a:pos x="44" y="73"/>
                  </a:cxn>
                  <a:cxn ang="0">
                    <a:pos x="60" y="50"/>
                  </a:cxn>
                  <a:cxn ang="0">
                    <a:pos x="81" y="30"/>
                  </a:cxn>
                  <a:cxn ang="0">
                    <a:pos x="103" y="16"/>
                  </a:cxn>
                  <a:cxn ang="0">
                    <a:pos x="109" y="4"/>
                  </a:cxn>
                  <a:cxn ang="0">
                    <a:pos x="88" y="0"/>
                  </a:cxn>
                </a:cxnLst>
                <a:rect l="0" t="0" r="r" b="b"/>
                <a:pathLst>
                  <a:path w="279" h="270">
                    <a:moveTo>
                      <a:pt x="75" y="3"/>
                    </a:moveTo>
                    <a:lnTo>
                      <a:pt x="60" y="8"/>
                    </a:lnTo>
                    <a:lnTo>
                      <a:pt x="47" y="17"/>
                    </a:lnTo>
                    <a:lnTo>
                      <a:pt x="34" y="27"/>
                    </a:lnTo>
                    <a:lnTo>
                      <a:pt x="24" y="39"/>
                    </a:lnTo>
                    <a:lnTo>
                      <a:pt x="15" y="50"/>
                    </a:lnTo>
                    <a:lnTo>
                      <a:pt x="7" y="64"/>
                    </a:lnTo>
                    <a:lnTo>
                      <a:pt x="3" y="80"/>
                    </a:lnTo>
                    <a:lnTo>
                      <a:pt x="0" y="96"/>
                    </a:lnTo>
                    <a:lnTo>
                      <a:pt x="0" y="112"/>
                    </a:lnTo>
                    <a:lnTo>
                      <a:pt x="2" y="129"/>
                    </a:lnTo>
                    <a:lnTo>
                      <a:pt x="6" y="145"/>
                    </a:lnTo>
                    <a:lnTo>
                      <a:pt x="12" y="161"/>
                    </a:lnTo>
                    <a:lnTo>
                      <a:pt x="18" y="175"/>
                    </a:lnTo>
                    <a:lnTo>
                      <a:pt x="27" y="189"/>
                    </a:lnTo>
                    <a:lnTo>
                      <a:pt x="37" y="204"/>
                    </a:lnTo>
                    <a:lnTo>
                      <a:pt x="49" y="217"/>
                    </a:lnTo>
                    <a:lnTo>
                      <a:pt x="65" y="231"/>
                    </a:lnTo>
                    <a:lnTo>
                      <a:pt x="82" y="244"/>
                    </a:lnTo>
                    <a:lnTo>
                      <a:pt x="101" y="257"/>
                    </a:lnTo>
                    <a:lnTo>
                      <a:pt x="122" y="266"/>
                    </a:lnTo>
                    <a:lnTo>
                      <a:pt x="142" y="270"/>
                    </a:lnTo>
                    <a:lnTo>
                      <a:pt x="165" y="270"/>
                    </a:lnTo>
                    <a:lnTo>
                      <a:pt x="185" y="263"/>
                    </a:lnTo>
                    <a:lnTo>
                      <a:pt x="206" y="250"/>
                    </a:lnTo>
                    <a:lnTo>
                      <a:pt x="219" y="240"/>
                    </a:lnTo>
                    <a:lnTo>
                      <a:pt x="232" y="228"/>
                    </a:lnTo>
                    <a:lnTo>
                      <a:pt x="244" y="215"/>
                    </a:lnTo>
                    <a:lnTo>
                      <a:pt x="254" y="202"/>
                    </a:lnTo>
                    <a:lnTo>
                      <a:pt x="263" y="188"/>
                    </a:lnTo>
                    <a:lnTo>
                      <a:pt x="270" y="174"/>
                    </a:lnTo>
                    <a:lnTo>
                      <a:pt x="276" y="158"/>
                    </a:lnTo>
                    <a:lnTo>
                      <a:pt x="279" y="141"/>
                    </a:lnTo>
                    <a:lnTo>
                      <a:pt x="279" y="133"/>
                    </a:lnTo>
                    <a:lnTo>
                      <a:pt x="278" y="126"/>
                    </a:lnTo>
                    <a:lnTo>
                      <a:pt x="273" y="120"/>
                    </a:lnTo>
                    <a:lnTo>
                      <a:pt x="266" y="116"/>
                    </a:lnTo>
                    <a:lnTo>
                      <a:pt x="258" y="116"/>
                    </a:lnTo>
                    <a:lnTo>
                      <a:pt x="251" y="118"/>
                    </a:lnTo>
                    <a:lnTo>
                      <a:pt x="245" y="122"/>
                    </a:lnTo>
                    <a:lnTo>
                      <a:pt x="241" y="129"/>
                    </a:lnTo>
                    <a:lnTo>
                      <a:pt x="241" y="132"/>
                    </a:lnTo>
                    <a:lnTo>
                      <a:pt x="238" y="139"/>
                    </a:lnTo>
                    <a:lnTo>
                      <a:pt x="235" y="151"/>
                    </a:lnTo>
                    <a:lnTo>
                      <a:pt x="229" y="164"/>
                    </a:lnTo>
                    <a:lnTo>
                      <a:pt x="220" y="176"/>
                    </a:lnTo>
                    <a:lnTo>
                      <a:pt x="210" y="191"/>
                    </a:lnTo>
                    <a:lnTo>
                      <a:pt x="198" y="201"/>
                    </a:lnTo>
                    <a:lnTo>
                      <a:pt x="182" y="210"/>
                    </a:lnTo>
                    <a:lnTo>
                      <a:pt x="154" y="211"/>
                    </a:lnTo>
                    <a:lnTo>
                      <a:pt x="126" y="207"/>
                    </a:lnTo>
                    <a:lnTo>
                      <a:pt x="100" y="197"/>
                    </a:lnTo>
                    <a:lnTo>
                      <a:pt x="78" y="181"/>
                    </a:lnTo>
                    <a:lnTo>
                      <a:pt x="59" y="162"/>
                    </a:lnTo>
                    <a:lnTo>
                      <a:pt x="46" y="139"/>
                    </a:lnTo>
                    <a:lnTo>
                      <a:pt x="40" y="113"/>
                    </a:lnTo>
                    <a:lnTo>
                      <a:pt x="40" y="86"/>
                    </a:lnTo>
                    <a:lnTo>
                      <a:pt x="44" y="73"/>
                    </a:lnTo>
                    <a:lnTo>
                      <a:pt x="50" y="62"/>
                    </a:lnTo>
                    <a:lnTo>
                      <a:pt x="60" y="50"/>
                    </a:lnTo>
                    <a:lnTo>
                      <a:pt x="71" y="39"/>
                    </a:lnTo>
                    <a:lnTo>
                      <a:pt x="81" y="30"/>
                    </a:lnTo>
                    <a:lnTo>
                      <a:pt x="93" y="21"/>
                    </a:lnTo>
                    <a:lnTo>
                      <a:pt x="103" y="16"/>
                    </a:lnTo>
                    <a:lnTo>
                      <a:pt x="112" y="11"/>
                    </a:lnTo>
                    <a:lnTo>
                      <a:pt x="109" y="4"/>
                    </a:lnTo>
                    <a:lnTo>
                      <a:pt x="100" y="0"/>
                    </a:lnTo>
                    <a:lnTo>
                      <a:pt x="88" y="0"/>
                    </a:lnTo>
                    <a:lnTo>
                      <a:pt x="75" y="3"/>
                    </a:lnTo>
                    <a:close/>
                  </a:path>
                </a:pathLst>
              </a:custGeom>
              <a:solidFill>
                <a:srgbClr val="FFFFFF"/>
              </a:solidFill>
              <a:ln w="9525">
                <a:solidFill>
                  <a:srgbClr val="969696"/>
                </a:solidFill>
                <a:round/>
                <a:headEnd/>
                <a:tailEnd/>
              </a:ln>
            </p:spPr>
            <p:txBody>
              <a:bodyPr/>
              <a:lstStyle/>
              <a:p>
                <a:endParaRPr lang="en-US"/>
              </a:p>
            </p:txBody>
          </p:sp>
          <p:sp>
            <p:nvSpPr>
              <p:cNvPr id="435231" name="Freeform 31"/>
              <p:cNvSpPr>
                <a:spLocks/>
              </p:cNvSpPr>
              <p:nvPr/>
            </p:nvSpPr>
            <p:spPr bwMode="auto">
              <a:xfrm>
                <a:off x="8347" y="4786"/>
                <a:ext cx="24" cy="25"/>
              </a:xfrm>
              <a:custGeom>
                <a:avLst/>
                <a:gdLst/>
                <a:ahLst/>
                <a:cxnLst>
                  <a:cxn ang="0">
                    <a:pos x="7" y="65"/>
                  </a:cxn>
                  <a:cxn ang="0">
                    <a:pos x="15" y="72"/>
                  </a:cxn>
                  <a:cxn ang="0">
                    <a:pos x="25" y="75"/>
                  </a:cxn>
                  <a:cxn ang="0">
                    <a:pos x="32" y="75"/>
                  </a:cxn>
                  <a:cxn ang="0">
                    <a:pos x="37" y="73"/>
                  </a:cxn>
                  <a:cxn ang="0">
                    <a:pos x="39" y="72"/>
                  </a:cxn>
                  <a:cxn ang="0">
                    <a:pos x="47" y="71"/>
                  </a:cxn>
                  <a:cxn ang="0">
                    <a:pos x="56" y="66"/>
                  </a:cxn>
                  <a:cxn ang="0">
                    <a:pos x="64" y="60"/>
                  </a:cxn>
                  <a:cxn ang="0">
                    <a:pos x="69" y="56"/>
                  </a:cxn>
                  <a:cxn ang="0">
                    <a:pos x="72" y="52"/>
                  </a:cxn>
                  <a:cxn ang="0">
                    <a:pos x="72" y="49"/>
                  </a:cxn>
                  <a:cxn ang="0">
                    <a:pos x="70" y="45"/>
                  </a:cxn>
                  <a:cxn ang="0">
                    <a:pos x="67" y="40"/>
                  </a:cxn>
                  <a:cxn ang="0">
                    <a:pos x="63" y="39"/>
                  </a:cxn>
                  <a:cxn ang="0">
                    <a:pos x="59" y="38"/>
                  </a:cxn>
                  <a:cxn ang="0">
                    <a:pos x="54" y="39"/>
                  </a:cxn>
                  <a:cxn ang="0">
                    <a:pos x="48" y="42"/>
                  </a:cxn>
                  <a:cxn ang="0">
                    <a:pos x="39" y="46"/>
                  </a:cxn>
                  <a:cxn ang="0">
                    <a:pos x="32" y="50"/>
                  </a:cxn>
                  <a:cxn ang="0">
                    <a:pos x="29" y="52"/>
                  </a:cxn>
                  <a:cxn ang="0">
                    <a:pos x="26" y="43"/>
                  </a:cxn>
                  <a:cxn ang="0">
                    <a:pos x="20" y="25"/>
                  </a:cxn>
                  <a:cxn ang="0">
                    <a:pos x="12" y="7"/>
                  </a:cxn>
                  <a:cxn ang="0">
                    <a:pos x="1" y="0"/>
                  </a:cxn>
                  <a:cxn ang="0">
                    <a:pos x="0" y="17"/>
                  </a:cxn>
                  <a:cxn ang="0">
                    <a:pos x="3" y="39"/>
                  </a:cxn>
                  <a:cxn ang="0">
                    <a:pos x="6" y="58"/>
                  </a:cxn>
                  <a:cxn ang="0">
                    <a:pos x="7" y="65"/>
                  </a:cxn>
                </a:cxnLst>
                <a:rect l="0" t="0" r="r" b="b"/>
                <a:pathLst>
                  <a:path w="72" h="75">
                    <a:moveTo>
                      <a:pt x="7" y="65"/>
                    </a:moveTo>
                    <a:lnTo>
                      <a:pt x="15" y="72"/>
                    </a:lnTo>
                    <a:lnTo>
                      <a:pt x="25" y="75"/>
                    </a:lnTo>
                    <a:lnTo>
                      <a:pt x="32" y="75"/>
                    </a:lnTo>
                    <a:lnTo>
                      <a:pt x="37" y="73"/>
                    </a:lnTo>
                    <a:lnTo>
                      <a:pt x="39" y="72"/>
                    </a:lnTo>
                    <a:lnTo>
                      <a:pt x="47" y="71"/>
                    </a:lnTo>
                    <a:lnTo>
                      <a:pt x="56" y="66"/>
                    </a:lnTo>
                    <a:lnTo>
                      <a:pt x="64" y="60"/>
                    </a:lnTo>
                    <a:lnTo>
                      <a:pt x="69" y="56"/>
                    </a:lnTo>
                    <a:lnTo>
                      <a:pt x="72" y="52"/>
                    </a:lnTo>
                    <a:lnTo>
                      <a:pt x="72" y="49"/>
                    </a:lnTo>
                    <a:lnTo>
                      <a:pt x="70" y="45"/>
                    </a:lnTo>
                    <a:lnTo>
                      <a:pt x="67" y="40"/>
                    </a:lnTo>
                    <a:lnTo>
                      <a:pt x="63" y="39"/>
                    </a:lnTo>
                    <a:lnTo>
                      <a:pt x="59" y="38"/>
                    </a:lnTo>
                    <a:lnTo>
                      <a:pt x="54" y="39"/>
                    </a:lnTo>
                    <a:lnTo>
                      <a:pt x="48" y="42"/>
                    </a:lnTo>
                    <a:lnTo>
                      <a:pt x="39" y="46"/>
                    </a:lnTo>
                    <a:lnTo>
                      <a:pt x="32" y="50"/>
                    </a:lnTo>
                    <a:lnTo>
                      <a:pt x="29" y="52"/>
                    </a:lnTo>
                    <a:lnTo>
                      <a:pt x="26" y="43"/>
                    </a:lnTo>
                    <a:lnTo>
                      <a:pt x="20" y="25"/>
                    </a:lnTo>
                    <a:lnTo>
                      <a:pt x="12" y="7"/>
                    </a:lnTo>
                    <a:lnTo>
                      <a:pt x="1" y="0"/>
                    </a:lnTo>
                    <a:lnTo>
                      <a:pt x="0" y="17"/>
                    </a:lnTo>
                    <a:lnTo>
                      <a:pt x="3" y="39"/>
                    </a:lnTo>
                    <a:lnTo>
                      <a:pt x="6" y="58"/>
                    </a:lnTo>
                    <a:lnTo>
                      <a:pt x="7" y="65"/>
                    </a:lnTo>
                    <a:close/>
                  </a:path>
                </a:pathLst>
              </a:custGeom>
              <a:solidFill>
                <a:srgbClr val="FFFFFF"/>
              </a:solidFill>
              <a:ln w="9525">
                <a:solidFill>
                  <a:srgbClr val="969696"/>
                </a:solidFill>
                <a:round/>
                <a:headEnd/>
                <a:tailEnd/>
              </a:ln>
            </p:spPr>
            <p:txBody>
              <a:bodyPr/>
              <a:lstStyle/>
              <a:p>
                <a:endParaRPr lang="en-US"/>
              </a:p>
            </p:txBody>
          </p:sp>
          <p:sp>
            <p:nvSpPr>
              <p:cNvPr id="435232" name="Freeform 32"/>
              <p:cNvSpPr>
                <a:spLocks/>
              </p:cNvSpPr>
              <p:nvPr/>
            </p:nvSpPr>
            <p:spPr bwMode="auto">
              <a:xfrm>
                <a:off x="8370" y="4780"/>
                <a:ext cx="23" cy="20"/>
              </a:xfrm>
              <a:custGeom>
                <a:avLst/>
                <a:gdLst/>
                <a:ahLst/>
                <a:cxnLst>
                  <a:cxn ang="0">
                    <a:pos x="15" y="53"/>
                  </a:cxn>
                  <a:cxn ang="0">
                    <a:pos x="16" y="55"/>
                  </a:cxn>
                  <a:cxn ang="0">
                    <a:pos x="20" y="57"/>
                  </a:cxn>
                  <a:cxn ang="0">
                    <a:pos x="25" y="59"/>
                  </a:cxn>
                  <a:cxn ang="0">
                    <a:pos x="26" y="59"/>
                  </a:cxn>
                  <a:cxn ang="0">
                    <a:pos x="35" y="59"/>
                  </a:cxn>
                  <a:cxn ang="0">
                    <a:pos x="45" y="56"/>
                  </a:cxn>
                  <a:cxn ang="0">
                    <a:pos x="54" y="55"/>
                  </a:cxn>
                  <a:cxn ang="0">
                    <a:pos x="63" y="50"/>
                  </a:cxn>
                  <a:cxn ang="0">
                    <a:pos x="66" y="47"/>
                  </a:cxn>
                  <a:cxn ang="0">
                    <a:pos x="69" y="44"/>
                  </a:cxn>
                  <a:cxn ang="0">
                    <a:pos x="70" y="40"/>
                  </a:cxn>
                  <a:cxn ang="0">
                    <a:pos x="69" y="37"/>
                  </a:cxn>
                  <a:cxn ang="0">
                    <a:pos x="56" y="32"/>
                  </a:cxn>
                  <a:cxn ang="0">
                    <a:pos x="42" y="33"/>
                  </a:cxn>
                  <a:cxn ang="0">
                    <a:pos x="32" y="37"/>
                  </a:cxn>
                  <a:cxn ang="0">
                    <a:pos x="28" y="40"/>
                  </a:cxn>
                  <a:cxn ang="0">
                    <a:pos x="20" y="30"/>
                  </a:cxn>
                  <a:cxn ang="0">
                    <a:pos x="16" y="14"/>
                  </a:cxn>
                  <a:cxn ang="0">
                    <a:pos x="10" y="3"/>
                  </a:cxn>
                  <a:cxn ang="0">
                    <a:pos x="3" y="0"/>
                  </a:cxn>
                  <a:cxn ang="0">
                    <a:pos x="0" y="19"/>
                  </a:cxn>
                  <a:cxn ang="0">
                    <a:pos x="4" y="36"/>
                  </a:cxn>
                  <a:cxn ang="0">
                    <a:pos x="12" y="49"/>
                  </a:cxn>
                  <a:cxn ang="0">
                    <a:pos x="15" y="53"/>
                  </a:cxn>
                </a:cxnLst>
                <a:rect l="0" t="0" r="r" b="b"/>
                <a:pathLst>
                  <a:path w="70" h="59">
                    <a:moveTo>
                      <a:pt x="15" y="53"/>
                    </a:moveTo>
                    <a:lnTo>
                      <a:pt x="16" y="55"/>
                    </a:lnTo>
                    <a:lnTo>
                      <a:pt x="20" y="57"/>
                    </a:lnTo>
                    <a:lnTo>
                      <a:pt x="25" y="59"/>
                    </a:lnTo>
                    <a:lnTo>
                      <a:pt x="26" y="59"/>
                    </a:lnTo>
                    <a:lnTo>
                      <a:pt x="35" y="59"/>
                    </a:lnTo>
                    <a:lnTo>
                      <a:pt x="45" y="56"/>
                    </a:lnTo>
                    <a:lnTo>
                      <a:pt x="54" y="55"/>
                    </a:lnTo>
                    <a:lnTo>
                      <a:pt x="63" y="50"/>
                    </a:lnTo>
                    <a:lnTo>
                      <a:pt x="66" y="47"/>
                    </a:lnTo>
                    <a:lnTo>
                      <a:pt x="69" y="44"/>
                    </a:lnTo>
                    <a:lnTo>
                      <a:pt x="70" y="40"/>
                    </a:lnTo>
                    <a:lnTo>
                      <a:pt x="69" y="37"/>
                    </a:lnTo>
                    <a:lnTo>
                      <a:pt x="56" y="32"/>
                    </a:lnTo>
                    <a:lnTo>
                      <a:pt x="42" y="33"/>
                    </a:lnTo>
                    <a:lnTo>
                      <a:pt x="32" y="37"/>
                    </a:lnTo>
                    <a:lnTo>
                      <a:pt x="28" y="40"/>
                    </a:lnTo>
                    <a:lnTo>
                      <a:pt x="20" y="30"/>
                    </a:lnTo>
                    <a:lnTo>
                      <a:pt x="16" y="14"/>
                    </a:lnTo>
                    <a:lnTo>
                      <a:pt x="10" y="3"/>
                    </a:lnTo>
                    <a:lnTo>
                      <a:pt x="3" y="0"/>
                    </a:lnTo>
                    <a:lnTo>
                      <a:pt x="0" y="19"/>
                    </a:lnTo>
                    <a:lnTo>
                      <a:pt x="4" y="36"/>
                    </a:lnTo>
                    <a:lnTo>
                      <a:pt x="12" y="49"/>
                    </a:lnTo>
                    <a:lnTo>
                      <a:pt x="15" y="53"/>
                    </a:lnTo>
                    <a:close/>
                  </a:path>
                </a:pathLst>
              </a:custGeom>
              <a:solidFill>
                <a:srgbClr val="FFFFFF"/>
              </a:solidFill>
              <a:ln w="9525">
                <a:solidFill>
                  <a:srgbClr val="969696"/>
                </a:solidFill>
                <a:round/>
                <a:headEnd/>
                <a:tailEnd/>
              </a:ln>
            </p:spPr>
            <p:txBody>
              <a:bodyPr/>
              <a:lstStyle/>
              <a:p>
                <a:endParaRPr lang="en-US"/>
              </a:p>
            </p:txBody>
          </p:sp>
          <p:sp>
            <p:nvSpPr>
              <p:cNvPr id="435233" name="Freeform 33"/>
              <p:cNvSpPr>
                <a:spLocks/>
              </p:cNvSpPr>
              <p:nvPr/>
            </p:nvSpPr>
            <p:spPr bwMode="auto">
              <a:xfrm>
                <a:off x="8390" y="4771"/>
                <a:ext cx="22" cy="20"/>
              </a:xfrm>
              <a:custGeom>
                <a:avLst/>
                <a:gdLst/>
                <a:ahLst/>
                <a:cxnLst>
                  <a:cxn ang="0">
                    <a:pos x="4" y="46"/>
                  </a:cxn>
                  <a:cxn ang="0">
                    <a:pos x="9" y="56"/>
                  </a:cxn>
                  <a:cxn ang="0">
                    <a:pos x="21" y="60"/>
                  </a:cxn>
                  <a:cxn ang="0">
                    <a:pos x="31" y="60"/>
                  </a:cxn>
                  <a:cxn ang="0">
                    <a:pos x="35" y="60"/>
                  </a:cxn>
                  <a:cxn ang="0">
                    <a:pos x="44" y="57"/>
                  </a:cxn>
                  <a:cxn ang="0">
                    <a:pos x="54" y="51"/>
                  </a:cxn>
                  <a:cxn ang="0">
                    <a:pos x="62" y="46"/>
                  </a:cxn>
                  <a:cxn ang="0">
                    <a:pos x="65" y="40"/>
                  </a:cxn>
                  <a:cxn ang="0">
                    <a:pos x="63" y="36"/>
                  </a:cxn>
                  <a:cxn ang="0">
                    <a:pos x="60" y="34"/>
                  </a:cxn>
                  <a:cxn ang="0">
                    <a:pos x="56" y="33"/>
                  </a:cxn>
                  <a:cxn ang="0">
                    <a:pos x="51" y="33"/>
                  </a:cxn>
                  <a:cxn ang="0">
                    <a:pos x="26" y="37"/>
                  </a:cxn>
                  <a:cxn ang="0">
                    <a:pos x="24" y="30"/>
                  </a:cxn>
                  <a:cxn ang="0">
                    <a:pos x="18" y="15"/>
                  </a:cxn>
                  <a:cxn ang="0">
                    <a:pos x="9" y="2"/>
                  </a:cxn>
                  <a:cxn ang="0">
                    <a:pos x="0" y="0"/>
                  </a:cxn>
                  <a:cxn ang="0">
                    <a:pos x="0" y="14"/>
                  </a:cxn>
                  <a:cxn ang="0">
                    <a:pos x="2" y="30"/>
                  </a:cxn>
                  <a:cxn ang="0">
                    <a:pos x="3" y="41"/>
                  </a:cxn>
                  <a:cxn ang="0">
                    <a:pos x="4" y="46"/>
                  </a:cxn>
                </a:cxnLst>
                <a:rect l="0" t="0" r="r" b="b"/>
                <a:pathLst>
                  <a:path w="65" h="60">
                    <a:moveTo>
                      <a:pt x="4" y="46"/>
                    </a:moveTo>
                    <a:lnTo>
                      <a:pt x="9" y="56"/>
                    </a:lnTo>
                    <a:lnTo>
                      <a:pt x="21" y="60"/>
                    </a:lnTo>
                    <a:lnTo>
                      <a:pt x="31" y="60"/>
                    </a:lnTo>
                    <a:lnTo>
                      <a:pt x="35" y="60"/>
                    </a:lnTo>
                    <a:lnTo>
                      <a:pt x="44" y="57"/>
                    </a:lnTo>
                    <a:lnTo>
                      <a:pt x="54" y="51"/>
                    </a:lnTo>
                    <a:lnTo>
                      <a:pt x="62" y="46"/>
                    </a:lnTo>
                    <a:lnTo>
                      <a:pt x="65" y="40"/>
                    </a:lnTo>
                    <a:lnTo>
                      <a:pt x="63" y="36"/>
                    </a:lnTo>
                    <a:lnTo>
                      <a:pt x="60" y="34"/>
                    </a:lnTo>
                    <a:lnTo>
                      <a:pt x="56" y="33"/>
                    </a:lnTo>
                    <a:lnTo>
                      <a:pt x="51" y="33"/>
                    </a:lnTo>
                    <a:lnTo>
                      <a:pt x="26" y="37"/>
                    </a:lnTo>
                    <a:lnTo>
                      <a:pt x="24" y="30"/>
                    </a:lnTo>
                    <a:lnTo>
                      <a:pt x="18" y="15"/>
                    </a:lnTo>
                    <a:lnTo>
                      <a:pt x="9" y="2"/>
                    </a:lnTo>
                    <a:lnTo>
                      <a:pt x="0" y="0"/>
                    </a:lnTo>
                    <a:lnTo>
                      <a:pt x="0" y="14"/>
                    </a:lnTo>
                    <a:lnTo>
                      <a:pt x="2" y="30"/>
                    </a:lnTo>
                    <a:lnTo>
                      <a:pt x="3" y="41"/>
                    </a:lnTo>
                    <a:lnTo>
                      <a:pt x="4" y="46"/>
                    </a:lnTo>
                    <a:close/>
                  </a:path>
                </a:pathLst>
              </a:custGeom>
              <a:solidFill>
                <a:srgbClr val="FFFFFF"/>
              </a:solidFill>
              <a:ln w="9525">
                <a:solidFill>
                  <a:srgbClr val="969696"/>
                </a:solidFill>
                <a:round/>
                <a:headEnd/>
                <a:tailEnd/>
              </a:ln>
            </p:spPr>
            <p:txBody>
              <a:bodyPr/>
              <a:lstStyle/>
              <a:p>
                <a:endParaRPr lang="en-US"/>
              </a:p>
            </p:txBody>
          </p:sp>
          <p:sp>
            <p:nvSpPr>
              <p:cNvPr id="435234" name="Freeform 34"/>
              <p:cNvSpPr>
                <a:spLocks/>
              </p:cNvSpPr>
              <p:nvPr/>
            </p:nvSpPr>
            <p:spPr bwMode="auto">
              <a:xfrm>
                <a:off x="8362" y="4825"/>
                <a:ext cx="23" cy="16"/>
              </a:xfrm>
              <a:custGeom>
                <a:avLst/>
                <a:gdLst/>
                <a:ahLst/>
                <a:cxnLst>
                  <a:cxn ang="0">
                    <a:pos x="9" y="46"/>
                  </a:cxn>
                  <a:cxn ang="0">
                    <a:pos x="12" y="47"/>
                  </a:cxn>
                  <a:cxn ang="0">
                    <a:pos x="16" y="47"/>
                  </a:cxn>
                  <a:cxn ang="0">
                    <a:pos x="22" y="47"/>
                  </a:cxn>
                  <a:cxn ang="0">
                    <a:pos x="23" y="47"/>
                  </a:cxn>
                  <a:cxn ang="0">
                    <a:pos x="31" y="46"/>
                  </a:cxn>
                  <a:cxn ang="0">
                    <a:pos x="40" y="45"/>
                  </a:cxn>
                  <a:cxn ang="0">
                    <a:pos x="48" y="42"/>
                  </a:cxn>
                  <a:cxn ang="0">
                    <a:pos x="56" y="37"/>
                  </a:cxn>
                  <a:cxn ang="0">
                    <a:pos x="63" y="34"/>
                  </a:cxn>
                  <a:cxn ang="0">
                    <a:pos x="67" y="30"/>
                  </a:cxn>
                  <a:cxn ang="0">
                    <a:pos x="69" y="26"/>
                  </a:cxn>
                  <a:cxn ang="0">
                    <a:pos x="66" y="20"/>
                  </a:cxn>
                  <a:cxn ang="0">
                    <a:pos x="62" y="17"/>
                  </a:cxn>
                  <a:cxn ang="0">
                    <a:pos x="56" y="17"/>
                  </a:cxn>
                  <a:cxn ang="0">
                    <a:pos x="48" y="17"/>
                  </a:cxn>
                  <a:cxn ang="0">
                    <a:pos x="40" y="19"/>
                  </a:cxn>
                  <a:cxn ang="0">
                    <a:pos x="32" y="22"/>
                  </a:cxn>
                  <a:cxn ang="0">
                    <a:pos x="26" y="23"/>
                  </a:cxn>
                  <a:cxn ang="0">
                    <a:pos x="22" y="26"/>
                  </a:cxn>
                  <a:cxn ang="0">
                    <a:pos x="20" y="26"/>
                  </a:cxn>
                  <a:cxn ang="0">
                    <a:pos x="19" y="22"/>
                  </a:cxn>
                  <a:cxn ang="0">
                    <a:pos x="16" y="14"/>
                  </a:cxn>
                  <a:cxn ang="0">
                    <a:pos x="12" y="7"/>
                  </a:cxn>
                  <a:cxn ang="0">
                    <a:pos x="10" y="4"/>
                  </a:cxn>
                  <a:cxn ang="0">
                    <a:pos x="7" y="1"/>
                  </a:cxn>
                  <a:cxn ang="0">
                    <a:pos x="6" y="0"/>
                  </a:cxn>
                  <a:cxn ang="0">
                    <a:pos x="3" y="0"/>
                  </a:cxn>
                  <a:cxn ang="0">
                    <a:pos x="0" y="3"/>
                  </a:cxn>
                  <a:cxn ang="0">
                    <a:pos x="0" y="11"/>
                  </a:cxn>
                  <a:cxn ang="0">
                    <a:pos x="3" y="26"/>
                  </a:cxn>
                  <a:cxn ang="0">
                    <a:pos x="7" y="40"/>
                  </a:cxn>
                  <a:cxn ang="0">
                    <a:pos x="9" y="46"/>
                  </a:cxn>
                </a:cxnLst>
                <a:rect l="0" t="0" r="r" b="b"/>
                <a:pathLst>
                  <a:path w="69" h="47">
                    <a:moveTo>
                      <a:pt x="9" y="46"/>
                    </a:moveTo>
                    <a:lnTo>
                      <a:pt x="12" y="47"/>
                    </a:lnTo>
                    <a:lnTo>
                      <a:pt x="16" y="47"/>
                    </a:lnTo>
                    <a:lnTo>
                      <a:pt x="22" y="47"/>
                    </a:lnTo>
                    <a:lnTo>
                      <a:pt x="23" y="47"/>
                    </a:lnTo>
                    <a:lnTo>
                      <a:pt x="31" y="46"/>
                    </a:lnTo>
                    <a:lnTo>
                      <a:pt x="40" y="45"/>
                    </a:lnTo>
                    <a:lnTo>
                      <a:pt x="48" y="42"/>
                    </a:lnTo>
                    <a:lnTo>
                      <a:pt x="56" y="37"/>
                    </a:lnTo>
                    <a:lnTo>
                      <a:pt x="63" y="34"/>
                    </a:lnTo>
                    <a:lnTo>
                      <a:pt x="67" y="30"/>
                    </a:lnTo>
                    <a:lnTo>
                      <a:pt x="69" y="26"/>
                    </a:lnTo>
                    <a:lnTo>
                      <a:pt x="66" y="20"/>
                    </a:lnTo>
                    <a:lnTo>
                      <a:pt x="62" y="17"/>
                    </a:lnTo>
                    <a:lnTo>
                      <a:pt x="56" y="17"/>
                    </a:lnTo>
                    <a:lnTo>
                      <a:pt x="48" y="17"/>
                    </a:lnTo>
                    <a:lnTo>
                      <a:pt x="40" y="19"/>
                    </a:lnTo>
                    <a:lnTo>
                      <a:pt x="32" y="22"/>
                    </a:lnTo>
                    <a:lnTo>
                      <a:pt x="26" y="23"/>
                    </a:lnTo>
                    <a:lnTo>
                      <a:pt x="22" y="26"/>
                    </a:lnTo>
                    <a:lnTo>
                      <a:pt x="20" y="26"/>
                    </a:lnTo>
                    <a:lnTo>
                      <a:pt x="19" y="22"/>
                    </a:lnTo>
                    <a:lnTo>
                      <a:pt x="16" y="14"/>
                    </a:lnTo>
                    <a:lnTo>
                      <a:pt x="12" y="7"/>
                    </a:lnTo>
                    <a:lnTo>
                      <a:pt x="10" y="4"/>
                    </a:lnTo>
                    <a:lnTo>
                      <a:pt x="7" y="1"/>
                    </a:lnTo>
                    <a:lnTo>
                      <a:pt x="6" y="0"/>
                    </a:lnTo>
                    <a:lnTo>
                      <a:pt x="3" y="0"/>
                    </a:lnTo>
                    <a:lnTo>
                      <a:pt x="0" y="3"/>
                    </a:lnTo>
                    <a:lnTo>
                      <a:pt x="0" y="11"/>
                    </a:lnTo>
                    <a:lnTo>
                      <a:pt x="3" y="26"/>
                    </a:lnTo>
                    <a:lnTo>
                      <a:pt x="7" y="40"/>
                    </a:lnTo>
                    <a:lnTo>
                      <a:pt x="9" y="46"/>
                    </a:lnTo>
                    <a:close/>
                  </a:path>
                </a:pathLst>
              </a:custGeom>
              <a:solidFill>
                <a:srgbClr val="FFFFFF"/>
              </a:solidFill>
              <a:ln w="9525">
                <a:solidFill>
                  <a:srgbClr val="969696"/>
                </a:solidFill>
                <a:round/>
                <a:headEnd/>
                <a:tailEnd/>
              </a:ln>
            </p:spPr>
            <p:txBody>
              <a:bodyPr/>
              <a:lstStyle/>
              <a:p>
                <a:endParaRPr lang="en-US"/>
              </a:p>
            </p:txBody>
          </p:sp>
          <p:sp>
            <p:nvSpPr>
              <p:cNvPr id="435235" name="Freeform 35"/>
              <p:cNvSpPr>
                <a:spLocks/>
              </p:cNvSpPr>
              <p:nvPr/>
            </p:nvSpPr>
            <p:spPr bwMode="auto">
              <a:xfrm>
                <a:off x="8390" y="4813"/>
                <a:ext cx="20" cy="20"/>
              </a:xfrm>
              <a:custGeom>
                <a:avLst/>
                <a:gdLst/>
                <a:ahLst/>
                <a:cxnLst>
                  <a:cxn ang="0">
                    <a:pos x="13" y="52"/>
                  </a:cxn>
                  <a:cxn ang="0">
                    <a:pos x="20" y="55"/>
                  </a:cxn>
                  <a:cxn ang="0">
                    <a:pos x="32" y="58"/>
                  </a:cxn>
                  <a:cxn ang="0">
                    <a:pos x="45" y="56"/>
                  </a:cxn>
                  <a:cxn ang="0">
                    <a:pos x="55" y="50"/>
                  </a:cxn>
                  <a:cxn ang="0">
                    <a:pos x="58" y="49"/>
                  </a:cxn>
                  <a:cxn ang="0">
                    <a:pos x="60" y="46"/>
                  </a:cxn>
                  <a:cxn ang="0">
                    <a:pos x="60" y="42"/>
                  </a:cxn>
                  <a:cxn ang="0">
                    <a:pos x="60" y="39"/>
                  </a:cxn>
                  <a:cxn ang="0">
                    <a:pos x="58" y="36"/>
                  </a:cxn>
                  <a:cxn ang="0">
                    <a:pos x="54" y="33"/>
                  </a:cxn>
                  <a:cxn ang="0">
                    <a:pos x="49" y="32"/>
                  </a:cxn>
                  <a:cxn ang="0">
                    <a:pos x="45" y="32"/>
                  </a:cxn>
                  <a:cxn ang="0">
                    <a:pos x="36" y="35"/>
                  </a:cxn>
                  <a:cxn ang="0">
                    <a:pos x="27" y="36"/>
                  </a:cxn>
                  <a:cxn ang="0">
                    <a:pos x="20" y="35"/>
                  </a:cxn>
                  <a:cxn ang="0">
                    <a:pos x="17" y="35"/>
                  </a:cxn>
                  <a:cxn ang="0">
                    <a:pos x="17" y="29"/>
                  </a:cxn>
                  <a:cxn ang="0">
                    <a:pos x="17" y="16"/>
                  </a:cxn>
                  <a:cxn ang="0">
                    <a:pos x="14" y="3"/>
                  </a:cxn>
                  <a:cxn ang="0">
                    <a:pos x="5" y="0"/>
                  </a:cxn>
                  <a:cxn ang="0">
                    <a:pos x="1" y="12"/>
                  </a:cxn>
                  <a:cxn ang="0">
                    <a:pos x="0" y="26"/>
                  </a:cxn>
                  <a:cxn ang="0">
                    <a:pos x="3" y="40"/>
                  </a:cxn>
                  <a:cxn ang="0">
                    <a:pos x="13" y="52"/>
                  </a:cxn>
                </a:cxnLst>
                <a:rect l="0" t="0" r="r" b="b"/>
                <a:pathLst>
                  <a:path w="60" h="58">
                    <a:moveTo>
                      <a:pt x="13" y="52"/>
                    </a:moveTo>
                    <a:lnTo>
                      <a:pt x="20" y="55"/>
                    </a:lnTo>
                    <a:lnTo>
                      <a:pt x="32" y="58"/>
                    </a:lnTo>
                    <a:lnTo>
                      <a:pt x="45" y="56"/>
                    </a:lnTo>
                    <a:lnTo>
                      <a:pt x="55" y="50"/>
                    </a:lnTo>
                    <a:lnTo>
                      <a:pt x="58" y="49"/>
                    </a:lnTo>
                    <a:lnTo>
                      <a:pt x="60" y="46"/>
                    </a:lnTo>
                    <a:lnTo>
                      <a:pt x="60" y="42"/>
                    </a:lnTo>
                    <a:lnTo>
                      <a:pt x="60" y="39"/>
                    </a:lnTo>
                    <a:lnTo>
                      <a:pt x="58" y="36"/>
                    </a:lnTo>
                    <a:lnTo>
                      <a:pt x="54" y="33"/>
                    </a:lnTo>
                    <a:lnTo>
                      <a:pt x="49" y="32"/>
                    </a:lnTo>
                    <a:lnTo>
                      <a:pt x="45" y="32"/>
                    </a:lnTo>
                    <a:lnTo>
                      <a:pt x="36" y="35"/>
                    </a:lnTo>
                    <a:lnTo>
                      <a:pt x="27" y="36"/>
                    </a:lnTo>
                    <a:lnTo>
                      <a:pt x="20" y="35"/>
                    </a:lnTo>
                    <a:lnTo>
                      <a:pt x="17" y="35"/>
                    </a:lnTo>
                    <a:lnTo>
                      <a:pt x="17" y="29"/>
                    </a:lnTo>
                    <a:lnTo>
                      <a:pt x="17" y="16"/>
                    </a:lnTo>
                    <a:lnTo>
                      <a:pt x="14" y="3"/>
                    </a:lnTo>
                    <a:lnTo>
                      <a:pt x="5" y="0"/>
                    </a:lnTo>
                    <a:lnTo>
                      <a:pt x="1" y="12"/>
                    </a:lnTo>
                    <a:lnTo>
                      <a:pt x="0" y="26"/>
                    </a:lnTo>
                    <a:lnTo>
                      <a:pt x="3" y="40"/>
                    </a:lnTo>
                    <a:lnTo>
                      <a:pt x="13" y="52"/>
                    </a:lnTo>
                    <a:close/>
                  </a:path>
                </a:pathLst>
              </a:custGeom>
              <a:solidFill>
                <a:srgbClr val="FFFFFF"/>
              </a:solidFill>
              <a:ln w="9525">
                <a:solidFill>
                  <a:srgbClr val="969696"/>
                </a:solidFill>
                <a:round/>
                <a:headEnd/>
                <a:tailEnd/>
              </a:ln>
            </p:spPr>
            <p:txBody>
              <a:bodyPr/>
              <a:lstStyle/>
              <a:p>
                <a:endParaRPr lang="en-US"/>
              </a:p>
            </p:txBody>
          </p:sp>
          <p:sp>
            <p:nvSpPr>
              <p:cNvPr id="435236" name="Freeform 36"/>
              <p:cNvSpPr>
                <a:spLocks/>
              </p:cNvSpPr>
              <p:nvPr/>
            </p:nvSpPr>
            <p:spPr bwMode="auto">
              <a:xfrm>
                <a:off x="8411" y="4806"/>
                <a:ext cx="20" cy="18"/>
              </a:xfrm>
              <a:custGeom>
                <a:avLst/>
                <a:gdLst/>
                <a:ahLst/>
                <a:cxnLst>
                  <a:cxn ang="0">
                    <a:pos x="19" y="52"/>
                  </a:cxn>
                  <a:cxn ang="0">
                    <a:pos x="31" y="55"/>
                  </a:cxn>
                  <a:cxn ang="0">
                    <a:pos x="43" y="54"/>
                  </a:cxn>
                  <a:cxn ang="0">
                    <a:pos x="53" y="46"/>
                  </a:cxn>
                  <a:cxn ang="0">
                    <a:pos x="59" y="35"/>
                  </a:cxn>
                  <a:cxn ang="0">
                    <a:pos x="57" y="31"/>
                  </a:cxn>
                  <a:cxn ang="0">
                    <a:pos x="54" y="29"/>
                  </a:cxn>
                  <a:cxn ang="0">
                    <a:pos x="49" y="28"/>
                  </a:cxn>
                  <a:cxn ang="0">
                    <a:pos x="44" y="29"/>
                  </a:cxn>
                  <a:cxn ang="0">
                    <a:pos x="41" y="32"/>
                  </a:cxn>
                  <a:cxn ang="0">
                    <a:pos x="38" y="35"/>
                  </a:cxn>
                  <a:cxn ang="0">
                    <a:pos x="34" y="36"/>
                  </a:cxn>
                  <a:cxn ang="0">
                    <a:pos x="31" y="39"/>
                  </a:cxn>
                  <a:cxn ang="0">
                    <a:pos x="28" y="32"/>
                  </a:cxn>
                  <a:cxn ang="0">
                    <a:pos x="21" y="18"/>
                  </a:cxn>
                  <a:cxn ang="0">
                    <a:pos x="10" y="5"/>
                  </a:cxn>
                  <a:cxn ang="0">
                    <a:pos x="0" y="0"/>
                  </a:cxn>
                  <a:cxn ang="0">
                    <a:pos x="2" y="18"/>
                  </a:cxn>
                  <a:cxn ang="0">
                    <a:pos x="9" y="35"/>
                  </a:cxn>
                  <a:cxn ang="0">
                    <a:pos x="16" y="46"/>
                  </a:cxn>
                  <a:cxn ang="0">
                    <a:pos x="19" y="52"/>
                  </a:cxn>
                </a:cxnLst>
                <a:rect l="0" t="0" r="r" b="b"/>
                <a:pathLst>
                  <a:path w="59" h="55">
                    <a:moveTo>
                      <a:pt x="19" y="52"/>
                    </a:moveTo>
                    <a:lnTo>
                      <a:pt x="31" y="55"/>
                    </a:lnTo>
                    <a:lnTo>
                      <a:pt x="43" y="54"/>
                    </a:lnTo>
                    <a:lnTo>
                      <a:pt x="53" y="46"/>
                    </a:lnTo>
                    <a:lnTo>
                      <a:pt x="59" y="35"/>
                    </a:lnTo>
                    <a:lnTo>
                      <a:pt x="57" y="31"/>
                    </a:lnTo>
                    <a:lnTo>
                      <a:pt x="54" y="29"/>
                    </a:lnTo>
                    <a:lnTo>
                      <a:pt x="49" y="28"/>
                    </a:lnTo>
                    <a:lnTo>
                      <a:pt x="44" y="29"/>
                    </a:lnTo>
                    <a:lnTo>
                      <a:pt x="41" y="32"/>
                    </a:lnTo>
                    <a:lnTo>
                      <a:pt x="38" y="35"/>
                    </a:lnTo>
                    <a:lnTo>
                      <a:pt x="34" y="36"/>
                    </a:lnTo>
                    <a:lnTo>
                      <a:pt x="31" y="39"/>
                    </a:lnTo>
                    <a:lnTo>
                      <a:pt x="28" y="32"/>
                    </a:lnTo>
                    <a:lnTo>
                      <a:pt x="21" y="18"/>
                    </a:lnTo>
                    <a:lnTo>
                      <a:pt x="10" y="5"/>
                    </a:lnTo>
                    <a:lnTo>
                      <a:pt x="0" y="0"/>
                    </a:lnTo>
                    <a:lnTo>
                      <a:pt x="2" y="18"/>
                    </a:lnTo>
                    <a:lnTo>
                      <a:pt x="9" y="35"/>
                    </a:lnTo>
                    <a:lnTo>
                      <a:pt x="16" y="46"/>
                    </a:lnTo>
                    <a:lnTo>
                      <a:pt x="19" y="52"/>
                    </a:lnTo>
                    <a:close/>
                  </a:path>
                </a:pathLst>
              </a:custGeom>
              <a:solidFill>
                <a:srgbClr val="FFFFFF"/>
              </a:solidFill>
              <a:ln w="9525">
                <a:solidFill>
                  <a:srgbClr val="969696"/>
                </a:solidFill>
                <a:round/>
                <a:headEnd/>
                <a:tailEnd/>
              </a:ln>
            </p:spPr>
            <p:txBody>
              <a:bodyPr/>
              <a:lstStyle/>
              <a:p>
                <a:endParaRPr lang="en-US"/>
              </a:p>
            </p:txBody>
          </p:sp>
          <p:sp>
            <p:nvSpPr>
              <p:cNvPr id="435237" name="Freeform 37"/>
              <p:cNvSpPr>
                <a:spLocks/>
              </p:cNvSpPr>
              <p:nvPr/>
            </p:nvSpPr>
            <p:spPr bwMode="auto">
              <a:xfrm>
                <a:off x="8374" y="4857"/>
                <a:ext cx="27" cy="25"/>
              </a:xfrm>
              <a:custGeom>
                <a:avLst/>
                <a:gdLst/>
                <a:ahLst/>
                <a:cxnLst>
                  <a:cxn ang="0">
                    <a:pos x="32" y="75"/>
                  </a:cxn>
                  <a:cxn ang="0">
                    <a:pos x="38" y="76"/>
                  </a:cxn>
                  <a:cxn ang="0">
                    <a:pos x="44" y="76"/>
                  </a:cxn>
                  <a:cxn ang="0">
                    <a:pos x="50" y="76"/>
                  </a:cxn>
                  <a:cxn ang="0">
                    <a:pos x="57" y="75"/>
                  </a:cxn>
                  <a:cxn ang="0">
                    <a:pos x="61" y="72"/>
                  </a:cxn>
                  <a:cxn ang="0">
                    <a:pos x="67" y="67"/>
                  </a:cxn>
                  <a:cxn ang="0">
                    <a:pos x="72" y="64"/>
                  </a:cxn>
                  <a:cxn ang="0">
                    <a:pos x="76" y="59"/>
                  </a:cxn>
                  <a:cxn ang="0">
                    <a:pos x="80" y="56"/>
                  </a:cxn>
                  <a:cxn ang="0">
                    <a:pos x="82" y="52"/>
                  </a:cxn>
                  <a:cxn ang="0">
                    <a:pos x="82" y="47"/>
                  </a:cxn>
                  <a:cxn ang="0">
                    <a:pos x="79" y="43"/>
                  </a:cxn>
                  <a:cxn ang="0">
                    <a:pos x="70" y="39"/>
                  </a:cxn>
                  <a:cxn ang="0">
                    <a:pos x="63" y="37"/>
                  </a:cxn>
                  <a:cxn ang="0">
                    <a:pos x="54" y="39"/>
                  </a:cxn>
                  <a:cxn ang="0">
                    <a:pos x="47" y="41"/>
                  </a:cxn>
                  <a:cxn ang="0">
                    <a:pos x="39" y="44"/>
                  </a:cxn>
                  <a:cxn ang="0">
                    <a:pos x="35" y="49"/>
                  </a:cxn>
                  <a:cxn ang="0">
                    <a:pos x="32" y="50"/>
                  </a:cxn>
                  <a:cxn ang="0">
                    <a:pos x="30" y="52"/>
                  </a:cxn>
                  <a:cxn ang="0">
                    <a:pos x="29" y="43"/>
                  </a:cxn>
                  <a:cxn ang="0">
                    <a:pos x="23" y="23"/>
                  </a:cxn>
                  <a:cxn ang="0">
                    <a:pos x="14" y="6"/>
                  </a:cxn>
                  <a:cxn ang="0">
                    <a:pos x="4" y="0"/>
                  </a:cxn>
                  <a:cxn ang="0">
                    <a:pos x="0" y="17"/>
                  </a:cxn>
                  <a:cxn ang="0">
                    <a:pos x="0" y="31"/>
                  </a:cxn>
                  <a:cxn ang="0">
                    <a:pos x="4" y="44"/>
                  </a:cxn>
                  <a:cxn ang="0">
                    <a:pos x="11" y="54"/>
                  </a:cxn>
                  <a:cxn ang="0">
                    <a:pos x="19" y="63"/>
                  </a:cxn>
                  <a:cxn ang="0">
                    <a:pos x="25" y="70"/>
                  </a:cxn>
                  <a:cxn ang="0">
                    <a:pos x="30" y="73"/>
                  </a:cxn>
                  <a:cxn ang="0">
                    <a:pos x="32" y="75"/>
                  </a:cxn>
                </a:cxnLst>
                <a:rect l="0" t="0" r="r" b="b"/>
                <a:pathLst>
                  <a:path w="82" h="76">
                    <a:moveTo>
                      <a:pt x="32" y="75"/>
                    </a:moveTo>
                    <a:lnTo>
                      <a:pt x="38" y="76"/>
                    </a:lnTo>
                    <a:lnTo>
                      <a:pt x="44" y="76"/>
                    </a:lnTo>
                    <a:lnTo>
                      <a:pt x="50" y="76"/>
                    </a:lnTo>
                    <a:lnTo>
                      <a:pt x="57" y="75"/>
                    </a:lnTo>
                    <a:lnTo>
                      <a:pt x="61" y="72"/>
                    </a:lnTo>
                    <a:lnTo>
                      <a:pt x="67" y="67"/>
                    </a:lnTo>
                    <a:lnTo>
                      <a:pt x="72" y="64"/>
                    </a:lnTo>
                    <a:lnTo>
                      <a:pt x="76" y="59"/>
                    </a:lnTo>
                    <a:lnTo>
                      <a:pt x="80" y="56"/>
                    </a:lnTo>
                    <a:lnTo>
                      <a:pt x="82" y="52"/>
                    </a:lnTo>
                    <a:lnTo>
                      <a:pt x="82" y="47"/>
                    </a:lnTo>
                    <a:lnTo>
                      <a:pt x="79" y="43"/>
                    </a:lnTo>
                    <a:lnTo>
                      <a:pt x="70" y="39"/>
                    </a:lnTo>
                    <a:lnTo>
                      <a:pt x="63" y="37"/>
                    </a:lnTo>
                    <a:lnTo>
                      <a:pt x="54" y="39"/>
                    </a:lnTo>
                    <a:lnTo>
                      <a:pt x="47" y="41"/>
                    </a:lnTo>
                    <a:lnTo>
                      <a:pt x="39" y="44"/>
                    </a:lnTo>
                    <a:lnTo>
                      <a:pt x="35" y="49"/>
                    </a:lnTo>
                    <a:lnTo>
                      <a:pt x="32" y="50"/>
                    </a:lnTo>
                    <a:lnTo>
                      <a:pt x="30" y="52"/>
                    </a:lnTo>
                    <a:lnTo>
                      <a:pt x="29" y="43"/>
                    </a:lnTo>
                    <a:lnTo>
                      <a:pt x="23" y="23"/>
                    </a:lnTo>
                    <a:lnTo>
                      <a:pt x="14" y="6"/>
                    </a:lnTo>
                    <a:lnTo>
                      <a:pt x="4" y="0"/>
                    </a:lnTo>
                    <a:lnTo>
                      <a:pt x="0" y="17"/>
                    </a:lnTo>
                    <a:lnTo>
                      <a:pt x="0" y="31"/>
                    </a:lnTo>
                    <a:lnTo>
                      <a:pt x="4" y="44"/>
                    </a:lnTo>
                    <a:lnTo>
                      <a:pt x="11" y="54"/>
                    </a:lnTo>
                    <a:lnTo>
                      <a:pt x="19" y="63"/>
                    </a:lnTo>
                    <a:lnTo>
                      <a:pt x="25" y="70"/>
                    </a:lnTo>
                    <a:lnTo>
                      <a:pt x="30" y="73"/>
                    </a:lnTo>
                    <a:lnTo>
                      <a:pt x="32" y="75"/>
                    </a:lnTo>
                    <a:close/>
                  </a:path>
                </a:pathLst>
              </a:custGeom>
              <a:solidFill>
                <a:srgbClr val="FFFFFF"/>
              </a:solidFill>
              <a:ln w="9525">
                <a:solidFill>
                  <a:srgbClr val="969696"/>
                </a:solidFill>
                <a:round/>
                <a:headEnd/>
                <a:tailEnd/>
              </a:ln>
            </p:spPr>
            <p:txBody>
              <a:bodyPr/>
              <a:lstStyle/>
              <a:p>
                <a:endParaRPr lang="en-US"/>
              </a:p>
            </p:txBody>
          </p:sp>
          <p:sp>
            <p:nvSpPr>
              <p:cNvPr id="435238" name="Freeform 38"/>
              <p:cNvSpPr>
                <a:spLocks/>
              </p:cNvSpPr>
              <p:nvPr/>
            </p:nvSpPr>
            <p:spPr bwMode="auto">
              <a:xfrm>
                <a:off x="8404" y="4847"/>
                <a:ext cx="25" cy="22"/>
              </a:xfrm>
              <a:custGeom>
                <a:avLst/>
                <a:gdLst/>
                <a:ahLst/>
                <a:cxnLst>
                  <a:cxn ang="0">
                    <a:pos x="12" y="53"/>
                  </a:cxn>
                  <a:cxn ang="0">
                    <a:pos x="15" y="56"/>
                  </a:cxn>
                  <a:cxn ang="0">
                    <a:pos x="19" y="60"/>
                  </a:cxn>
                  <a:cxn ang="0">
                    <a:pos x="25" y="62"/>
                  </a:cxn>
                  <a:cxn ang="0">
                    <a:pos x="27" y="63"/>
                  </a:cxn>
                  <a:cxn ang="0">
                    <a:pos x="32" y="65"/>
                  </a:cxn>
                  <a:cxn ang="0">
                    <a:pos x="40" y="65"/>
                  </a:cxn>
                  <a:cxn ang="0">
                    <a:pos x="49" y="66"/>
                  </a:cxn>
                  <a:cxn ang="0">
                    <a:pos x="57" y="65"/>
                  </a:cxn>
                  <a:cxn ang="0">
                    <a:pos x="65" y="63"/>
                  </a:cxn>
                  <a:cxn ang="0">
                    <a:pos x="71" y="60"/>
                  </a:cxn>
                  <a:cxn ang="0">
                    <a:pos x="75" y="55"/>
                  </a:cxn>
                  <a:cxn ang="0">
                    <a:pos x="75" y="46"/>
                  </a:cxn>
                  <a:cxn ang="0">
                    <a:pos x="72" y="39"/>
                  </a:cxn>
                  <a:cxn ang="0">
                    <a:pos x="66" y="35"/>
                  </a:cxn>
                  <a:cxn ang="0">
                    <a:pos x="59" y="33"/>
                  </a:cxn>
                  <a:cxn ang="0">
                    <a:pos x="50" y="33"/>
                  </a:cxn>
                  <a:cxn ang="0">
                    <a:pos x="41" y="35"/>
                  </a:cxn>
                  <a:cxn ang="0">
                    <a:pos x="34" y="36"/>
                  </a:cxn>
                  <a:cxn ang="0">
                    <a:pos x="28" y="39"/>
                  </a:cxn>
                  <a:cxn ang="0">
                    <a:pos x="27" y="39"/>
                  </a:cxn>
                  <a:cxn ang="0">
                    <a:pos x="25" y="32"/>
                  </a:cxn>
                  <a:cxn ang="0">
                    <a:pos x="19" y="16"/>
                  </a:cxn>
                  <a:cxn ang="0">
                    <a:pos x="10" y="3"/>
                  </a:cxn>
                  <a:cxn ang="0">
                    <a:pos x="0" y="0"/>
                  </a:cxn>
                  <a:cxn ang="0">
                    <a:pos x="0" y="22"/>
                  </a:cxn>
                  <a:cxn ang="0">
                    <a:pos x="5" y="39"/>
                  </a:cxn>
                  <a:cxn ang="0">
                    <a:pos x="9" y="49"/>
                  </a:cxn>
                  <a:cxn ang="0">
                    <a:pos x="12" y="53"/>
                  </a:cxn>
                </a:cxnLst>
                <a:rect l="0" t="0" r="r" b="b"/>
                <a:pathLst>
                  <a:path w="75" h="66">
                    <a:moveTo>
                      <a:pt x="12" y="53"/>
                    </a:moveTo>
                    <a:lnTo>
                      <a:pt x="15" y="56"/>
                    </a:lnTo>
                    <a:lnTo>
                      <a:pt x="19" y="60"/>
                    </a:lnTo>
                    <a:lnTo>
                      <a:pt x="25" y="62"/>
                    </a:lnTo>
                    <a:lnTo>
                      <a:pt x="27" y="63"/>
                    </a:lnTo>
                    <a:lnTo>
                      <a:pt x="32" y="65"/>
                    </a:lnTo>
                    <a:lnTo>
                      <a:pt x="40" y="65"/>
                    </a:lnTo>
                    <a:lnTo>
                      <a:pt x="49" y="66"/>
                    </a:lnTo>
                    <a:lnTo>
                      <a:pt x="57" y="65"/>
                    </a:lnTo>
                    <a:lnTo>
                      <a:pt x="65" y="63"/>
                    </a:lnTo>
                    <a:lnTo>
                      <a:pt x="71" y="60"/>
                    </a:lnTo>
                    <a:lnTo>
                      <a:pt x="75" y="55"/>
                    </a:lnTo>
                    <a:lnTo>
                      <a:pt x="75" y="46"/>
                    </a:lnTo>
                    <a:lnTo>
                      <a:pt x="72" y="39"/>
                    </a:lnTo>
                    <a:lnTo>
                      <a:pt x="66" y="35"/>
                    </a:lnTo>
                    <a:lnTo>
                      <a:pt x="59" y="33"/>
                    </a:lnTo>
                    <a:lnTo>
                      <a:pt x="50" y="33"/>
                    </a:lnTo>
                    <a:lnTo>
                      <a:pt x="41" y="35"/>
                    </a:lnTo>
                    <a:lnTo>
                      <a:pt x="34" y="36"/>
                    </a:lnTo>
                    <a:lnTo>
                      <a:pt x="28" y="39"/>
                    </a:lnTo>
                    <a:lnTo>
                      <a:pt x="27" y="39"/>
                    </a:lnTo>
                    <a:lnTo>
                      <a:pt x="25" y="32"/>
                    </a:lnTo>
                    <a:lnTo>
                      <a:pt x="19" y="16"/>
                    </a:lnTo>
                    <a:lnTo>
                      <a:pt x="10" y="3"/>
                    </a:lnTo>
                    <a:lnTo>
                      <a:pt x="0" y="0"/>
                    </a:lnTo>
                    <a:lnTo>
                      <a:pt x="0" y="22"/>
                    </a:lnTo>
                    <a:lnTo>
                      <a:pt x="5" y="39"/>
                    </a:lnTo>
                    <a:lnTo>
                      <a:pt x="9" y="49"/>
                    </a:lnTo>
                    <a:lnTo>
                      <a:pt x="12" y="53"/>
                    </a:lnTo>
                    <a:close/>
                  </a:path>
                </a:pathLst>
              </a:custGeom>
              <a:solidFill>
                <a:srgbClr val="FFFFFF"/>
              </a:solidFill>
              <a:ln w="9525">
                <a:solidFill>
                  <a:srgbClr val="969696"/>
                </a:solidFill>
                <a:round/>
                <a:headEnd/>
                <a:tailEnd/>
              </a:ln>
            </p:spPr>
            <p:txBody>
              <a:bodyPr/>
              <a:lstStyle/>
              <a:p>
                <a:endParaRPr lang="en-US"/>
              </a:p>
            </p:txBody>
          </p:sp>
          <p:sp>
            <p:nvSpPr>
              <p:cNvPr id="435239" name="Freeform 39"/>
              <p:cNvSpPr>
                <a:spLocks/>
              </p:cNvSpPr>
              <p:nvPr/>
            </p:nvSpPr>
            <p:spPr bwMode="auto">
              <a:xfrm>
                <a:off x="8434" y="4844"/>
                <a:ext cx="25" cy="21"/>
              </a:xfrm>
              <a:custGeom>
                <a:avLst/>
                <a:gdLst/>
                <a:ahLst/>
                <a:cxnLst>
                  <a:cxn ang="0">
                    <a:pos x="3" y="41"/>
                  </a:cxn>
                  <a:cxn ang="0">
                    <a:pos x="4" y="46"/>
                  </a:cxn>
                  <a:cxn ang="0">
                    <a:pos x="10" y="50"/>
                  </a:cxn>
                  <a:cxn ang="0">
                    <a:pos x="14" y="56"/>
                  </a:cxn>
                  <a:cxn ang="0">
                    <a:pos x="16" y="57"/>
                  </a:cxn>
                  <a:cxn ang="0">
                    <a:pos x="23" y="60"/>
                  </a:cxn>
                  <a:cxn ang="0">
                    <a:pos x="32" y="63"/>
                  </a:cxn>
                  <a:cxn ang="0">
                    <a:pos x="42" y="63"/>
                  </a:cxn>
                  <a:cxn ang="0">
                    <a:pos x="54" y="61"/>
                  </a:cxn>
                  <a:cxn ang="0">
                    <a:pos x="64" y="58"/>
                  </a:cxn>
                  <a:cxn ang="0">
                    <a:pos x="72" y="54"/>
                  </a:cxn>
                  <a:cxn ang="0">
                    <a:pos x="75" y="47"/>
                  </a:cxn>
                  <a:cxn ang="0">
                    <a:pos x="73" y="40"/>
                  </a:cxn>
                  <a:cxn ang="0">
                    <a:pos x="67" y="34"/>
                  </a:cxn>
                  <a:cxn ang="0">
                    <a:pos x="60" y="30"/>
                  </a:cxn>
                  <a:cxn ang="0">
                    <a:pos x="53" y="28"/>
                  </a:cxn>
                  <a:cxn ang="0">
                    <a:pos x="45" y="30"/>
                  </a:cxn>
                  <a:cxn ang="0">
                    <a:pos x="36" y="31"/>
                  </a:cxn>
                  <a:cxn ang="0">
                    <a:pos x="31" y="33"/>
                  </a:cxn>
                  <a:cxn ang="0">
                    <a:pos x="26" y="36"/>
                  </a:cxn>
                  <a:cxn ang="0">
                    <a:pos x="25" y="36"/>
                  </a:cxn>
                  <a:cxn ang="0">
                    <a:pos x="23" y="30"/>
                  </a:cxn>
                  <a:cxn ang="0">
                    <a:pos x="17" y="15"/>
                  </a:cxn>
                  <a:cxn ang="0">
                    <a:pos x="10" y="2"/>
                  </a:cxn>
                  <a:cxn ang="0">
                    <a:pos x="0" y="0"/>
                  </a:cxn>
                  <a:cxn ang="0">
                    <a:pos x="0" y="15"/>
                  </a:cxn>
                  <a:cxn ang="0">
                    <a:pos x="1" y="28"/>
                  </a:cxn>
                  <a:cxn ang="0">
                    <a:pos x="3" y="38"/>
                  </a:cxn>
                  <a:cxn ang="0">
                    <a:pos x="3" y="41"/>
                  </a:cxn>
                </a:cxnLst>
                <a:rect l="0" t="0" r="r" b="b"/>
                <a:pathLst>
                  <a:path w="75" h="63">
                    <a:moveTo>
                      <a:pt x="3" y="41"/>
                    </a:moveTo>
                    <a:lnTo>
                      <a:pt x="4" y="46"/>
                    </a:lnTo>
                    <a:lnTo>
                      <a:pt x="10" y="50"/>
                    </a:lnTo>
                    <a:lnTo>
                      <a:pt x="14" y="56"/>
                    </a:lnTo>
                    <a:lnTo>
                      <a:pt x="16" y="57"/>
                    </a:lnTo>
                    <a:lnTo>
                      <a:pt x="23" y="60"/>
                    </a:lnTo>
                    <a:lnTo>
                      <a:pt x="32" y="63"/>
                    </a:lnTo>
                    <a:lnTo>
                      <a:pt x="42" y="63"/>
                    </a:lnTo>
                    <a:lnTo>
                      <a:pt x="54" y="61"/>
                    </a:lnTo>
                    <a:lnTo>
                      <a:pt x="64" y="58"/>
                    </a:lnTo>
                    <a:lnTo>
                      <a:pt x="72" y="54"/>
                    </a:lnTo>
                    <a:lnTo>
                      <a:pt x="75" y="47"/>
                    </a:lnTo>
                    <a:lnTo>
                      <a:pt x="73" y="40"/>
                    </a:lnTo>
                    <a:lnTo>
                      <a:pt x="67" y="34"/>
                    </a:lnTo>
                    <a:lnTo>
                      <a:pt x="60" y="30"/>
                    </a:lnTo>
                    <a:lnTo>
                      <a:pt x="53" y="28"/>
                    </a:lnTo>
                    <a:lnTo>
                      <a:pt x="45" y="30"/>
                    </a:lnTo>
                    <a:lnTo>
                      <a:pt x="36" y="31"/>
                    </a:lnTo>
                    <a:lnTo>
                      <a:pt x="31" y="33"/>
                    </a:lnTo>
                    <a:lnTo>
                      <a:pt x="26" y="36"/>
                    </a:lnTo>
                    <a:lnTo>
                      <a:pt x="25" y="36"/>
                    </a:lnTo>
                    <a:lnTo>
                      <a:pt x="23" y="30"/>
                    </a:lnTo>
                    <a:lnTo>
                      <a:pt x="17" y="15"/>
                    </a:lnTo>
                    <a:lnTo>
                      <a:pt x="10" y="2"/>
                    </a:lnTo>
                    <a:lnTo>
                      <a:pt x="0" y="0"/>
                    </a:lnTo>
                    <a:lnTo>
                      <a:pt x="0" y="15"/>
                    </a:lnTo>
                    <a:lnTo>
                      <a:pt x="1" y="28"/>
                    </a:lnTo>
                    <a:lnTo>
                      <a:pt x="3" y="38"/>
                    </a:lnTo>
                    <a:lnTo>
                      <a:pt x="3" y="41"/>
                    </a:lnTo>
                    <a:close/>
                  </a:path>
                </a:pathLst>
              </a:custGeom>
              <a:solidFill>
                <a:srgbClr val="FFFFFF"/>
              </a:solidFill>
              <a:ln w="9525">
                <a:solidFill>
                  <a:srgbClr val="969696"/>
                </a:solidFill>
                <a:round/>
                <a:headEnd/>
                <a:tailEnd/>
              </a:ln>
            </p:spPr>
            <p:txBody>
              <a:bodyPr/>
              <a:lstStyle/>
              <a:p>
                <a:endParaRPr lang="en-US"/>
              </a:p>
            </p:txBody>
          </p:sp>
          <p:sp>
            <p:nvSpPr>
              <p:cNvPr id="435240" name="Freeform 40"/>
              <p:cNvSpPr>
                <a:spLocks/>
              </p:cNvSpPr>
              <p:nvPr/>
            </p:nvSpPr>
            <p:spPr bwMode="auto">
              <a:xfrm>
                <a:off x="8126" y="4482"/>
                <a:ext cx="83" cy="97"/>
              </a:xfrm>
              <a:custGeom>
                <a:avLst/>
                <a:gdLst/>
                <a:ahLst/>
                <a:cxnLst>
                  <a:cxn ang="0">
                    <a:pos x="88" y="37"/>
                  </a:cxn>
                  <a:cxn ang="0">
                    <a:pos x="69" y="49"/>
                  </a:cxn>
                  <a:cxn ang="0">
                    <a:pos x="53" y="63"/>
                  </a:cxn>
                  <a:cxn ang="0">
                    <a:pos x="39" y="79"/>
                  </a:cxn>
                  <a:cxn ang="0">
                    <a:pos x="25" y="96"/>
                  </a:cxn>
                  <a:cxn ang="0">
                    <a:pos x="15" y="115"/>
                  </a:cxn>
                  <a:cxn ang="0">
                    <a:pos x="8" y="135"/>
                  </a:cxn>
                  <a:cxn ang="0">
                    <a:pos x="3" y="157"/>
                  </a:cxn>
                  <a:cxn ang="0">
                    <a:pos x="0" y="178"/>
                  </a:cxn>
                  <a:cxn ang="0">
                    <a:pos x="3" y="208"/>
                  </a:cxn>
                  <a:cxn ang="0">
                    <a:pos x="15" y="233"/>
                  </a:cxn>
                  <a:cxn ang="0">
                    <a:pos x="33" y="254"/>
                  </a:cxn>
                  <a:cxn ang="0">
                    <a:pos x="56" y="270"/>
                  </a:cxn>
                  <a:cxn ang="0">
                    <a:pos x="83" y="283"/>
                  </a:cxn>
                  <a:cxn ang="0">
                    <a:pos x="110" y="289"/>
                  </a:cxn>
                  <a:cxn ang="0">
                    <a:pos x="140" y="290"/>
                  </a:cxn>
                  <a:cxn ang="0">
                    <a:pos x="168" y="286"/>
                  </a:cxn>
                  <a:cxn ang="0">
                    <a:pos x="174" y="286"/>
                  </a:cxn>
                  <a:cxn ang="0">
                    <a:pos x="179" y="283"/>
                  </a:cxn>
                  <a:cxn ang="0">
                    <a:pos x="184" y="279"/>
                  </a:cxn>
                  <a:cxn ang="0">
                    <a:pos x="185" y="273"/>
                  </a:cxn>
                  <a:cxn ang="0">
                    <a:pos x="182" y="266"/>
                  </a:cxn>
                  <a:cxn ang="0">
                    <a:pos x="176" y="260"/>
                  </a:cxn>
                  <a:cxn ang="0">
                    <a:pos x="169" y="254"/>
                  </a:cxn>
                  <a:cxn ang="0">
                    <a:pos x="162" y="252"/>
                  </a:cxn>
                  <a:cxn ang="0">
                    <a:pos x="147" y="247"/>
                  </a:cxn>
                  <a:cxn ang="0">
                    <a:pos x="132" y="244"/>
                  </a:cxn>
                  <a:cxn ang="0">
                    <a:pos x="118" y="242"/>
                  </a:cxn>
                  <a:cxn ang="0">
                    <a:pos x="105" y="239"/>
                  </a:cxn>
                  <a:cxn ang="0">
                    <a:pos x="91" y="234"/>
                  </a:cxn>
                  <a:cxn ang="0">
                    <a:pos x="78" y="229"/>
                  </a:cxn>
                  <a:cxn ang="0">
                    <a:pos x="66" y="221"/>
                  </a:cxn>
                  <a:cxn ang="0">
                    <a:pos x="55" y="210"/>
                  </a:cxn>
                  <a:cxn ang="0">
                    <a:pos x="50" y="161"/>
                  </a:cxn>
                  <a:cxn ang="0">
                    <a:pos x="62" y="121"/>
                  </a:cxn>
                  <a:cxn ang="0">
                    <a:pos x="85" y="89"/>
                  </a:cxn>
                  <a:cxn ang="0">
                    <a:pos x="118" y="63"/>
                  </a:cxn>
                  <a:cxn ang="0">
                    <a:pos x="153" y="43"/>
                  </a:cxn>
                  <a:cxn ang="0">
                    <a:pos x="190" y="27"/>
                  </a:cxn>
                  <a:cxn ang="0">
                    <a:pos x="223" y="16"/>
                  </a:cxn>
                  <a:cxn ang="0">
                    <a:pos x="250" y="6"/>
                  </a:cxn>
                  <a:cxn ang="0">
                    <a:pos x="234" y="2"/>
                  </a:cxn>
                  <a:cxn ang="0">
                    <a:pos x="216" y="0"/>
                  </a:cxn>
                  <a:cxn ang="0">
                    <a:pos x="196" y="3"/>
                  </a:cxn>
                  <a:cxn ang="0">
                    <a:pos x="174" y="6"/>
                  </a:cxn>
                  <a:cxn ang="0">
                    <a:pos x="152" y="13"/>
                  </a:cxn>
                  <a:cxn ang="0">
                    <a:pos x="130" y="20"/>
                  </a:cxn>
                  <a:cxn ang="0">
                    <a:pos x="107" y="29"/>
                  </a:cxn>
                  <a:cxn ang="0">
                    <a:pos x="88" y="37"/>
                  </a:cxn>
                </a:cxnLst>
                <a:rect l="0" t="0" r="r" b="b"/>
                <a:pathLst>
                  <a:path w="250" h="290">
                    <a:moveTo>
                      <a:pt x="88" y="37"/>
                    </a:moveTo>
                    <a:lnTo>
                      <a:pt x="69" y="49"/>
                    </a:lnTo>
                    <a:lnTo>
                      <a:pt x="53" y="63"/>
                    </a:lnTo>
                    <a:lnTo>
                      <a:pt x="39" y="79"/>
                    </a:lnTo>
                    <a:lnTo>
                      <a:pt x="25" y="96"/>
                    </a:lnTo>
                    <a:lnTo>
                      <a:pt x="15" y="115"/>
                    </a:lnTo>
                    <a:lnTo>
                      <a:pt x="8" y="135"/>
                    </a:lnTo>
                    <a:lnTo>
                      <a:pt x="3" y="157"/>
                    </a:lnTo>
                    <a:lnTo>
                      <a:pt x="0" y="178"/>
                    </a:lnTo>
                    <a:lnTo>
                      <a:pt x="3" y="208"/>
                    </a:lnTo>
                    <a:lnTo>
                      <a:pt x="15" y="233"/>
                    </a:lnTo>
                    <a:lnTo>
                      <a:pt x="33" y="254"/>
                    </a:lnTo>
                    <a:lnTo>
                      <a:pt x="56" y="270"/>
                    </a:lnTo>
                    <a:lnTo>
                      <a:pt x="83" y="283"/>
                    </a:lnTo>
                    <a:lnTo>
                      <a:pt x="110" y="289"/>
                    </a:lnTo>
                    <a:lnTo>
                      <a:pt x="140" y="290"/>
                    </a:lnTo>
                    <a:lnTo>
                      <a:pt x="168" y="286"/>
                    </a:lnTo>
                    <a:lnTo>
                      <a:pt x="174" y="286"/>
                    </a:lnTo>
                    <a:lnTo>
                      <a:pt x="179" y="283"/>
                    </a:lnTo>
                    <a:lnTo>
                      <a:pt x="184" y="279"/>
                    </a:lnTo>
                    <a:lnTo>
                      <a:pt x="185" y="273"/>
                    </a:lnTo>
                    <a:lnTo>
                      <a:pt x="182" y="266"/>
                    </a:lnTo>
                    <a:lnTo>
                      <a:pt x="176" y="260"/>
                    </a:lnTo>
                    <a:lnTo>
                      <a:pt x="169" y="254"/>
                    </a:lnTo>
                    <a:lnTo>
                      <a:pt x="162" y="252"/>
                    </a:lnTo>
                    <a:lnTo>
                      <a:pt x="147" y="247"/>
                    </a:lnTo>
                    <a:lnTo>
                      <a:pt x="132" y="244"/>
                    </a:lnTo>
                    <a:lnTo>
                      <a:pt x="118" y="242"/>
                    </a:lnTo>
                    <a:lnTo>
                      <a:pt x="105" y="239"/>
                    </a:lnTo>
                    <a:lnTo>
                      <a:pt x="91" y="234"/>
                    </a:lnTo>
                    <a:lnTo>
                      <a:pt x="78" y="229"/>
                    </a:lnTo>
                    <a:lnTo>
                      <a:pt x="66" y="221"/>
                    </a:lnTo>
                    <a:lnTo>
                      <a:pt x="55" y="210"/>
                    </a:lnTo>
                    <a:lnTo>
                      <a:pt x="50" y="161"/>
                    </a:lnTo>
                    <a:lnTo>
                      <a:pt x="62" y="121"/>
                    </a:lnTo>
                    <a:lnTo>
                      <a:pt x="85" y="89"/>
                    </a:lnTo>
                    <a:lnTo>
                      <a:pt x="118" y="63"/>
                    </a:lnTo>
                    <a:lnTo>
                      <a:pt x="153" y="43"/>
                    </a:lnTo>
                    <a:lnTo>
                      <a:pt x="190" y="27"/>
                    </a:lnTo>
                    <a:lnTo>
                      <a:pt x="223" y="16"/>
                    </a:lnTo>
                    <a:lnTo>
                      <a:pt x="250" y="6"/>
                    </a:lnTo>
                    <a:lnTo>
                      <a:pt x="234" y="2"/>
                    </a:lnTo>
                    <a:lnTo>
                      <a:pt x="216" y="0"/>
                    </a:lnTo>
                    <a:lnTo>
                      <a:pt x="196" y="3"/>
                    </a:lnTo>
                    <a:lnTo>
                      <a:pt x="174" y="6"/>
                    </a:lnTo>
                    <a:lnTo>
                      <a:pt x="152" y="13"/>
                    </a:lnTo>
                    <a:lnTo>
                      <a:pt x="130" y="20"/>
                    </a:lnTo>
                    <a:lnTo>
                      <a:pt x="107" y="29"/>
                    </a:lnTo>
                    <a:lnTo>
                      <a:pt x="88" y="37"/>
                    </a:lnTo>
                    <a:close/>
                  </a:path>
                </a:pathLst>
              </a:custGeom>
              <a:solidFill>
                <a:srgbClr val="C9E8FF"/>
              </a:solidFill>
              <a:ln w="9525">
                <a:noFill/>
                <a:round/>
                <a:headEnd/>
                <a:tailEnd/>
              </a:ln>
            </p:spPr>
            <p:txBody>
              <a:bodyPr/>
              <a:lstStyle/>
              <a:p>
                <a:endParaRPr lang="en-US"/>
              </a:p>
            </p:txBody>
          </p:sp>
          <p:sp>
            <p:nvSpPr>
              <p:cNvPr id="435241" name="Freeform 41"/>
              <p:cNvSpPr>
                <a:spLocks/>
              </p:cNvSpPr>
              <p:nvPr/>
            </p:nvSpPr>
            <p:spPr bwMode="auto">
              <a:xfrm>
                <a:off x="8268" y="4481"/>
                <a:ext cx="53" cy="75"/>
              </a:xfrm>
              <a:custGeom>
                <a:avLst/>
                <a:gdLst/>
                <a:ahLst/>
                <a:cxnLst>
                  <a:cxn ang="0">
                    <a:pos x="135" y="73"/>
                  </a:cxn>
                  <a:cxn ang="0">
                    <a:pos x="141" y="96"/>
                  </a:cxn>
                  <a:cxn ang="0">
                    <a:pos x="140" y="118"/>
                  </a:cxn>
                  <a:cxn ang="0">
                    <a:pos x="129" y="135"/>
                  </a:cxn>
                  <a:cxn ang="0">
                    <a:pos x="115" y="151"/>
                  </a:cxn>
                  <a:cxn ang="0">
                    <a:pos x="97" y="165"/>
                  </a:cxn>
                  <a:cxn ang="0">
                    <a:pos x="76" y="179"/>
                  </a:cxn>
                  <a:cxn ang="0">
                    <a:pos x="56" y="192"/>
                  </a:cxn>
                  <a:cxn ang="0">
                    <a:pos x="38" y="205"/>
                  </a:cxn>
                  <a:cxn ang="0">
                    <a:pos x="35" y="210"/>
                  </a:cxn>
                  <a:cxn ang="0">
                    <a:pos x="34" y="212"/>
                  </a:cxn>
                  <a:cxn ang="0">
                    <a:pos x="34" y="217"/>
                  </a:cxn>
                  <a:cxn ang="0">
                    <a:pos x="35" y="221"/>
                  </a:cxn>
                  <a:cxn ang="0">
                    <a:pos x="40" y="224"/>
                  </a:cxn>
                  <a:cxn ang="0">
                    <a:pos x="44" y="225"/>
                  </a:cxn>
                  <a:cxn ang="0">
                    <a:pos x="47" y="225"/>
                  </a:cxn>
                  <a:cxn ang="0">
                    <a:pos x="51" y="224"/>
                  </a:cxn>
                  <a:cxn ang="0">
                    <a:pos x="75" y="211"/>
                  </a:cxn>
                  <a:cxn ang="0">
                    <a:pos x="97" y="197"/>
                  </a:cxn>
                  <a:cxn ang="0">
                    <a:pos x="117" y="181"/>
                  </a:cxn>
                  <a:cxn ang="0">
                    <a:pos x="137" y="162"/>
                  </a:cxn>
                  <a:cxn ang="0">
                    <a:pos x="150" y="142"/>
                  </a:cxn>
                  <a:cxn ang="0">
                    <a:pos x="159" y="119"/>
                  </a:cxn>
                  <a:cxn ang="0">
                    <a:pos x="160" y="95"/>
                  </a:cxn>
                  <a:cxn ang="0">
                    <a:pos x="154" y="69"/>
                  </a:cxn>
                  <a:cxn ang="0">
                    <a:pos x="141" y="49"/>
                  </a:cxn>
                  <a:cxn ang="0">
                    <a:pos x="122" y="31"/>
                  </a:cxn>
                  <a:cxn ang="0">
                    <a:pos x="98" y="18"/>
                  </a:cxn>
                  <a:cxn ang="0">
                    <a:pos x="72" y="8"/>
                  </a:cxn>
                  <a:cxn ang="0">
                    <a:pos x="46" y="3"/>
                  </a:cxn>
                  <a:cxn ang="0">
                    <a:pos x="24" y="0"/>
                  </a:cxn>
                  <a:cxn ang="0">
                    <a:pos x="7" y="0"/>
                  </a:cxn>
                  <a:cxn ang="0">
                    <a:pos x="0" y="4"/>
                  </a:cxn>
                  <a:cxn ang="0">
                    <a:pos x="18" y="11"/>
                  </a:cxn>
                  <a:cxn ang="0">
                    <a:pos x="37" y="17"/>
                  </a:cxn>
                  <a:cxn ang="0">
                    <a:pos x="57" y="23"/>
                  </a:cxn>
                  <a:cxn ang="0">
                    <a:pos x="76" y="29"/>
                  </a:cxn>
                  <a:cxn ang="0">
                    <a:pos x="95" y="36"/>
                  </a:cxn>
                  <a:cxn ang="0">
                    <a:pos x="112" y="46"/>
                  </a:cxn>
                  <a:cxn ang="0">
                    <a:pos x="125" y="57"/>
                  </a:cxn>
                  <a:cxn ang="0">
                    <a:pos x="135" y="73"/>
                  </a:cxn>
                </a:cxnLst>
                <a:rect l="0" t="0" r="r" b="b"/>
                <a:pathLst>
                  <a:path w="160" h="225">
                    <a:moveTo>
                      <a:pt x="135" y="73"/>
                    </a:moveTo>
                    <a:lnTo>
                      <a:pt x="141" y="96"/>
                    </a:lnTo>
                    <a:lnTo>
                      <a:pt x="140" y="118"/>
                    </a:lnTo>
                    <a:lnTo>
                      <a:pt x="129" y="135"/>
                    </a:lnTo>
                    <a:lnTo>
                      <a:pt x="115" y="151"/>
                    </a:lnTo>
                    <a:lnTo>
                      <a:pt x="97" y="165"/>
                    </a:lnTo>
                    <a:lnTo>
                      <a:pt x="76" y="179"/>
                    </a:lnTo>
                    <a:lnTo>
                      <a:pt x="56" y="192"/>
                    </a:lnTo>
                    <a:lnTo>
                      <a:pt x="38" y="205"/>
                    </a:lnTo>
                    <a:lnTo>
                      <a:pt x="35" y="210"/>
                    </a:lnTo>
                    <a:lnTo>
                      <a:pt x="34" y="212"/>
                    </a:lnTo>
                    <a:lnTo>
                      <a:pt x="34" y="217"/>
                    </a:lnTo>
                    <a:lnTo>
                      <a:pt x="35" y="221"/>
                    </a:lnTo>
                    <a:lnTo>
                      <a:pt x="40" y="224"/>
                    </a:lnTo>
                    <a:lnTo>
                      <a:pt x="44" y="225"/>
                    </a:lnTo>
                    <a:lnTo>
                      <a:pt x="47" y="225"/>
                    </a:lnTo>
                    <a:lnTo>
                      <a:pt x="51" y="224"/>
                    </a:lnTo>
                    <a:lnTo>
                      <a:pt x="75" y="211"/>
                    </a:lnTo>
                    <a:lnTo>
                      <a:pt x="97" y="197"/>
                    </a:lnTo>
                    <a:lnTo>
                      <a:pt x="117" y="181"/>
                    </a:lnTo>
                    <a:lnTo>
                      <a:pt x="137" y="162"/>
                    </a:lnTo>
                    <a:lnTo>
                      <a:pt x="150" y="142"/>
                    </a:lnTo>
                    <a:lnTo>
                      <a:pt x="159" y="119"/>
                    </a:lnTo>
                    <a:lnTo>
                      <a:pt x="160" y="95"/>
                    </a:lnTo>
                    <a:lnTo>
                      <a:pt x="154" y="69"/>
                    </a:lnTo>
                    <a:lnTo>
                      <a:pt x="141" y="49"/>
                    </a:lnTo>
                    <a:lnTo>
                      <a:pt x="122" y="31"/>
                    </a:lnTo>
                    <a:lnTo>
                      <a:pt x="98" y="18"/>
                    </a:lnTo>
                    <a:lnTo>
                      <a:pt x="72" y="8"/>
                    </a:lnTo>
                    <a:lnTo>
                      <a:pt x="46" y="3"/>
                    </a:lnTo>
                    <a:lnTo>
                      <a:pt x="24" y="0"/>
                    </a:lnTo>
                    <a:lnTo>
                      <a:pt x="7" y="0"/>
                    </a:lnTo>
                    <a:lnTo>
                      <a:pt x="0" y="4"/>
                    </a:lnTo>
                    <a:lnTo>
                      <a:pt x="18" y="11"/>
                    </a:lnTo>
                    <a:lnTo>
                      <a:pt x="37" y="17"/>
                    </a:lnTo>
                    <a:lnTo>
                      <a:pt x="57" y="23"/>
                    </a:lnTo>
                    <a:lnTo>
                      <a:pt x="76" y="29"/>
                    </a:lnTo>
                    <a:lnTo>
                      <a:pt x="95" y="36"/>
                    </a:lnTo>
                    <a:lnTo>
                      <a:pt x="112" y="46"/>
                    </a:lnTo>
                    <a:lnTo>
                      <a:pt x="125" y="57"/>
                    </a:lnTo>
                    <a:lnTo>
                      <a:pt x="135" y="73"/>
                    </a:lnTo>
                    <a:close/>
                  </a:path>
                </a:pathLst>
              </a:custGeom>
              <a:solidFill>
                <a:srgbClr val="C9E8FF"/>
              </a:solidFill>
              <a:ln w="9525">
                <a:noFill/>
                <a:round/>
                <a:headEnd/>
                <a:tailEnd/>
              </a:ln>
            </p:spPr>
            <p:txBody>
              <a:bodyPr/>
              <a:lstStyle/>
              <a:p>
                <a:endParaRPr lang="en-US"/>
              </a:p>
            </p:txBody>
          </p:sp>
          <p:sp>
            <p:nvSpPr>
              <p:cNvPr id="435242" name="Freeform 42"/>
              <p:cNvSpPr>
                <a:spLocks/>
              </p:cNvSpPr>
              <p:nvPr/>
            </p:nvSpPr>
            <p:spPr bwMode="auto">
              <a:xfrm>
                <a:off x="8073" y="4463"/>
                <a:ext cx="135" cy="158"/>
              </a:xfrm>
              <a:custGeom>
                <a:avLst/>
                <a:gdLst/>
                <a:ahLst/>
                <a:cxnLst>
                  <a:cxn ang="0">
                    <a:pos x="127" y="87"/>
                  </a:cxn>
                  <a:cxn ang="0">
                    <a:pos x="68" y="143"/>
                  </a:cxn>
                  <a:cxn ang="0">
                    <a:pos x="22" y="208"/>
                  </a:cxn>
                  <a:cxn ang="0">
                    <a:pos x="0" y="283"/>
                  </a:cxn>
                  <a:cxn ang="0">
                    <a:pos x="5" y="333"/>
                  </a:cxn>
                  <a:cxn ang="0">
                    <a:pos x="12" y="353"/>
                  </a:cxn>
                  <a:cxn ang="0">
                    <a:pos x="25" y="372"/>
                  </a:cxn>
                  <a:cxn ang="0">
                    <a:pos x="41" y="388"/>
                  </a:cxn>
                  <a:cxn ang="0">
                    <a:pos x="71" y="405"/>
                  </a:cxn>
                  <a:cxn ang="0">
                    <a:pos x="109" y="424"/>
                  </a:cxn>
                  <a:cxn ang="0">
                    <a:pos x="150" y="438"/>
                  </a:cxn>
                  <a:cxn ang="0">
                    <a:pos x="191" y="449"/>
                  </a:cxn>
                  <a:cxn ang="0">
                    <a:pos x="234" y="458"/>
                  </a:cxn>
                  <a:cxn ang="0">
                    <a:pos x="276" y="464"/>
                  </a:cxn>
                  <a:cxn ang="0">
                    <a:pos x="319" y="468"/>
                  </a:cxn>
                  <a:cxn ang="0">
                    <a:pos x="363" y="471"/>
                  </a:cxn>
                  <a:cxn ang="0">
                    <a:pos x="391" y="472"/>
                  </a:cxn>
                  <a:cxn ang="0">
                    <a:pos x="401" y="464"/>
                  </a:cxn>
                  <a:cxn ang="0">
                    <a:pos x="404" y="451"/>
                  </a:cxn>
                  <a:cxn ang="0">
                    <a:pos x="395" y="441"/>
                  </a:cxn>
                  <a:cxn ang="0">
                    <a:pos x="369" y="434"/>
                  </a:cxn>
                  <a:cxn ang="0">
                    <a:pos x="331" y="426"/>
                  </a:cxn>
                  <a:cxn ang="0">
                    <a:pos x="291" y="421"/>
                  </a:cxn>
                  <a:cxn ang="0">
                    <a:pos x="251" y="415"/>
                  </a:cxn>
                  <a:cxn ang="0">
                    <a:pos x="213" y="408"/>
                  </a:cxn>
                  <a:cxn ang="0">
                    <a:pos x="175" y="398"/>
                  </a:cxn>
                  <a:cxn ang="0">
                    <a:pos x="138" y="386"/>
                  </a:cxn>
                  <a:cxn ang="0">
                    <a:pos x="102" y="372"/>
                  </a:cxn>
                  <a:cxn ang="0">
                    <a:pos x="69" y="352"/>
                  </a:cxn>
                  <a:cxn ang="0">
                    <a:pos x="49" y="324"/>
                  </a:cxn>
                  <a:cxn ang="0">
                    <a:pos x="43" y="290"/>
                  </a:cxn>
                  <a:cxn ang="0">
                    <a:pos x="49" y="250"/>
                  </a:cxn>
                  <a:cxn ang="0">
                    <a:pos x="65" y="212"/>
                  </a:cxn>
                  <a:cxn ang="0">
                    <a:pos x="90" y="172"/>
                  </a:cxn>
                  <a:cxn ang="0">
                    <a:pos x="119" y="138"/>
                  </a:cxn>
                  <a:cxn ang="0">
                    <a:pos x="154" y="103"/>
                  </a:cxn>
                  <a:cxn ang="0">
                    <a:pos x="193" y="71"/>
                  </a:cxn>
                  <a:cxn ang="0">
                    <a:pos x="245" y="47"/>
                  </a:cxn>
                  <a:cxn ang="0">
                    <a:pos x="298" y="25"/>
                  </a:cxn>
                  <a:cxn ang="0">
                    <a:pos x="332" y="8"/>
                  </a:cxn>
                  <a:cxn ang="0">
                    <a:pos x="322" y="0"/>
                  </a:cxn>
                  <a:cxn ang="0">
                    <a:pos x="278" y="5"/>
                  </a:cxn>
                  <a:cxn ang="0">
                    <a:pos x="226" y="23"/>
                  </a:cxn>
                  <a:cxn ang="0">
                    <a:pos x="178" y="47"/>
                  </a:cxn>
                </a:cxnLst>
                <a:rect l="0" t="0" r="r" b="b"/>
                <a:pathLst>
                  <a:path w="404" h="472">
                    <a:moveTo>
                      <a:pt x="157" y="61"/>
                    </a:moveTo>
                    <a:lnTo>
                      <a:pt x="127" y="87"/>
                    </a:lnTo>
                    <a:lnTo>
                      <a:pt x="96" y="113"/>
                    </a:lnTo>
                    <a:lnTo>
                      <a:pt x="68" y="143"/>
                    </a:lnTo>
                    <a:lnTo>
                      <a:pt x="43" y="175"/>
                    </a:lnTo>
                    <a:lnTo>
                      <a:pt x="22" y="208"/>
                    </a:lnTo>
                    <a:lnTo>
                      <a:pt x="8" y="244"/>
                    </a:lnTo>
                    <a:lnTo>
                      <a:pt x="0" y="283"/>
                    </a:lnTo>
                    <a:lnTo>
                      <a:pt x="2" y="323"/>
                    </a:lnTo>
                    <a:lnTo>
                      <a:pt x="5" y="333"/>
                    </a:lnTo>
                    <a:lnTo>
                      <a:pt x="8" y="344"/>
                    </a:lnTo>
                    <a:lnTo>
                      <a:pt x="12" y="353"/>
                    </a:lnTo>
                    <a:lnTo>
                      <a:pt x="18" y="363"/>
                    </a:lnTo>
                    <a:lnTo>
                      <a:pt x="25" y="372"/>
                    </a:lnTo>
                    <a:lnTo>
                      <a:pt x="34" y="380"/>
                    </a:lnTo>
                    <a:lnTo>
                      <a:pt x="41" y="388"/>
                    </a:lnTo>
                    <a:lnTo>
                      <a:pt x="52" y="393"/>
                    </a:lnTo>
                    <a:lnTo>
                      <a:pt x="71" y="405"/>
                    </a:lnTo>
                    <a:lnTo>
                      <a:pt x="90" y="415"/>
                    </a:lnTo>
                    <a:lnTo>
                      <a:pt x="109" y="424"/>
                    </a:lnTo>
                    <a:lnTo>
                      <a:pt x="129" y="431"/>
                    </a:lnTo>
                    <a:lnTo>
                      <a:pt x="150" y="438"/>
                    </a:lnTo>
                    <a:lnTo>
                      <a:pt x="171" y="444"/>
                    </a:lnTo>
                    <a:lnTo>
                      <a:pt x="191" y="449"/>
                    </a:lnTo>
                    <a:lnTo>
                      <a:pt x="212" y="454"/>
                    </a:lnTo>
                    <a:lnTo>
                      <a:pt x="234" y="458"/>
                    </a:lnTo>
                    <a:lnTo>
                      <a:pt x="254" y="461"/>
                    </a:lnTo>
                    <a:lnTo>
                      <a:pt x="276" y="464"/>
                    </a:lnTo>
                    <a:lnTo>
                      <a:pt x="298" y="467"/>
                    </a:lnTo>
                    <a:lnTo>
                      <a:pt x="319" y="468"/>
                    </a:lnTo>
                    <a:lnTo>
                      <a:pt x="341" y="470"/>
                    </a:lnTo>
                    <a:lnTo>
                      <a:pt x="363" y="471"/>
                    </a:lnTo>
                    <a:lnTo>
                      <a:pt x="383" y="472"/>
                    </a:lnTo>
                    <a:lnTo>
                      <a:pt x="391" y="472"/>
                    </a:lnTo>
                    <a:lnTo>
                      <a:pt x="397" y="470"/>
                    </a:lnTo>
                    <a:lnTo>
                      <a:pt x="401" y="464"/>
                    </a:lnTo>
                    <a:lnTo>
                      <a:pt x="404" y="458"/>
                    </a:lnTo>
                    <a:lnTo>
                      <a:pt x="404" y="451"/>
                    </a:lnTo>
                    <a:lnTo>
                      <a:pt x="401" y="445"/>
                    </a:lnTo>
                    <a:lnTo>
                      <a:pt x="395" y="441"/>
                    </a:lnTo>
                    <a:lnTo>
                      <a:pt x="388" y="438"/>
                    </a:lnTo>
                    <a:lnTo>
                      <a:pt x="369" y="434"/>
                    </a:lnTo>
                    <a:lnTo>
                      <a:pt x="350" y="431"/>
                    </a:lnTo>
                    <a:lnTo>
                      <a:pt x="331" y="426"/>
                    </a:lnTo>
                    <a:lnTo>
                      <a:pt x="310" y="424"/>
                    </a:lnTo>
                    <a:lnTo>
                      <a:pt x="291" y="421"/>
                    </a:lnTo>
                    <a:lnTo>
                      <a:pt x="272" y="418"/>
                    </a:lnTo>
                    <a:lnTo>
                      <a:pt x="251" y="415"/>
                    </a:lnTo>
                    <a:lnTo>
                      <a:pt x="232" y="411"/>
                    </a:lnTo>
                    <a:lnTo>
                      <a:pt x="213" y="408"/>
                    </a:lnTo>
                    <a:lnTo>
                      <a:pt x="194" y="403"/>
                    </a:lnTo>
                    <a:lnTo>
                      <a:pt x="175" y="398"/>
                    </a:lnTo>
                    <a:lnTo>
                      <a:pt x="156" y="393"/>
                    </a:lnTo>
                    <a:lnTo>
                      <a:pt x="138" y="386"/>
                    </a:lnTo>
                    <a:lnTo>
                      <a:pt x="119" y="379"/>
                    </a:lnTo>
                    <a:lnTo>
                      <a:pt x="102" y="372"/>
                    </a:lnTo>
                    <a:lnTo>
                      <a:pt x="84" y="362"/>
                    </a:lnTo>
                    <a:lnTo>
                      <a:pt x="69" y="352"/>
                    </a:lnTo>
                    <a:lnTo>
                      <a:pt x="58" y="339"/>
                    </a:lnTo>
                    <a:lnTo>
                      <a:pt x="49" y="324"/>
                    </a:lnTo>
                    <a:lnTo>
                      <a:pt x="44" y="307"/>
                    </a:lnTo>
                    <a:lnTo>
                      <a:pt x="43" y="290"/>
                    </a:lnTo>
                    <a:lnTo>
                      <a:pt x="44" y="270"/>
                    </a:lnTo>
                    <a:lnTo>
                      <a:pt x="49" y="250"/>
                    </a:lnTo>
                    <a:lnTo>
                      <a:pt x="55" y="234"/>
                    </a:lnTo>
                    <a:lnTo>
                      <a:pt x="65" y="212"/>
                    </a:lnTo>
                    <a:lnTo>
                      <a:pt x="77" y="191"/>
                    </a:lnTo>
                    <a:lnTo>
                      <a:pt x="90" y="172"/>
                    </a:lnTo>
                    <a:lnTo>
                      <a:pt x="104" y="155"/>
                    </a:lnTo>
                    <a:lnTo>
                      <a:pt x="119" y="138"/>
                    </a:lnTo>
                    <a:lnTo>
                      <a:pt x="135" y="120"/>
                    </a:lnTo>
                    <a:lnTo>
                      <a:pt x="154" y="103"/>
                    </a:lnTo>
                    <a:lnTo>
                      <a:pt x="173" y="86"/>
                    </a:lnTo>
                    <a:lnTo>
                      <a:pt x="193" y="71"/>
                    </a:lnTo>
                    <a:lnTo>
                      <a:pt x="218" y="59"/>
                    </a:lnTo>
                    <a:lnTo>
                      <a:pt x="245" y="47"/>
                    </a:lnTo>
                    <a:lnTo>
                      <a:pt x="273" y="36"/>
                    </a:lnTo>
                    <a:lnTo>
                      <a:pt x="298" y="25"/>
                    </a:lnTo>
                    <a:lnTo>
                      <a:pt x="319" y="17"/>
                    </a:lnTo>
                    <a:lnTo>
                      <a:pt x="332" y="8"/>
                    </a:lnTo>
                    <a:lnTo>
                      <a:pt x="336" y="2"/>
                    </a:lnTo>
                    <a:lnTo>
                      <a:pt x="322" y="0"/>
                    </a:lnTo>
                    <a:lnTo>
                      <a:pt x="301" y="1"/>
                    </a:lnTo>
                    <a:lnTo>
                      <a:pt x="278" y="5"/>
                    </a:lnTo>
                    <a:lnTo>
                      <a:pt x="253" y="13"/>
                    </a:lnTo>
                    <a:lnTo>
                      <a:pt x="226" y="23"/>
                    </a:lnTo>
                    <a:lnTo>
                      <a:pt x="201" y="34"/>
                    </a:lnTo>
                    <a:lnTo>
                      <a:pt x="178" y="47"/>
                    </a:lnTo>
                    <a:lnTo>
                      <a:pt x="157" y="61"/>
                    </a:lnTo>
                    <a:close/>
                  </a:path>
                </a:pathLst>
              </a:custGeom>
              <a:solidFill>
                <a:srgbClr val="C9E8FF"/>
              </a:solidFill>
              <a:ln w="9525">
                <a:noFill/>
                <a:round/>
                <a:headEnd/>
                <a:tailEnd/>
              </a:ln>
            </p:spPr>
            <p:txBody>
              <a:bodyPr/>
              <a:lstStyle/>
              <a:p>
                <a:endParaRPr lang="en-US"/>
              </a:p>
            </p:txBody>
          </p:sp>
          <p:sp>
            <p:nvSpPr>
              <p:cNvPr id="435243" name="Freeform 43"/>
              <p:cNvSpPr>
                <a:spLocks/>
              </p:cNvSpPr>
              <p:nvPr/>
            </p:nvSpPr>
            <p:spPr bwMode="auto">
              <a:xfrm>
                <a:off x="8263" y="4458"/>
                <a:ext cx="118" cy="105"/>
              </a:xfrm>
              <a:custGeom>
                <a:avLst/>
                <a:gdLst/>
                <a:ahLst/>
                <a:cxnLst>
                  <a:cxn ang="0">
                    <a:pos x="294" y="96"/>
                  </a:cxn>
                  <a:cxn ang="0">
                    <a:pos x="310" y="113"/>
                  </a:cxn>
                  <a:cxn ang="0">
                    <a:pos x="320" y="133"/>
                  </a:cxn>
                  <a:cxn ang="0">
                    <a:pos x="325" y="155"/>
                  </a:cxn>
                  <a:cxn ang="0">
                    <a:pos x="325" y="178"/>
                  </a:cxn>
                  <a:cxn ang="0">
                    <a:pos x="322" y="197"/>
                  </a:cxn>
                  <a:cxn ang="0">
                    <a:pos x="316" y="212"/>
                  </a:cxn>
                  <a:cxn ang="0">
                    <a:pos x="306" y="228"/>
                  </a:cxn>
                  <a:cxn ang="0">
                    <a:pos x="295" y="241"/>
                  </a:cxn>
                  <a:cxn ang="0">
                    <a:pos x="282" y="256"/>
                  </a:cxn>
                  <a:cxn ang="0">
                    <a:pos x="269" y="267"/>
                  </a:cxn>
                  <a:cxn ang="0">
                    <a:pos x="256" y="280"/>
                  </a:cxn>
                  <a:cxn ang="0">
                    <a:pos x="243" y="293"/>
                  </a:cxn>
                  <a:cxn ang="0">
                    <a:pos x="240" y="297"/>
                  </a:cxn>
                  <a:cxn ang="0">
                    <a:pos x="240" y="302"/>
                  </a:cxn>
                  <a:cxn ang="0">
                    <a:pos x="240" y="306"/>
                  </a:cxn>
                  <a:cxn ang="0">
                    <a:pos x="243" y="310"/>
                  </a:cxn>
                  <a:cxn ang="0">
                    <a:pos x="247" y="313"/>
                  </a:cxn>
                  <a:cxn ang="0">
                    <a:pos x="253" y="315"/>
                  </a:cxn>
                  <a:cxn ang="0">
                    <a:pos x="257" y="313"/>
                  </a:cxn>
                  <a:cxn ang="0">
                    <a:pos x="262" y="310"/>
                  </a:cxn>
                  <a:cxn ang="0">
                    <a:pos x="291" y="292"/>
                  </a:cxn>
                  <a:cxn ang="0">
                    <a:pos x="316" y="267"/>
                  </a:cxn>
                  <a:cxn ang="0">
                    <a:pos x="335" y="240"/>
                  </a:cxn>
                  <a:cxn ang="0">
                    <a:pos x="348" y="208"/>
                  </a:cxn>
                  <a:cxn ang="0">
                    <a:pos x="354" y="177"/>
                  </a:cxn>
                  <a:cxn ang="0">
                    <a:pos x="351" y="143"/>
                  </a:cxn>
                  <a:cxn ang="0">
                    <a:pos x="339" y="113"/>
                  </a:cxn>
                  <a:cxn ang="0">
                    <a:pos x="316" y="86"/>
                  </a:cxn>
                  <a:cxn ang="0">
                    <a:pos x="298" y="72"/>
                  </a:cxn>
                  <a:cxn ang="0">
                    <a:pos x="278" y="60"/>
                  </a:cxn>
                  <a:cxn ang="0">
                    <a:pos x="256" y="49"/>
                  </a:cxn>
                  <a:cxn ang="0">
                    <a:pos x="231" y="39"/>
                  </a:cxn>
                  <a:cxn ang="0">
                    <a:pos x="206" y="29"/>
                  </a:cxn>
                  <a:cxn ang="0">
                    <a:pos x="181" y="21"/>
                  </a:cxn>
                  <a:cxn ang="0">
                    <a:pos x="155" y="16"/>
                  </a:cxn>
                  <a:cxn ang="0">
                    <a:pos x="130" y="10"/>
                  </a:cxn>
                  <a:cxn ang="0">
                    <a:pos x="105" y="6"/>
                  </a:cxn>
                  <a:cxn ang="0">
                    <a:pos x="83" y="3"/>
                  </a:cxn>
                  <a:cxn ang="0">
                    <a:pos x="61" y="0"/>
                  </a:cxn>
                  <a:cxn ang="0">
                    <a:pos x="43" y="0"/>
                  </a:cxn>
                  <a:cxn ang="0">
                    <a:pos x="27" y="0"/>
                  </a:cxn>
                  <a:cxn ang="0">
                    <a:pos x="14" y="0"/>
                  </a:cxn>
                  <a:cxn ang="0">
                    <a:pos x="5" y="3"/>
                  </a:cxn>
                  <a:cxn ang="0">
                    <a:pos x="0" y="6"/>
                  </a:cxn>
                  <a:cxn ang="0">
                    <a:pos x="15" y="8"/>
                  </a:cxn>
                  <a:cxn ang="0">
                    <a:pos x="30" y="10"/>
                  </a:cxn>
                  <a:cxn ang="0">
                    <a:pos x="47" y="13"/>
                  </a:cxn>
                  <a:cxn ang="0">
                    <a:pos x="65" y="16"/>
                  </a:cxn>
                  <a:cxn ang="0">
                    <a:pos x="83" y="20"/>
                  </a:cxn>
                  <a:cxn ang="0">
                    <a:pos x="103" y="23"/>
                  </a:cxn>
                  <a:cxn ang="0">
                    <a:pos x="122" y="27"/>
                  </a:cxn>
                  <a:cxn ang="0">
                    <a:pos x="143" y="31"/>
                  </a:cxn>
                  <a:cxn ang="0">
                    <a:pos x="162" y="37"/>
                  </a:cxn>
                  <a:cxn ang="0">
                    <a:pos x="182" y="43"/>
                  </a:cxn>
                  <a:cxn ang="0">
                    <a:pos x="203" y="49"/>
                  </a:cxn>
                  <a:cxn ang="0">
                    <a:pos x="222" y="56"/>
                  </a:cxn>
                  <a:cxn ang="0">
                    <a:pos x="241" y="64"/>
                  </a:cxn>
                  <a:cxn ang="0">
                    <a:pos x="260" y="75"/>
                  </a:cxn>
                  <a:cxn ang="0">
                    <a:pos x="278" y="85"/>
                  </a:cxn>
                  <a:cxn ang="0">
                    <a:pos x="294" y="96"/>
                  </a:cxn>
                </a:cxnLst>
                <a:rect l="0" t="0" r="r" b="b"/>
                <a:pathLst>
                  <a:path w="354" h="315">
                    <a:moveTo>
                      <a:pt x="294" y="96"/>
                    </a:moveTo>
                    <a:lnTo>
                      <a:pt x="310" y="113"/>
                    </a:lnTo>
                    <a:lnTo>
                      <a:pt x="320" y="133"/>
                    </a:lnTo>
                    <a:lnTo>
                      <a:pt x="325" y="155"/>
                    </a:lnTo>
                    <a:lnTo>
                      <a:pt x="325" y="178"/>
                    </a:lnTo>
                    <a:lnTo>
                      <a:pt x="322" y="197"/>
                    </a:lnTo>
                    <a:lnTo>
                      <a:pt x="316" y="212"/>
                    </a:lnTo>
                    <a:lnTo>
                      <a:pt x="306" y="228"/>
                    </a:lnTo>
                    <a:lnTo>
                      <a:pt x="295" y="241"/>
                    </a:lnTo>
                    <a:lnTo>
                      <a:pt x="282" y="256"/>
                    </a:lnTo>
                    <a:lnTo>
                      <a:pt x="269" y="267"/>
                    </a:lnTo>
                    <a:lnTo>
                      <a:pt x="256" y="280"/>
                    </a:lnTo>
                    <a:lnTo>
                      <a:pt x="243" y="293"/>
                    </a:lnTo>
                    <a:lnTo>
                      <a:pt x="240" y="297"/>
                    </a:lnTo>
                    <a:lnTo>
                      <a:pt x="240" y="302"/>
                    </a:lnTo>
                    <a:lnTo>
                      <a:pt x="240" y="306"/>
                    </a:lnTo>
                    <a:lnTo>
                      <a:pt x="243" y="310"/>
                    </a:lnTo>
                    <a:lnTo>
                      <a:pt x="247" y="313"/>
                    </a:lnTo>
                    <a:lnTo>
                      <a:pt x="253" y="315"/>
                    </a:lnTo>
                    <a:lnTo>
                      <a:pt x="257" y="313"/>
                    </a:lnTo>
                    <a:lnTo>
                      <a:pt x="262" y="310"/>
                    </a:lnTo>
                    <a:lnTo>
                      <a:pt x="291" y="292"/>
                    </a:lnTo>
                    <a:lnTo>
                      <a:pt x="316" y="267"/>
                    </a:lnTo>
                    <a:lnTo>
                      <a:pt x="335" y="240"/>
                    </a:lnTo>
                    <a:lnTo>
                      <a:pt x="348" y="208"/>
                    </a:lnTo>
                    <a:lnTo>
                      <a:pt x="354" y="177"/>
                    </a:lnTo>
                    <a:lnTo>
                      <a:pt x="351" y="143"/>
                    </a:lnTo>
                    <a:lnTo>
                      <a:pt x="339" y="113"/>
                    </a:lnTo>
                    <a:lnTo>
                      <a:pt x="316" y="86"/>
                    </a:lnTo>
                    <a:lnTo>
                      <a:pt x="298" y="72"/>
                    </a:lnTo>
                    <a:lnTo>
                      <a:pt x="278" y="60"/>
                    </a:lnTo>
                    <a:lnTo>
                      <a:pt x="256" y="49"/>
                    </a:lnTo>
                    <a:lnTo>
                      <a:pt x="231" y="39"/>
                    </a:lnTo>
                    <a:lnTo>
                      <a:pt x="206" y="29"/>
                    </a:lnTo>
                    <a:lnTo>
                      <a:pt x="181" y="21"/>
                    </a:lnTo>
                    <a:lnTo>
                      <a:pt x="155" y="16"/>
                    </a:lnTo>
                    <a:lnTo>
                      <a:pt x="130" y="10"/>
                    </a:lnTo>
                    <a:lnTo>
                      <a:pt x="105" y="6"/>
                    </a:lnTo>
                    <a:lnTo>
                      <a:pt x="83" y="3"/>
                    </a:lnTo>
                    <a:lnTo>
                      <a:pt x="61" y="0"/>
                    </a:lnTo>
                    <a:lnTo>
                      <a:pt x="43" y="0"/>
                    </a:lnTo>
                    <a:lnTo>
                      <a:pt x="27" y="0"/>
                    </a:lnTo>
                    <a:lnTo>
                      <a:pt x="14" y="0"/>
                    </a:lnTo>
                    <a:lnTo>
                      <a:pt x="5" y="3"/>
                    </a:lnTo>
                    <a:lnTo>
                      <a:pt x="0" y="6"/>
                    </a:lnTo>
                    <a:lnTo>
                      <a:pt x="15" y="8"/>
                    </a:lnTo>
                    <a:lnTo>
                      <a:pt x="30" y="10"/>
                    </a:lnTo>
                    <a:lnTo>
                      <a:pt x="47" y="13"/>
                    </a:lnTo>
                    <a:lnTo>
                      <a:pt x="65" y="16"/>
                    </a:lnTo>
                    <a:lnTo>
                      <a:pt x="83" y="20"/>
                    </a:lnTo>
                    <a:lnTo>
                      <a:pt x="103" y="23"/>
                    </a:lnTo>
                    <a:lnTo>
                      <a:pt x="122" y="27"/>
                    </a:lnTo>
                    <a:lnTo>
                      <a:pt x="143" y="31"/>
                    </a:lnTo>
                    <a:lnTo>
                      <a:pt x="162" y="37"/>
                    </a:lnTo>
                    <a:lnTo>
                      <a:pt x="182" y="43"/>
                    </a:lnTo>
                    <a:lnTo>
                      <a:pt x="203" y="49"/>
                    </a:lnTo>
                    <a:lnTo>
                      <a:pt x="222" y="56"/>
                    </a:lnTo>
                    <a:lnTo>
                      <a:pt x="241" y="64"/>
                    </a:lnTo>
                    <a:lnTo>
                      <a:pt x="260" y="75"/>
                    </a:lnTo>
                    <a:lnTo>
                      <a:pt x="278" y="85"/>
                    </a:lnTo>
                    <a:lnTo>
                      <a:pt x="294" y="96"/>
                    </a:lnTo>
                    <a:close/>
                  </a:path>
                </a:pathLst>
              </a:custGeom>
              <a:solidFill>
                <a:srgbClr val="C9E8FF"/>
              </a:solidFill>
              <a:ln w="6350" cmpd="sng">
                <a:noFill/>
                <a:round/>
                <a:headEnd/>
                <a:tailEnd/>
              </a:ln>
            </p:spPr>
            <p:txBody>
              <a:bodyPr/>
              <a:lstStyle/>
              <a:p>
                <a:endParaRPr lang="en-US"/>
              </a:p>
            </p:txBody>
          </p:sp>
          <p:sp>
            <p:nvSpPr>
              <p:cNvPr id="435244" name="Freeform 44"/>
              <p:cNvSpPr>
                <a:spLocks/>
              </p:cNvSpPr>
              <p:nvPr/>
            </p:nvSpPr>
            <p:spPr bwMode="auto">
              <a:xfrm>
                <a:off x="8023" y="4506"/>
                <a:ext cx="47" cy="99"/>
              </a:xfrm>
              <a:custGeom>
                <a:avLst/>
                <a:gdLst/>
                <a:ahLst/>
                <a:cxnLst>
                  <a:cxn ang="0">
                    <a:pos x="0" y="162"/>
                  </a:cxn>
                  <a:cxn ang="0">
                    <a:pos x="0" y="187"/>
                  </a:cxn>
                  <a:cxn ang="0">
                    <a:pos x="5" y="210"/>
                  </a:cxn>
                  <a:cxn ang="0">
                    <a:pos x="16" y="231"/>
                  </a:cxn>
                  <a:cxn ang="0">
                    <a:pos x="30" y="250"/>
                  </a:cxn>
                  <a:cxn ang="0">
                    <a:pos x="48" y="266"/>
                  </a:cxn>
                  <a:cxn ang="0">
                    <a:pos x="69" y="280"/>
                  </a:cxn>
                  <a:cxn ang="0">
                    <a:pos x="92" y="290"/>
                  </a:cxn>
                  <a:cxn ang="0">
                    <a:pos x="116" y="296"/>
                  </a:cxn>
                  <a:cxn ang="0">
                    <a:pos x="123" y="297"/>
                  </a:cxn>
                  <a:cxn ang="0">
                    <a:pos x="130" y="295"/>
                  </a:cxn>
                  <a:cxn ang="0">
                    <a:pos x="136" y="290"/>
                  </a:cxn>
                  <a:cxn ang="0">
                    <a:pos x="139" y="284"/>
                  </a:cxn>
                  <a:cxn ang="0">
                    <a:pos x="139" y="277"/>
                  </a:cxn>
                  <a:cxn ang="0">
                    <a:pos x="138" y="270"/>
                  </a:cxn>
                  <a:cxn ang="0">
                    <a:pos x="133" y="264"/>
                  </a:cxn>
                  <a:cxn ang="0">
                    <a:pos x="126" y="261"/>
                  </a:cxn>
                  <a:cxn ang="0">
                    <a:pos x="102" y="253"/>
                  </a:cxn>
                  <a:cxn ang="0">
                    <a:pos x="80" y="241"/>
                  </a:cxn>
                  <a:cxn ang="0">
                    <a:pos x="63" y="226"/>
                  </a:cxn>
                  <a:cxn ang="0">
                    <a:pos x="50" y="208"/>
                  </a:cxn>
                  <a:cxn ang="0">
                    <a:pos x="41" y="187"/>
                  </a:cxn>
                  <a:cxn ang="0">
                    <a:pos x="36" y="164"/>
                  </a:cxn>
                  <a:cxn ang="0">
                    <a:pos x="36" y="139"/>
                  </a:cxn>
                  <a:cxn ang="0">
                    <a:pos x="44" y="113"/>
                  </a:cxn>
                  <a:cxn ang="0">
                    <a:pos x="52" y="95"/>
                  </a:cxn>
                  <a:cxn ang="0">
                    <a:pos x="64" y="78"/>
                  </a:cxn>
                  <a:cxn ang="0">
                    <a:pos x="77" y="62"/>
                  </a:cxn>
                  <a:cxn ang="0">
                    <a:pos x="92" y="47"/>
                  </a:cxn>
                  <a:cxn ang="0">
                    <a:pos x="105" y="34"/>
                  </a:cxn>
                  <a:cxn ang="0">
                    <a:pos x="120" y="23"/>
                  </a:cxn>
                  <a:cxn ang="0">
                    <a:pos x="133" y="11"/>
                  </a:cxn>
                  <a:cxn ang="0">
                    <a:pos x="143" y="1"/>
                  </a:cxn>
                  <a:cxn ang="0">
                    <a:pos x="133" y="0"/>
                  </a:cxn>
                  <a:cxn ang="0">
                    <a:pos x="117" y="7"/>
                  </a:cxn>
                  <a:cxn ang="0">
                    <a:pos x="95" y="23"/>
                  </a:cxn>
                  <a:cxn ang="0">
                    <a:pos x="70" y="44"/>
                  </a:cxn>
                  <a:cxn ang="0">
                    <a:pos x="47" y="72"/>
                  </a:cxn>
                  <a:cxn ang="0">
                    <a:pos x="25" y="101"/>
                  </a:cxn>
                  <a:cxn ang="0">
                    <a:pos x="8" y="132"/>
                  </a:cxn>
                  <a:cxn ang="0">
                    <a:pos x="0" y="162"/>
                  </a:cxn>
                </a:cxnLst>
                <a:rect l="0" t="0" r="r" b="b"/>
                <a:pathLst>
                  <a:path w="143" h="297">
                    <a:moveTo>
                      <a:pt x="0" y="162"/>
                    </a:moveTo>
                    <a:lnTo>
                      <a:pt x="0" y="187"/>
                    </a:lnTo>
                    <a:lnTo>
                      <a:pt x="5" y="210"/>
                    </a:lnTo>
                    <a:lnTo>
                      <a:pt x="16" y="231"/>
                    </a:lnTo>
                    <a:lnTo>
                      <a:pt x="30" y="250"/>
                    </a:lnTo>
                    <a:lnTo>
                      <a:pt x="48" y="266"/>
                    </a:lnTo>
                    <a:lnTo>
                      <a:pt x="69" y="280"/>
                    </a:lnTo>
                    <a:lnTo>
                      <a:pt x="92" y="290"/>
                    </a:lnTo>
                    <a:lnTo>
                      <a:pt x="116" y="296"/>
                    </a:lnTo>
                    <a:lnTo>
                      <a:pt x="123" y="297"/>
                    </a:lnTo>
                    <a:lnTo>
                      <a:pt x="130" y="295"/>
                    </a:lnTo>
                    <a:lnTo>
                      <a:pt x="136" y="290"/>
                    </a:lnTo>
                    <a:lnTo>
                      <a:pt x="139" y="284"/>
                    </a:lnTo>
                    <a:lnTo>
                      <a:pt x="139" y="277"/>
                    </a:lnTo>
                    <a:lnTo>
                      <a:pt x="138" y="270"/>
                    </a:lnTo>
                    <a:lnTo>
                      <a:pt x="133" y="264"/>
                    </a:lnTo>
                    <a:lnTo>
                      <a:pt x="126" y="261"/>
                    </a:lnTo>
                    <a:lnTo>
                      <a:pt x="102" y="253"/>
                    </a:lnTo>
                    <a:lnTo>
                      <a:pt x="80" y="241"/>
                    </a:lnTo>
                    <a:lnTo>
                      <a:pt x="63" y="226"/>
                    </a:lnTo>
                    <a:lnTo>
                      <a:pt x="50" y="208"/>
                    </a:lnTo>
                    <a:lnTo>
                      <a:pt x="41" y="187"/>
                    </a:lnTo>
                    <a:lnTo>
                      <a:pt x="36" y="164"/>
                    </a:lnTo>
                    <a:lnTo>
                      <a:pt x="36" y="139"/>
                    </a:lnTo>
                    <a:lnTo>
                      <a:pt x="44" y="113"/>
                    </a:lnTo>
                    <a:lnTo>
                      <a:pt x="52" y="95"/>
                    </a:lnTo>
                    <a:lnTo>
                      <a:pt x="64" y="78"/>
                    </a:lnTo>
                    <a:lnTo>
                      <a:pt x="77" y="62"/>
                    </a:lnTo>
                    <a:lnTo>
                      <a:pt x="92" y="47"/>
                    </a:lnTo>
                    <a:lnTo>
                      <a:pt x="105" y="34"/>
                    </a:lnTo>
                    <a:lnTo>
                      <a:pt x="120" y="23"/>
                    </a:lnTo>
                    <a:lnTo>
                      <a:pt x="133" y="11"/>
                    </a:lnTo>
                    <a:lnTo>
                      <a:pt x="143" y="1"/>
                    </a:lnTo>
                    <a:lnTo>
                      <a:pt x="133" y="0"/>
                    </a:lnTo>
                    <a:lnTo>
                      <a:pt x="117" y="7"/>
                    </a:lnTo>
                    <a:lnTo>
                      <a:pt x="95" y="23"/>
                    </a:lnTo>
                    <a:lnTo>
                      <a:pt x="70" y="44"/>
                    </a:lnTo>
                    <a:lnTo>
                      <a:pt x="47" y="72"/>
                    </a:lnTo>
                    <a:lnTo>
                      <a:pt x="25" y="101"/>
                    </a:lnTo>
                    <a:lnTo>
                      <a:pt x="8" y="132"/>
                    </a:lnTo>
                    <a:lnTo>
                      <a:pt x="0" y="162"/>
                    </a:lnTo>
                    <a:close/>
                  </a:path>
                </a:pathLst>
              </a:custGeom>
              <a:solidFill>
                <a:srgbClr val="C9E8FF"/>
              </a:solidFill>
              <a:ln w="9525">
                <a:noFill/>
                <a:round/>
                <a:headEnd/>
                <a:tailEnd/>
              </a:ln>
            </p:spPr>
            <p:txBody>
              <a:bodyPr/>
              <a:lstStyle/>
              <a:p>
                <a:endParaRPr lang="en-US"/>
              </a:p>
            </p:txBody>
          </p:sp>
          <p:sp>
            <p:nvSpPr>
              <p:cNvPr id="435245" name="Freeform 45"/>
              <p:cNvSpPr>
                <a:spLocks/>
              </p:cNvSpPr>
              <p:nvPr/>
            </p:nvSpPr>
            <p:spPr bwMode="auto">
              <a:xfrm>
                <a:off x="8360" y="4451"/>
                <a:ext cx="103" cy="129"/>
              </a:xfrm>
              <a:custGeom>
                <a:avLst/>
                <a:gdLst/>
                <a:ahLst/>
                <a:cxnLst>
                  <a:cxn ang="0">
                    <a:pos x="260" y="155"/>
                  </a:cxn>
                  <a:cxn ang="0">
                    <a:pos x="275" y="180"/>
                  </a:cxn>
                  <a:cxn ang="0">
                    <a:pos x="282" y="206"/>
                  </a:cxn>
                  <a:cxn ang="0">
                    <a:pos x="278" y="234"/>
                  </a:cxn>
                  <a:cxn ang="0">
                    <a:pos x="262" y="262"/>
                  </a:cxn>
                  <a:cxn ang="0">
                    <a:pos x="237" y="286"/>
                  </a:cxn>
                  <a:cxn ang="0">
                    <a:pos x="209" y="308"/>
                  </a:cxn>
                  <a:cxn ang="0">
                    <a:pos x="180" y="331"/>
                  </a:cxn>
                  <a:cxn ang="0">
                    <a:pos x="162" y="348"/>
                  </a:cxn>
                  <a:cxn ang="0">
                    <a:pos x="156" y="359"/>
                  </a:cxn>
                  <a:cxn ang="0">
                    <a:pos x="152" y="371"/>
                  </a:cxn>
                  <a:cxn ang="0">
                    <a:pos x="153" y="382"/>
                  </a:cxn>
                  <a:cxn ang="0">
                    <a:pos x="163" y="388"/>
                  </a:cxn>
                  <a:cxn ang="0">
                    <a:pos x="175" y="387"/>
                  </a:cxn>
                  <a:cxn ang="0">
                    <a:pos x="194" y="367"/>
                  </a:cxn>
                  <a:cxn ang="0">
                    <a:pos x="227" y="337"/>
                  </a:cxn>
                  <a:cxn ang="0">
                    <a:pos x="260" y="308"/>
                  </a:cxn>
                  <a:cxn ang="0">
                    <a:pos x="290" y="275"/>
                  </a:cxn>
                  <a:cxn ang="0">
                    <a:pos x="307" y="234"/>
                  </a:cxn>
                  <a:cxn ang="0">
                    <a:pos x="304" y="191"/>
                  </a:cxn>
                  <a:cxn ang="0">
                    <a:pos x="285" y="151"/>
                  </a:cxn>
                  <a:cxn ang="0">
                    <a:pos x="253" y="118"/>
                  </a:cxn>
                  <a:cxn ang="0">
                    <a:pos x="222" y="94"/>
                  </a:cxn>
                  <a:cxn ang="0">
                    <a:pos x="191" y="75"/>
                  </a:cxn>
                  <a:cxn ang="0">
                    <a:pos x="159" y="55"/>
                  </a:cxn>
                  <a:cxn ang="0">
                    <a:pos x="124" y="36"/>
                  </a:cxn>
                  <a:cxn ang="0">
                    <a:pos x="92" y="20"/>
                  </a:cxn>
                  <a:cxn ang="0">
                    <a:pos x="59" y="9"/>
                  </a:cxn>
                  <a:cxn ang="0">
                    <a:pos x="31" y="2"/>
                  </a:cxn>
                  <a:cxn ang="0">
                    <a:pos x="9" y="2"/>
                  </a:cxn>
                  <a:cxn ang="0">
                    <a:pos x="11" y="7"/>
                  </a:cxn>
                  <a:cxn ang="0">
                    <a:pos x="36" y="17"/>
                  </a:cxn>
                  <a:cxn ang="0">
                    <a:pos x="65" y="30"/>
                  </a:cxn>
                  <a:cxn ang="0">
                    <a:pos x="99" y="46"/>
                  </a:cxn>
                  <a:cxn ang="0">
                    <a:pos x="134" y="65"/>
                  </a:cxn>
                  <a:cxn ang="0">
                    <a:pos x="169" y="86"/>
                  </a:cxn>
                  <a:cxn ang="0">
                    <a:pos x="205" y="109"/>
                  </a:cxn>
                  <a:cxn ang="0">
                    <a:pos x="235" y="132"/>
                  </a:cxn>
                </a:cxnLst>
                <a:rect l="0" t="0" r="r" b="b"/>
                <a:pathLst>
                  <a:path w="309" h="388">
                    <a:moveTo>
                      <a:pt x="250" y="145"/>
                    </a:moveTo>
                    <a:lnTo>
                      <a:pt x="260" y="155"/>
                    </a:lnTo>
                    <a:lnTo>
                      <a:pt x="269" y="167"/>
                    </a:lnTo>
                    <a:lnTo>
                      <a:pt x="275" y="180"/>
                    </a:lnTo>
                    <a:lnTo>
                      <a:pt x="281" y="193"/>
                    </a:lnTo>
                    <a:lnTo>
                      <a:pt x="282" y="206"/>
                    </a:lnTo>
                    <a:lnTo>
                      <a:pt x="282" y="220"/>
                    </a:lnTo>
                    <a:lnTo>
                      <a:pt x="278" y="234"/>
                    </a:lnTo>
                    <a:lnTo>
                      <a:pt x="272" y="247"/>
                    </a:lnTo>
                    <a:lnTo>
                      <a:pt x="262" y="262"/>
                    </a:lnTo>
                    <a:lnTo>
                      <a:pt x="250" y="275"/>
                    </a:lnTo>
                    <a:lnTo>
                      <a:pt x="237" y="286"/>
                    </a:lnTo>
                    <a:lnTo>
                      <a:pt x="222" y="298"/>
                    </a:lnTo>
                    <a:lnTo>
                      <a:pt x="209" y="308"/>
                    </a:lnTo>
                    <a:lnTo>
                      <a:pt x="194" y="319"/>
                    </a:lnTo>
                    <a:lnTo>
                      <a:pt x="180" y="331"/>
                    </a:lnTo>
                    <a:lnTo>
                      <a:pt x="166" y="344"/>
                    </a:lnTo>
                    <a:lnTo>
                      <a:pt x="162" y="348"/>
                    </a:lnTo>
                    <a:lnTo>
                      <a:pt x="159" y="354"/>
                    </a:lnTo>
                    <a:lnTo>
                      <a:pt x="156" y="359"/>
                    </a:lnTo>
                    <a:lnTo>
                      <a:pt x="153" y="365"/>
                    </a:lnTo>
                    <a:lnTo>
                      <a:pt x="152" y="371"/>
                    </a:lnTo>
                    <a:lnTo>
                      <a:pt x="152" y="377"/>
                    </a:lnTo>
                    <a:lnTo>
                      <a:pt x="153" y="382"/>
                    </a:lnTo>
                    <a:lnTo>
                      <a:pt x="158" y="387"/>
                    </a:lnTo>
                    <a:lnTo>
                      <a:pt x="163" y="388"/>
                    </a:lnTo>
                    <a:lnTo>
                      <a:pt x="169" y="388"/>
                    </a:lnTo>
                    <a:lnTo>
                      <a:pt x="175" y="387"/>
                    </a:lnTo>
                    <a:lnTo>
                      <a:pt x="180" y="382"/>
                    </a:lnTo>
                    <a:lnTo>
                      <a:pt x="194" y="367"/>
                    </a:lnTo>
                    <a:lnTo>
                      <a:pt x="210" y="351"/>
                    </a:lnTo>
                    <a:lnTo>
                      <a:pt x="227" y="337"/>
                    </a:lnTo>
                    <a:lnTo>
                      <a:pt x="244" y="322"/>
                    </a:lnTo>
                    <a:lnTo>
                      <a:pt x="260" y="308"/>
                    </a:lnTo>
                    <a:lnTo>
                      <a:pt x="275" y="292"/>
                    </a:lnTo>
                    <a:lnTo>
                      <a:pt x="290" y="275"/>
                    </a:lnTo>
                    <a:lnTo>
                      <a:pt x="300" y="256"/>
                    </a:lnTo>
                    <a:lnTo>
                      <a:pt x="307" y="234"/>
                    </a:lnTo>
                    <a:lnTo>
                      <a:pt x="309" y="213"/>
                    </a:lnTo>
                    <a:lnTo>
                      <a:pt x="304" y="191"/>
                    </a:lnTo>
                    <a:lnTo>
                      <a:pt x="297" y="171"/>
                    </a:lnTo>
                    <a:lnTo>
                      <a:pt x="285" y="151"/>
                    </a:lnTo>
                    <a:lnTo>
                      <a:pt x="271" y="134"/>
                    </a:lnTo>
                    <a:lnTo>
                      <a:pt x="253" y="118"/>
                    </a:lnTo>
                    <a:lnTo>
                      <a:pt x="235" y="104"/>
                    </a:lnTo>
                    <a:lnTo>
                      <a:pt x="222" y="94"/>
                    </a:lnTo>
                    <a:lnTo>
                      <a:pt x="207" y="85"/>
                    </a:lnTo>
                    <a:lnTo>
                      <a:pt x="191" y="75"/>
                    </a:lnTo>
                    <a:lnTo>
                      <a:pt x="175" y="65"/>
                    </a:lnTo>
                    <a:lnTo>
                      <a:pt x="159" y="55"/>
                    </a:lnTo>
                    <a:lnTo>
                      <a:pt x="141" y="45"/>
                    </a:lnTo>
                    <a:lnTo>
                      <a:pt x="124" y="36"/>
                    </a:lnTo>
                    <a:lnTo>
                      <a:pt x="108" y="28"/>
                    </a:lnTo>
                    <a:lnTo>
                      <a:pt x="92" y="20"/>
                    </a:lnTo>
                    <a:lnTo>
                      <a:pt x="75" y="13"/>
                    </a:lnTo>
                    <a:lnTo>
                      <a:pt x="59" y="9"/>
                    </a:lnTo>
                    <a:lnTo>
                      <a:pt x="45" y="5"/>
                    </a:lnTo>
                    <a:lnTo>
                      <a:pt x="31" y="2"/>
                    </a:lnTo>
                    <a:lnTo>
                      <a:pt x="20" y="0"/>
                    </a:lnTo>
                    <a:lnTo>
                      <a:pt x="9" y="2"/>
                    </a:lnTo>
                    <a:lnTo>
                      <a:pt x="0" y="5"/>
                    </a:lnTo>
                    <a:lnTo>
                      <a:pt x="11" y="7"/>
                    </a:lnTo>
                    <a:lnTo>
                      <a:pt x="23" y="12"/>
                    </a:lnTo>
                    <a:lnTo>
                      <a:pt x="36" y="17"/>
                    </a:lnTo>
                    <a:lnTo>
                      <a:pt x="49" y="23"/>
                    </a:lnTo>
                    <a:lnTo>
                      <a:pt x="65" y="30"/>
                    </a:lnTo>
                    <a:lnTo>
                      <a:pt x="81" y="38"/>
                    </a:lnTo>
                    <a:lnTo>
                      <a:pt x="99" y="46"/>
                    </a:lnTo>
                    <a:lnTo>
                      <a:pt x="116" y="55"/>
                    </a:lnTo>
                    <a:lnTo>
                      <a:pt x="134" y="65"/>
                    </a:lnTo>
                    <a:lnTo>
                      <a:pt x="152" y="75"/>
                    </a:lnTo>
                    <a:lnTo>
                      <a:pt x="169" y="86"/>
                    </a:lnTo>
                    <a:lnTo>
                      <a:pt x="187" y="98"/>
                    </a:lnTo>
                    <a:lnTo>
                      <a:pt x="205" y="109"/>
                    </a:lnTo>
                    <a:lnTo>
                      <a:pt x="221" y="121"/>
                    </a:lnTo>
                    <a:lnTo>
                      <a:pt x="235" y="132"/>
                    </a:lnTo>
                    <a:lnTo>
                      <a:pt x="250" y="145"/>
                    </a:lnTo>
                    <a:close/>
                  </a:path>
                </a:pathLst>
              </a:custGeom>
              <a:solidFill>
                <a:srgbClr val="C9E8FF"/>
              </a:solidFill>
              <a:ln w="9525">
                <a:noFill/>
                <a:round/>
                <a:headEnd/>
                <a:tailEnd/>
              </a:ln>
            </p:spPr>
            <p:txBody>
              <a:bodyPr/>
              <a:lstStyle/>
              <a:p>
                <a:endParaRPr lang="en-US"/>
              </a:p>
            </p:txBody>
          </p:sp>
          <p:sp>
            <p:nvSpPr>
              <p:cNvPr id="435246" name="Freeform 46"/>
              <p:cNvSpPr>
                <a:spLocks/>
              </p:cNvSpPr>
              <p:nvPr/>
            </p:nvSpPr>
            <p:spPr bwMode="auto">
              <a:xfrm>
                <a:off x="8279" y="4648"/>
                <a:ext cx="135" cy="97"/>
              </a:xfrm>
              <a:custGeom>
                <a:avLst/>
                <a:gdLst/>
                <a:ahLst/>
                <a:cxnLst>
                  <a:cxn ang="0">
                    <a:pos x="332" y="65"/>
                  </a:cxn>
                  <a:cxn ang="0">
                    <a:pos x="351" y="123"/>
                  </a:cxn>
                  <a:cxn ang="0">
                    <a:pos x="373" y="181"/>
                  </a:cxn>
                  <a:cxn ang="0">
                    <a:pos x="395" y="237"/>
                  </a:cxn>
                  <a:cxn ang="0">
                    <a:pos x="406" y="273"/>
                  </a:cxn>
                  <a:cxn ang="0">
                    <a:pos x="404" y="284"/>
                  </a:cxn>
                  <a:cxn ang="0">
                    <a:pos x="393" y="292"/>
                  </a:cxn>
                  <a:cxn ang="0">
                    <a:pos x="381" y="289"/>
                  </a:cxn>
                  <a:cxn ang="0">
                    <a:pos x="364" y="251"/>
                  </a:cxn>
                  <a:cxn ang="0">
                    <a:pos x="339" y="171"/>
                  </a:cxn>
                  <a:cxn ang="0">
                    <a:pos x="318" y="93"/>
                  </a:cxn>
                  <a:cxn ang="0">
                    <a:pos x="307" y="42"/>
                  </a:cxn>
                  <a:cxn ang="0">
                    <a:pos x="283" y="34"/>
                  </a:cxn>
                  <a:cxn ang="0">
                    <a:pos x="239" y="39"/>
                  </a:cxn>
                  <a:cxn ang="0">
                    <a:pos x="192" y="50"/>
                  </a:cxn>
                  <a:cxn ang="0">
                    <a:pos x="148" y="65"/>
                  </a:cxn>
                  <a:cxn ang="0">
                    <a:pos x="106" y="83"/>
                  </a:cxn>
                  <a:cxn ang="0">
                    <a:pos x="67" y="103"/>
                  </a:cxn>
                  <a:cxn ang="0">
                    <a:pos x="34" y="122"/>
                  </a:cxn>
                  <a:cxn ang="0">
                    <a:pos x="9" y="141"/>
                  </a:cxn>
                  <a:cxn ang="0">
                    <a:pos x="0" y="133"/>
                  </a:cxn>
                  <a:cxn ang="0">
                    <a:pos x="19" y="102"/>
                  </a:cxn>
                  <a:cxn ang="0">
                    <a:pos x="53" y="70"/>
                  </a:cxn>
                  <a:cxn ang="0">
                    <a:pos x="92" y="43"/>
                  </a:cxn>
                  <a:cxn ang="0">
                    <a:pos x="139" y="23"/>
                  </a:cxn>
                  <a:cxn ang="0">
                    <a:pos x="210" y="8"/>
                  </a:cxn>
                  <a:cxn ang="0">
                    <a:pos x="277" y="1"/>
                  </a:cxn>
                  <a:cxn ang="0">
                    <a:pos x="321" y="0"/>
                  </a:cxn>
                  <a:cxn ang="0">
                    <a:pos x="336" y="1"/>
                  </a:cxn>
                  <a:cxn ang="0">
                    <a:pos x="345" y="11"/>
                  </a:cxn>
                  <a:cxn ang="0">
                    <a:pos x="345" y="26"/>
                  </a:cxn>
                  <a:cxn ang="0">
                    <a:pos x="335" y="34"/>
                  </a:cxn>
                </a:cxnLst>
                <a:rect l="0" t="0" r="r" b="b"/>
                <a:pathLst>
                  <a:path w="406" h="292">
                    <a:moveTo>
                      <a:pt x="326" y="36"/>
                    </a:moveTo>
                    <a:lnTo>
                      <a:pt x="332" y="65"/>
                    </a:lnTo>
                    <a:lnTo>
                      <a:pt x="340" y="93"/>
                    </a:lnTo>
                    <a:lnTo>
                      <a:pt x="351" y="123"/>
                    </a:lnTo>
                    <a:lnTo>
                      <a:pt x="361" y="152"/>
                    </a:lnTo>
                    <a:lnTo>
                      <a:pt x="373" y="181"/>
                    </a:lnTo>
                    <a:lnTo>
                      <a:pt x="384" y="210"/>
                    </a:lnTo>
                    <a:lnTo>
                      <a:pt x="395" y="237"/>
                    </a:lnTo>
                    <a:lnTo>
                      <a:pt x="405" y="266"/>
                    </a:lnTo>
                    <a:lnTo>
                      <a:pt x="406" y="273"/>
                    </a:lnTo>
                    <a:lnTo>
                      <a:pt x="406" y="279"/>
                    </a:lnTo>
                    <a:lnTo>
                      <a:pt x="404" y="284"/>
                    </a:lnTo>
                    <a:lnTo>
                      <a:pt x="399" y="289"/>
                    </a:lnTo>
                    <a:lnTo>
                      <a:pt x="393" y="292"/>
                    </a:lnTo>
                    <a:lnTo>
                      <a:pt x="387" y="292"/>
                    </a:lnTo>
                    <a:lnTo>
                      <a:pt x="381" y="289"/>
                    </a:lnTo>
                    <a:lnTo>
                      <a:pt x="377" y="283"/>
                    </a:lnTo>
                    <a:lnTo>
                      <a:pt x="364" y="251"/>
                    </a:lnTo>
                    <a:lnTo>
                      <a:pt x="352" y="213"/>
                    </a:lnTo>
                    <a:lnTo>
                      <a:pt x="339" y="171"/>
                    </a:lnTo>
                    <a:lnTo>
                      <a:pt x="329" y="131"/>
                    </a:lnTo>
                    <a:lnTo>
                      <a:pt x="318" y="93"/>
                    </a:lnTo>
                    <a:lnTo>
                      <a:pt x="311" y="63"/>
                    </a:lnTo>
                    <a:lnTo>
                      <a:pt x="307" y="42"/>
                    </a:lnTo>
                    <a:lnTo>
                      <a:pt x="305" y="34"/>
                    </a:lnTo>
                    <a:lnTo>
                      <a:pt x="283" y="34"/>
                    </a:lnTo>
                    <a:lnTo>
                      <a:pt x="261" y="36"/>
                    </a:lnTo>
                    <a:lnTo>
                      <a:pt x="239" y="39"/>
                    </a:lnTo>
                    <a:lnTo>
                      <a:pt x="216" y="43"/>
                    </a:lnTo>
                    <a:lnTo>
                      <a:pt x="192" y="50"/>
                    </a:lnTo>
                    <a:lnTo>
                      <a:pt x="170" y="57"/>
                    </a:lnTo>
                    <a:lnTo>
                      <a:pt x="148" y="65"/>
                    </a:lnTo>
                    <a:lnTo>
                      <a:pt x="126" y="73"/>
                    </a:lnTo>
                    <a:lnTo>
                      <a:pt x="106" y="83"/>
                    </a:lnTo>
                    <a:lnTo>
                      <a:pt x="85" y="93"/>
                    </a:lnTo>
                    <a:lnTo>
                      <a:pt x="67" y="103"/>
                    </a:lnTo>
                    <a:lnTo>
                      <a:pt x="50" y="113"/>
                    </a:lnTo>
                    <a:lnTo>
                      <a:pt x="34" y="122"/>
                    </a:lnTo>
                    <a:lnTo>
                      <a:pt x="20" y="132"/>
                    </a:lnTo>
                    <a:lnTo>
                      <a:pt x="9" y="141"/>
                    </a:lnTo>
                    <a:lnTo>
                      <a:pt x="0" y="148"/>
                    </a:lnTo>
                    <a:lnTo>
                      <a:pt x="0" y="133"/>
                    </a:lnTo>
                    <a:lnTo>
                      <a:pt x="7" y="118"/>
                    </a:lnTo>
                    <a:lnTo>
                      <a:pt x="19" y="102"/>
                    </a:lnTo>
                    <a:lnTo>
                      <a:pt x="35" y="86"/>
                    </a:lnTo>
                    <a:lnTo>
                      <a:pt x="53" y="70"/>
                    </a:lnTo>
                    <a:lnTo>
                      <a:pt x="73" y="54"/>
                    </a:lnTo>
                    <a:lnTo>
                      <a:pt x="92" y="43"/>
                    </a:lnTo>
                    <a:lnTo>
                      <a:pt x="111" y="33"/>
                    </a:lnTo>
                    <a:lnTo>
                      <a:pt x="139" y="23"/>
                    </a:lnTo>
                    <a:lnTo>
                      <a:pt x="173" y="14"/>
                    </a:lnTo>
                    <a:lnTo>
                      <a:pt x="210" y="8"/>
                    </a:lnTo>
                    <a:lnTo>
                      <a:pt x="245" y="4"/>
                    </a:lnTo>
                    <a:lnTo>
                      <a:pt x="277" y="1"/>
                    </a:lnTo>
                    <a:lnTo>
                      <a:pt x="304" y="0"/>
                    </a:lnTo>
                    <a:lnTo>
                      <a:pt x="321" y="0"/>
                    </a:lnTo>
                    <a:lnTo>
                      <a:pt x="329" y="0"/>
                    </a:lnTo>
                    <a:lnTo>
                      <a:pt x="336" y="1"/>
                    </a:lnTo>
                    <a:lnTo>
                      <a:pt x="342" y="6"/>
                    </a:lnTo>
                    <a:lnTo>
                      <a:pt x="345" y="11"/>
                    </a:lnTo>
                    <a:lnTo>
                      <a:pt x="346" y="19"/>
                    </a:lnTo>
                    <a:lnTo>
                      <a:pt x="345" y="26"/>
                    </a:lnTo>
                    <a:lnTo>
                      <a:pt x="340" y="31"/>
                    </a:lnTo>
                    <a:lnTo>
                      <a:pt x="335" y="34"/>
                    </a:lnTo>
                    <a:lnTo>
                      <a:pt x="326" y="36"/>
                    </a:lnTo>
                    <a:close/>
                  </a:path>
                </a:pathLst>
              </a:custGeom>
              <a:solidFill>
                <a:srgbClr val="000000"/>
              </a:solidFill>
              <a:ln w="9525">
                <a:solidFill>
                  <a:srgbClr val="969696"/>
                </a:solidFill>
                <a:round/>
                <a:headEnd/>
                <a:tailEnd/>
              </a:ln>
            </p:spPr>
            <p:txBody>
              <a:bodyPr/>
              <a:lstStyle/>
              <a:p>
                <a:endParaRPr lang="en-US"/>
              </a:p>
            </p:txBody>
          </p:sp>
          <p:sp>
            <p:nvSpPr>
              <p:cNvPr id="435247" name="Freeform 47"/>
              <p:cNvSpPr>
                <a:spLocks/>
              </p:cNvSpPr>
              <p:nvPr/>
            </p:nvSpPr>
            <p:spPr bwMode="auto">
              <a:xfrm>
                <a:off x="8272" y="4697"/>
                <a:ext cx="146" cy="320"/>
              </a:xfrm>
              <a:custGeom>
                <a:avLst/>
                <a:gdLst/>
                <a:ahLst/>
                <a:cxnLst>
                  <a:cxn ang="0">
                    <a:pos x="82" y="289"/>
                  </a:cxn>
                  <a:cxn ang="0">
                    <a:pos x="87" y="316"/>
                  </a:cxn>
                  <a:cxn ang="0">
                    <a:pos x="107" y="376"/>
                  </a:cxn>
                  <a:cxn ang="0">
                    <a:pos x="141" y="455"/>
                  </a:cxn>
                  <a:cxn ang="0">
                    <a:pos x="175" y="533"/>
                  </a:cxn>
                  <a:cxn ang="0">
                    <a:pos x="210" y="611"/>
                  </a:cxn>
                  <a:cxn ang="0">
                    <a:pos x="248" y="687"/>
                  </a:cxn>
                  <a:cxn ang="0">
                    <a:pos x="287" y="763"/>
                  </a:cxn>
                  <a:cxn ang="0">
                    <a:pos x="326" y="839"/>
                  </a:cxn>
                  <a:cxn ang="0">
                    <a:pos x="367" y="915"/>
                  </a:cxn>
                  <a:cxn ang="0">
                    <a:pos x="391" y="957"/>
                  </a:cxn>
                  <a:cxn ang="0">
                    <a:pos x="404" y="960"/>
                  </a:cxn>
                  <a:cxn ang="0">
                    <a:pos x="420" y="960"/>
                  </a:cxn>
                  <a:cxn ang="0">
                    <a:pos x="433" y="957"/>
                  </a:cxn>
                  <a:cxn ang="0">
                    <a:pos x="439" y="948"/>
                  </a:cxn>
                  <a:cxn ang="0">
                    <a:pos x="436" y="937"/>
                  </a:cxn>
                  <a:cxn ang="0">
                    <a:pos x="414" y="902"/>
                  </a:cxn>
                  <a:cxn ang="0">
                    <a:pos x="380" y="843"/>
                  </a:cxn>
                  <a:cxn ang="0">
                    <a:pos x="348" y="784"/>
                  </a:cxn>
                  <a:cxn ang="0">
                    <a:pos x="314" y="724"/>
                  </a:cxn>
                  <a:cxn ang="0">
                    <a:pos x="269" y="638"/>
                  </a:cxn>
                  <a:cxn ang="0">
                    <a:pos x="216" y="532"/>
                  </a:cxn>
                  <a:cxn ang="0">
                    <a:pos x="169" y="424"/>
                  </a:cxn>
                  <a:cxn ang="0">
                    <a:pos x="128" y="312"/>
                  </a:cxn>
                  <a:cxn ang="0">
                    <a:pos x="91" y="220"/>
                  </a:cxn>
                  <a:cxn ang="0">
                    <a:pos x="60" y="139"/>
                  </a:cxn>
                  <a:cxn ang="0">
                    <a:pos x="35" y="62"/>
                  </a:cxn>
                  <a:cxn ang="0">
                    <a:pos x="15" y="10"/>
                  </a:cxn>
                  <a:cxn ang="0">
                    <a:pos x="5" y="1"/>
                  </a:cxn>
                  <a:cxn ang="0">
                    <a:pos x="0" y="10"/>
                  </a:cxn>
                  <a:cxn ang="0">
                    <a:pos x="6" y="47"/>
                  </a:cxn>
                  <a:cxn ang="0">
                    <a:pos x="16" y="115"/>
                  </a:cxn>
                  <a:cxn ang="0">
                    <a:pos x="33" y="179"/>
                  </a:cxn>
                  <a:cxn ang="0">
                    <a:pos x="56" y="241"/>
                  </a:cxn>
                </a:cxnLst>
                <a:rect l="0" t="0" r="r" b="b"/>
                <a:pathLst>
                  <a:path w="439" h="960">
                    <a:moveTo>
                      <a:pt x="72" y="270"/>
                    </a:moveTo>
                    <a:lnTo>
                      <a:pt x="82" y="289"/>
                    </a:lnTo>
                    <a:lnTo>
                      <a:pt x="85" y="302"/>
                    </a:lnTo>
                    <a:lnTo>
                      <a:pt x="87" y="316"/>
                    </a:lnTo>
                    <a:lnTo>
                      <a:pt x="93" y="336"/>
                    </a:lnTo>
                    <a:lnTo>
                      <a:pt x="107" y="376"/>
                    </a:lnTo>
                    <a:lnTo>
                      <a:pt x="124" y="417"/>
                    </a:lnTo>
                    <a:lnTo>
                      <a:pt x="141" y="455"/>
                    </a:lnTo>
                    <a:lnTo>
                      <a:pt x="157" y="494"/>
                    </a:lnTo>
                    <a:lnTo>
                      <a:pt x="175" y="533"/>
                    </a:lnTo>
                    <a:lnTo>
                      <a:pt x="193" y="572"/>
                    </a:lnTo>
                    <a:lnTo>
                      <a:pt x="210" y="611"/>
                    </a:lnTo>
                    <a:lnTo>
                      <a:pt x="229" y="649"/>
                    </a:lnTo>
                    <a:lnTo>
                      <a:pt x="248" y="687"/>
                    </a:lnTo>
                    <a:lnTo>
                      <a:pt x="267" y="726"/>
                    </a:lnTo>
                    <a:lnTo>
                      <a:pt x="287" y="763"/>
                    </a:lnTo>
                    <a:lnTo>
                      <a:pt x="307" y="802"/>
                    </a:lnTo>
                    <a:lnTo>
                      <a:pt x="326" y="839"/>
                    </a:lnTo>
                    <a:lnTo>
                      <a:pt x="347" y="878"/>
                    </a:lnTo>
                    <a:lnTo>
                      <a:pt x="367" y="915"/>
                    </a:lnTo>
                    <a:lnTo>
                      <a:pt x="388" y="954"/>
                    </a:lnTo>
                    <a:lnTo>
                      <a:pt x="391" y="957"/>
                    </a:lnTo>
                    <a:lnTo>
                      <a:pt x="397" y="958"/>
                    </a:lnTo>
                    <a:lnTo>
                      <a:pt x="404" y="960"/>
                    </a:lnTo>
                    <a:lnTo>
                      <a:pt x="413" y="960"/>
                    </a:lnTo>
                    <a:lnTo>
                      <a:pt x="420" y="960"/>
                    </a:lnTo>
                    <a:lnTo>
                      <a:pt x="427" y="958"/>
                    </a:lnTo>
                    <a:lnTo>
                      <a:pt x="433" y="957"/>
                    </a:lnTo>
                    <a:lnTo>
                      <a:pt x="436" y="954"/>
                    </a:lnTo>
                    <a:lnTo>
                      <a:pt x="439" y="948"/>
                    </a:lnTo>
                    <a:lnTo>
                      <a:pt x="439" y="943"/>
                    </a:lnTo>
                    <a:lnTo>
                      <a:pt x="436" y="937"/>
                    </a:lnTo>
                    <a:lnTo>
                      <a:pt x="432" y="932"/>
                    </a:lnTo>
                    <a:lnTo>
                      <a:pt x="414" y="902"/>
                    </a:lnTo>
                    <a:lnTo>
                      <a:pt x="398" y="874"/>
                    </a:lnTo>
                    <a:lnTo>
                      <a:pt x="380" y="843"/>
                    </a:lnTo>
                    <a:lnTo>
                      <a:pt x="364" y="813"/>
                    </a:lnTo>
                    <a:lnTo>
                      <a:pt x="348" y="784"/>
                    </a:lnTo>
                    <a:lnTo>
                      <a:pt x="332" y="754"/>
                    </a:lnTo>
                    <a:lnTo>
                      <a:pt x="314" y="724"/>
                    </a:lnTo>
                    <a:lnTo>
                      <a:pt x="298" y="694"/>
                    </a:lnTo>
                    <a:lnTo>
                      <a:pt x="269" y="638"/>
                    </a:lnTo>
                    <a:lnTo>
                      <a:pt x="242" y="585"/>
                    </a:lnTo>
                    <a:lnTo>
                      <a:pt x="216" y="532"/>
                    </a:lnTo>
                    <a:lnTo>
                      <a:pt x="193" y="477"/>
                    </a:lnTo>
                    <a:lnTo>
                      <a:pt x="169" y="424"/>
                    </a:lnTo>
                    <a:lnTo>
                      <a:pt x="149" y="369"/>
                    </a:lnTo>
                    <a:lnTo>
                      <a:pt x="128" y="312"/>
                    </a:lnTo>
                    <a:lnTo>
                      <a:pt x="107" y="253"/>
                    </a:lnTo>
                    <a:lnTo>
                      <a:pt x="91" y="220"/>
                    </a:lnTo>
                    <a:lnTo>
                      <a:pt x="75" y="181"/>
                    </a:lnTo>
                    <a:lnTo>
                      <a:pt x="60" y="139"/>
                    </a:lnTo>
                    <a:lnTo>
                      <a:pt x="47" y="99"/>
                    </a:lnTo>
                    <a:lnTo>
                      <a:pt x="35" y="62"/>
                    </a:lnTo>
                    <a:lnTo>
                      <a:pt x="25" y="31"/>
                    </a:lnTo>
                    <a:lnTo>
                      <a:pt x="15" y="10"/>
                    </a:lnTo>
                    <a:lnTo>
                      <a:pt x="8" y="0"/>
                    </a:lnTo>
                    <a:lnTo>
                      <a:pt x="5" y="1"/>
                    </a:lnTo>
                    <a:lnTo>
                      <a:pt x="2" y="4"/>
                    </a:lnTo>
                    <a:lnTo>
                      <a:pt x="0" y="10"/>
                    </a:lnTo>
                    <a:lnTo>
                      <a:pt x="0" y="14"/>
                    </a:lnTo>
                    <a:lnTo>
                      <a:pt x="6" y="47"/>
                    </a:lnTo>
                    <a:lnTo>
                      <a:pt x="11" y="82"/>
                    </a:lnTo>
                    <a:lnTo>
                      <a:pt x="16" y="115"/>
                    </a:lnTo>
                    <a:lnTo>
                      <a:pt x="24" y="146"/>
                    </a:lnTo>
                    <a:lnTo>
                      <a:pt x="33" y="179"/>
                    </a:lnTo>
                    <a:lnTo>
                      <a:pt x="43" y="211"/>
                    </a:lnTo>
                    <a:lnTo>
                      <a:pt x="56" y="241"/>
                    </a:lnTo>
                    <a:lnTo>
                      <a:pt x="72" y="270"/>
                    </a:lnTo>
                    <a:close/>
                  </a:path>
                </a:pathLst>
              </a:custGeom>
              <a:solidFill>
                <a:srgbClr val="000000"/>
              </a:solidFill>
              <a:ln w="9525">
                <a:solidFill>
                  <a:srgbClr val="969696"/>
                </a:solidFill>
                <a:round/>
                <a:headEnd/>
                <a:tailEnd/>
              </a:ln>
            </p:spPr>
            <p:txBody>
              <a:bodyPr/>
              <a:lstStyle/>
              <a:p>
                <a:endParaRPr lang="en-US"/>
              </a:p>
            </p:txBody>
          </p:sp>
          <p:sp>
            <p:nvSpPr>
              <p:cNvPr id="435248" name="Freeform 48"/>
              <p:cNvSpPr>
                <a:spLocks/>
              </p:cNvSpPr>
              <p:nvPr/>
            </p:nvSpPr>
            <p:spPr bwMode="auto">
              <a:xfrm>
                <a:off x="8416" y="4972"/>
                <a:ext cx="128" cy="66"/>
              </a:xfrm>
              <a:custGeom>
                <a:avLst/>
                <a:gdLst/>
                <a:ahLst/>
                <a:cxnLst>
                  <a:cxn ang="0">
                    <a:pos x="2" y="182"/>
                  </a:cxn>
                  <a:cxn ang="0">
                    <a:pos x="0" y="187"/>
                  </a:cxn>
                  <a:cxn ang="0">
                    <a:pos x="0" y="191"/>
                  </a:cxn>
                  <a:cxn ang="0">
                    <a:pos x="2" y="195"/>
                  </a:cxn>
                  <a:cxn ang="0">
                    <a:pos x="6" y="198"/>
                  </a:cxn>
                  <a:cxn ang="0">
                    <a:pos x="30" y="187"/>
                  </a:cxn>
                  <a:cxn ang="0">
                    <a:pos x="52" y="176"/>
                  </a:cxn>
                  <a:cxn ang="0">
                    <a:pos x="75" y="166"/>
                  </a:cxn>
                  <a:cxn ang="0">
                    <a:pos x="99" y="156"/>
                  </a:cxn>
                  <a:cxn ang="0">
                    <a:pos x="124" y="146"/>
                  </a:cxn>
                  <a:cxn ang="0">
                    <a:pos x="147" y="138"/>
                  </a:cxn>
                  <a:cxn ang="0">
                    <a:pos x="171" y="128"/>
                  </a:cxn>
                  <a:cxn ang="0">
                    <a:pos x="194" y="119"/>
                  </a:cxn>
                  <a:cxn ang="0">
                    <a:pos x="218" y="109"/>
                  </a:cxn>
                  <a:cxn ang="0">
                    <a:pos x="241" y="99"/>
                  </a:cxn>
                  <a:cxn ang="0">
                    <a:pos x="265" y="89"/>
                  </a:cxn>
                  <a:cxn ang="0">
                    <a:pos x="287" y="77"/>
                  </a:cxn>
                  <a:cxn ang="0">
                    <a:pos x="310" y="66"/>
                  </a:cxn>
                  <a:cxn ang="0">
                    <a:pos x="332" y="54"/>
                  </a:cxn>
                  <a:cxn ang="0">
                    <a:pos x="354" y="41"/>
                  </a:cxn>
                  <a:cxn ang="0">
                    <a:pos x="376" y="27"/>
                  </a:cxn>
                  <a:cxn ang="0">
                    <a:pos x="381" y="23"/>
                  </a:cxn>
                  <a:cxn ang="0">
                    <a:pos x="382" y="17"/>
                  </a:cxn>
                  <a:cxn ang="0">
                    <a:pos x="382" y="11"/>
                  </a:cxn>
                  <a:cxn ang="0">
                    <a:pos x="379" y="7"/>
                  </a:cxn>
                  <a:cxn ang="0">
                    <a:pos x="375" y="3"/>
                  </a:cxn>
                  <a:cxn ang="0">
                    <a:pos x="369" y="0"/>
                  </a:cxn>
                  <a:cxn ang="0">
                    <a:pos x="363" y="0"/>
                  </a:cxn>
                  <a:cxn ang="0">
                    <a:pos x="359" y="3"/>
                  </a:cxn>
                  <a:cxn ang="0">
                    <a:pos x="335" y="16"/>
                  </a:cxn>
                  <a:cxn ang="0">
                    <a:pos x="309" y="28"/>
                  </a:cxn>
                  <a:cxn ang="0">
                    <a:pos x="281" y="41"/>
                  </a:cxn>
                  <a:cxn ang="0">
                    <a:pos x="253" y="56"/>
                  </a:cxn>
                  <a:cxn ang="0">
                    <a:pos x="223" y="70"/>
                  </a:cxn>
                  <a:cxn ang="0">
                    <a:pos x="193" y="84"/>
                  </a:cxn>
                  <a:cxn ang="0">
                    <a:pos x="163" y="97"/>
                  </a:cxn>
                  <a:cxn ang="0">
                    <a:pos x="135" y="112"/>
                  </a:cxn>
                  <a:cxn ang="0">
                    <a:pos x="107" y="125"/>
                  </a:cxn>
                  <a:cxn ang="0">
                    <a:pos x="83" y="136"/>
                  </a:cxn>
                  <a:cxn ang="0">
                    <a:pos x="61" y="148"/>
                  </a:cxn>
                  <a:cxn ang="0">
                    <a:pos x="40" y="158"/>
                  </a:cxn>
                  <a:cxn ang="0">
                    <a:pos x="24" y="166"/>
                  </a:cxn>
                  <a:cxn ang="0">
                    <a:pos x="12" y="174"/>
                  </a:cxn>
                  <a:cxn ang="0">
                    <a:pos x="5" y="179"/>
                  </a:cxn>
                  <a:cxn ang="0">
                    <a:pos x="2" y="182"/>
                  </a:cxn>
                  <a:cxn ang="0">
                    <a:pos x="2" y="182"/>
                  </a:cxn>
                </a:cxnLst>
                <a:rect l="0" t="0" r="r" b="b"/>
                <a:pathLst>
                  <a:path w="382" h="198">
                    <a:moveTo>
                      <a:pt x="2" y="182"/>
                    </a:moveTo>
                    <a:lnTo>
                      <a:pt x="0" y="187"/>
                    </a:lnTo>
                    <a:lnTo>
                      <a:pt x="0" y="191"/>
                    </a:lnTo>
                    <a:lnTo>
                      <a:pt x="2" y="195"/>
                    </a:lnTo>
                    <a:lnTo>
                      <a:pt x="6" y="198"/>
                    </a:lnTo>
                    <a:lnTo>
                      <a:pt x="30" y="187"/>
                    </a:lnTo>
                    <a:lnTo>
                      <a:pt x="52" y="176"/>
                    </a:lnTo>
                    <a:lnTo>
                      <a:pt x="75" y="166"/>
                    </a:lnTo>
                    <a:lnTo>
                      <a:pt x="99" y="156"/>
                    </a:lnTo>
                    <a:lnTo>
                      <a:pt x="124" y="146"/>
                    </a:lnTo>
                    <a:lnTo>
                      <a:pt x="147" y="138"/>
                    </a:lnTo>
                    <a:lnTo>
                      <a:pt x="171" y="128"/>
                    </a:lnTo>
                    <a:lnTo>
                      <a:pt x="194" y="119"/>
                    </a:lnTo>
                    <a:lnTo>
                      <a:pt x="218" y="109"/>
                    </a:lnTo>
                    <a:lnTo>
                      <a:pt x="241" y="99"/>
                    </a:lnTo>
                    <a:lnTo>
                      <a:pt x="265" y="89"/>
                    </a:lnTo>
                    <a:lnTo>
                      <a:pt x="287" y="77"/>
                    </a:lnTo>
                    <a:lnTo>
                      <a:pt x="310" y="66"/>
                    </a:lnTo>
                    <a:lnTo>
                      <a:pt x="332" y="54"/>
                    </a:lnTo>
                    <a:lnTo>
                      <a:pt x="354" y="41"/>
                    </a:lnTo>
                    <a:lnTo>
                      <a:pt x="376" y="27"/>
                    </a:lnTo>
                    <a:lnTo>
                      <a:pt x="381" y="23"/>
                    </a:lnTo>
                    <a:lnTo>
                      <a:pt x="382" y="17"/>
                    </a:lnTo>
                    <a:lnTo>
                      <a:pt x="382" y="11"/>
                    </a:lnTo>
                    <a:lnTo>
                      <a:pt x="379" y="7"/>
                    </a:lnTo>
                    <a:lnTo>
                      <a:pt x="375" y="3"/>
                    </a:lnTo>
                    <a:lnTo>
                      <a:pt x="369" y="0"/>
                    </a:lnTo>
                    <a:lnTo>
                      <a:pt x="363" y="0"/>
                    </a:lnTo>
                    <a:lnTo>
                      <a:pt x="359" y="3"/>
                    </a:lnTo>
                    <a:lnTo>
                      <a:pt x="335" y="16"/>
                    </a:lnTo>
                    <a:lnTo>
                      <a:pt x="309" y="28"/>
                    </a:lnTo>
                    <a:lnTo>
                      <a:pt x="281" y="41"/>
                    </a:lnTo>
                    <a:lnTo>
                      <a:pt x="253" y="56"/>
                    </a:lnTo>
                    <a:lnTo>
                      <a:pt x="223" y="70"/>
                    </a:lnTo>
                    <a:lnTo>
                      <a:pt x="193" y="84"/>
                    </a:lnTo>
                    <a:lnTo>
                      <a:pt x="163" y="97"/>
                    </a:lnTo>
                    <a:lnTo>
                      <a:pt x="135" y="112"/>
                    </a:lnTo>
                    <a:lnTo>
                      <a:pt x="107" y="125"/>
                    </a:lnTo>
                    <a:lnTo>
                      <a:pt x="83" y="136"/>
                    </a:lnTo>
                    <a:lnTo>
                      <a:pt x="61" y="148"/>
                    </a:lnTo>
                    <a:lnTo>
                      <a:pt x="40" y="158"/>
                    </a:lnTo>
                    <a:lnTo>
                      <a:pt x="24" y="166"/>
                    </a:lnTo>
                    <a:lnTo>
                      <a:pt x="12" y="174"/>
                    </a:lnTo>
                    <a:lnTo>
                      <a:pt x="5" y="179"/>
                    </a:lnTo>
                    <a:lnTo>
                      <a:pt x="2" y="182"/>
                    </a:lnTo>
                    <a:lnTo>
                      <a:pt x="2" y="182"/>
                    </a:lnTo>
                    <a:close/>
                  </a:path>
                </a:pathLst>
              </a:custGeom>
              <a:solidFill>
                <a:srgbClr val="000000"/>
              </a:solidFill>
              <a:ln w="9525">
                <a:solidFill>
                  <a:srgbClr val="969696"/>
                </a:solidFill>
                <a:round/>
                <a:headEnd/>
                <a:tailEnd/>
              </a:ln>
            </p:spPr>
            <p:txBody>
              <a:bodyPr/>
              <a:lstStyle/>
              <a:p>
                <a:endParaRPr lang="en-US"/>
              </a:p>
            </p:txBody>
          </p:sp>
          <p:sp>
            <p:nvSpPr>
              <p:cNvPr id="435249" name="Freeform 49"/>
              <p:cNvSpPr>
                <a:spLocks/>
              </p:cNvSpPr>
              <p:nvPr/>
            </p:nvSpPr>
            <p:spPr bwMode="auto">
              <a:xfrm>
                <a:off x="8304" y="4693"/>
                <a:ext cx="76" cy="80"/>
              </a:xfrm>
              <a:custGeom>
                <a:avLst/>
                <a:gdLst/>
                <a:ahLst/>
                <a:cxnLst>
                  <a:cxn ang="0">
                    <a:pos x="119" y="3"/>
                  </a:cxn>
                  <a:cxn ang="0">
                    <a:pos x="105" y="1"/>
                  </a:cxn>
                  <a:cxn ang="0">
                    <a:pos x="94" y="0"/>
                  </a:cxn>
                  <a:cxn ang="0">
                    <a:pos x="75" y="1"/>
                  </a:cxn>
                  <a:cxn ang="0">
                    <a:pos x="57" y="4"/>
                  </a:cxn>
                  <a:cxn ang="0">
                    <a:pos x="41" y="13"/>
                  </a:cxn>
                  <a:cxn ang="0">
                    <a:pos x="17" y="34"/>
                  </a:cxn>
                  <a:cxn ang="0">
                    <a:pos x="1" y="76"/>
                  </a:cxn>
                  <a:cxn ang="0">
                    <a:pos x="3" y="121"/>
                  </a:cxn>
                  <a:cxn ang="0">
                    <a:pos x="16" y="167"/>
                  </a:cxn>
                  <a:cxn ang="0">
                    <a:pos x="35" y="200"/>
                  </a:cxn>
                  <a:cxn ang="0">
                    <a:pos x="57" y="223"/>
                  </a:cxn>
                  <a:cxn ang="0">
                    <a:pos x="85" y="236"/>
                  </a:cxn>
                  <a:cxn ang="0">
                    <a:pos x="116" y="240"/>
                  </a:cxn>
                  <a:cxn ang="0">
                    <a:pos x="154" y="228"/>
                  </a:cxn>
                  <a:cxn ang="0">
                    <a:pos x="192" y="204"/>
                  </a:cxn>
                  <a:cxn ang="0">
                    <a:pos x="218" y="171"/>
                  </a:cxn>
                  <a:cxn ang="0">
                    <a:pos x="229" y="131"/>
                  </a:cxn>
                  <a:cxn ang="0">
                    <a:pos x="224" y="103"/>
                  </a:cxn>
                  <a:cxn ang="0">
                    <a:pos x="215" y="95"/>
                  </a:cxn>
                  <a:cxn ang="0">
                    <a:pos x="204" y="95"/>
                  </a:cxn>
                  <a:cxn ang="0">
                    <a:pos x="195" y="105"/>
                  </a:cxn>
                  <a:cxn ang="0">
                    <a:pos x="193" y="126"/>
                  </a:cxn>
                  <a:cxn ang="0">
                    <a:pos x="183" y="158"/>
                  </a:cxn>
                  <a:cxn ang="0">
                    <a:pos x="164" y="181"/>
                  </a:cxn>
                  <a:cxn ang="0">
                    <a:pos x="133" y="195"/>
                  </a:cxn>
                  <a:cxn ang="0">
                    <a:pos x="92" y="197"/>
                  </a:cxn>
                  <a:cxn ang="0">
                    <a:pos x="63" y="177"/>
                  </a:cxn>
                  <a:cxn ang="0">
                    <a:pos x="47" y="142"/>
                  </a:cxn>
                  <a:cxn ang="0">
                    <a:pos x="36" y="103"/>
                  </a:cxn>
                  <a:cxn ang="0">
                    <a:pos x="35" y="73"/>
                  </a:cxn>
                  <a:cxn ang="0">
                    <a:pos x="41" y="50"/>
                  </a:cxn>
                  <a:cxn ang="0">
                    <a:pos x="55" y="33"/>
                  </a:cxn>
                  <a:cxn ang="0">
                    <a:pos x="77" y="21"/>
                  </a:cxn>
                  <a:cxn ang="0">
                    <a:pos x="97" y="19"/>
                  </a:cxn>
                  <a:cxn ang="0">
                    <a:pos x="120" y="19"/>
                  </a:cxn>
                  <a:cxn ang="0">
                    <a:pos x="139" y="20"/>
                  </a:cxn>
                  <a:cxn ang="0">
                    <a:pos x="133" y="9"/>
                  </a:cxn>
                </a:cxnLst>
                <a:rect l="0" t="0" r="r" b="b"/>
                <a:pathLst>
                  <a:path w="229" h="240">
                    <a:moveTo>
                      <a:pt x="126" y="4"/>
                    </a:moveTo>
                    <a:lnTo>
                      <a:pt x="119" y="3"/>
                    </a:lnTo>
                    <a:lnTo>
                      <a:pt x="111" y="3"/>
                    </a:lnTo>
                    <a:lnTo>
                      <a:pt x="105" y="1"/>
                    </a:lnTo>
                    <a:lnTo>
                      <a:pt x="102" y="1"/>
                    </a:lnTo>
                    <a:lnTo>
                      <a:pt x="94" y="0"/>
                    </a:lnTo>
                    <a:lnTo>
                      <a:pt x="83" y="0"/>
                    </a:lnTo>
                    <a:lnTo>
                      <a:pt x="75" y="1"/>
                    </a:lnTo>
                    <a:lnTo>
                      <a:pt x="66" y="3"/>
                    </a:lnTo>
                    <a:lnTo>
                      <a:pt x="57" y="4"/>
                    </a:lnTo>
                    <a:lnTo>
                      <a:pt x="48" y="9"/>
                    </a:lnTo>
                    <a:lnTo>
                      <a:pt x="41" y="13"/>
                    </a:lnTo>
                    <a:lnTo>
                      <a:pt x="33" y="17"/>
                    </a:lnTo>
                    <a:lnTo>
                      <a:pt x="17" y="34"/>
                    </a:lnTo>
                    <a:lnTo>
                      <a:pt x="6" y="55"/>
                    </a:lnTo>
                    <a:lnTo>
                      <a:pt x="1" y="76"/>
                    </a:lnTo>
                    <a:lnTo>
                      <a:pt x="0" y="98"/>
                    </a:lnTo>
                    <a:lnTo>
                      <a:pt x="3" y="121"/>
                    </a:lnTo>
                    <a:lnTo>
                      <a:pt x="8" y="144"/>
                    </a:lnTo>
                    <a:lnTo>
                      <a:pt x="16" y="167"/>
                    </a:lnTo>
                    <a:lnTo>
                      <a:pt x="26" y="187"/>
                    </a:lnTo>
                    <a:lnTo>
                      <a:pt x="35" y="200"/>
                    </a:lnTo>
                    <a:lnTo>
                      <a:pt x="45" y="213"/>
                    </a:lnTo>
                    <a:lnTo>
                      <a:pt x="57" y="223"/>
                    </a:lnTo>
                    <a:lnTo>
                      <a:pt x="70" y="230"/>
                    </a:lnTo>
                    <a:lnTo>
                      <a:pt x="85" y="236"/>
                    </a:lnTo>
                    <a:lnTo>
                      <a:pt x="101" y="240"/>
                    </a:lnTo>
                    <a:lnTo>
                      <a:pt x="116" y="240"/>
                    </a:lnTo>
                    <a:lnTo>
                      <a:pt x="132" y="237"/>
                    </a:lnTo>
                    <a:lnTo>
                      <a:pt x="154" y="228"/>
                    </a:lnTo>
                    <a:lnTo>
                      <a:pt x="174" y="218"/>
                    </a:lnTo>
                    <a:lnTo>
                      <a:pt x="192" y="204"/>
                    </a:lnTo>
                    <a:lnTo>
                      <a:pt x="208" y="188"/>
                    </a:lnTo>
                    <a:lnTo>
                      <a:pt x="218" y="171"/>
                    </a:lnTo>
                    <a:lnTo>
                      <a:pt x="226" y="151"/>
                    </a:lnTo>
                    <a:lnTo>
                      <a:pt x="229" y="131"/>
                    </a:lnTo>
                    <a:lnTo>
                      <a:pt x="226" y="109"/>
                    </a:lnTo>
                    <a:lnTo>
                      <a:pt x="224" y="103"/>
                    </a:lnTo>
                    <a:lnTo>
                      <a:pt x="221" y="98"/>
                    </a:lnTo>
                    <a:lnTo>
                      <a:pt x="215" y="95"/>
                    </a:lnTo>
                    <a:lnTo>
                      <a:pt x="210" y="93"/>
                    </a:lnTo>
                    <a:lnTo>
                      <a:pt x="204" y="95"/>
                    </a:lnTo>
                    <a:lnTo>
                      <a:pt x="198" y="99"/>
                    </a:lnTo>
                    <a:lnTo>
                      <a:pt x="195" y="105"/>
                    </a:lnTo>
                    <a:lnTo>
                      <a:pt x="195" y="111"/>
                    </a:lnTo>
                    <a:lnTo>
                      <a:pt x="193" y="126"/>
                    </a:lnTo>
                    <a:lnTo>
                      <a:pt x="189" y="142"/>
                    </a:lnTo>
                    <a:lnTo>
                      <a:pt x="183" y="158"/>
                    </a:lnTo>
                    <a:lnTo>
                      <a:pt x="174" y="171"/>
                    </a:lnTo>
                    <a:lnTo>
                      <a:pt x="164" y="181"/>
                    </a:lnTo>
                    <a:lnTo>
                      <a:pt x="149" y="190"/>
                    </a:lnTo>
                    <a:lnTo>
                      <a:pt x="133" y="195"/>
                    </a:lnTo>
                    <a:lnTo>
                      <a:pt x="113" y="198"/>
                    </a:lnTo>
                    <a:lnTo>
                      <a:pt x="92" y="197"/>
                    </a:lnTo>
                    <a:lnTo>
                      <a:pt x="76" y="188"/>
                    </a:lnTo>
                    <a:lnTo>
                      <a:pt x="63" y="177"/>
                    </a:lnTo>
                    <a:lnTo>
                      <a:pt x="54" y="161"/>
                    </a:lnTo>
                    <a:lnTo>
                      <a:pt x="47" y="142"/>
                    </a:lnTo>
                    <a:lnTo>
                      <a:pt x="41" y="124"/>
                    </a:lnTo>
                    <a:lnTo>
                      <a:pt x="36" y="103"/>
                    </a:lnTo>
                    <a:lnTo>
                      <a:pt x="35" y="85"/>
                    </a:lnTo>
                    <a:lnTo>
                      <a:pt x="35" y="73"/>
                    </a:lnTo>
                    <a:lnTo>
                      <a:pt x="36" y="62"/>
                    </a:lnTo>
                    <a:lnTo>
                      <a:pt x="41" y="50"/>
                    </a:lnTo>
                    <a:lnTo>
                      <a:pt x="48" y="40"/>
                    </a:lnTo>
                    <a:lnTo>
                      <a:pt x="55" y="33"/>
                    </a:lnTo>
                    <a:lnTo>
                      <a:pt x="66" y="26"/>
                    </a:lnTo>
                    <a:lnTo>
                      <a:pt x="77" y="21"/>
                    </a:lnTo>
                    <a:lnTo>
                      <a:pt x="92" y="19"/>
                    </a:lnTo>
                    <a:lnTo>
                      <a:pt x="97" y="19"/>
                    </a:lnTo>
                    <a:lnTo>
                      <a:pt x="105" y="19"/>
                    </a:lnTo>
                    <a:lnTo>
                      <a:pt x="120" y="19"/>
                    </a:lnTo>
                    <a:lnTo>
                      <a:pt x="135" y="21"/>
                    </a:lnTo>
                    <a:lnTo>
                      <a:pt x="139" y="20"/>
                    </a:lnTo>
                    <a:lnTo>
                      <a:pt x="139" y="14"/>
                    </a:lnTo>
                    <a:lnTo>
                      <a:pt x="133" y="9"/>
                    </a:lnTo>
                    <a:lnTo>
                      <a:pt x="126" y="4"/>
                    </a:lnTo>
                    <a:close/>
                  </a:path>
                </a:pathLst>
              </a:custGeom>
              <a:solidFill>
                <a:srgbClr val="000000"/>
              </a:solidFill>
              <a:ln w="9525">
                <a:solidFill>
                  <a:srgbClr val="969696"/>
                </a:solidFill>
                <a:round/>
                <a:headEnd/>
                <a:tailEnd/>
              </a:ln>
            </p:spPr>
            <p:txBody>
              <a:bodyPr/>
              <a:lstStyle/>
              <a:p>
                <a:endParaRPr lang="en-US"/>
              </a:p>
            </p:txBody>
          </p:sp>
          <p:sp>
            <p:nvSpPr>
              <p:cNvPr id="435250" name="Freeform 50"/>
              <p:cNvSpPr>
                <a:spLocks/>
              </p:cNvSpPr>
              <p:nvPr/>
            </p:nvSpPr>
            <p:spPr bwMode="auto">
              <a:xfrm>
                <a:off x="8401" y="4895"/>
                <a:ext cx="93" cy="90"/>
              </a:xfrm>
              <a:custGeom>
                <a:avLst/>
                <a:gdLst/>
                <a:ahLst/>
                <a:cxnLst>
                  <a:cxn ang="0">
                    <a:pos x="61" y="10"/>
                  </a:cxn>
                  <a:cxn ang="0">
                    <a:pos x="34" y="28"/>
                  </a:cxn>
                  <a:cxn ang="0">
                    <a:pos x="15" y="52"/>
                  </a:cxn>
                  <a:cxn ang="0">
                    <a:pos x="3" y="81"/>
                  </a:cxn>
                  <a:cxn ang="0">
                    <a:pos x="0" y="114"/>
                  </a:cxn>
                  <a:cxn ang="0">
                    <a:pos x="6" y="145"/>
                  </a:cxn>
                  <a:cxn ang="0">
                    <a:pos x="18" y="176"/>
                  </a:cxn>
                  <a:cxn ang="0">
                    <a:pos x="37" y="204"/>
                  </a:cxn>
                  <a:cxn ang="0">
                    <a:pos x="65" y="232"/>
                  </a:cxn>
                  <a:cxn ang="0">
                    <a:pos x="102" y="258"/>
                  </a:cxn>
                  <a:cxn ang="0">
                    <a:pos x="143" y="270"/>
                  </a:cxn>
                  <a:cxn ang="0">
                    <a:pos x="185" y="265"/>
                  </a:cxn>
                  <a:cxn ang="0">
                    <a:pos x="219" y="240"/>
                  </a:cxn>
                  <a:cxn ang="0">
                    <a:pos x="244" y="216"/>
                  </a:cxn>
                  <a:cxn ang="0">
                    <a:pos x="263" y="189"/>
                  </a:cxn>
                  <a:cxn ang="0">
                    <a:pos x="276" y="158"/>
                  </a:cxn>
                  <a:cxn ang="0">
                    <a:pos x="281" y="134"/>
                  </a:cxn>
                  <a:cxn ang="0">
                    <a:pos x="275" y="121"/>
                  </a:cxn>
                  <a:cxn ang="0">
                    <a:pos x="259" y="117"/>
                  </a:cxn>
                  <a:cxn ang="0">
                    <a:pos x="245" y="122"/>
                  </a:cxn>
                  <a:cxn ang="0">
                    <a:pos x="243" y="133"/>
                  </a:cxn>
                  <a:cxn ang="0">
                    <a:pos x="235" y="151"/>
                  </a:cxn>
                  <a:cxn ang="0">
                    <a:pos x="222" y="179"/>
                  </a:cxn>
                  <a:cxn ang="0">
                    <a:pos x="199" y="203"/>
                  </a:cxn>
                  <a:cxn ang="0">
                    <a:pos x="154" y="212"/>
                  </a:cxn>
                  <a:cxn ang="0">
                    <a:pos x="100" y="197"/>
                  </a:cxn>
                  <a:cxn ang="0">
                    <a:pos x="59" y="163"/>
                  </a:cxn>
                  <a:cxn ang="0">
                    <a:pos x="40" y="114"/>
                  </a:cxn>
                  <a:cxn ang="0">
                    <a:pos x="44" y="74"/>
                  </a:cxn>
                  <a:cxn ang="0">
                    <a:pos x="59" y="51"/>
                  </a:cxn>
                  <a:cxn ang="0">
                    <a:pos x="80" y="31"/>
                  </a:cxn>
                  <a:cxn ang="0">
                    <a:pos x="102" y="19"/>
                  </a:cxn>
                  <a:cxn ang="0">
                    <a:pos x="110" y="5"/>
                  </a:cxn>
                  <a:cxn ang="0">
                    <a:pos x="88" y="2"/>
                  </a:cxn>
                </a:cxnLst>
                <a:rect l="0" t="0" r="r" b="b"/>
                <a:pathLst>
                  <a:path w="281" h="270">
                    <a:moveTo>
                      <a:pt x="75" y="5"/>
                    </a:moveTo>
                    <a:lnTo>
                      <a:pt x="61" y="10"/>
                    </a:lnTo>
                    <a:lnTo>
                      <a:pt x="47" y="19"/>
                    </a:lnTo>
                    <a:lnTo>
                      <a:pt x="34" y="28"/>
                    </a:lnTo>
                    <a:lnTo>
                      <a:pt x="24" y="39"/>
                    </a:lnTo>
                    <a:lnTo>
                      <a:pt x="15" y="52"/>
                    </a:lnTo>
                    <a:lnTo>
                      <a:pt x="8" y="65"/>
                    </a:lnTo>
                    <a:lnTo>
                      <a:pt x="3" y="81"/>
                    </a:lnTo>
                    <a:lnTo>
                      <a:pt x="0" y="97"/>
                    </a:lnTo>
                    <a:lnTo>
                      <a:pt x="0" y="114"/>
                    </a:lnTo>
                    <a:lnTo>
                      <a:pt x="2" y="130"/>
                    </a:lnTo>
                    <a:lnTo>
                      <a:pt x="6" y="145"/>
                    </a:lnTo>
                    <a:lnTo>
                      <a:pt x="12" y="161"/>
                    </a:lnTo>
                    <a:lnTo>
                      <a:pt x="18" y="176"/>
                    </a:lnTo>
                    <a:lnTo>
                      <a:pt x="27" y="191"/>
                    </a:lnTo>
                    <a:lnTo>
                      <a:pt x="37" y="204"/>
                    </a:lnTo>
                    <a:lnTo>
                      <a:pt x="49" y="217"/>
                    </a:lnTo>
                    <a:lnTo>
                      <a:pt x="65" y="232"/>
                    </a:lnTo>
                    <a:lnTo>
                      <a:pt x="83" y="245"/>
                    </a:lnTo>
                    <a:lnTo>
                      <a:pt x="102" y="258"/>
                    </a:lnTo>
                    <a:lnTo>
                      <a:pt x="122" y="266"/>
                    </a:lnTo>
                    <a:lnTo>
                      <a:pt x="143" y="270"/>
                    </a:lnTo>
                    <a:lnTo>
                      <a:pt x="165" y="270"/>
                    </a:lnTo>
                    <a:lnTo>
                      <a:pt x="185" y="265"/>
                    </a:lnTo>
                    <a:lnTo>
                      <a:pt x="206" y="252"/>
                    </a:lnTo>
                    <a:lnTo>
                      <a:pt x="219" y="240"/>
                    </a:lnTo>
                    <a:lnTo>
                      <a:pt x="232" y="229"/>
                    </a:lnTo>
                    <a:lnTo>
                      <a:pt x="244" y="216"/>
                    </a:lnTo>
                    <a:lnTo>
                      <a:pt x="254" y="203"/>
                    </a:lnTo>
                    <a:lnTo>
                      <a:pt x="263" y="189"/>
                    </a:lnTo>
                    <a:lnTo>
                      <a:pt x="270" y="174"/>
                    </a:lnTo>
                    <a:lnTo>
                      <a:pt x="276" y="158"/>
                    </a:lnTo>
                    <a:lnTo>
                      <a:pt x="279" y="141"/>
                    </a:lnTo>
                    <a:lnTo>
                      <a:pt x="281" y="134"/>
                    </a:lnTo>
                    <a:lnTo>
                      <a:pt x="279" y="127"/>
                    </a:lnTo>
                    <a:lnTo>
                      <a:pt x="275" y="121"/>
                    </a:lnTo>
                    <a:lnTo>
                      <a:pt x="268" y="117"/>
                    </a:lnTo>
                    <a:lnTo>
                      <a:pt x="259" y="117"/>
                    </a:lnTo>
                    <a:lnTo>
                      <a:pt x="251" y="118"/>
                    </a:lnTo>
                    <a:lnTo>
                      <a:pt x="245" y="122"/>
                    </a:lnTo>
                    <a:lnTo>
                      <a:pt x="243" y="130"/>
                    </a:lnTo>
                    <a:lnTo>
                      <a:pt x="243" y="133"/>
                    </a:lnTo>
                    <a:lnTo>
                      <a:pt x="240" y="140"/>
                    </a:lnTo>
                    <a:lnTo>
                      <a:pt x="235" y="151"/>
                    </a:lnTo>
                    <a:lnTo>
                      <a:pt x="229" y="164"/>
                    </a:lnTo>
                    <a:lnTo>
                      <a:pt x="222" y="179"/>
                    </a:lnTo>
                    <a:lnTo>
                      <a:pt x="210" y="191"/>
                    </a:lnTo>
                    <a:lnTo>
                      <a:pt x="199" y="203"/>
                    </a:lnTo>
                    <a:lnTo>
                      <a:pt x="182" y="210"/>
                    </a:lnTo>
                    <a:lnTo>
                      <a:pt x="154" y="212"/>
                    </a:lnTo>
                    <a:lnTo>
                      <a:pt x="127" y="207"/>
                    </a:lnTo>
                    <a:lnTo>
                      <a:pt x="100" y="197"/>
                    </a:lnTo>
                    <a:lnTo>
                      <a:pt x="78" y="181"/>
                    </a:lnTo>
                    <a:lnTo>
                      <a:pt x="59" y="163"/>
                    </a:lnTo>
                    <a:lnTo>
                      <a:pt x="46" y="140"/>
                    </a:lnTo>
                    <a:lnTo>
                      <a:pt x="40" y="114"/>
                    </a:lnTo>
                    <a:lnTo>
                      <a:pt x="40" y="87"/>
                    </a:lnTo>
                    <a:lnTo>
                      <a:pt x="44" y="74"/>
                    </a:lnTo>
                    <a:lnTo>
                      <a:pt x="50" y="62"/>
                    </a:lnTo>
                    <a:lnTo>
                      <a:pt x="59" y="51"/>
                    </a:lnTo>
                    <a:lnTo>
                      <a:pt x="69" y="41"/>
                    </a:lnTo>
                    <a:lnTo>
                      <a:pt x="80" y="31"/>
                    </a:lnTo>
                    <a:lnTo>
                      <a:pt x="91" y="23"/>
                    </a:lnTo>
                    <a:lnTo>
                      <a:pt x="102" y="19"/>
                    </a:lnTo>
                    <a:lnTo>
                      <a:pt x="112" y="16"/>
                    </a:lnTo>
                    <a:lnTo>
                      <a:pt x="110" y="5"/>
                    </a:lnTo>
                    <a:lnTo>
                      <a:pt x="102" y="0"/>
                    </a:lnTo>
                    <a:lnTo>
                      <a:pt x="88" y="2"/>
                    </a:lnTo>
                    <a:lnTo>
                      <a:pt x="75" y="5"/>
                    </a:lnTo>
                    <a:close/>
                  </a:path>
                </a:pathLst>
              </a:custGeom>
              <a:solidFill>
                <a:srgbClr val="000000"/>
              </a:solidFill>
              <a:ln w="9525">
                <a:solidFill>
                  <a:srgbClr val="969696"/>
                </a:solidFill>
                <a:round/>
                <a:headEnd/>
                <a:tailEnd/>
              </a:ln>
            </p:spPr>
            <p:txBody>
              <a:bodyPr/>
              <a:lstStyle/>
              <a:p>
                <a:endParaRPr lang="en-US"/>
              </a:p>
            </p:txBody>
          </p:sp>
          <p:sp>
            <p:nvSpPr>
              <p:cNvPr id="435251" name="Freeform 51"/>
              <p:cNvSpPr>
                <a:spLocks/>
              </p:cNvSpPr>
              <p:nvPr/>
            </p:nvSpPr>
            <p:spPr bwMode="auto">
              <a:xfrm>
                <a:off x="8431" y="4921"/>
                <a:ext cx="5" cy="4"/>
              </a:xfrm>
              <a:custGeom>
                <a:avLst/>
                <a:gdLst/>
                <a:ahLst/>
                <a:cxnLst>
                  <a:cxn ang="0">
                    <a:pos x="0" y="6"/>
                  </a:cxn>
                  <a:cxn ang="0">
                    <a:pos x="2" y="9"/>
                  </a:cxn>
                  <a:cxn ang="0">
                    <a:pos x="3" y="11"/>
                  </a:cxn>
                  <a:cxn ang="0">
                    <a:pos x="5" y="13"/>
                  </a:cxn>
                  <a:cxn ang="0">
                    <a:pos x="8" y="13"/>
                  </a:cxn>
                  <a:cxn ang="0">
                    <a:pos x="11" y="13"/>
                  </a:cxn>
                  <a:cxn ang="0">
                    <a:pos x="14" y="11"/>
                  </a:cxn>
                  <a:cxn ang="0">
                    <a:pos x="15" y="9"/>
                  </a:cxn>
                  <a:cxn ang="0">
                    <a:pos x="15" y="6"/>
                  </a:cxn>
                  <a:cxn ang="0">
                    <a:pos x="15" y="4"/>
                  </a:cxn>
                  <a:cxn ang="0">
                    <a:pos x="14" y="1"/>
                  </a:cxn>
                  <a:cxn ang="0">
                    <a:pos x="11" y="0"/>
                  </a:cxn>
                  <a:cxn ang="0">
                    <a:pos x="8" y="0"/>
                  </a:cxn>
                  <a:cxn ang="0">
                    <a:pos x="5" y="0"/>
                  </a:cxn>
                  <a:cxn ang="0">
                    <a:pos x="3" y="1"/>
                  </a:cxn>
                  <a:cxn ang="0">
                    <a:pos x="2" y="4"/>
                  </a:cxn>
                  <a:cxn ang="0">
                    <a:pos x="0" y="6"/>
                  </a:cxn>
                  <a:cxn ang="0">
                    <a:pos x="0" y="6"/>
                  </a:cxn>
                </a:cxnLst>
                <a:rect l="0" t="0" r="r" b="b"/>
                <a:pathLst>
                  <a:path w="15" h="13">
                    <a:moveTo>
                      <a:pt x="0" y="6"/>
                    </a:moveTo>
                    <a:lnTo>
                      <a:pt x="2" y="9"/>
                    </a:lnTo>
                    <a:lnTo>
                      <a:pt x="3" y="11"/>
                    </a:lnTo>
                    <a:lnTo>
                      <a:pt x="5" y="13"/>
                    </a:lnTo>
                    <a:lnTo>
                      <a:pt x="8" y="13"/>
                    </a:lnTo>
                    <a:lnTo>
                      <a:pt x="11" y="13"/>
                    </a:lnTo>
                    <a:lnTo>
                      <a:pt x="14" y="11"/>
                    </a:lnTo>
                    <a:lnTo>
                      <a:pt x="15" y="9"/>
                    </a:lnTo>
                    <a:lnTo>
                      <a:pt x="15" y="6"/>
                    </a:lnTo>
                    <a:lnTo>
                      <a:pt x="15" y="4"/>
                    </a:lnTo>
                    <a:lnTo>
                      <a:pt x="14" y="1"/>
                    </a:lnTo>
                    <a:lnTo>
                      <a:pt x="11" y="0"/>
                    </a:lnTo>
                    <a:lnTo>
                      <a:pt x="8" y="0"/>
                    </a:lnTo>
                    <a:lnTo>
                      <a:pt x="5" y="0"/>
                    </a:lnTo>
                    <a:lnTo>
                      <a:pt x="3" y="1"/>
                    </a:lnTo>
                    <a:lnTo>
                      <a:pt x="2" y="4"/>
                    </a:lnTo>
                    <a:lnTo>
                      <a:pt x="0" y="6"/>
                    </a:lnTo>
                    <a:lnTo>
                      <a:pt x="0" y="6"/>
                    </a:lnTo>
                    <a:close/>
                  </a:path>
                </a:pathLst>
              </a:custGeom>
              <a:solidFill>
                <a:srgbClr val="000000"/>
              </a:solidFill>
              <a:ln w="9525">
                <a:solidFill>
                  <a:srgbClr val="969696"/>
                </a:solidFill>
                <a:round/>
                <a:headEnd/>
                <a:tailEnd/>
              </a:ln>
            </p:spPr>
            <p:txBody>
              <a:bodyPr/>
              <a:lstStyle/>
              <a:p>
                <a:endParaRPr lang="en-US"/>
              </a:p>
            </p:txBody>
          </p:sp>
          <p:sp>
            <p:nvSpPr>
              <p:cNvPr id="435252" name="Freeform 52"/>
              <p:cNvSpPr>
                <a:spLocks/>
              </p:cNvSpPr>
              <p:nvPr/>
            </p:nvSpPr>
            <p:spPr bwMode="auto">
              <a:xfrm>
                <a:off x="8447" y="4911"/>
                <a:ext cx="6" cy="6"/>
              </a:xfrm>
              <a:custGeom>
                <a:avLst/>
                <a:gdLst/>
                <a:ahLst/>
                <a:cxnLst>
                  <a:cxn ang="0">
                    <a:pos x="0" y="9"/>
                  </a:cxn>
                  <a:cxn ang="0">
                    <a:pos x="1" y="13"/>
                  </a:cxn>
                  <a:cxn ang="0">
                    <a:pos x="3" y="15"/>
                  </a:cxn>
                  <a:cxn ang="0">
                    <a:pos x="6" y="17"/>
                  </a:cxn>
                  <a:cxn ang="0">
                    <a:pos x="9" y="17"/>
                  </a:cxn>
                  <a:cxn ang="0">
                    <a:pos x="13" y="17"/>
                  </a:cxn>
                  <a:cxn ang="0">
                    <a:pos x="16" y="15"/>
                  </a:cxn>
                  <a:cxn ang="0">
                    <a:pos x="17" y="13"/>
                  </a:cxn>
                  <a:cxn ang="0">
                    <a:pos x="17" y="9"/>
                  </a:cxn>
                  <a:cxn ang="0">
                    <a:pos x="17" y="6"/>
                  </a:cxn>
                  <a:cxn ang="0">
                    <a:pos x="16" y="3"/>
                  </a:cxn>
                  <a:cxn ang="0">
                    <a:pos x="13" y="2"/>
                  </a:cxn>
                  <a:cxn ang="0">
                    <a:pos x="9" y="0"/>
                  </a:cxn>
                  <a:cxn ang="0">
                    <a:pos x="6" y="2"/>
                  </a:cxn>
                  <a:cxn ang="0">
                    <a:pos x="3" y="3"/>
                  </a:cxn>
                  <a:cxn ang="0">
                    <a:pos x="1" y="6"/>
                  </a:cxn>
                  <a:cxn ang="0">
                    <a:pos x="0" y="9"/>
                  </a:cxn>
                  <a:cxn ang="0">
                    <a:pos x="0" y="9"/>
                  </a:cxn>
                </a:cxnLst>
                <a:rect l="0" t="0" r="r" b="b"/>
                <a:pathLst>
                  <a:path w="17" h="17">
                    <a:moveTo>
                      <a:pt x="0" y="9"/>
                    </a:moveTo>
                    <a:lnTo>
                      <a:pt x="1" y="13"/>
                    </a:lnTo>
                    <a:lnTo>
                      <a:pt x="3" y="15"/>
                    </a:lnTo>
                    <a:lnTo>
                      <a:pt x="6" y="17"/>
                    </a:lnTo>
                    <a:lnTo>
                      <a:pt x="9" y="17"/>
                    </a:lnTo>
                    <a:lnTo>
                      <a:pt x="13" y="17"/>
                    </a:lnTo>
                    <a:lnTo>
                      <a:pt x="16" y="15"/>
                    </a:lnTo>
                    <a:lnTo>
                      <a:pt x="17" y="13"/>
                    </a:lnTo>
                    <a:lnTo>
                      <a:pt x="17" y="9"/>
                    </a:lnTo>
                    <a:lnTo>
                      <a:pt x="17" y="6"/>
                    </a:lnTo>
                    <a:lnTo>
                      <a:pt x="16" y="3"/>
                    </a:lnTo>
                    <a:lnTo>
                      <a:pt x="13" y="2"/>
                    </a:lnTo>
                    <a:lnTo>
                      <a:pt x="9" y="0"/>
                    </a:lnTo>
                    <a:lnTo>
                      <a:pt x="6" y="2"/>
                    </a:lnTo>
                    <a:lnTo>
                      <a:pt x="3" y="3"/>
                    </a:lnTo>
                    <a:lnTo>
                      <a:pt x="1" y="6"/>
                    </a:lnTo>
                    <a:lnTo>
                      <a:pt x="0" y="9"/>
                    </a:lnTo>
                    <a:lnTo>
                      <a:pt x="0" y="9"/>
                    </a:lnTo>
                    <a:close/>
                  </a:path>
                </a:pathLst>
              </a:custGeom>
              <a:solidFill>
                <a:srgbClr val="000000"/>
              </a:solidFill>
              <a:ln w="9525">
                <a:solidFill>
                  <a:srgbClr val="969696"/>
                </a:solidFill>
                <a:round/>
                <a:headEnd/>
                <a:tailEnd/>
              </a:ln>
            </p:spPr>
            <p:txBody>
              <a:bodyPr/>
              <a:lstStyle/>
              <a:p>
                <a:endParaRPr lang="en-US"/>
              </a:p>
            </p:txBody>
          </p:sp>
          <p:sp>
            <p:nvSpPr>
              <p:cNvPr id="435253" name="Freeform 53"/>
              <p:cNvSpPr>
                <a:spLocks/>
              </p:cNvSpPr>
              <p:nvPr/>
            </p:nvSpPr>
            <p:spPr bwMode="auto">
              <a:xfrm>
                <a:off x="8468" y="4904"/>
                <a:ext cx="3" cy="3"/>
              </a:xfrm>
              <a:custGeom>
                <a:avLst/>
                <a:gdLst/>
                <a:ahLst/>
                <a:cxnLst>
                  <a:cxn ang="0">
                    <a:pos x="0" y="4"/>
                  </a:cxn>
                  <a:cxn ang="0">
                    <a:pos x="0" y="6"/>
                  </a:cxn>
                  <a:cxn ang="0">
                    <a:pos x="1" y="7"/>
                  </a:cxn>
                  <a:cxn ang="0">
                    <a:pos x="3" y="9"/>
                  </a:cxn>
                  <a:cxn ang="0">
                    <a:pos x="4" y="9"/>
                  </a:cxn>
                  <a:cxn ang="0">
                    <a:pos x="6" y="9"/>
                  </a:cxn>
                  <a:cxn ang="0">
                    <a:pos x="7" y="7"/>
                  </a:cxn>
                  <a:cxn ang="0">
                    <a:pos x="9" y="6"/>
                  </a:cxn>
                  <a:cxn ang="0">
                    <a:pos x="9" y="4"/>
                  </a:cxn>
                  <a:cxn ang="0">
                    <a:pos x="9" y="3"/>
                  </a:cxn>
                  <a:cxn ang="0">
                    <a:pos x="7" y="2"/>
                  </a:cxn>
                  <a:cxn ang="0">
                    <a:pos x="6" y="0"/>
                  </a:cxn>
                  <a:cxn ang="0">
                    <a:pos x="4" y="0"/>
                  </a:cxn>
                  <a:cxn ang="0">
                    <a:pos x="3" y="0"/>
                  </a:cxn>
                  <a:cxn ang="0">
                    <a:pos x="1" y="2"/>
                  </a:cxn>
                  <a:cxn ang="0">
                    <a:pos x="0" y="3"/>
                  </a:cxn>
                  <a:cxn ang="0">
                    <a:pos x="0" y="4"/>
                  </a:cxn>
                  <a:cxn ang="0">
                    <a:pos x="0" y="4"/>
                  </a:cxn>
                </a:cxnLst>
                <a:rect l="0" t="0" r="r" b="b"/>
                <a:pathLst>
                  <a:path w="9" h="9">
                    <a:moveTo>
                      <a:pt x="0" y="4"/>
                    </a:moveTo>
                    <a:lnTo>
                      <a:pt x="0" y="6"/>
                    </a:lnTo>
                    <a:lnTo>
                      <a:pt x="1" y="7"/>
                    </a:lnTo>
                    <a:lnTo>
                      <a:pt x="3" y="9"/>
                    </a:lnTo>
                    <a:lnTo>
                      <a:pt x="4" y="9"/>
                    </a:lnTo>
                    <a:lnTo>
                      <a:pt x="6" y="9"/>
                    </a:lnTo>
                    <a:lnTo>
                      <a:pt x="7" y="7"/>
                    </a:lnTo>
                    <a:lnTo>
                      <a:pt x="9" y="6"/>
                    </a:lnTo>
                    <a:lnTo>
                      <a:pt x="9" y="4"/>
                    </a:lnTo>
                    <a:lnTo>
                      <a:pt x="9" y="3"/>
                    </a:lnTo>
                    <a:lnTo>
                      <a:pt x="7" y="2"/>
                    </a:lnTo>
                    <a:lnTo>
                      <a:pt x="6" y="0"/>
                    </a:lnTo>
                    <a:lnTo>
                      <a:pt x="4" y="0"/>
                    </a:lnTo>
                    <a:lnTo>
                      <a:pt x="3" y="0"/>
                    </a:lnTo>
                    <a:lnTo>
                      <a:pt x="1" y="2"/>
                    </a:lnTo>
                    <a:lnTo>
                      <a:pt x="0" y="3"/>
                    </a:lnTo>
                    <a:lnTo>
                      <a:pt x="0" y="4"/>
                    </a:lnTo>
                    <a:lnTo>
                      <a:pt x="0" y="4"/>
                    </a:lnTo>
                    <a:close/>
                  </a:path>
                </a:pathLst>
              </a:custGeom>
              <a:solidFill>
                <a:srgbClr val="000000"/>
              </a:solidFill>
              <a:ln w="9525">
                <a:solidFill>
                  <a:srgbClr val="969696"/>
                </a:solidFill>
                <a:round/>
                <a:headEnd/>
                <a:tailEnd/>
              </a:ln>
            </p:spPr>
            <p:txBody>
              <a:bodyPr/>
              <a:lstStyle/>
              <a:p>
                <a:endParaRPr lang="en-US"/>
              </a:p>
            </p:txBody>
          </p:sp>
          <p:sp>
            <p:nvSpPr>
              <p:cNvPr id="435254" name="Freeform 54"/>
              <p:cNvSpPr>
                <a:spLocks/>
              </p:cNvSpPr>
              <p:nvPr/>
            </p:nvSpPr>
            <p:spPr bwMode="auto">
              <a:xfrm>
                <a:off x="8459" y="4927"/>
                <a:ext cx="2" cy="3"/>
              </a:xfrm>
              <a:custGeom>
                <a:avLst/>
                <a:gdLst/>
                <a:ahLst/>
                <a:cxnLst>
                  <a:cxn ang="0">
                    <a:pos x="0" y="4"/>
                  </a:cxn>
                  <a:cxn ang="0">
                    <a:pos x="0" y="5"/>
                  </a:cxn>
                  <a:cxn ang="0">
                    <a:pos x="1" y="7"/>
                  </a:cxn>
                  <a:cxn ang="0">
                    <a:pos x="3" y="8"/>
                  </a:cxn>
                  <a:cxn ang="0">
                    <a:pos x="4" y="8"/>
                  </a:cxn>
                  <a:cxn ang="0">
                    <a:pos x="6" y="8"/>
                  </a:cxn>
                  <a:cxn ang="0">
                    <a:pos x="6" y="7"/>
                  </a:cxn>
                  <a:cxn ang="0">
                    <a:pos x="7" y="5"/>
                  </a:cxn>
                  <a:cxn ang="0">
                    <a:pos x="7" y="4"/>
                  </a:cxn>
                  <a:cxn ang="0">
                    <a:pos x="7" y="2"/>
                  </a:cxn>
                  <a:cxn ang="0">
                    <a:pos x="6" y="1"/>
                  </a:cxn>
                  <a:cxn ang="0">
                    <a:pos x="6" y="0"/>
                  </a:cxn>
                  <a:cxn ang="0">
                    <a:pos x="4" y="0"/>
                  </a:cxn>
                  <a:cxn ang="0">
                    <a:pos x="3" y="0"/>
                  </a:cxn>
                  <a:cxn ang="0">
                    <a:pos x="1" y="1"/>
                  </a:cxn>
                  <a:cxn ang="0">
                    <a:pos x="0" y="2"/>
                  </a:cxn>
                  <a:cxn ang="0">
                    <a:pos x="0" y="4"/>
                  </a:cxn>
                  <a:cxn ang="0">
                    <a:pos x="0" y="4"/>
                  </a:cxn>
                </a:cxnLst>
                <a:rect l="0" t="0" r="r" b="b"/>
                <a:pathLst>
                  <a:path w="7" h="8">
                    <a:moveTo>
                      <a:pt x="0" y="4"/>
                    </a:moveTo>
                    <a:lnTo>
                      <a:pt x="0" y="5"/>
                    </a:lnTo>
                    <a:lnTo>
                      <a:pt x="1" y="7"/>
                    </a:lnTo>
                    <a:lnTo>
                      <a:pt x="3" y="8"/>
                    </a:lnTo>
                    <a:lnTo>
                      <a:pt x="4" y="8"/>
                    </a:lnTo>
                    <a:lnTo>
                      <a:pt x="6" y="8"/>
                    </a:lnTo>
                    <a:lnTo>
                      <a:pt x="6" y="7"/>
                    </a:lnTo>
                    <a:lnTo>
                      <a:pt x="7" y="5"/>
                    </a:lnTo>
                    <a:lnTo>
                      <a:pt x="7" y="4"/>
                    </a:lnTo>
                    <a:lnTo>
                      <a:pt x="7" y="2"/>
                    </a:lnTo>
                    <a:lnTo>
                      <a:pt x="6" y="1"/>
                    </a:lnTo>
                    <a:lnTo>
                      <a:pt x="6" y="0"/>
                    </a:lnTo>
                    <a:lnTo>
                      <a:pt x="4" y="0"/>
                    </a:lnTo>
                    <a:lnTo>
                      <a:pt x="3" y="0"/>
                    </a:lnTo>
                    <a:lnTo>
                      <a:pt x="1" y="1"/>
                    </a:lnTo>
                    <a:lnTo>
                      <a:pt x="0" y="2"/>
                    </a:lnTo>
                    <a:lnTo>
                      <a:pt x="0" y="4"/>
                    </a:lnTo>
                    <a:lnTo>
                      <a:pt x="0" y="4"/>
                    </a:lnTo>
                    <a:close/>
                  </a:path>
                </a:pathLst>
              </a:custGeom>
              <a:solidFill>
                <a:srgbClr val="000000"/>
              </a:solidFill>
              <a:ln w="9525">
                <a:solidFill>
                  <a:srgbClr val="969696"/>
                </a:solidFill>
                <a:round/>
                <a:headEnd/>
                <a:tailEnd/>
              </a:ln>
            </p:spPr>
            <p:txBody>
              <a:bodyPr/>
              <a:lstStyle/>
              <a:p>
                <a:endParaRPr lang="en-US"/>
              </a:p>
            </p:txBody>
          </p:sp>
          <p:sp>
            <p:nvSpPr>
              <p:cNvPr id="435255" name="Freeform 55"/>
              <p:cNvSpPr>
                <a:spLocks/>
              </p:cNvSpPr>
              <p:nvPr/>
            </p:nvSpPr>
            <p:spPr bwMode="auto">
              <a:xfrm>
                <a:off x="8443" y="4936"/>
                <a:ext cx="2" cy="3"/>
              </a:xfrm>
              <a:custGeom>
                <a:avLst/>
                <a:gdLst/>
                <a:ahLst/>
                <a:cxnLst>
                  <a:cxn ang="0">
                    <a:pos x="0" y="4"/>
                  </a:cxn>
                  <a:cxn ang="0">
                    <a:pos x="0" y="6"/>
                  </a:cxn>
                  <a:cxn ang="0">
                    <a:pos x="1" y="7"/>
                  </a:cxn>
                  <a:cxn ang="0">
                    <a:pos x="3" y="9"/>
                  </a:cxn>
                  <a:cxn ang="0">
                    <a:pos x="4" y="9"/>
                  </a:cxn>
                  <a:cxn ang="0">
                    <a:pos x="5" y="9"/>
                  </a:cxn>
                  <a:cxn ang="0">
                    <a:pos x="5" y="7"/>
                  </a:cxn>
                  <a:cxn ang="0">
                    <a:pos x="7" y="6"/>
                  </a:cxn>
                  <a:cxn ang="0">
                    <a:pos x="7" y="4"/>
                  </a:cxn>
                  <a:cxn ang="0">
                    <a:pos x="7" y="3"/>
                  </a:cxn>
                  <a:cxn ang="0">
                    <a:pos x="5" y="1"/>
                  </a:cxn>
                  <a:cxn ang="0">
                    <a:pos x="5" y="0"/>
                  </a:cxn>
                  <a:cxn ang="0">
                    <a:pos x="4" y="0"/>
                  </a:cxn>
                  <a:cxn ang="0">
                    <a:pos x="3" y="0"/>
                  </a:cxn>
                  <a:cxn ang="0">
                    <a:pos x="1" y="1"/>
                  </a:cxn>
                  <a:cxn ang="0">
                    <a:pos x="0" y="3"/>
                  </a:cxn>
                  <a:cxn ang="0">
                    <a:pos x="0" y="4"/>
                  </a:cxn>
                  <a:cxn ang="0">
                    <a:pos x="0" y="4"/>
                  </a:cxn>
                </a:cxnLst>
                <a:rect l="0" t="0" r="r" b="b"/>
                <a:pathLst>
                  <a:path w="7" h="9">
                    <a:moveTo>
                      <a:pt x="0" y="4"/>
                    </a:moveTo>
                    <a:lnTo>
                      <a:pt x="0" y="6"/>
                    </a:lnTo>
                    <a:lnTo>
                      <a:pt x="1" y="7"/>
                    </a:lnTo>
                    <a:lnTo>
                      <a:pt x="3" y="9"/>
                    </a:lnTo>
                    <a:lnTo>
                      <a:pt x="4" y="9"/>
                    </a:lnTo>
                    <a:lnTo>
                      <a:pt x="5" y="9"/>
                    </a:lnTo>
                    <a:lnTo>
                      <a:pt x="5" y="7"/>
                    </a:lnTo>
                    <a:lnTo>
                      <a:pt x="7" y="6"/>
                    </a:lnTo>
                    <a:lnTo>
                      <a:pt x="7" y="4"/>
                    </a:lnTo>
                    <a:lnTo>
                      <a:pt x="7" y="3"/>
                    </a:lnTo>
                    <a:lnTo>
                      <a:pt x="5" y="1"/>
                    </a:lnTo>
                    <a:lnTo>
                      <a:pt x="5" y="0"/>
                    </a:lnTo>
                    <a:lnTo>
                      <a:pt x="4" y="0"/>
                    </a:lnTo>
                    <a:lnTo>
                      <a:pt x="3" y="0"/>
                    </a:lnTo>
                    <a:lnTo>
                      <a:pt x="1" y="1"/>
                    </a:lnTo>
                    <a:lnTo>
                      <a:pt x="0" y="3"/>
                    </a:lnTo>
                    <a:lnTo>
                      <a:pt x="0" y="4"/>
                    </a:lnTo>
                    <a:lnTo>
                      <a:pt x="0" y="4"/>
                    </a:lnTo>
                    <a:close/>
                  </a:path>
                </a:pathLst>
              </a:custGeom>
              <a:solidFill>
                <a:srgbClr val="000000"/>
              </a:solidFill>
              <a:ln w="9525">
                <a:solidFill>
                  <a:srgbClr val="969696"/>
                </a:solidFill>
                <a:round/>
                <a:headEnd/>
                <a:tailEnd/>
              </a:ln>
            </p:spPr>
            <p:txBody>
              <a:bodyPr/>
              <a:lstStyle/>
              <a:p>
                <a:endParaRPr lang="en-US"/>
              </a:p>
            </p:txBody>
          </p:sp>
          <p:sp>
            <p:nvSpPr>
              <p:cNvPr id="435256" name="Freeform 56"/>
              <p:cNvSpPr>
                <a:spLocks/>
              </p:cNvSpPr>
              <p:nvPr/>
            </p:nvSpPr>
            <p:spPr bwMode="auto">
              <a:xfrm>
                <a:off x="8474" y="4919"/>
                <a:ext cx="7" cy="6"/>
              </a:xfrm>
              <a:custGeom>
                <a:avLst/>
                <a:gdLst/>
                <a:ahLst/>
                <a:cxnLst>
                  <a:cxn ang="0">
                    <a:pos x="0" y="10"/>
                  </a:cxn>
                  <a:cxn ang="0">
                    <a:pos x="0" y="15"/>
                  </a:cxn>
                  <a:cxn ang="0">
                    <a:pos x="2" y="17"/>
                  </a:cxn>
                  <a:cxn ang="0">
                    <a:pos x="5" y="20"/>
                  </a:cxn>
                  <a:cxn ang="0">
                    <a:pos x="10" y="20"/>
                  </a:cxn>
                  <a:cxn ang="0">
                    <a:pos x="14" y="20"/>
                  </a:cxn>
                  <a:cxn ang="0">
                    <a:pos x="17" y="17"/>
                  </a:cxn>
                  <a:cxn ang="0">
                    <a:pos x="20" y="15"/>
                  </a:cxn>
                  <a:cxn ang="0">
                    <a:pos x="20" y="10"/>
                  </a:cxn>
                  <a:cxn ang="0">
                    <a:pos x="20" y="6"/>
                  </a:cxn>
                  <a:cxn ang="0">
                    <a:pos x="17" y="3"/>
                  </a:cxn>
                  <a:cxn ang="0">
                    <a:pos x="14" y="0"/>
                  </a:cxn>
                  <a:cxn ang="0">
                    <a:pos x="10" y="0"/>
                  </a:cxn>
                  <a:cxn ang="0">
                    <a:pos x="5" y="0"/>
                  </a:cxn>
                  <a:cxn ang="0">
                    <a:pos x="2" y="3"/>
                  </a:cxn>
                  <a:cxn ang="0">
                    <a:pos x="0" y="6"/>
                  </a:cxn>
                  <a:cxn ang="0">
                    <a:pos x="0" y="10"/>
                  </a:cxn>
                  <a:cxn ang="0">
                    <a:pos x="0" y="10"/>
                  </a:cxn>
                </a:cxnLst>
                <a:rect l="0" t="0" r="r" b="b"/>
                <a:pathLst>
                  <a:path w="20" h="20">
                    <a:moveTo>
                      <a:pt x="0" y="10"/>
                    </a:moveTo>
                    <a:lnTo>
                      <a:pt x="0" y="15"/>
                    </a:lnTo>
                    <a:lnTo>
                      <a:pt x="2" y="17"/>
                    </a:lnTo>
                    <a:lnTo>
                      <a:pt x="5" y="20"/>
                    </a:lnTo>
                    <a:lnTo>
                      <a:pt x="10" y="20"/>
                    </a:lnTo>
                    <a:lnTo>
                      <a:pt x="14" y="20"/>
                    </a:lnTo>
                    <a:lnTo>
                      <a:pt x="17" y="17"/>
                    </a:lnTo>
                    <a:lnTo>
                      <a:pt x="20" y="15"/>
                    </a:lnTo>
                    <a:lnTo>
                      <a:pt x="20" y="10"/>
                    </a:lnTo>
                    <a:lnTo>
                      <a:pt x="20" y="6"/>
                    </a:lnTo>
                    <a:lnTo>
                      <a:pt x="17" y="3"/>
                    </a:lnTo>
                    <a:lnTo>
                      <a:pt x="14" y="0"/>
                    </a:lnTo>
                    <a:lnTo>
                      <a:pt x="10" y="0"/>
                    </a:lnTo>
                    <a:lnTo>
                      <a:pt x="5" y="0"/>
                    </a:lnTo>
                    <a:lnTo>
                      <a:pt x="2" y="3"/>
                    </a:lnTo>
                    <a:lnTo>
                      <a:pt x="0" y="6"/>
                    </a:lnTo>
                    <a:lnTo>
                      <a:pt x="0" y="10"/>
                    </a:lnTo>
                    <a:lnTo>
                      <a:pt x="0" y="10"/>
                    </a:lnTo>
                    <a:close/>
                  </a:path>
                </a:pathLst>
              </a:custGeom>
              <a:solidFill>
                <a:srgbClr val="000000"/>
              </a:solidFill>
              <a:ln w="9525">
                <a:solidFill>
                  <a:srgbClr val="969696"/>
                </a:solidFill>
                <a:round/>
                <a:headEnd/>
                <a:tailEnd/>
              </a:ln>
            </p:spPr>
            <p:txBody>
              <a:bodyPr/>
              <a:lstStyle/>
              <a:p>
                <a:endParaRPr lang="en-US"/>
              </a:p>
            </p:txBody>
          </p:sp>
          <p:sp>
            <p:nvSpPr>
              <p:cNvPr id="435257" name="Freeform 57"/>
              <p:cNvSpPr>
                <a:spLocks/>
              </p:cNvSpPr>
              <p:nvPr/>
            </p:nvSpPr>
            <p:spPr bwMode="auto">
              <a:xfrm>
                <a:off x="8332" y="4713"/>
                <a:ext cx="4" cy="4"/>
              </a:xfrm>
              <a:custGeom>
                <a:avLst/>
                <a:gdLst/>
                <a:ahLst/>
                <a:cxnLst>
                  <a:cxn ang="0">
                    <a:pos x="0" y="7"/>
                  </a:cxn>
                  <a:cxn ang="0">
                    <a:pos x="0" y="9"/>
                  </a:cxn>
                  <a:cxn ang="0">
                    <a:pos x="2" y="12"/>
                  </a:cxn>
                  <a:cxn ang="0">
                    <a:pos x="3" y="13"/>
                  </a:cxn>
                  <a:cxn ang="0">
                    <a:pos x="6" y="13"/>
                  </a:cxn>
                  <a:cxn ang="0">
                    <a:pos x="9" y="13"/>
                  </a:cxn>
                  <a:cxn ang="0">
                    <a:pos x="11" y="12"/>
                  </a:cxn>
                  <a:cxn ang="0">
                    <a:pos x="12" y="9"/>
                  </a:cxn>
                  <a:cxn ang="0">
                    <a:pos x="12" y="7"/>
                  </a:cxn>
                  <a:cxn ang="0">
                    <a:pos x="12" y="5"/>
                  </a:cxn>
                  <a:cxn ang="0">
                    <a:pos x="11" y="2"/>
                  </a:cxn>
                  <a:cxn ang="0">
                    <a:pos x="9" y="0"/>
                  </a:cxn>
                  <a:cxn ang="0">
                    <a:pos x="6" y="0"/>
                  </a:cxn>
                  <a:cxn ang="0">
                    <a:pos x="3" y="0"/>
                  </a:cxn>
                  <a:cxn ang="0">
                    <a:pos x="2" y="2"/>
                  </a:cxn>
                  <a:cxn ang="0">
                    <a:pos x="0" y="5"/>
                  </a:cxn>
                  <a:cxn ang="0">
                    <a:pos x="0" y="7"/>
                  </a:cxn>
                  <a:cxn ang="0">
                    <a:pos x="0" y="7"/>
                  </a:cxn>
                </a:cxnLst>
                <a:rect l="0" t="0" r="r" b="b"/>
                <a:pathLst>
                  <a:path w="12" h="13">
                    <a:moveTo>
                      <a:pt x="0" y="7"/>
                    </a:moveTo>
                    <a:lnTo>
                      <a:pt x="0" y="9"/>
                    </a:lnTo>
                    <a:lnTo>
                      <a:pt x="2" y="12"/>
                    </a:lnTo>
                    <a:lnTo>
                      <a:pt x="3" y="13"/>
                    </a:lnTo>
                    <a:lnTo>
                      <a:pt x="6" y="13"/>
                    </a:lnTo>
                    <a:lnTo>
                      <a:pt x="9" y="13"/>
                    </a:lnTo>
                    <a:lnTo>
                      <a:pt x="11" y="12"/>
                    </a:lnTo>
                    <a:lnTo>
                      <a:pt x="12" y="9"/>
                    </a:lnTo>
                    <a:lnTo>
                      <a:pt x="12" y="7"/>
                    </a:lnTo>
                    <a:lnTo>
                      <a:pt x="12" y="5"/>
                    </a:lnTo>
                    <a:lnTo>
                      <a:pt x="11" y="2"/>
                    </a:lnTo>
                    <a:lnTo>
                      <a:pt x="9" y="0"/>
                    </a:lnTo>
                    <a:lnTo>
                      <a:pt x="6" y="0"/>
                    </a:lnTo>
                    <a:lnTo>
                      <a:pt x="3" y="0"/>
                    </a:lnTo>
                    <a:lnTo>
                      <a:pt x="2" y="2"/>
                    </a:lnTo>
                    <a:lnTo>
                      <a:pt x="0" y="5"/>
                    </a:lnTo>
                    <a:lnTo>
                      <a:pt x="0" y="7"/>
                    </a:lnTo>
                    <a:lnTo>
                      <a:pt x="0" y="7"/>
                    </a:lnTo>
                    <a:close/>
                  </a:path>
                </a:pathLst>
              </a:custGeom>
              <a:solidFill>
                <a:srgbClr val="000000"/>
              </a:solidFill>
              <a:ln w="9525">
                <a:solidFill>
                  <a:srgbClr val="969696"/>
                </a:solidFill>
                <a:round/>
                <a:headEnd/>
                <a:tailEnd/>
              </a:ln>
            </p:spPr>
            <p:txBody>
              <a:bodyPr/>
              <a:lstStyle/>
              <a:p>
                <a:endParaRPr lang="en-US"/>
              </a:p>
            </p:txBody>
          </p:sp>
          <p:sp>
            <p:nvSpPr>
              <p:cNvPr id="435258" name="Freeform 58"/>
              <p:cNvSpPr>
                <a:spLocks/>
              </p:cNvSpPr>
              <p:nvPr/>
            </p:nvSpPr>
            <p:spPr bwMode="auto">
              <a:xfrm>
                <a:off x="8349" y="4708"/>
                <a:ext cx="5" cy="4"/>
              </a:xfrm>
              <a:custGeom>
                <a:avLst/>
                <a:gdLst/>
                <a:ahLst/>
                <a:cxnLst>
                  <a:cxn ang="0">
                    <a:pos x="0" y="6"/>
                  </a:cxn>
                  <a:cxn ang="0">
                    <a:pos x="0" y="8"/>
                  </a:cxn>
                  <a:cxn ang="0">
                    <a:pos x="2" y="10"/>
                  </a:cxn>
                  <a:cxn ang="0">
                    <a:pos x="5" y="12"/>
                  </a:cxn>
                  <a:cxn ang="0">
                    <a:pos x="8" y="12"/>
                  </a:cxn>
                  <a:cxn ang="0">
                    <a:pos x="9" y="12"/>
                  </a:cxn>
                  <a:cxn ang="0">
                    <a:pos x="12" y="10"/>
                  </a:cxn>
                  <a:cxn ang="0">
                    <a:pos x="13" y="8"/>
                  </a:cxn>
                  <a:cxn ang="0">
                    <a:pos x="13" y="6"/>
                  </a:cxn>
                  <a:cxn ang="0">
                    <a:pos x="13" y="3"/>
                  </a:cxn>
                  <a:cxn ang="0">
                    <a:pos x="12" y="2"/>
                  </a:cxn>
                  <a:cxn ang="0">
                    <a:pos x="9" y="0"/>
                  </a:cxn>
                  <a:cxn ang="0">
                    <a:pos x="8" y="0"/>
                  </a:cxn>
                  <a:cxn ang="0">
                    <a:pos x="5" y="0"/>
                  </a:cxn>
                  <a:cxn ang="0">
                    <a:pos x="2" y="2"/>
                  </a:cxn>
                  <a:cxn ang="0">
                    <a:pos x="0" y="3"/>
                  </a:cxn>
                  <a:cxn ang="0">
                    <a:pos x="0" y="6"/>
                  </a:cxn>
                  <a:cxn ang="0">
                    <a:pos x="0" y="6"/>
                  </a:cxn>
                </a:cxnLst>
                <a:rect l="0" t="0" r="r" b="b"/>
                <a:pathLst>
                  <a:path w="13" h="12">
                    <a:moveTo>
                      <a:pt x="0" y="6"/>
                    </a:moveTo>
                    <a:lnTo>
                      <a:pt x="0" y="8"/>
                    </a:lnTo>
                    <a:lnTo>
                      <a:pt x="2" y="10"/>
                    </a:lnTo>
                    <a:lnTo>
                      <a:pt x="5" y="12"/>
                    </a:lnTo>
                    <a:lnTo>
                      <a:pt x="8" y="12"/>
                    </a:lnTo>
                    <a:lnTo>
                      <a:pt x="9" y="12"/>
                    </a:lnTo>
                    <a:lnTo>
                      <a:pt x="12" y="10"/>
                    </a:lnTo>
                    <a:lnTo>
                      <a:pt x="13" y="8"/>
                    </a:lnTo>
                    <a:lnTo>
                      <a:pt x="13" y="6"/>
                    </a:lnTo>
                    <a:lnTo>
                      <a:pt x="13" y="3"/>
                    </a:lnTo>
                    <a:lnTo>
                      <a:pt x="12" y="2"/>
                    </a:lnTo>
                    <a:lnTo>
                      <a:pt x="9" y="0"/>
                    </a:lnTo>
                    <a:lnTo>
                      <a:pt x="8" y="0"/>
                    </a:lnTo>
                    <a:lnTo>
                      <a:pt x="5" y="0"/>
                    </a:lnTo>
                    <a:lnTo>
                      <a:pt x="2" y="2"/>
                    </a:lnTo>
                    <a:lnTo>
                      <a:pt x="0" y="3"/>
                    </a:lnTo>
                    <a:lnTo>
                      <a:pt x="0" y="6"/>
                    </a:lnTo>
                    <a:lnTo>
                      <a:pt x="0" y="6"/>
                    </a:lnTo>
                    <a:close/>
                  </a:path>
                </a:pathLst>
              </a:custGeom>
              <a:solidFill>
                <a:srgbClr val="000000"/>
              </a:solidFill>
              <a:ln w="9525">
                <a:solidFill>
                  <a:srgbClr val="969696"/>
                </a:solidFill>
                <a:round/>
                <a:headEnd/>
                <a:tailEnd/>
              </a:ln>
            </p:spPr>
            <p:txBody>
              <a:bodyPr/>
              <a:lstStyle/>
              <a:p>
                <a:endParaRPr lang="en-US"/>
              </a:p>
            </p:txBody>
          </p:sp>
          <p:sp>
            <p:nvSpPr>
              <p:cNvPr id="435259" name="Freeform 59"/>
              <p:cNvSpPr>
                <a:spLocks/>
              </p:cNvSpPr>
              <p:nvPr/>
            </p:nvSpPr>
            <p:spPr bwMode="auto">
              <a:xfrm>
                <a:off x="8366" y="4704"/>
                <a:ext cx="2" cy="2"/>
              </a:xfrm>
              <a:custGeom>
                <a:avLst/>
                <a:gdLst/>
                <a:ahLst/>
                <a:cxnLst>
                  <a:cxn ang="0">
                    <a:pos x="0" y="3"/>
                  </a:cxn>
                  <a:cxn ang="0">
                    <a:pos x="0" y="4"/>
                  </a:cxn>
                  <a:cxn ang="0">
                    <a:pos x="1" y="6"/>
                  </a:cxn>
                  <a:cxn ang="0">
                    <a:pos x="3" y="7"/>
                  </a:cxn>
                  <a:cxn ang="0">
                    <a:pos x="4" y="7"/>
                  </a:cxn>
                  <a:cxn ang="0">
                    <a:pos x="6" y="7"/>
                  </a:cxn>
                  <a:cxn ang="0">
                    <a:pos x="7" y="6"/>
                  </a:cxn>
                  <a:cxn ang="0">
                    <a:pos x="8" y="4"/>
                  </a:cxn>
                  <a:cxn ang="0">
                    <a:pos x="8" y="3"/>
                  </a:cxn>
                  <a:cxn ang="0">
                    <a:pos x="8" y="1"/>
                  </a:cxn>
                  <a:cxn ang="0">
                    <a:pos x="7" y="1"/>
                  </a:cxn>
                  <a:cxn ang="0">
                    <a:pos x="6" y="0"/>
                  </a:cxn>
                  <a:cxn ang="0">
                    <a:pos x="4" y="0"/>
                  </a:cxn>
                  <a:cxn ang="0">
                    <a:pos x="3" y="0"/>
                  </a:cxn>
                  <a:cxn ang="0">
                    <a:pos x="1" y="1"/>
                  </a:cxn>
                  <a:cxn ang="0">
                    <a:pos x="0" y="1"/>
                  </a:cxn>
                  <a:cxn ang="0">
                    <a:pos x="0" y="3"/>
                  </a:cxn>
                  <a:cxn ang="0">
                    <a:pos x="0" y="3"/>
                  </a:cxn>
                </a:cxnLst>
                <a:rect l="0" t="0" r="r" b="b"/>
                <a:pathLst>
                  <a:path w="8" h="7">
                    <a:moveTo>
                      <a:pt x="0" y="3"/>
                    </a:moveTo>
                    <a:lnTo>
                      <a:pt x="0" y="4"/>
                    </a:lnTo>
                    <a:lnTo>
                      <a:pt x="1" y="6"/>
                    </a:lnTo>
                    <a:lnTo>
                      <a:pt x="3" y="7"/>
                    </a:lnTo>
                    <a:lnTo>
                      <a:pt x="4" y="7"/>
                    </a:lnTo>
                    <a:lnTo>
                      <a:pt x="6" y="7"/>
                    </a:lnTo>
                    <a:lnTo>
                      <a:pt x="7" y="6"/>
                    </a:lnTo>
                    <a:lnTo>
                      <a:pt x="8" y="4"/>
                    </a:lnTo>
                    <a:lnTo>
                      <a:pt x="8" y="3"/>
                    </a:lnTo>
                    <a:lnTo>
                      <a:pt x="8" y="1"/>
                    </a:lnTo>
                    <a:lnTo>
                      <a:pt x="7" y="1"/>
                    </a:lnTo>
                    <a:lnTo>
                      <a:pt x="6" y="0"/>
                    </a:lnTo>
                    <a:lnTo>
                      <a:pt x="4" y="0"/>
                    </a:lnTo>
                    <a:lnTo>
                      <a:pt x="3" y="0"/>
                    </a:lnTo>
                    <a:lnTo>
                      <a:pt x="1" y="1"/>
                    </a:lnTo>
                    <a:lnTo>
                      <a:pt x="0" y="1"/>
                    </a:lnTo>
                    <a:lnTo>
                      <a:pt x="0" y="3"/>
                    </a:lnTo>
                    <a:lnTo>
                      <a:pt x="0" y="3"/>
                    </a:lnTo>
                    <a:close/>
                  </a:path>
                </a:pathLst>
              </a:custGeom>
              <a:solidFill>
                <a:srgbClr val="000000"/>
              </a:solidFill>
              <a:ln w="9525">
                <a:solidFill>
                  <a:srgbClr val="969696"/>
                </a:solidFill>
                <a:round/>
                <a:headEnd/>
                <a:tailEnd/>
              </a:ln>
            </p:spPr>
            <p:txBody>
              <a:bodyPr/>
              <a:lstStyle/>
              <a:p>
                <a:endParaRPr lang="en-US"/>
              </a:p>
            </p:txBody>
          </p:sp>
          <p:sp>
            <p:nvSpPr>
              <p:cNvPr id="435260" name="Freeform 60"/>
              <p:cNvSpPr>
                <a:spLocks/>
              </p:cNvSpPr>
              <p:nvPr/>
            </p:nvSpPr>
            <p:spPr bwMode="auto">
              <a:xfrm>
                <a:off x="8338" y="4730"/>
                <a:ext cx="2" cy="3"/>
              </a:xfrm>
              <a:custGeom>
                <a:avLst/>
                <a:gdLst/>
                <a:ahLst/>
                <a:cxnLst>
                  <a:cxn ang="0">
                    <a:pos x="0" y="3"/>
                  </a:cxn>
                  <a:cxn ang="0">
                    <a:pos x="0" y="5"/>
                  </a:cxn>
                  <a:cxn ang="0">
                    <a:pos x="1" y="6"/>
                  </a:cxn>
                  <a:cxn ang="0">
                    <a:pos x="3" y="8"/>
                  </a:cxn>
                  <a:cxn ang="0">
                    <a:pos x="4" y="8"/>
                  </a:cxn>
                  <a:cxn ang="0">
                    <a:pos x="6" y="8"/>
                  </a:cxn>
                  <a:cxn ang="0">
                    <a:pos x="6" y="6"/>
                  </a:cxn>
                  <a:cxn ang="0">
                    <a:pos x="7" y="5"/>
                  </a:cxn>
                  <a:cxn ang="0">
                    <a:pos x="7" y="3"/>
                  </a:cxn>
                  <a:cxn ang="0">
                    <a:pos x="7" y="2"/>
                  </a:cxn>
                  <a:cxn ang="0">
                    <a:pos x="6" y="2"/>
                  </a:cxn>
                  <a:cxn ang="0">
                    <a:pos x="6" y="0"/>
                  </a:cxn>
                  <a:cxn ang="0">
                    <a:pos x="4" y="0"/>
                  </a:cxn>
                  <a:cxn ang="0">
                    <a:pos x="3" y="0"/>
                  </a:cxn>
                  <a:cxn ang="0">
                    <a:pos x="1" y="2"/>
                  </a:cxn>
                  <a:cxn ang="0">
                    <a:pos x="0" y="2"/>
                  </a:cxn>
                  <a:cxn ang="0">
                    <a:pos x="0" y="3"/>
                  </a:cxn>
                  <a:cxn ang="0">
                    <a:pos x="0" y="3"/>
                  </a:cxn>
                </a:cxnLst>
                <a:rect l="0" t="0" r="r" b="b"/>
                <a:pathLst>
                  <a:path w="7" h="8">
                    <a:moveTo>
                      <a:pt x="0" y="3"/>
                    </a:moveTo>
                    <a:lnTo>
                      <a:pt x="0" y="5"/>
                    </a:lnTo>
                    <a:lnTo>
                      <a:pt x="1" y="6"/>
                    </a:lnTo>
                    <a:lnTo>
                      <a:pt x="3" y="8"/>
                    </a:lnTo>
                    <a:lnTo>
                      <a:pt x="4" y="8"/>
                    </a:lnTo>
                    <a:lnTo>
                      <a:pt x="6" y="8"/>
                    </a:lnTo>
                    <a:lnTo>
                      <a:pt x="6" y="6"/>
                    </a:lnTo>
                    <a:lnTo>
                      <a:pt x="7" y="5"/>
                    </a:lnTo>
                    <a:lnTo>
                      <a:pt x="7" y="3"/>
                    </a:lnTo>
                    <a:lnTo>
                      <a:pt x="7" y="2"/>
                    </a:lnTo>
                    <a:lnTo>
                      <a:pt x="6" y="2"/>
                    </a:lnTo>
                    <a:lnTo>
                      <a:pt x="6" y="0"/>
                    </a:lnTo>
                    <a:lnTo>
                      <a:pt x="4" y="0"/>
                    </a:lnTo>
                    <a:lnTo>
                      <a:pt x="3" y="0"/>
                    </a:lnTo>
                    <a:lnTo>
                      <a:pt x="1" y="2"/>
                    </a:lnTo>
                    <a:lnTo>
                      <a:pt x="0" y="2"/>
                    </a:lnTo>
                    <a:lnTo>
                      <a:pt x="0" y="3"/>
                    </a:lnTo>
                    <a:lnTo>
                      <a:pt x="0" y="3"/>
                    </a:lnTo>
                    <a:close/>
                  </a:path>
                </a:pathLst>
              </a:custGeom>
              <a:solidFill>
                <a:srgbClr val="000000"/>
              </a:solidFill>
              <a:ln w="9525">
                <a:solidFill>
                  <a:srgbClr val="969696"/>
                </a:solidFill>
                <a:round/>
                <a:headEnd/>
                <a:tailEnd/>
              </a:ln>
            </p:spPr>
            <p:txBody>
              <a:bodyPr/>
              <a:lstStyle/>
              <a:p>
                <a:endParaRPr lang="en-US"/>
              </a:p>
            </p:txBody>
          </p:sp>
          <p:sp>
            <p:nvSpPr>
              <p:cNvPr id="435261" name="Freeform 61"/>
              <p:cNvSpPr>
                <a:spLocks/>
              </p:cNvSpPr>
              <p:nvPr/>
            </p:nvSpPr>
            <p:spPr bwMode="auto">
              <a:xfrm>
                <a:off x="8370" y="4713"/>
                <a:ext cx="6" cy="6"/>
              </a:xfrm>
              <a:custGeom>
                <a:avLst/>
                <a:gdLst/>
                <a:ahLst/>
                <a:cxnLst>
                  <a:cxn ang="0">
                    <a:pos x="0" y="8"/>
                  </a:cxn>
                  <a:cxn ang="0">
                    <a:pos x="0" y="11"/>
                  </a:cxn>
                  <a:cxn ang="0">
                    <a:pos x="3" y="14"/>
                  </a:cxn>
                  <a:cxn ang="0">
                    <a:pos x="5" y="16"/>
                  </a:cxn>
                  <a:cxn ang="0">
                    <a:pos x="9" y="17"/>
                  </a:cxn>
                  <a:cxn ang="0">
                    <a:pos x="12" y="16"/>
                  </a:cxn>
                  <a:cxn ang="0">
                    <a:pos x="15" y="14"/>
                  </a:cxn>
                  <a:cxn ang="0">
                    <a:pos x="16" y="11"/>
                  </a:cxn>
                  <a:cxn ang="0">
                    <a:pos x="16" y="8"/>
                  </a:cxn>
                  <a:cxn ang="0">
                    <a:pos x="16" y="5"/>
                  </a:cxn>
                  <a:cxn ang="0">
                    <a:pos x="15" y="3"/>
                  </a:cxn>
                  <a:cxn ang="0">
                    <a:pos x="12" y="1"/>
                  </a:cxn>
                  <a:cxn ang="0">
                    <a:pos x="9" y="0"/>
                  </a:cxn>
                  <a:cxn ang="0">
                    <a:pos x="5" y="1"/>
                  </a:cxn>
                  <a:cxn ang="0">
                    <a:pos x="3" y="3"/>
                  </a:cxn>
                  <a:cxn ang="0">
                    <a:pos x="0" y="5"/>
                  </a:cxn>
                  <a:cxn ang="0">
                    <a:pos x="0" y="8"/>
                  </a:cxn>
                  <a:cxn ang="0">
                    <a:pos x="0" y="8"/>
                  </a:cxn>
                </a:cxnLst>
                <a:rect l="0" t="0" r="r" b="b"/>
                <a:pathLst>
                  <a:path w="16" h="17">
                    <a:moveTo>
                      <a:pt x="0" y="8"/>
                    </a:moveTo>
                    <a:lnTo>
                      <a:pt x="0" y="11"/>
                    </a:lnTo>
                    <a:lnTo>
                      <a:pt x="3" y="14"/>
                    </a:lnTo>
                    <a:lnTo>
                      <a:pt x="5" y="16"/>
                    </a:lnTo>
                    <a:lnTo>
                      <a:pt x="9" y="17"/>
                    </a:lnTo>
                    <a:lnTo>
                      <a:pt x="12" y="16"/>
                    </a:lnTo>
                    <a:lnTo>
                      <a:pt x="15" y="14"/>
                    </a:lnTo>
                    <a:lnTo>
                      <a:pt x="16" y="11"/>
                    </a:lnTo>
                    <a:lnTo>
                      <a:pt x="16" y="8"/>
                    </a:lnTo>
                    <a:lnTo>
                      <a:pt x="16" y="5"/>
                    </a:lnTo>
                    <a:lnTo>
                      <a:pt x="15" y="3"/>
                    </a:lnTo>
                    <a:lnTo>
                      <a:pt x="12" y="1"/>
                    </a:lnTo>
                    <a:lnTo>
                      <a:pt x="9" y="0"/>
                    </a:lnTo>
                    <a:lnTo>
                      <a:pt x="5" y="1"/>
                    </a:lnTo>
                    <a:lnTo>
                      <a:pt x="3" y="3"/>
                    </a:lnTo>
                    <a:lnTo>
                      <a:pt x="0" y="5"/>
                    </a:lnTo>
                    <a:lnTo>
                      <a:pt x="0" y="8"/>
                    </a:lnTo>
                    <a:lnTo>
                      <a:pt x="0" y="8"/>
                    </a:lnTo>
                    <a:close/>
                  </a:path>
                </a:pathLst>
              </a:custGeom>
              <a:solidFill>
                <a:srgbClr val="000000"/>
              </a:solidFill>
              <a:ln w="9525">
                <a:solidFill>
                  <a:srgbClr val="969696"/>
                </a:solidFill>
                <a:round/>
                <a:headEnd/>
                <a:tailEnd/>
              </a:ln>
            </p:spPr>
            <p:txBody>
              <a:bodyPr/>
              <a:lstStyle/>
              <a:p>
                <a:endParaRPr lang="en-US"/>
              </a:p>
            </p:txBody>
          </p:sp>
          <p:sp>
            <p:nvSpPr>
              <p:cNvPr id="435262" name="Freeform 62"/>
              <p:cNvSpPr>
                <a:spLocks/>
              </p:cNvSpPr>
              <p:nvPr/>
            </p:nvSpPr>
            <p:spPr bwMode="auto">
              <a:xfrm>
                <a:off x="8353" y="4721"/>
                <a:ext cx="4" cy="4"/>
              </a:xfrm>
              <a:custGeom>
                <a:avLst/>
                <a:gdLst/>
                <a:ahLst/>
                <a:cxnLst>
                  <a:cxn ang="0">
                    <a:pos x="0" y="6"/>
                  </a:cxn>
                  <a:cxn ang="0">
                    <a:pos x="0" y="7"/>
                  </a:cxn>
                  <a:cxn ang="0">
                    <a:pos x="1" y="10"/>
                  </a:cxn>
                  <a:cxn ang="0">
                    <a:pos x="4" y="12"/>
                  </a:cxn>
                  <a:cxn ang="0">
                    <a:pos x="6" y="12"/>
                  </a:cxn>
                  <a:cxn ang="0">
                    <a:pos x="7" y="12"/>
                  </a:cxn>
                  <a:cxn ang="0">
                    <a:pos x="10" y="10"/>
                  </a:cxn>
                  <a:cxn ang="0">
                    <a:pos x="12" y="7"/>
                  </a:cxn>
                  <a:cxn ang="0">
                    <a:pos x="12" y="6"/>
                  </a:cxn>
                  <a:cxn ang="0">
                    <a:pos x="12" y="4"/>
                  </a:cxn>
                  <a:cxn ang="0">
                    <a:pos x="10" y="2"/>
                  </a:cxn>
                  <a:cxn ang="0">
                    <a:pos x="7" y="0"/>
                  </a:cxn>
                  <a:cxn ang="0">
                    <a:pos x="6" y="0"/>
                  </a:cxn>
                  <a:cxn ang="0">
                    <a:pos x="4" y="0"/>
                  </a:cxn>
                  <a:cxn ang="0">
                    <a:pos x="1" y="2"/>
                  </a:cxn>
                  <a:cxn ang="0">
                    <a:pos x="0" y="4"/>
                  </a:cxn>
                  <a:cxn ang="0">
                    <a:pos x="0" y="6"/>
                  </a:cxn>
                  <a:cxn ang="0">
                    <a:pos x="0" y="6"/>
                  </a:cxn>
                </a:cxnLst>
                <a:rect l="0" t="0" r="r" b="b"/>
                <a:pathLst>
                  <a:path w="12" h="12">
                    <a:moveTo>
                      <a:pt x="0" y="6"/>
                    </a:moveTo>
                    <a:lnTo>
                      <a:pt x="0" y="7"/>
                    </a:lnTo>
                    <a:lnTo>
                      <a:pt x="1" y="10"/>
                    </a:lnTo>
                    <a:lnTo>
                      <a:pt x="4" y="12"/>
                    </a:lnTo>
                    <a:lnTo>
                      <a:pt x="6" y="12"/>
                    </a:lnTo>
                    <a:lnTo>
                      <a:pt x="7" y="12"/>
                    </a:lnTo>
                    <a:lnTo>
                      <a:pt x="10" y="10"/>
                    </a:lnTo>
                    <a:lnTo>
                      <a:pt x="12" y="7"/>
                    </a:lnTo>
                    <a:lnTo>
                      <a:pt x="12" y="6"/>
                    </a:lnTo>
                    <a:lnTo>
                      <a:pt x="12" y="4"/>
                    </a:lnTo>
                    <a:lnTo>
                      <a:pt x="10" y="2"/>
                    </a:lnTo>
                    <a:lnTo>
                      <a:pt x="7" y="0"/>
                    </a:lnTo>
                    <a:lnTo>
                      <a:pt x="6" y="0"/>
                    </a:lnTo>
                    <a:lnTo>
                      <a:pt x="4" y="0"/>
                    </a:lnTo>
                    <a:lnTo>
                      <a:pt x="1" y="2"/>
                    </a:lnTo>
                    <a:lnTo>
                      <a:pt x="0" y="4"/>
                    </a:lnTo>
                    <a:lnTo>
                      <a:pt x="0" y="6"/>
                    </a:lnTo>
                    <a:lnTo>
                      <a:pt x="0" y="6"/>
                    </a:lnTo>
                    <a:close/>
                  </a:path>
                </a:pathLst>
              </a:custGeom>
              <a:solidFill>
                <a:srgbClr val="000000"/>
              </a:solidFill>
              <a:ln w="9525">
                <a:solidFill>
                  <a:srgbClr val="969696"/>
                </a:solidFill>
                <a:round/>
                <a:headEnd/>
                <a:tailEnd/>
              </a:ln>
            </p:spPr>
            <p:txBody>
              <a:bodyPr/>
              <a:lstStyle/>
              <a:p>
                <a:endParaRPr lang="en-US"/>
              </a:p>
            </p:txBody>
          </p:sp>
          <p:sp>
            <p:nvSpPr>
              <p:cNvPr id="435263" name="Freeform 63"/>
              <p:cNvSpPr>
                <a:spLocks/>
              </p:cNvSpPr>
              <p:nvPr/>
            </p:nvSpPr>
            <p:spPr bwMode="auto">
              <a:xfrm>
                <a:off x="8343" y="4794"/>
                <a:ext cx="25" cy="25"/>
              </a:xfrm>
              <a:custGeom>
                <a:avLst/>
                <a:gdLst/>
                <a:ahLst/>
                <a:cxnLst>
                  <a:cxn ang="0">
                    <a:pos x="7" y="65"/>
                  </a:cxn>
                  <a:cxn ang="0">
                    <a:pos x="15" y="72"/>
                  </a:cxn>
                  <a:cxn ang="0">
                    <a:pos x="25" y="75"/>
                  </a:cxn>
                  <a:cxn ang="0">
                    <a:pos x="32" y="75"/>
                  </a:cxn>
                  <a:cxn ang="0">
                    <a:pos x="37" y="73"/>
                  </a:cxn>
                  <a:cxn ang="0">
                    <a:pos x="38" y="73"/>
                  </a:cxn>
                  <a:cxn ang="0">
                    <a:pos x="44" y="71"/>
                  </a:cxn>
                  <a:cxn ang="0">
                    <a:pos x="50" y="69"/>
                  </a:cxn>
                  <a:cxn ang="0">
                    <a:pos x="59" y="65"/>
                  </a:cxn>
                  <a:cxn ang="0">
                    <a:pos x="65" y="60"/>
                  </a:cxn>
                  <a:cxn ang="0">
                    <a:pos x="71" y="56"/>
                  </a:cxn>
                  <a:cxn ang="0">
                    <a:pos x="74" y="50"/>
                  </a:cxn>
                  <a:cxn ang="0">
                    <a:pos x="72" y="45"/>
                  </a:cxn>
                  <a:cxn ang="0">
                    <a:pos x="59" y="35"/>
                  </a:cxn>
                  <a:cxn ang="0">
                    <a:pos x="46" y="39"/>
                  </a:cxn>
                  <a:cxn ang="0">
                    <a:pos x="35" y="48"/>
                  </a:cxn>
                  <a:cxn ang="0">
                    <a:pos x="31" y="52"/>
                  </a:cxn>
                  <a:cxn ang="0">
                    <a:pos x="29" y="43"/>
                  </a:cxn>
                  <a:cxn ang="0">
                    <a:pos x="24" y="26"/>
                  </a:cxn>
                  <a:cxn ang="0">
                    <a:pos x="13" y="7"/>
                  </a:cxn>
                  <a:cxn ang="0">
                    <a:pos x="2" y="0"/>
                  </a:cxn>
                  <a:cxn ang="0">
                    <a:pos x="0" y="19"/>
                  </a:cxn>
                  <a:cxn ang="0">
                    <a:pos x="3" y="40"/>
                  </a:cxn>
                  <a:cxn ang="0">
                    <a:pos x="6" y="58"/>
                  </a:cxn>
                  <a:cxn ang="0">
                    <a:pos x="7" y="65"/>
                  </a:cxn>
                </a:cxnLst>
                <a:rect l="0" t="0" r="r" b="b"/>
                <a:pathLst>
                  <a:path w="74" h="75">
                    <a:moveTo>
                      <a:pt x="7" y="65"/>
                    </a:moveTo>
                    <a:lnTo>
                      <a:pt x="15" y="72"/>
                    </a:lnTo>
                    <a:lnTo>
                      <a:pt x="25" y="75"/>
                    </a:lnTo>
                    <a:lnTo>
                      <a:pt x="32" y="75"/>
                    </a:lnTo>
                    <a:lnTo>
                      <a:pt x="37" y="73"/>
                    </a:lnTo>
                    <a:lnTo>
                      <a:pt x="38" y="73"/>
                    </a:lnTo>
                    <a:lnTo>
                      <a:pt x="44" y="71"/>
                    </a:lnTo>
                    <a:lnTo>
                      <a:pt x="50" y="69"/>
                    </a:lnTo>
                    <a:lnTo>
                      <a:pt x="59" y="65"/>
                    </a:lnTo>
                    <a:lnTo>
                      <a:pt x="65" y="60"/>
                    </a:lnTo>
                    <a:lnTo>
                      <a:pt x="71" y="56"/>
                    </a:lnTo>
                    <a:lnTo>
                      <a:pt x="74" y="50"/>
                    </a:lnTo>
                    <a:lnTo>
                      <a:pt x="72" y="45"/>
                    </a:lnTo>
                    <a:lnTo>
                      <a:pt x="59" y="35"/>
                    </a:lnTo>
                    <a:lnTo>
                      <a:pt x="46" y="39"/>
                    </a:lnTo>
                    <a:lnTo>
                      <a:pt x="35" y="48"/>
                    </a:lnTo>
                    <a:lnTo>
                      <a:pt x="31" y="52"/>
                    </a:lnTo>
                    <a:lnTo>
                      <a:pt x="29" y="43"/>
                    </a:lnTo>
                    <a:lnTo>
                      <a:pt x="24" y="26"/>
                    </a:lnTo>
                    <a:lnTo>
                      <a:pt x="13" y="7"/>
                    </a:lnTo>
                    <a:lnTo>
                      <a:pt x="2" y="0"/>
                    </a:lnTo>
                    <a:lnTo>
                      <a:pt x="0" y="19"/>
                    </a:lnTo>
                    <a:lnTo>
                      <a:pt x="3" y="40"/>
                    </a:lnTo>
                    <a:lnTo>
                      <a:pt x="6" y="58"/>
                    </a:lnTo>
                    <a:lnTo>
                      <a:pt x="7" y="65"/>
                    </a:lnTo>
                    <a:close/>
                  </a:path>
                </a:pathLst>
              </a:custGeom>
              <a:solidFill>
                <a:srgbClr val="000000"/>
              </a:solidFill>
              <a:ln w="9525">
                <a:solidFill>
                  <a:srgbClr val="969696"/>
                </a:solidFill>
                <a:round/>
                <a:headEnd/>
                <a:tailEnd/>
              </a:ln>
            </p:spPr>
            <p:txBody>
              <a:bodyPr/>
              <a:lstStyle/>
              <a:p>
                <a:endParaRPr lang="en-US"/>
              </a:p>
            </p:txBody>
          </p:sp>
          <p:sp>
            <p:nvSpPr>
              <p:cNvPr id="435264" name="Freeform 64"/>
              <p:cNvSpPr>
                <a:spLocks/>
              </p:cNvSpPr>
              <p:nvPr/>
            </p:nvSpPr>
            <p:spPr bwMode="auto">
              <a:xfrm>
                <a:off x="8367" y="4788"/>
                <a:ext cx="23" cy="20"/>
              </a:xfrm>
              <a:custGeom>
                <a:avLst/>
                <a:gdLst/>
                <a:ahLst/>
                <a:cxnLst>
                  <a:cxn ang="0">
                    <a:pos x="24" y="59"/>
                  </a:cxn>
                  <a:cxn ang="0">
                    <a:pos x="29" y="59"/>
                  </a:cxn>
                  <a:cxn ang="0">
                    <a:pos x="38" y="57"/>
                  </a:cxn>
                  <a:cxn ang="0">
                    <a:pos x="47" y="56"/>
                  </a:cxn>
                  <a:cxn ang="0">
                    <a:pos x="56" y="54"/>
                  </a:cxn>
                  <a:cxn ang="0">
                    <a:pos x="63" y="52"/>
                  </a:cxn>
                  <a:cxn ang="0">
                    <a:pos x="68" y="47"/>
                  </a:cxn>
                  <a:cxn ang="0">
                    <a:pos x="69" y="43"/>
                  </a:cxn>
                  <a:cxn ang="0">
                    <a:pos x="66" y="37"/>
                  </a:cxn>
                  <a:cxn ang="0">
                    <a:pos x="54" y="32"/>
                  </a:cxn>
                  <a:cxn ang="0">
                    <a:pos x="41" y="33"/>
                  </a:cxn>
                  <a:cxn ang="0">
                    <a:pos x="29" y="37"/>
                  </a:cxn>
                  <a:cxn ang="0">
                    <a:pos x="25" y="40"/>
                  </a:cxn>
                  <a:cxn ang="0">
                    <a:pos x="21" y="29"/>
                  </a:cxn>
                  <a:cxn ang="0">
                    <a:pos x="19" y="13"/>
                  </a:cxn>
                  <a:cxn ang="0">
                    <a:pos x="15" y="1"/>
                  </a:cxn>
                  <a:cxn ang="0">
                    <a:pos x="0" y="0"/>
                  </a:cxn>
                  <a:cxn ang="0">
                    <a:pos x="0" y="27"/>
                  </a:cxn>
                  <a:cxn ang="0">
                    <a:pos x="9" y="44"/>
                  </a:cxn>
                  <a:cxn ang="0">
                    <a:pos x="19" y="56"/>
                  </a:cxn>
                  <a:cxn ang="0">
                    <a:pos x="24" y="59"/>
                  </a:cxn>
                </a:cxnLst>
                <a:rect l="0" t="0" r="r" b="b"/>
                <a:pathLst>
                  <a:path w="69" h="59">
                    <a:moveTo>
                      <a:pt x="24" y="59"/>
                    </a:moveTo>
                    <a:lnTo>
                      <a:pt x="29" y="59"/>
                    </a:lnTo>
                    <a:lnTo>
                      <a:pt x="38" y="57"/>
                    </a:lnTo>
                    <a:lnTo>
                      <a:pt x="47" y="56"/>
                    </a:lnTo>
                    <a:lnTo>
                      <a:pt x="56" y="54"/>
                    </a:lnTo>
                    <a:lnTo>
                      <a:pt x="63" y="52"/>
                    </a:lnTo>
                    <a:lnTo>
                      <a:pt x="68" y="47"/>
                    </a:lnTo>
                    <a:lnTo>
                      <a:pt x="69" y="43"/>
                    </a:lnTo>
                    <a:lnTo>
                      <a:pt x="66" y="37"/>
                    </a:lnTo>
                    <a:lnTo>
                      <a:pt x="54" y="32"/>
                    </a:lnTo>
                    <a:lnTo>
                      <a:pt x="41" y="33"/>
                    </a:lnTo>
                    <a:lnTo>
                      <a:pt x="29" y="37"/>
                    </a:lnTo>
                    <a:lnTo>
                      <a:pt x="25" y="40"/>
                    </a:lnTo>
                    <a:lnTo>
                      <a:pt x="21" y="29"/>
                    </a:lnTo>
                    <a:lnTo>
                      <a:pt x="19" y="13"/>
                    </a:lnTo>
                    <a:lnTo>
                      <a:pt x="15" y="1"/>
                    </a:lnTo>
                    <a:lnTo>
                      <a:pt x="0" y="0"/>
                    </a:lnTo>
                    <a:lnTo>
                      <a:pt x="0" y="27"/>
                    </a:lnTo>
                    <a:lnTo>
                      <a:pt x="9" y="44"/>
                    </a:lnTo>
                    <a:lnTo>
                      <a:pt x="19" y="56"/>
                    </a:lnTo>
                    <a:lnTo>
                      <a:pt x="24" y="59"/>
                    </a:lnTo>
                    <a:close/>
                  </a:path>
                </a:pathLst>
              </a:custGeom>
              <a:solidFill>
                <a:srgbClr val="000000"/>
              </a:solidFill>
              <a:ln w="9525">
                <a:solidFill>
                  <a:srgbClr val="969696"/>
                </a:solidFill>
                <a:round/>
                <a:headEnd/>
                <a:tailEnd/>
              </a:ln>
            </p:spPr>
            <p:txBody>
              <a:bodyPr/>
              <a:lstStyle/>
              <a:p>
                <a:endParaRPr lang="en-US"/>
              </a:p>
            </p:txBody>
          </p:sp>
          <p:sp>
            <p:nvSpPr>
              <p:cNvPr id="435265" name="Freeform 65"/>
              <p:cNvSpPr>
                <a:spLocks/>
              </p:cNvSpPr>
              <p:nvPr/>
            </p:nvSpPr>
            <p:spPr bwMode="auto">
              <a:xfrm>
                <a:off x="8386" y="4779"/>
                <a:ext cx="23" cy="20"/>
              </a:xfrm>
              <a:custGeom>
                <a:avLst/>
                <a:gdLst/>
                <a:ahLst/>
                <a:cxnLst>
                  <a:cxn ang="0">
                    <a:pos x="6" y="46"/>
                  </a:cxn>
                  <a:cxn ang="0">
                    <a:pos x="15" y="54"/>
                  </a:cxn>
                  <a:cxn ang="0">
                    <a:pos x="22" y="59"/>
                  </a:cxn>
                  <a:cxn ang="0">
                    <a:pos x="31" y="60"/>
                  </a:cxn>
                  <a:cxn ang="0">
                    <a:pos x="38" y="60"/>
                  </a:cxn>
                  <a:cxn ang="0">
                    <a:pos x="45" y="59"/>
                  </a:cxn>
                  <a:cxn ang="0">
                    <a:pos x="51" y="56"/>
                  </a:cxn>
                  <a:cxn ang="0">
                    <a:pos x="57" y="53"/>
                  </a:cxn>
                  <a:cxn ang="0">
                    <a:pos x="60" y="51"/>
                  </a:cxn>
                  <a:cxn ang="0">
                    <a:pos x="64" y="50"/>
                  </a:cxn>
                  <a:cxn ang="0">
                    <a:pos x="67" y="47"/>
                  </a:cxn>
                  <a:cxn ang="0">
                    <a:pos x="69" y="43"/>
                  </a:cxn>
                  <a:cxn ang="0">
                    <a:pos x="67" y="40"/>
                  </a:cxn>
                  <a:cxn ang="0">
                    <a:pos x="54" y="31"/>
                  </a:cxn>
                  <a:cxn ang="0">
                    <a:pos x="41" y="31"/>
                  </a:cxn>
                  <a:cxn ang="0">
                    <a:pos x="32" y="34"/>
                  </a:cxn>
                  <a:cxn ang="0">
                    <a:pos x="28" y="37"/>
                  </a:cxn>
                  <a:cxn ang="0">
                    <a:pos x="26" y="30"/>
                  </a:cxn>
                  <a:cxn ang="0">
                    <a:pos x="20" y="15"/>
                  </a:cxn>
                  <a:cxn ang="0">
                    <a:pos x="12" y="2"/>
                  </a:cxn>
                  <a:cxn ang="0">
                    <a:pos x="1" y="0"/>
                  </a:cxn>
                  <a:cxn ang="0">
                    <a:pos x="0" y="14"/>
                  </a:cxn>
                  <a:cxn ang="0">
                    <a:pos x="1" y="30"/>
                  </a:cxn>
                  <a:cxn ang="0">
                    <a:pos x="4" y="41"/>
                  </a:cxn>
                  <a:cxn ang="0">
                    <a:pos x="6" y="46"/>
                  </a:cxn>
                </a:cxnLst>
                <a:rect l="0" t="0" r="r" b="b"/>
                <a:pathLst>
                  <a:path w="69" h="60">
                    <a:moveTo>
                      <a:pt x="6" y="46"/>
                    </a:moveTo>
                    <a:lnTo>
                      <a:pt x="15" y="54"/>
                    </a:lnTo>
                    <a:lnTo>
                      <a:pt x="22" y="59"/>
                    </a:lnTo>
                    <a:lnTo>
                      <a:pt x="31" y="60"/>
                    </a:lnTo>
                    <a:lnTo>
                      <a:pt x="38" y="60"/>
                    </a:lnTo>
                    <a:lnTo>
                      <a:pt x="45" y="59"/>
                    </a:lnTo>
                    <a:lnTo>
                      <a:pt x="51" y="56"/>
                    </a:lnTo>
                    <a:lnTo>
                      <a:pt x="57" y="53"/>
                    </a:lnTo>
                    <a:lnTo>
                      <a:pt x="60" y="51"/>
                    </a:lnTo>
                    <a:lnTo>
                      <a:pt x="64" y="50"/>
                    </a:lnTo>
                    <a:lnTo>
                      <a:pt x="67" y="47"/>
                    </a:lnTo>
                    <a:lnTo>
                      <a:pt x="69" y="43"/>
                    </a:lnTo>
                    <a:lnTo>
                      <a:pt x="67" y="40"/>
                    </a:lnTo>
                    <a:lnTo>
                      <a:pt x="54" y="31"/>
                    </a:lnTo>
                    <a:lnTo>
                      <a:pt x="41" y="31"/>
                    </a:lnTo>
                    <a:lnTo>
                      <a:pt x="32" y="34"/>
                    </a:lnTo>
                    <a:lnTo>
                      <a:pt x="28" y="37"/>
                    </a:lnTo>
                    <a:lnTo>
                      <a:pt x="26" y="30"/>
                    </a:lnTo>
                    <a:lnTo>
                      <a:pt x="20" y="15"/>
                    </a:lnTo>
                    <a:lnTo>
                      <a:pt x="12" y="2"/>
                    </a:lnTo>
                    <a:lnTo>
                      <a:pt x="1" y="0"/>
                    </a:lnTo>
                    <a:lnTo>
                      <a:pt x="0" y="14"/>
                    </a:lnTo>
                    <a:lnTo>
                      <a:pt x="1" y="30"/>
                    </a:lnTo>
                    <a:lnTo>
                      <a:pt x="4" y="41"/>
                    </a:lnTo>
                    <a:lnTo>
                      <a:pt x="6" y="46"/>
                    </a:lnTo>
                    <a:close/>
                  </a:path>
                </a:pathLst>
              </a:custGeom>
              <a:solidFill>
                <a:srgbClr val="000000"/>
              </a:solidFill>
              <a:ln w="9525">
                <a:solidFill>
                  <a:srgbClr val="969696"/>
                </a:solidFill>
                <a:round/>
                <a:headEnd/>
                <a:tailEnd/>
              </a:ln>
            </p:spPr>
            <p:txBody>
              <a:bodyPr/>
              <a:lstStyle/>
              <a:p>
                <a:endParaRPr lang="en-US"/>
              </a:p>
            </p:txBody>
          </p:sp>
          <p:sp>
            <p:nvSpPr>
              <p:cNvPr id="435266" name="Freeform 66"/>
              <p:cNvSpPr>
                <a:spLocks/>
              </p:cNvSpPr>
              <p:nvPr/>
            </p:nvSpPr>
            <p:spPr bwMode="auto">
              <a:xfrm>
                <a:off x="8357" y="4833"/>
                <a:ext cx="25" cy="16"/>
              </a:xfrm>
              <a:custGeom>
                <a:avLst/>
                <a:gdLst/>
                <a:ahLst/>
                <a:cxnLst>
                  <a:cxn ang="0">
                    <a:pos x="12" y="44"/>
                  </a:cxn>
                  <a:cxn ang="0">
                    <a:pos x="19" y="46"/>
                  </a:cxn>
                  <a:cxn ang="0">
                    <a:pos x="31" y="48"/>
                  </a:cxn>
                  <a:cxn ang="0">
                    <a:pos x="43" y="48"/>
                  </a:cxn>
                  <a:cxn ang="0">
                    <a:pos x="56" y="46"/>
                  </a:cxn>
                  <a:cxn ang="0">
                    <a:pos x="66" y="42"/>
                  </a:cxn>
                  <a:cxn ang="0">
                    <a:pos x="74" y="36"/>
                  </a:cxn>
                  <a:cxn ang="0">
                    <a:pos x="75" y="29"/>
                  </a:cxn>
                  <a:cxn ang="0">
                    <a:pos x="71" y="19"/>
                  </a:cxn>
                  <a:cxn ang="0">
                    <a:pos x="66" y="16"/>
                  </a:cxn>
                  <a:cxn ang="0">
                    <a:pos x="59" y="15"/>
                  </a:cxn>
                  <a:cxn ang="0">
                    <a:pos x="52" y="15"/>
                  </a:cxn>
                  <a:cxn ang="0">
                    <a:pos x="43" y="18"/>
                  </a:cxn>
                  <a:cxn ang="0">
                    <a:pos x="35" y="19"/>
                  </a:cxn>
                  <a:cxn ang="0">
                    <a:pos x="30" y="22"/>
                  </a:cxn>
                  <a:cxn ang="0">
                    <a:pos x="25" y="23"/>
                  </a:cxn>
                  <a:cxn ang="0">
                    <a:pos x="24" y="25"/>
                  </a:cxn>
                  <a:cxn ang="0">
                    <a:pos x="22" y="21"/>
                  </a:cxn>
                  <a:cxn ang="0">
                    <a:pos x="19" y="13"/>
                  </a:cxn>
                  <a:cxn ang="0">
                    <a:pos x="16" y="5"/>
                  </a:cxn>
                  <a:cxn ang="0">
                    <a:pos x="15" y="2"/>
                  </a:cxn>
                  <a:cxn ang="0">
                    <a:pos x="12" y="0"/>
                  </a:cxn>
                  <a:cxn ang="0">
                    <a:pos x="8" y="0"/>
                  </a:cxn>
                  <a:cxn ang="0">
                    <a:pos x="3" y="2"/>
                  </a:cxn>
                  <a:cxn ang="0">
                    <a:pos x="0" y="5"/>
                  </a:cxn>
                  <a:cxn ang="0">
                    <a:pos x="0" y="13"/>
                  </a:cxn>
                  <a:cxn ang="0">
                    <a:pos x="5" y="26"/>
                  </a:cxn>
                  <a:cxn ang="0">
                    <a:pos x="9" y="38"/>
                  </a:cxn>
                  <a:cxn ang="0">
                    <a:pos x="12" y="44"/>
                  </a:cxn>
                </a:cxnLst>
                <a:rect l="0" t="0" r="r" b="b"/>
                <a:pathLst>
                  <a:path w="75" h="48">
                    <a:moveTo>
                      <a:pt x="12" y="44"/>
                    </a:moveTo>
                    <a:lnTo>
                      <a:pt x="19" y="46"/>
                    </a:lnTo>
                    <a:lnTo>
                      <a:pt x="31" y="48"/>
                    </a:lnTo>
                    <a:lnTo>
                      <a:pt x="43" y="48"/>
                    </a:lnTo>
                    <a:lnTo>
                      <a:pt x="56" y="46"/>
                    </a:lnTo>
                    <a:lnTo>
                      <a:pt x="66" y="42"/>
                    </a:lnTo>
                    <a:lnTo>
                      <a:pt x="74" y="36"/>
                    </a:lnTo>
                    <a:lnTo>
                      <a:pt x="75" y="29"/>
                    </a:lnTo>
                    <a:lnTo>
                      <a:pt x="71" y="19"/>
                    </a:lnTo>
                    <a:lnTo>
                      <a:pt x="66" y="16"/>
                    </a:lnTo>
                    <a:lnTo>
                      <a:pt x="59" y="15"/>
                    </a:lnTo>
                    <a:lnTo>
                      <a:pt x="52" y="15"/>
                    </a:lnTo>
                    <a:lnTo>
                      <a:pt x="43" y="18"/>
                    </a:lnTo>
                    <a:lnTo>
                      <a:pt x="35" y="19"/>
                    </a:lnTo>
                    <a:lnTo>
                      <a:pt x="30" y="22"/>
                    </a:lnTo>
                    <a:lnTo>
                      <a:pt x="25" y="23"/>
                    </a:lnTo>
                    <a:lnTo>
                      <a:pt x="24" y="25"/>
                    </a:lnTo>
                    <a:lnTo>
                      <a:pt x="22" y="21"/>
                    </a:lnTo>
                    <a:lnTo>
                      <a:pt x="19" y="13"/>
                    </a:lnTo>
                    <a:lnTo>
                      <a:pt x="16" y="5"/>
                    </a:lnTo>
                    <a:lnTo>
                      <a:pt x="15" y="2"/>
                    </a:lnTo>
                    <a:lnTo>
                      <a:pt x="12" y="0"/>
                    </a:lnTo>
                    <a:lnTo>
                      <a:pt x="8" y="0"/>
                    </a:lnTo>
                    <a:lnTo>
                      <a:pt x="3" y="2"/>
                    </a:lnTo>
                    <a:lnTo>
                      <a:pt x="0" y="5"/>
                    </a:lnTo>
                    <a:lnTo>
                      <a:pt x="0" y="13"/>
                    </a:lnTo>
                    <a:lnTo>
                      <a:pt x="5" y="26"/>
                    </a:lnTo>
                    <a:lnTo>
                      <a:pt x="9" y="38"/>
                    </a:lnTo>
                    <a:lnTo>
                      <a:pt x="12" y="44"/>
                    </a:lnTo>
                    <a:close/>
                  </a:path>
                </a:pathLst>
              </a:custGeom>
              <a:solidFill>
                <a:srgbClr val="000000"/>
              </a:solidFill>
              <a:ln w="9525">
                <a:solidFill>
                  <a:srgbClr val="969696"/>
                </a:solidFill>
                <a:round/>
                <a:headEnd/>
                <a:tailEnd/>
              </a:ln>
            </p:spPr>
            <p:txBody>
              <a:bodyPr/>
              <a:lstStyle/>
              <a:p>
                <a:endParaRPr lang="en-US"/>
              </a:p>
            </p:txBody>
          </p:sp>
          <p:sp>
            <p:nvSpPr>
              <p:cNvPr id="435267" name="Freeform 67"/>
              <p:cNvSpPr>
                <a:spLocks/>
              </p:cNvSpPr>
              <p:nvPr/>
            </p:nvSpPr>
            <p:spPr bwMode="auto">
              <a:xfrm>
                <a:off x="8385" y="4821"/>
                <a:ext cx="21" cy="19"/>
              </a:xfrm>
              <a:custGeom>
                <a:avLst/>
                <a:gdLst/>
                <a:ahLst/>
                <a:cxnLst>
                  <a:cxn ang="0">
                    <a:pos x="15" y="53"/>
                  </a:cxn>
                  <a:cxn ang="0">
                    <a:pos x="22" y="54"/>
                  </a:cxn>
                  <a:cxn ang="0">
                    <a:pos x="34" y="57"/>
                  </a:cxn>
                  <a:cxn ang="0">
                    <a:pos x="47" y="56"/>
                  </a:cxn>
                  <a:cxn ang="0">
                    <a:pos x="58" y="50"/>
                  </a:cxn>
                  <a:cxn ang="0">
                    <a:pos x="61" y="48"/>
                  </a:cxn>
                  <a:cxn ang="0">
                    <a:pos x="62" y="46"/>
                  </a:cxn>
                  <a:cxn ang="0">
                    <a:pos x="63" y="43"/>
                  </a:cxn>
                  <a:cxn ang="0">
                    <a:pos x="62" y="40"/>
                  </a:cxn>
                  <a:cxn ang="0">
                    <a:pos x="61" y="36"/>
                  </a:cxn>
                  <a:cxn ang="0">
                    <a:pos x="58" y="33"/>
                  </a:cxn>
                  <a:cxn ang="0">
                    <a:pos x="53" y="31"/>
                  </a:cxn>
                  <a:cxn ang="0">
                    <a:pos x="47" y="33"/>
                  </a:cxn>
                  <a:cxn ang="0">
                    <a:pos x="39" y="36"/>
                  </a:cxn>
                  <a:cxn ang="0">
                    <a:pos x="30" y="36"/>
                  </a:cxn>
                  <a:cxn ang="0">
                    <a:pos x="24" y="36"/>
                  </a:cxn>
                  <a:cxn ang="0">
                    <a:pos x="21" y="36"/>
                  </a:cxn>
                  <a:cxn ang="0">
                    <a:pos x="21" y="30"/>
                  </a:cxn>
                  <a:cxn ang="0">
                    <a:pos x="21" y="17"/>
                  </a:cxn>
                  <a:cxn ang="0">
                    <a:pos x="17" y="4"/>
                  </a:cxn>
                  <a:cxn ang="0">
                    <a:pos x="8" y="0"/>
                  </a:cxn>
                  <a:cxn ang="0">
                    <a:pos x="0" y="18"/>
                  </a:cxn>
                  <a:cxn ang="0">
                    <a:pos x="0" y="34"/>
                  </a:cxn>
                  <a:cxn ang="0">
                    <a:pos x="6" y="46"/>
                  </a:cxn>
                  <a:cxn ang="0">
                    <a:pos x="15" y="53"/>
                  </a:cxn>
                </a:cxnLst>
                <a:rect l="0" t="0" r="r" b="b"/>
                <a:pathLst>
                  <a:path w="63" h="57">
                    <a:moveTo>
                      <a:pt x="15" y="53"/>
                    </a:moveTo>
                    <a:lnTo>
                      <a:pt x="22" y="54"/>
                    </a:lnTo>
                    <a:lnTo>
                      <a:pt x="34" y="57"/>
                    </a:lnTo>
                    <a:lnTo>
                      <a:pt x="47" y="56"/>
                    </a:lnTo>
                    <a:lnTo>
                      <a:pt x="58" y="50"/>
                    </a:lnTo>
                    <a:lnTo>
                      <a:pt x="61" y="48"/>
                    </a:lnTo>
                    <a:lnTo>
                      <a:pt x="62" y="46"/>
                    </a:lnTo>
                    <a:lnTo>
                      <a:pt x="63" y="43"/>
                    </a:lnTo>
                    <a:lnTo>
                      <a:pt x="62" y="40"/>
                    </a:lnTo>
                    <a:lnTo>
                      <a:pt x="61" y="36"/>
                    </a:lnTo>
                    <a:lnTo>
                      <a:pt x="58" y="33"/>
                    </a:lnTo>
                    <a:lnTo>
                      <a:pt x="53" y="31"/>
                    </a:lnTo>
                    <a:lnTo>
                      <a:pt x="47" y="33"/>
                    </a:lnTo>
                    <a:lnTo>
                      <a:pt x="39" y="36"/>
                    </a:lnTo>
                    <a:lnTo>
                      <a:pt x="30" y="36"/>
                    </a:lnTo>
                    <a:lnTo>
                      <a:pt x="24" y="36"/>
                    </a:lnTo>
                    <a:lnTo>
                      <a:pt x="21" y="36"/>
                    </a:lnTo>
                    <a:lnTo>
                      <a:pt x="21" y="30"/>
                    </a:lnTo>
                    <a:lnTo>
                      <a:pt x="21" y="17"/>
                    </a:lnTo>
                    <a:lnTo>
                      <a:pt x="17" y="4"/>
                    </a:lnTo>
                    <a:lnTo>
                      <a:pt x="8" y="0"/>
                    </a:lnTo>
                    <a:lnTo>
                      <a:pt x="0" y="18"/>
                    </a:lnTo>
                    <a:lnTo>
                      <a:pt x="0" y="34"/>
                    </a:lnTo>
                    <a:lnTo>
                      <a:pt x="6" y="46"/>
                    </a:lnTo>
                    <a:lnTo>
                      <a:pt x="15" y="53"/>
                    </a:lnTo>
                    <a:close/>
                  </a:path>
                </a:pathLst>
              </a:custGeom>
              <a:solidFill>
                <a:srgbClr val="000000"/>
              </a:solidFill>
              <a:ln w="9525">
                <a:solidFill>
                  <a:srgbClr val="969696"/>
                </a:solidFill>
                <a:round/>
                <a:headEnd/>
                <a:tailEnd/>
              </a:ln>
            </p:spPr>
            <p:txBody>
              <a:bodyPr/>
              <a:lstStyle/>
              <a:p>
                <a:endParaRPr lang="en-US"/>
              </a:p>
            </p:txBody>
          </p:sp>
          <p:sp>
            <p:nvSpPr>
              <p:cNvPr id="435268" name="Freeform 68"/>
              <p:cNvSpPr>
                <a:spLocks/>
              </p:cNvSpPr>
              <p:nvPr/>
            </p:nvSpPr>
            <p:spPr bwMode="auto">
              <a:xfrm>
                <a:off x="8406" y="4814"/>
                <a:ext cx="21" cy="19"/>
              </a:xfrm>
              <a:custGeom>
                <a:avLst/>
                <a:gdLst/>
                <a:ahLst/>
                <a:cxnLst>
                  <a:cxn ang="0">
                    <a:pos x="24" y="52"/>
                  </a:cxn>
                  <a:cxn ang="0">
                    <a:pos x="32" y="57"/>
                  </a:cxn>
                  <a:cxn ang="0">
                    <a:pos x="41" y="55"/>
                  </a:cxn>
                  <a:cxn ang="0">
                    <a:pos x="50" y="52"/>
                  </a:cxn>
                  <a:cxn ang="0">
                    <a:pos x="59" y="48"/>
                  </a:cxn>
                  <a:cxn ang="0">
                    <a:pos x="63" y="45"/>
                  </a:cxn>
                  <a:cxn ang="0">
                    <a:pos x="65" y="42"/>
                  </a:cxn>
                  <a:cxn ang="0">
                    <a:pos x="65" y="38"/>
                  </a:cxn>
                  <a:cxn ang="0">
                    <a:pos x="63" y="34"/>
                  </a:cxn>
                  <a:cxn ang="0">
                    <a:pos x="53" y="28"/>
                  </a:cxn>
                  <a:cxn ang="0">
                    <a:pos x="46" y="29"/>
                  </a:cxn>
                  <a:cxn ang="0">
                    <a:pos x="40" y="35"/>
                  </a:cxn>
                  <a:cxn ang="0">
                    <a:pos x="35" y="39"/>
                  </a:cxn>
                  <a:cxn ang="0">
                    <a:pos x="32" y="32"/>
                  </a:cxn>
                  <a:cxn ang="0">
                    <a:pos x="25" y="18"/>
                  </a:cxn>
                  <a:cxn ang="0">
                    <a:pos x="16" y="5"/>
                  </a:cxn>
                  <a:cxn ang="0">
                    <a:pos x="6" y="0"/>
                  </a:cxn>
                  <a:cxn ang="0">
                    <a:pos x="0" y="21"/>
                  </a:cxn>
                  <a:cxn ang="0">
                    <a:pos x="7" y="36"/>
                  </a:cxn>
                  <a:cxn ang="0">
                    <a:pos x="18" y="48"/>
                  </a:cxn>
                  <a:cxn ang="0">
                    <a:pos x="24" y="52"/>
                  </a:cxn>
                </a:cxnLst>
                <a:rect l="0" t="0" r="r" b="b"/>
                <a:pathLst>
                  <a:path w="65" h="57">
                    <a:moveTo>
                      <a:pt x="24" y="52"/>
                    </a:moveTo>
                    <a:lnTo>
                      <a:pt x="32" y="57"/>
                    </a:lnTo>
                    <a:lnTo>
                      <a:pt x="41" y="55"/>
                    </a:lnTo>
                    <a:lnTo>
                      <a:pt x="50" y="52"/>
                    </a:lnTo>
                    <a:lnTo>
                      <a:pt x="59" y="48"/>
                    </a:lnTo>
                    <a:lnTo>
                      <a:pt x="63" y="45"/>
                    </a:lnTo>
                    <a:lnTo>
                      <a:pt x="65" y="42"/>
                    </a:lnTo>
                    <a:lnTo>
                      <a:pt x="65" y="38"/>
                    </a:lnTo>
                    <a:lnTo>
                      <a:pt x="63" y="34"/>
                    </a:lnTo>
                    <a:lnTo>
                      <a:pt x="53" y="28"/>
                    </a:lnTo>
                    <a:lnTo>
                      <a:pt x="46" y="29"/>
                    </a:lnTo>
                    <a:lnTo>
                      <a:pt x="40" y="35"/>
                    </a:lnTo>
                    <a:lnTo>
                      <a:pt x="35" y="39"/>
                    </a:lnTo>
                    <a:lnTo>
                      <a:pt x="32" y="32"/>
                    </a:lnTo>
                    <a:lnTo>
                      <a:pt x="25" y="18"/>
                    </a:lnTo>
                    <a:lnTo>
                      <a:pt x="16" y="5"/>
                    </a:lnTo>
                    <a:lnTo>
                      <a:pt x="6" y="0"/>
                    </a:lnTo>
                    <a:lnTo>
                      <a:pt x="0" y="21"/>
                    </a:lnTo>
                    <a:lnTo>
                      <a:pt x="7" y="36"/>
                    </a:lnTo>
                    <a:lnTo>
                      <a:pt x="18" y="48"/>
                    </a:lnTo>
                    <a:lnTo>
                      <a:pt x="24" y="52"/>
                    </a:lnTo>
                    <a:close/>
                  </a:path>
                </a:pathLst>
              </a:custGeom>
              <a:solidFill>
                <a:srgbClr val="000000"/>
              </a:solidFill>
              <a:ln w="9525">
                <a:solidFill>
                  <a:srgbClr val="969696"/>
                </a:solidFill>
                <a:round/>
                <a:headEnd/>
                <a:tailEnd/>
              </a:ln>
            </p:spPr>
            <p:txBody>
              <a:bodyPr/>
              <a:lstStyle/>
              <a:p>
                <a:endParaRPr lang="en-US"/>
              </a:p>
            </p:txBody>
          </p:sp>
          <p:sp>
            <p:nvSpPr>
              <p:cNvPr id="435269" name="Freeform 69"/>
              <p:cNvSpPr>
                <a:spLocks/>
              </p:cNvSpPr>
              <p:nvPr/>
            </p:nvSpPr>
            <p:spPr bwMode="auto">
              <a:xfrm>
                <a:off x="8371" y="4865"/>
                <a:ext cx="26" cy="26"/>
              </a:xfrm>
              <a:custGeom>
                <a:avLst/>
                <a:gdLst/>
                <a:ahLst/>
                <a:cxnLst>
                  <a:cxn ang="0">
                    <a:pos x="16" y="67"/>
                  </a:cxn>
                  <a:cxn ang="0">
                    <a:pos x="19" y="70"/>
                  </a:cxn>
                  <a:cxn ang="0">
                    <a:pos x="23" y="73"/>
                  </a:cxn>
                  <a:cxn ang="0">
                    <a:pos x="31" y="77"/>
                  </a:cxn>
                  <a:cxn ang="0">
                    <a:pos x="38" y="79"/>
                  </a:cxn>
                  <a:cxn ang="0">
                    <a:pos x="47" y="80"/>
                  </a:cxn>
                  <a:cxn ang="0">
                    <a:pos x="57" y="77"/>
                  </a:cxn>
                  <a:cxn ang="0">
                    <a:pos x="66" y="70"/>
                  </a:cxn>
                  <a:cxn ang="0">
                    <a:pos x="73" y="59"/>
                  </a:cxn>
                  <a:cxn ang="0">
                    <a:pos x="76" y="54"/>
                  </a:cxn>
                  <a:cxn ang="0">
                    <a:pos x="78" y="50"/>
                  </a:cxn>
                  <a:cxn ang="0">
                    <a:pos x="79" y="46"/>
                  </a:cxn>
                  <a:cxn ang="0">
                    <a:pos x="78" y="43"/>
                  </a:cxn>
                  <a:cxn ang="0">
                    <a:pos x="70" y="39"/>
                  </a:cxn>
                  <a:cxn ang="0">
                    <a:pos x="61" y="37"/>
                  </a:cxn>
                  <a:cxn ang="0">
                    <a:pos x="53" y="39"/>
                  </a:cxn>
                  <a:cxn ang="0">
                    <a:pos x="45" y="40"/>
                  </a:cxn>
                  <a:cxn ang="0">
                    <a:pos x="39" y="44"/>
                  </a:cxn>
                  <a:cxn ang="0">
                    <a:pos x="34" y="47"/>
                  </a:cxn>
                  <a:cxn ang="0">
                    <a:pos x="31" y="50"/>
                  </a:cxn>
                  <a:cxn ang="0">
                    <a:pos x="29" y="52"/>
                  </a:cxn>
                  <a:cxn ang="0">
                    <a:pos x="28" y="43"/>
                  </a:cxn>
                  <a:cxn ang="0">
                    <a:pos x="22" y="24"/>
                  </a:cxn>
                  <a:cxn ang="0">
                    <a:pos x="13" y="6"/>
                  </a:cxn>
                  <a:cxn ang="0">
                    <a:pos x="1" y="0"/>
                  </a:cxn>
                  <a:cxn ang="0">
                    <a:pos x="0" y="24"/>
                  </a:cxn>
                  <a:cxn ang="0">
                    <a:pos x="6" y="46"/>
                  </a:cxn>
                  <a:cxn ang="0">
                    <a:pos x="13" y="62"/>
                  </a:cxn>
                  <a:cxn ang="0">
                    <a:pos x="16" y="67"/>
                  </a:cxn>
                </a:cxnLst>
                <a:rect l="0" t="0" r="r" b="b"/>
                <a:pathLst>
                  <a:path w="79" h="80">
                    <a:moveTo>
                      <a:pt x="16" y="67"/>
                    </a:moveTo>
                    <a:lnTo>
                      <a:pt x="19" y="70"/>
                    </a:lnTo>
                    <a:lnTo>
                      <a:pt x="23" y="73"/>
                    </a:lnTo>
                    <a:lnTo>
                      <a:pt x="31" y="77"/>
                    </a:lnTo>
                    <a:lnTo>
                      <a:pt x="38" y="79"/>
                    </a:lnTo>
                    <a:lnTo>
                      <a:pt x="47" y="80"/>
                    </a:lnTo>
                    <a:lnTo>
                      <a:pt x="57" y="77"/>
                    </a:lnTo>
                    <a:lnTo>
                      <a:pt x="66" y="70"/>
                    </a:lnTo>
                    <a:lnTo>
                      <a:pt x="73" y="59"/>
                    </a:lnTo>
                    <a:lnTo>
                      <a:pt x="76" y="54"/>
                    </a:lnTo>
                    <a:lnTo>
                      <a:pt x="78" y="50"/>
                    </a:lnTo>
                    <a:lnTo>
                      <a:pt x="79" y="46"/>
                    </a:lnTo>
                    <a:lnTo>
                      <a:pt x="78" y="43"/>
                    </a:lnTo>
                    <a:lnTo>
                      <a:pt x="70" y="39"/>
                    </a:lnTo>
                    <a:lnTo>
                      <a:pt x="61" y="37"/>
                    </a:lnTo>
                    <a:lnTo>
                      <a:pt x="53" y="39"/>
                    </a:lnTo>
                    <a:lnTo>
                      <a:pt x="45" y="40"/>
                    </a:lnTo>
                    <a:lnTo>
                      <a:pt x="39" y="44"/>
                    </a:lnTo>
                    <a:lnTo>
                      <a:pt x="34" y="47"/>
                    </a:lnTo>
                    <a:lnTo>
                      <a:pt x="31" y="50"/>
                    </a:lnTo>
                    <a:lnTo>
                      <a:pt x="29" y="52"/>
                    </a:lnTo>
                    <a:lnTo>
                      <a:pt x="28" y="43"/>
                    </a:lnTo>
                    <a:lnTo>
                      <a:pt x="22" y="24"/>
                    </a:lnTo>
                    <a:lnTo>
                      <a:pt x="13" y="6"/>
                    </a:lnTo>
                    <a:lnTo>
                      <a:pt x="1" y="0"/>
                    </a:lnTo>
                    <a:lnTo>
                      <a:pt x="0" y="24"/>
                    </a:lnTo>
                    <a:lnTo>
                      <a:pt x="6" y="46"/>
                    </a:lnTo>
                    <a:lnTo>
                      <a:pt x="13" y="62"/>
                    </a:lnTo>
                    <a:lnTo>
                      <a:pt x="16" y="67"/>
                    </a:lnTo>
                    <a:close/>
                  </a:path>
                </a:pathLst>
              </a:custGeom>
              <a:solidFill>
                <a:srgbClr val="000000"/>
              </a:solidFill>
              <a:ln w="9525">
                <a:solidFill>
                  <a:srgbClr val="969696"/>
                </a:solidFill>
                <a:round/>
                <a:headEnd/>
                <a:tailEnd/>
              </a:ln>
            </p:spPr>
            <p:txBody>
              <a:bodyPr/>
              <a:lstStyle/>
              <a:p>
                <a:endParaRPr lang="en-US"/>
              </a:p>
            </p:txBody>
          </p:sp>
          <p:sp>
            <p:nvSpPr>
              <p:cNvPr id="435270" name="Freeform 70"/>
              <p:cNvSpPr>
                <a:spLocks/>
              </p:cNvSpPr>
              <p:nvPr/>
            </p:nvSpPr>
            <p:spPr bwMode="auto">
              <a:xfrm>
                <a:off x="8399" y="4855"/>
                <a:ext cx="27" cy="22"/>
              </a:xfrm>
              <a:custGeom>
                <a:avLst/>
                <a:gdLst/>
                <a:ahLst/>
                <a:cxnLst>
                  <a:cxn ang="0">
                    <a:pos x="13" y="54"/>
                  </a:cxn>
                  <a:cxn ang="0">
                    <a:pos x="16" y="56"/>
                  </a:cxn>
                  <a:cxn ang="0">
                    <a:pos x="20" y="59"/>
                  </a:cxn>
                  <a:cxn ang="0">
                    <a:pos x="26" y="61"/>
                  </a:cxn>
                  <a:cxn ang="0">
                    <a:pos x="34" y="64"/>
                  </a:cxn>
                  <a:cxn ang="0">
                    <a:pos x="41" y="67"/>
                  </a:cxn>
                  <a:cxn ang="0">
                    <a:pos x="50" y="67"/>
                  </a:cxn>
                  <a:cxn ang="0">
                    <a:pos x="59" y="67"/>
                  </a:cxn>
                  <a:cxn ang="0">
                    <a:pos x="66" y="64"/>
                  </a:cxn>
                  <a:cxn ang="0">
                    <a:pos x="72" y="61"/>
                  </a:cxn>
                  <a:cxn ang="0">
                    <a:pos x="76" y="57"/>
                  </a:cxn>
                  <a:cxn ang="0">
                    <a:pos x="79" y="53"/>
                  </a:cxn>
                  <a:cxn ang="0">
                    <a:pos x="78" y="47"/>
                  </a:cxn>
                  <a:cxn ang="0">
                    <a:pos x="72" y="41"/>
                  </a:cxn>
                  <a:cxn ang="0">
                    <a:pos x="65" y="37"/>
                  </a:cxn>
                  <a:cxn ang="0">
                    <a:pos x="56" y="36"/>
                  </a:cxn>
                  <a:cxn ang="0">
                    <a:pos x="48" y="36"/>
                  </a:cxn>
                  <a:cxn ang="0">
                    <a:pos x="40" y="37"/>
                  </a:cxn>
                  <a:cxn ang="0">
                    <a:pos x="34" y="38"/>
                  </a:cxn>
                  <a:cxn ang="0">
                    <a:pos x="29" y="40"/>
                  </a:cxn>
                  <a:cxn ang="0">
                    <a:pos x="28" y="40"/>
                  </a:cxn>
                  <a:cxn ang="0">
                    <a:pos x="26" y="33"/>
                  </a:cxn>
                  <a:cxn ang="0">
                    <a:pos x="22" y="17"/>
                  </a:cxn>
                  <a:cxn ang="0">
                    <a:pos x="15" y="4"/>
                  </a:cxn>
                  <a:cxn ang="0">
                    <a:pos x="3" y="0"/>
                  </a:cxn>
                  <a:cxn ang="0">
                    <a:pos x="0" y="21"/>
                  </a:cxn>
                  <a:cxn ang="0">
                    <a:pos x="4" y="38"/>
                  </a:cxn>
                  <a:cxn ang="0">
                    <a:pos x="10" y="50"/>
                  </a:cxn>
                  <a:cxn ang="0">
                    <a:pos x="13" y="54"/>
                  </a:cxn>
                </a:cxnLst>
                <a:rect l="0" t="0" r="r" b="b"/>
                <a:pathLst>
                  <a:path w="79" h="67">
                    <a:moveTo>
                      <a:pt x="13" y="54"/>
                    </a:moveTo>
                    <a:lnTo>
                      <a:pt x="16" y="56"/>
                    </a:lnTo>
                    <a:lnTo>
                      <a:pt x="20" y="59"/>
                    </a:lnTo>
                    <a:lnTo>
                      <a:pt x="26" y="61"/>
                    </a:lnTo>
                    <a:lnTo>
                      <a:pt x="34" y="64"/>
                    </a:lnTo>
                    <a:lnTo>
                      <a:pt x="41" y="67"/>
                    </a:lnTo>
                    <a:lnTo>
                      <a:pt x="50" y="67"/>
                    </a:lnTo>
                    <a:lnTo>
                      <a:pt x="59" y="67"/>
                    </a:lnTo>
                    <a:lnTo>
                      <a:pt x="66" y="64"/>
                    </a:lnTo>
                    <a:lnTo>
                      <a:pt x="72" y="61"/>
                    </a:lnTo>
                    <a:lnTo>
                      <a:pt x="76" y="57"/>
                    </a:lnTo>
                    <a:lnTo>
                      <a:pt x="79" y="53"/>
                    </a:lnTo>
                    <a:lnTo>
                      <a:pt x="78" y="47"/>
                    </a:lnTo>
                    <a:lnTo>
                      <a:pt x="72" y="41"/>
                    </a:lnTo>
                    <a:lnTo>
                      <a:pt x="65" y="37"/>
                    </a:lnTo>
                    <a:lnTo>
                      <a:pt x="56" y="36"/>
                    </a:lnTo>
                    <a:lnTo>
                      <a:pt x="48" y="36"/>
                    </a:lnTo>
                    <a:lnTo>
                      <a:pt x="40" y="37"/>
                    </a:lnTo>
                    <a:lnTo>
                      <a:pt x="34" y="38"/>
                    </a:lnTo>
                    <a:lnTo>
                      <a:pt x="29" y="40"/>
                    </a:lnTo>
                    <a:lnTo>
                      <a:pt x="28" y="40"/>
                    </a:lnTo>
                    <a:lnTo>
                      <a:pt x="26" y="33"/>
                    </a:lnTo>
                    <a:lnTo>
                      <a:pt x="22" y="17"/>
                    </a:lnTo>
                    <a:lnTo>
                      <a:pt x="15" y="4"/>
                    </a:lnTo>
                    <a:lnTo>
                      <a:pt x="3" y="0"/>
                    </a:lnTo>
                    <a:lnTo>
                      <a:pt x="0" y="21"/>
                    </a:lnTo>
                    <a:lnTo>
                      <a:pt x="4" y="38"/>
                    </a:lnTo>
                    <a:lnTo>
                      <a:pt x="10" y="50"/>
                    </a:lnTo>
                    <a:lnTo>
                      <a:pt x="13" y="54"/>
                    </a:lnTo>
                    <a:close/>
                  </a:path>
                </a:pathLst>
              </a:custGeom>
              <a:solidFill>
                <a:srgbClr val="000000"/>
              </a:solidFill>
              <a:ln w="9525">
                <a:solidFill>
                  <a:srgbClr val="969696"/>
                </a:solidFill>
                <a:round/>
                <a:headEnd/>
                <a:tailEnd/>
              </a:ln>
            </p:spPr>
            <p:txBody>
              <a:bodyPr/>
              <a:lstStyle/>
              <a:p>
                <a:endParaRPr lang="en-US"/>
              </a:p>
            </p:txBody>
          </p:sp>
          <p:sp>
            <p:nvSpPr>
              <p:cNvPr id="435271" name="Freeform 71"/>
              <p:cNvSpPr>
                <a:spLocks/>
              </p:cNvSpPr>
              <p:nvPr/>
            </p:nvSpPr>
            <p:spPr bwMode="auto">
              <a:xfrm>
                <a:off x="8429" y="4851"/>
                <a:ext cx="26" cy="20"/>
              </a:xfrm>
              <a:custGeom>
                <a:avLst/>
                <a:gdLst/>
                <a:ahLst/>
                <a:cxnLst>
                  <a:cxn ang="0">
                    <a:pos x="9" y="58"/>
                  </a:cxn>
                  <a:cxn ang="0">
                    <a:pos x="17" y="60"/>
                  </a:cxn>
                  <a:cxn ang="0">
                    <a:pos x="27" y="62"/>
                  </a:cxn>
                  <a:cxn ang="0">
                    <a:pos x="40" y="62"/>
                  </a:cxn>
                  <a:cxn ang="0">
                    <a:pos x="53" y="60"/>
                  </a:cxn>
                  <a:cxn ang="0">
                    <a:pos x="65" y="58"/>
                  </a:cxn>
                  <a:cxn ang="0">
                    <a:pos x="72" y="55"/>
                  </a:cxn>
                  <a:cxn ang="0">
                    <a:pos x="77" y="49"/>
                  </a:cxn>
                  <a:cxn ang="0">
                    <a:pos x="75" y="42"/>
                  </a:cxn>
                  <a:cxn ang="0">
                    <a:pos x="69" y="36"/>
                  </a:cxn>
                  <a:cxn ang="0">
                    <a:pos x="62" y="33"/>
                  </a:cxn>
                  <a:cxn ang="0">
                    <a:pos x="53" y="32"/>
                  </a:cxn>
                  <a:cxn ang="0">
                    <a:pos x="46" y="32"/>
                  </a:cxn>
                  <a:cxn ang="0">
                    <a:pos x="39" y="33"/>
                  </a:cxn>
                  <a:cxn ang="0">
                    <a:pos x="33" y="35"/>
                  </a:cxn>
                  <a:cxn ang="0">
                    <a:pos x="28" y="37"/>
                  </a:cxn>
                  <a:cxn ang="0">
                    <a:pos x="27" y="37"/>
                  </a:cxn>
                  <a:cxn ang="0">
                    <a:pos x="25" y="30"/>
                  </a:cxn>
                  <a:cxn ang="0">
                    <a:pos x="21" y="16"/>
                  </a:cxn>
                  <a:cxn ang="0">
                    <a:pos x="14" y="3"/>
                  </a:cxn>
                  <a:cxn ang="0">
                    <a:pos x="2" y="0"/>
                  </a:cxn>
                  <a:cxn ang="0">
                    <a:pos x="0" y="17"/>
                  </a:cxn>
                  <a:cxn ang="0">
                    <a:pos x="3" y="36"/>
                  </a:cxn>
                  <a:cxn ang="0">
                    <a:pos x="8" y="52"/>
                  </a:cxn>
                  <a:cxn ang="0">
                    <a:pos x="9" y="58"/>
                  </a:cxn>
                </a:cxnLst>
                <a:rect l="0" t="0" r="r" b="b"/>
                <a:pathLst>
                  <a:path w="77" h="62">
                    <a:moveTo>
                      <a:pt x="9" y="58"/>
                    </a:moveTo>
                    <a:lnTo>
                      <a:pt x="17" y="60"/>
                    </a:lnTo>
                    <a:lnTo>
                      <a:pt x="27" y="62"/>
                    </a:lnTo>
                    <a:lnTo>
                      <a:pt x="40" y="62"/>
                    </a:lnTo>
                    <a:lnTo>
                      <a:pt x="53" y="60"/>
                    </a:lnTo>
                    <a:lnTo>
                      <a:pt x="65" y="58"/>
                    </a:lnTo>
                    <a:lnTo>
                      <a:pt x="72" y="55"/>
                    </a:lnTo>
                    <a:lnTo>
                      <a:pt x="77" y="49"/>
                    </a:lnTo>
                    <a:lnTo>
                      <a:pt x="75" y="42"/>
                    </a:lnTo>
                    <a:lnTo>
                      <a:pt x="69" y="36"/>
                    </a:lnTo>
                    <a:lnTo>
                      <a:pt x="62" y="33"/>
                    </a:lnTo>
                    <a:lnTo>
                      <a:pt x="53" y="32"/>
                    </a:lnTo>
                    <a:lnTo>
                      <a:pt x="46" y="32"/>
                    </a:lnTo>
                    <a:lnTo>
                      <a:pt x="39" y="33"/>
                    </a:lnTo>
                    <a:lnTo>
                      <a:pt x="33" y="35"/>
                    </a:lnTo>
                    <a:lnTo>
                      <a:pt x="28" y="37"/>
                    </a:lnTo>
                    <a:lnTo>
                      <a:pt x="27" y="37"/>
                    </a:lnTo>
                    <a:lnTo>
                      <a:pt x="25" y="30"/>
                    </a:lnTo>
                    <a:lnTo>
                      <a:pt x="21" y="16"/>
                    </a:lnTo>
                    <a:lnTo>
                      <a:pt x="14" y="3"/>
                    </a:lnTo>
                    <a:lnTo>
                      <a:pt x="2" y="0"/>
                    </a:lnTo>
                    <a:lnTo>
                      <a:pt x="0" y="17"/>
                    </a:lnTo>
                    <a:lnTo>
                      <a:pt x="3" y="36"/>
                    </a:lnTo>
                    <a:lnTo>
                      <a:pt x="8" y="52"/>
                    </a:lnTo>
                    <a:lnTo>
                      <a:pt x="9" y="58"/>
                    </a:lnTo>
                    <a:close/>
                  </a:path>
                </a:pathLst>
              </a:custGeom>
              <a:solidFill>
                <a:srgbClr val="000000"/>
              </a:solidFill>
              <a:ln w="9525">
                <a:solidFill>
                  <a:srgbClr val="969696"/>
                </a:solidFill>
                <a:round/>
                <a:headEnd/>
                <a:tailEnd/>
              </a:ln>
            </p:spPr>
            <p:txBody>
              <a:bodyPr/>
              <a:lstStyle/>
              <a:p>
                <a:endParaRPr lang="en-US"/>
              </a:p>
            </p:txBody>
          </p:sp>
          <p:sp>
            <p:nvSpPr>
              <p:cNvPr id="435272" name="Freeform 72"/>
              <p:cNvSpPr>
                <a:spLocks/>
              </p:cNvSpPr>
              <p:nvPr/>
            </p:nvSpPr>
            <p:spPr bwMode="auto">
              <a:xfrm>
                <a:off x="8258" y="4730"/>
                <a:ext cx="122" cy="281"/>
              </a:xfrm>
              <a:custGeom>
                <a:avLst/>
                <a:gdLst/>
                <a:ahLst/>
                <a:cxnLst>
                  <a:cxn ang="0">
                    <a:pos x="12" y="150"/>
                  </a:cxn>
                  <a:cxn ang="0">
                    <a:pos x="16" y="241"/>
                  </a:cxn>
                  <a:cxn ang="0">
                    <a:pos x="46" y="346"/>
                  </a:cxn>
                  <a:cxn ang="0">
                    <a:pos x="84" y="465"/>
                  </a:cxn>
                  <a:cxn ang="0">
                    <a:pos x="122" y="583"/>
                  </a:cxn>
                  <a:cxn ang="0">
                    <a:pos x="163" y="699"/>
                  </a:cxn>
                  <a:cxn ang="0">
                    <a:pos x="195" y="778"/>
                  </a:cxn>
                  <a:cxn ang="0">
                    <a:pos x="228" y="810"/>
                  </a:cxn>
                  <a:cxn ang="0">
                    <a:pos x="269" y="830"/>
                  </a:cxn>
                  <a:cxn ang="0">
                    <a:pos x="316" y="842"/>
                  </a:cxn>
                  <a:cxn ang="0">
                    <a:pos x="348" y="843"/>
                  </a:cxn>
                  <a:cxn ang="0">
                    <a:pos x="361" y="833"/>
                  </a:cxn>
                  <a:cxn ang="0">
                    <a:pos x="366" y="816"/>
                  </a:cxn>
                  <a:cxn ang="0">
                    <a:pos x="354" y="803"/>
                  </a:cxn>
                  <a:cxn ang="0">
                    <a:pos x="329" y="796"/>
                  </a:cxn>
                  <a:cxn ang="0">
                    <a:pos x="295" y="788"/>
                  </a:cxn>
                  <a:cxn ang="0">
                    <a:pos x="264" y="778"/>
                  </a:cxn>
                  <a:cxn ang="0">
                    <a:pos x="239" y="757"/>
                  </a:cxn>
                  <a:cxn ang="0">
                    <a:pos x="217" y="708"/>
                  </a:cxn>
                  <a:cxn ang="0">
                    <a:pos x="194" y="643"/>
                  </a:cxn>
                  <a:cxn ang="0">
                    <a:pos x="172" y="577"/>
                  </a:cxn>
                  <a:cxn ang="0">
                    <a:pos x="151" y="511"/>
                  </a:cxn>
                  <a:cxn ang="0">
                    <a:pos x="126" y="435"/>
                  </a:cxn>
                  <a:cxn ang="0">
                    <a:pos x="94" y="349"/>
                  </a:cxn>
                  <a:cxn ang="0">
                    <a:pos x="65" y="263"/>
                  </a:cxn>
                  <a:cxn ang="0">
                    <a:pos x="49" y="175"/>
                  </a:cxn>
                  <a:cxn ang="0">
                    <a:pos x="46" y="110"/>
                  </a:cxn>
                  <a:cxn ang="0">
                    <a:pos x="35" y="67"/>
                  </a:cxn>
                  <a:cxn ang="0">
                    <a:pos x="21" y="27"/>
                  </a:cxn>
                  <a:cxn ang="0">
                    <a:pos x="6" y="1"/>
                  </a:cxn>
                  <a:cxn ang="0">
                    <a:pos x="5" y="17"/>
                  </a:cxn>
                  <a:cxn ang="0">
                    <a:pos x="13" y="76"/>
                  </a:cxn>
                </a:cxnLst>
                <a:rect l="0" t="0" r="r" b="b"/>
                <a:pathLst>
                  <a:path w="366" h="845">
                    <a:moveTo>
                      <a:pt x="15" y="104"/>
                    </a:moveTo>
                    <a:lnTo>
                      <a:pt x="12" y="150"/>
                    </a:lnTo>
                    <a:lnTo>
                      <a:pt x="12" y="196"/>
                    </a:lnTo>
                    <a:lnTo>
                      <a:pt x="16" y="241"/>
                    </a:lnTo>
                    <a:lnTo>
                      <a:pt x="27" y="286"/>
                    </a:lnTo>
                    <a:lnTo>
                      <a:pt x="46" y="346"/>
                    </a:lnTo>
                    <a:lnTo>
                      <a:pt x="65" y="406"/>
                    </a:lnTo>
                    <a:lnTo>
                      <a:pt x="84" y="465"/>
                    </a:lnTo>
                    <a:lnTo>
                      <a:pt x="103" y="524"/>
                    </a:lnTo>
                    <a:lnTo>
                      <a:pt x="122" y="583"/>
                    </a:lnTo>
                    <a:lnTo>
                      <a:pt x="143" y="640"/>
                    </a:lnTo>
                    <a:lnTo>
                      <a:pt x="163" y="699"/>
                    </a:lnTo>
                    <a:lnTo>
                      <a:pt x="185" y="758"/>
                    </a:lnTo>
                    <a:lnTo>
                      <a:pt x="195" y="778"/>
                    </a:lnTo>
                    <a:lnTo>
                      <a:pt x="210" y="796"/>
                    </a:lnTo>
                    <a:lnTo>
                      <a:pt x="228" y="810"/>
                    </a:lnTo>
                    <a:lnTo>
                      <a:pt x="247" y="822"/>
                    </a:lnTo>
                    <a:lnTo>
                      <a:pt x="269" y="830"/>
                    </a:lnTo>
                    <a:lnTo>
                      <a:pt x="292" y="837"/>
                    </a:lnTo>
                    <a:lnTo>
                      <a:pt x="316" y="842"/>
                    </a:lnTo>
                    <a:lnTo>
                      <a:pt x="339" y="845"/>
                    </a:lnTo>
                    <a:lnTo>
                      <a:pt x="348" y="843"/>
                    </a:lnTo>
                    <a:lnTo>
                      <a:pt x="355" y="840"/>
                    </a:lnTo>
                    <a:lnTo>
                      <a:pt x="361" y="833"/>
                    </a:lnTo>
                    <a:lnTo>
                      <a:pt x="366" y="824"/>
                    </a:lnTo>
                    <a:lnTo>
                      <a:pt x="366" y="816"/>
                    </a:lnTo>
                    <a:lnTo>
                      <a:pt x="361" y="809"/>
                    </a:lnTo>
                    <a:lnTo>
                      <a:pt x="354" y="803"/>
                    </a:lnTo>
                    <a:lnTo>
                      <a:pt x="345" y="800"/>
                    </a:lnTo>
                    <a:lnTo>
                      <a:pt x="329" y="796"/>
                    </a:lnTo>
                    <a:lnTo>
                      <a:pt x="313" y="793"/>
                    </a:lnTo>
                    <a:lnTo>
                      <a:pt x="295" y="788"/>
                    </a:lnTo>
                    <a:lnTo>
                      <a:pt x="279" y="784"/>
                    </a:lnTo>
                    <a:lnTo>
                      <a:pt x="264" y="778"/>
                    </a:lnTo>
                    <a:lnTo>
                      <a:pt x="251" y="768"/>
                    </a:lnTo>
                    <a:lnTo>
                      <a:pt x="239" y="757"/>
                    </a:lnTo>
                    <a:lnTo>
                      <a:pt x="231" y="741"/>
                    </a:lnTo>
                    <a:lnTo>
                      <a:pt x="217" y="708"/>
                    </a:lnTo>
                    <a:lnTo>
                      <a:pt x="206" y="676"/>
                    </a:lnTo>
                    <a:lnTo>
                      <a:pt x="194" y="643"/>
                    </a:lnTo>
                    <a:lnTo>
                      <a:pt x="184" y="610"/>
                    </a:lnTo>
                    <a:lnTo>
                      <a:pt x="172" y="577"/>
                    </a:lnTo>
                    <a:lnTo>
                      <a:pt x="162" y="544"/>
                    </a:lnTo>
                    <a:lnTo>
                      <a:pt x="151" y="511"/>
                    </a:lnTo>
                    <a:lnTo>
                      <a:pt x="141" y="478"/>
                    </a:lnTo>
                    <a:lnTo>
                      <a:pt x="126" y="435"/>
                    </a:lnTo>
                    <a:lnTo>
                      <a:pt x="110" y="392"/>
                    </a:lnTo>
                    <a:lnTo>
                      <a:pt x="94" y="349"/>
                    </a:lnTo>
                    <a:lnTo>
                      <a:pt x="79" y="306"/>
                    </a:lnTo>
                    <a:lnTo>
                      <a:pt x="65" y="263"/>
                    </a:lnTo>
                    <a:lnTo>
                      <a:pt x="54" y="219"/>
                    </a:lnTo>
                    <a:lnTo>
                      <a:pt x="49" y="175"/>
                    </a:lnTo>
                    <a:lnTo>
                      <a:pt x="47" y="129"/>
                    </a:lnTo>
                    <a:lnTo>
                      <a:pt x="46" y="110"/>
                    </a:lnTo>
                    <a:lnTo>
                      <a:pt x="41" y="89"/>
                    </a:lnTo>
                    <a:lnTo>
                      <a:pt x="35" y="67"/>
                    </a:lnTo>
                    <a:lnTo>
                      <a:pt x="28" y="46"/>
                    </a:lnTo>
                    <a:lnTo>
                      <a:pt x="21" y="27"/>
                    </a:lnTo>
                    <a:lnTo>
                      <a:pt x="13" y="11"/>
                    </a:lnTo>
                    <a:lnTo>
                      <a:pt x="6" y="1"/>
                    </a:lnTo>
                    <a:lnTo>
                      <a:pt x="0" y="0"/>
                    </a:lnTo>
                    <a:lnTo>
                      <a:pt x="5" y="17"/>
                    </a:lnTo>
                    <a:lnTo>
                      <a:pt x="10" y="44"/>
                    </a:lnTo>
                    <a:lnTo>
                      <a:pt x="13" y="76"/>
                    </a:lnTo>
                    <a:lnTo>
                      <a:pt x="15" y="104"/>
                    </a:lnTo>
                    <a:close/>
                  </a:path>
                </a:pathLst>
              </a:custGeom>
              <a:solidFill>
                <a:srgbClr val="000000"/>
              </a:solidFill>
              <a:ln w="9525">
                <a:solidFill>
                  <a:srgbClr val="969696"/>
                </a:solidFill>
                <a:round/>
                <a:headEnd/>
                <a:tailEnd/>
              </a:ln>
            </p:spPr>
            <p:txBody>
              <a:bodyPr/>
              <a:lstStyle/>
              <a:p>
                <a:endParaRPr lang="en-US"/>
              </a:p>
            </p:txBody>
          </p:sp>
          <p:sp>
            <p:nvSpPr>
              <p:cNvPr id="435273" name="Freeform 73"/>
              <p:cNvSpPr>
                <a:spLocks/>
              </p:cNvSpPr>
              <p:nvPr/>
            </p:nvSpPr>
            <p:spPr bwMode="auto">
              <a:xfrm>
                <a:off x="8517" y="4850"/>
                <a:ext cx="29" cy="29"/>
              </a:xfrm>
              <a:custGeom>
                <a:avLst/>
                <a:gdLst/>
                <a:ahLst/>
                <a:cxnLst>
                  <a:cxn ang="0">
                    <a:pos x="84" y="23"/>
                  </a:cxn>
                  <a:cxn ang="0">
                    <a:pos x="88" y="18"/>
                  </a:cxn>
                  <a:cxn ang="0">
                    <a:pos x="87" y="13"/>
                  </a:cxn>
                  <a:cxn ang="0">
                    <a:pos x="84" y="7"/>
                  </a:cxn>
                  <a:cxn ang="0">
                    <a:pos x="77" y="3"/>
                  </a:cxn>
                  <a:cxn ang="0">
                    <a:pos x="71" y="0"/>
                  </a:cxn>
                  <a:cxn ang="0">
                    <a:pos x="62" y="0"/>
                  </a:cxn>
                  <a:cxn ang="0">
                    <a:pos x="55" y="1"/>
                  </a:cxn>
                  <a:cxn ang="0">
                    <a:pos x="47" y="5"/>
                  </a:cxn>
                  <a:cxn ang="0">
                    <a:pos x="41" y="11"/>
                  </a:cxn>
                  <a:cxn ang="0">
                    <a:pos x="34" y="20"/>
                  </a:cxn>
                  <a:cxn ang="0">
                    <a:pos x="25" y="31"/>
                  </a:cxn>
                  <a:cxn ang="0">
                    <a:pos x="16" y="43"/>
                  </a:cxn>
                  <a:cxn ang="0">
                    <a:pos x="9" y="56"/>
                  </a:cxn>
                  <a:cxn ang="0">
                    <a:pos x="3" y="69"/>
                  </a:cxn>
                  <a:cxn ang="0">
                    <a:pos x="0" y="79"/>
                  </a:cxn>
                  <a:cxn ang="0">
                    <a:pos x="3" y="87"/>
                  </a:cxn>
                  <a:cxn ang="0">
                    <a:pos x="15" y="80"/>
                  </a:cxn>
                  <a:cxn ang="0">
                    <a:pos x="27" y="70"/>
                  </a:cxn>
                  <a:cxn ang="0">
                    <a:pos x="40" y="60"/>
                  </a:cxn>
                  <a:cxn ang="0">
                    <a:pos x="52" y="50"/>
                  </a:cxn>
                  <a:cxn ang="0">
                    <a:pos x="63" y="41"/>
                  </a:cxn>
                  <a:cxn ang="0">
                    <a:pos x="72" y="33"/>
                  </a:cxn>
                  <a:cxn ang="0">
                    <a:pos x="80" y="27"/>
                  </a:cxn>
                  <a:cxn ang="0">
                    <a:pos x="84" y="23"/>
                  </a:cxn>
                </a:cxnLst>
                <a:rect l="0" t="0" r="r" b="b"/>
                <a:pathLst>
                  <a:path w="88" h="87">
                    <a:moveTo>
                      <a:pt x="84" y="23"/>
                    </a:moveTo>
                    <a:lnTo>
                      <a:pt x="88" y="18"/>
                    </a:lnTo>
                    <a:lnTo>
                      <a:pt x="87" y="13"/>
                    </a:lnTo>
                    <a:lnTo>
                      <a:pt x="84" y="7"/>
                    </a:lnTo>
                    <a:lnTo>
                      <a:pt x="77" y="3"/>
                    </a:lnTo>
                    <a:lnTo>
                      <a:pt x="71" y="0"/>
                    </a:lnTo>
                    <a:lnTo>
                      <a:pt x="62" y="0"/>
                    </a:lnTo>
                    <a:lnTo>
                      <a:pt x="55" y="1"/>
                    </a:lnTo>
                    <a:lnTo>
                      <a:pt x="47" y="5"/>
                    </a:lnTo>
                    <a:lnTo>
                      <a:pt x="41" y="11"/>
                    </a:lnTo>
                    <a:lnTo>
                      <a:pt x="34" y="20"/>
                    </a:lnTo>
                    <a:lnTo>
                      <a:pt x="25" y="31"/>
                    </a:lnTo>
                    <a:lnTo>
                      <a:pt x="16" y="43"/>
                    </a:lnTo>
                    <a:lnTo>
                      <a:pt x="9" y="56"/>
                    </a:lnTo>
                    <a:lnTo>
                      <a:pt x="3" y="69"/>
                    </a:lnTo>
                    <a:lnTo>
                      <a:pt x="0" y="79"/>
                    </a:lnTo>
                    <a:lnTo>
                      <a:pt x="3" y="87"/>
                    </a:lnTo>
                    <a:lnTo>
                      <a:pt x="15" y="80"/>
                    </a:lnTo>
                    <a:lnTo>
                      <a:pt x="27" y="70"/>
                    </a:lnTo>
                    <a:lnTo>
                      <a:pt x="40" y="60"/>
                    </a:lnTo>
                    <a:lnTo>
                      <a:pt x="52" y="50"/>
                    </a:lnTo>
                    <a:lnTo>
                      <a:pt x="63" y="41"/>
                    </a:lnTo>
                    <a:lnTo>
                      <a:pt x="72" y="33"/>
                    </a:lnTo>
                    <a:lnTo>
                      <a:pt x="80" y="27"/>
                    </a:lnTo>
                    <a:lnTo>
                      <a:pt x="84" y="23"/>
                    </a:lnTo>
                    <a:close/>
                  </a:path>
                </a:pathLst>
              </a:custGeom>
              <a:solidFill>
                <a:srgbClr val="000000"/>
              </a:solidFill>
              <a:ln w="9525">
                <a:solidFill>
                  <a:srgbClr val="969696"/>
                </a:solidFill>
                <a:round/>
                <a:headEnd/>
                <a:tailEnd/>
              </a:ln>
            </p:spPr>
            <p:txBody>
              <a:bodyPr/>
              <a:lstStyle/>
              <a:p>
                <a:endParaRPr lang="en-US"/>
              </a:p>
            </p:txBody>
          </p:sp>
          <p:sp>
            <p:nvSpPr>
              <p:cNvPr id="435274" name="Freeform 74"/>
              <p:cNvSpPr>
                <a:spLocks/>
              </p:cNvSpPr>
              <p:nvPr/>
            </p:nvSpPr>
            <p:spPr bwMode="auto">
              <a:xfrm>
                <a:off x="8536" y="4890"/>
                <a:ext cx="34" cy="9"/>
              </a:xfrm>
              <a:custGeom>
                <a:avLst/>
                <a:gdLst/>
                <a:ahLst/>
                <a:cxnLst>
                  <a:cxn ang="0">
                    <a:pos x="92" y="23"/>
                  </a:cxn>
                  <a:cxn ang="0">
                    <a:pos x="96" y="21"/>
                  </a:cxn>
                  <a:cxn ang="0">
                    <a:pos x="99" y="18"/>
                  </a:cxn>
                  <a:cxn ang="0">
                    <a:pos x="101" y="14"/>
                  </a:cxn>
                  <a:cxn ang="0">
                    <a:pos x="102" y="10"/>
                  </a:cxn>
                  <a:cxn ang="0">
                    <a:pos x="101" y="5"/>
                  </a:cxn>
                  <a:cxn ang="0">
                    <a:pos x="98" y="1"/>
                  </a:cxn>
                  <a:cxn ang="0">
                    <a:pos x="93" y="0"/>
                  </a:cxn>
                  <a:cxn ang="0">
                    <a:pos x="88" y="0"/>
                  </a:cxn>
                  <a:cxn ang="0">
                    <a:pos x="76" y="2"/>
                  </a:cxn>
                  <a:cxn ang="0">
                    <a:pos x="61" y="7"/>
                  </a:cxn>
                  <a:cxn ang="0">
                    <a:pos x="46" y="10"/>
                  </a:cxn>
                  <a:cxn ang="0">
                    <a:pos x="33" y="11"/>
                  </a:cxn>
                  <a:cxn ang="0">
                    <a:pos x="20" y="15"/>
                  </a:cxn>
                  <a:cxn ang="0">
                    <a:pos x="10" y="18"/>
                  </a:cxn>
                  <a:cxn ang="0">
                    <a:pos x="2" y="23"/>
                  </a:cxn>
                  <a:cxn ang="0">
                    <a:pos x="0" y="28"/>
                  </a:cxn>
                  <a:cxn ang="0">
                    <a:pos x="10" y="28"/>
                  </a:cxn>
                  <a:cxn ang="0">
                    <a:pos x="20" y="28"/>
                  </a:cxn>
                  <a:cxn ang="0">
                    <a:pos x="32" y="27"/>
                  </a:cxn>
                  <a:cxn ang="0">
                    <a:pos x="44" y="27"/>
                  </a:cxn>
                  <a:cxn ang="0">
                    <a:pos x="55" y="25"/>
                  </a:cxn>
                  <a:cxn ang="0">
                    <a:pos x="67" y="24"/>
                  </a:cxn>
                  <a:cxn ang="0">
                    <a:pos x="80" y="24"/>
                  </a:cxn>
                  <a:cxn ang="0">
                    <a:pos x="92" y="23"/>
                  </a:cxn>
                </a:cxnLst>
                <a:rect l="0" t="0" r="r" b="b"/>
                <a:pathLst>
                  <a:path w="102" h="28">
                    <a:moveTo>
                      <a:pt x="92" y="23"/>
                    </a:moveTo>
                    <a:lnTo>
                      <a:pt x="96" y="21"/>
                    </a:lnTo>
                    <a:lnTo>
                      <a:pt x="99" y="18"/>
                    </a:lnTo>
                    <a:lnTo>
                      <a:pt x="101" y="14"/>
                    </a:lnTo>
                    <a:lnTo>
                      <a:pt x="102" y="10"/>
                    </a:lnTo>
                    <a:lnTo>
                      <a:pt x="101" y="5"/>
                    </a:lnTo>
                    <a:lnTo>
                      <a:pt x="98" y="1"/>
                    </a:lnTo>
                    <a:lnTo>
                      <a:pt x="93" y="0"/>
                    </a:lnTo>
                    <a:lnTo>
                      <a:pt x="88" y="0"/>
                    </a:lnTo>
                    <a:lnTo>
                      <a:pt x="76" y="2"/>
                    </a:lnTo>
                    <a:lnTo>
                      <a:pt x="61" y="7"/>
                    </a:lnTo>
                    <a:lnTo>
                      <a:pt x="46" y="10"/>
                    </a:lnTo>
                    <a:lnTo>
                      <a:pt x="33" y="11"/>
                    </a:lnTo>
                    <a:lnTo>
                      <a:pt x="20" y="15"/>
                    </a:lnTo>
                    <a:lnTo>
                      <a:pt x="10" y="18"/>
                    </a:lnTo>
                    <a:lnTo>
                      <a:pt x="2" y="23"/>
                    </a:lnTo>
                    <a:lnTo>
                      <a:pt x="0" y="28"/>
                    </a:lnTo>
                    <a:lnTo>
                      <a:pt x="10" y="28"/>
                    </a:lnTo>
                    <a:lnTo>
                      <a:pt x="20" y="28"/>
                    </a:lnTo>
                    <a:lnTo>
                      <a:pt x="32" y="27"/>
                    </a:lnTo>
                    <a:lnTo>
                      <a:pt x="44" y="27"/>
                    </a:lnTo>
                    <a:lnTo>
                      <a:pt x="55" y="25"/>
                    </a:lnTo>
                    <a:lnTo>
                      <a:pt x="67" y="24"/>
                    </a:lnTo>
                    <a:lnTo>
                      <a:pt x="80" y="24"/>
                    </a:lnTo>
                    <a:lnTo>
                      <a:pt x="92" y="23"/>
                    </a:lnTo>
                    <a:close/>
                  </a:path>
                </a:pathLst>
              </a:custGeom>
              <a:solidFill>
                <a:srgbClr val="000000"/>
              </a:solidFill>
              <a:ln w="9525">
                <a:solidFill>
                  <a:srgbClr val="969696"/>
                </a:solidFill>
                <a:round/>
                <a:headEnd/>
                <a:tailEnd/>
              </a:ln>
            </p:spPr>
            <p:txBody>
              <a:bodyPr/>
              <a:lstStyle/>
              <a:p>
                <a:endParaRPr lang="en-US"/>
              </a:p>
            </p:txBody>
          </p:sp>
          <p:sp>
            <p:nvSpPr>
              <p:cNvPr id="435275" name="Freeform 75"/>
              <p:cNvSpPr>
                <a:spLocks/>
              </p:cNvSpPr>
              <p:nvPr/>
            </p:nvSpPr>
            <p:spPr bwMode="auto">
              <a:xfrm>
                <a:off x="8550" y="4921"/>
                <a:ext cx="47" cy="12"/>
              </a:xfrm>
              <a:custGeom>
                <a:avLst/>
                <a:gdLst/>
                <a:ahLst/>
                <a:cxnLst>
                  <a:cxn ang="0">
                    <a:pos x="123" y="36"/>
                  </a:cxn>
                  <a:cxn ang="0">
                    <a:pos x="129" y="36"/>
                  </a:cxn>
                  <a:cxn ang="0">
                    <a:pos x="135" y="32"/>
                  </a:cxn>
                  <a:cxn ang="0">
                    <a:pos x="139" y="28"/>
                  </a:cxn>
                  <a:cxn ang="0">
                    <a:pos x="142" y="20"/>
                  </a:cxn>
                  <a:cxn ang="0">
                    <a:pos x="141" y="15"/>
                  </a:cxn>
                  <a:cxn ang="0">
                    <a:pos x="138" y="9"/>
                  </a:cxn>
                  <a:cxn ang="0">
                    <a:pos x="133" y="5"/>
                  </a:cxn>
                  <a:cxn ang="0">
                    <a:pos x="126" y="3"/>
                  </a:cxn>
                  <a:cxn ang="0">
                    <a:pos x="108" y="3"/>
                  </a:cxn>
                  <a:cxn ang="0">
                    <a:pos x="88" y="3"/>
                  </a:cxn>
                  <a:cxn ang="0">
                    <a:pos x="67" y="2"/>
                  </a:cxn>
                  <a:cxn ang="0">
                    <a:pos x="47" y="2"/>
                  </a:cxn>
                  <a:cxn ang="0">
                    <a:pos x="29" y="0"/>
                  </a:cxn>
                  <a:cxn ang="0">
                    <a:pos x="13" y="2"/>
                  </a:cxn>
                  <a:cxn ang="0">
                    <a:pos x="4" y="5"/>
                  </a:cxn>
                  <a:cxn ang="0">
                    <a:pos x="0" y="9"/>
                  </a:cxn>
                  <a:cxn ang="0">
                    <a:pos x="10" y="12"/>
                  </a:cxn>
                  <a:cxn ang="0">
                    <a:pos x="22" y="16"/>
                  </a:cxn>
                  <a:cxn ang="0">
                    <a:pos x="38" y="19"/>
                  </a:cxn>
                  <a:cxn ang="0">
                    <a:pos x="54" y="22"/>
                  </a:cxn>
                  <a:cxn ang="0">
                    <a:pos x="72" y="25"/>
                  </a:cxn>
                  <a:cxn ang="0">
                    <a:pos x="89" y="29"/>
                  </a:cxn>
                  <a:cxn ang="0">
                    <a:pos x="107" y="32"/>
                  </a:cxn>
                  <a:cxn ang="0">
                    <a:pos x="123" y="36"/>
                  </a:cxn>
                </a:cxnLst>
                <a:rect l="0" t="0" r="r" b="b"/>
                <a:pathLst>
                  <a:path w="142" h="36">
                    <a:moveTo>
                      <a:pt x="123" y="36"/>
                    </a:moveTo>
                    <a:lnTo>
                      <a:pt x="129" y="36"/>
                    </a:lnTo>
                    <a:lnTo>
                      <a:pt x="135" y="32"/>
                    </a:lnTo>
                    <a:lnTo>
                      <a:pt x="139" y="28"/>
                    </a:lnTo>
                    <a:lnTo>
                      <a:pt x="142" y="20"/>
                    </a:lnTo>
                    <a:lnTo>
                      <a:pt x="141" y="15"/>
                    </a:lnTo>
                    <a:lnTo>
                      <a:pt x="138" y="9"/>
                    </a:lnTo>
                    <a:lnTo>
                      <a:pt x="133" y="5"/>
                    </a:lnTo>
                    <a:lnTo>
                      <a:pt x="126" y="3"/>
                    </a:lnTo>
                    <a:lnTo>
                      <a:pt x="108" y="3"/>
                    </a:lnTo>
                    <a:lnTo>
                      <a:pt x="88" y="3"/>
                    </a:lnTo>
                    <a:lnTo>
                      <a:pt x="67" y="2"/>
                    </a:lnTo>
                    <a:lnTo>
                      <a:pt x="47" y="2"/>
                    </a:lnTo>
                    <a:lnTo>
                      <a:pt x="29" y="0"/>
                    </a:lnTo>
                    <a:lnTo>
                      <a:pt x="13" y="2"/>
                    </a:lnTo>
                    <a:lnTo>
                      <a:pt x="4" y="5"/>
                    </a:lnTo>
                    <a:lnTo>
                      <a:pt x="0" y="9"/>
                    </a:lnTo>
                    <a:lnTo>
                      <a:pt x="10" y="12"/>
                    </a:lnTo>
                    <a:lnTo>
                      <a:pt x="22" y="16"/>
                    </a:lnTo>
                    <a:lnTo>
                      <a:pt x="38" y="19"/>
                    </a:lnTo>
                    <a:lnTo>
                      <a:pt x="54" y="22"/>
                    </a:lnTo>
                    <a:lnTo>
                      <a:pt x="72" y="25"/>
                    </a:lnTo>
                    <a:lnTo>
                      <a:pt x="89" y="29"/>
                    </a:lnTo>
                    <a:lnTo>
                      <a:pt x="107" y="32"/>
                    </a:lnTo>
                    <a:lnTo>
                      <a:pt x="123" y="36"/>
                    </a:lnTo>
                    <a:close/>
                  </a:path>
                </a:pathLst>
              </a:custGeom>
              <a:solidFill>
                <a:srgbClr val="000000"/>
              </a:solidFill>
              <a:ln w="9525">
                <a:solidFill>
                  <a:srgbClr val="969696"/>
                </a:solidFill>
                <a:round/>
                <a:headEnd/>
                <a:tailEnd/>
              </a:ln>
            </p:spPr>
            <p:txBody>
              <a:bodyPr/>
              <a:lstStyle/>
              <a:p>
                <a:endParaRPr lang="en-US"/>
              </a:p>
            </p:txBody>
          </p:sp>
          <p:sp>
            <p:nvSpPr>
              <p:cNvPr id="435276" name="Freeform 76"/>
              <p:cNvSpPr>
                <a:spLocks/>
              </p:cNvSpPr>
              <p:nvPr/>
            </p:nvSpPr>
            <p:spPr bwMode="auto">
              <a:xfrm>
                <a:off x="8416" y="4751"/>
                <a:ext cx="117" cy="200"/>
              </a:xfrm>
              <a:custGeom>
                <a:avLst/>
                <a:gdLst/>
                <a:ahLst/>
                <a:cxnLst>
                  <a:cxn ang="0">
                    <a:pos x="108" y="298"/>
                  </a:cxn>
                  <a:cxn ang="0">
                    <a:pos x="132" y="338"/>
                  </a:cxn>
                  <a:cxn ang="0">
                    <a:pos x="157" y="377"/>
                  </a:cxn>
                  <a:cxn ang="0">
                    <a:pos x="182" y="414"/>
                  </a:cxn>
                  <a:cxn ang="0">
                    <a:pos x="208" y="451"/>
                  </a:cxn>
                  <a:cxn ang="0">
                    <a:pos x="235" y="487"/>
                  </a:cxn>
                  <a:cxn ang="0">
                    <a:pos x="263" y="523"/>
                  </a:cxn>
                  <a:cxn ang="0">
                    <a:pos x="292" y="559"/>
                  </a:cxn>
                  <a:cxn ang="0">
                    <a:pos x="321" y="594"/>
                  </a:cxn>
                  <a:cxn ang="0">
                    <a:pos x="326" y="598"/>
                  </a:cxn>
                  <a:cxn ang="0">
                    <a:pos x="332" y="601"/>
                  </a:cxn>
                  <a:cxn ang="0">
                    <a:pos x="337" y="601"/>
                  </a:cxn>
                  <a:cxn ang="0">
                    <a:pos x="343" y="598"/>
                  </a:cxn>
                  <a:cxn ang="0">
                    <a:pos x="349" y="594"/>
                  </a:cxn>
                  <a:cxn ang="0">
                    <a:pos x="351" y="588"/>
                  </a:cxn>
                  <a:cxn ang="0">
                    <a:pos x="351" y="582"/>
                  </a:cxn>
                  <a:cxn ang="0">
                    <a:pos x="349" y="576"/>
                  </a:cxn>
                  <a:cxn ang="0">
                    <a:pos x="327" y="538"/>
                  </a:cxn>
                  <a:cxn ang="0">
                    <a:pos x="304" y="499"/>
                  </a:cxn>
                  <a:cxn ang="0">
                    <a:pos x="279" y="463"/>
                  </a:cxn>
                  <a:cxn ang="0">
                    <a:pos x="252" y="427"/>
                  </a:cxn>
                  <a:cxn ang="0">
                    <a:pos x="224" y="391"/>
                  </a:cxn>
                  <a:cxn ang="0">
                    <a:pos x="198" y="355"/>
                  </a:cxn>
                  <a:cxn ang="0">
                    <a:pos x="172" y="319"/>
                  </a:cxn>
                  <a:cxn ang="0">
                    <a:pos x="147" y="280"/>
                  </a:cxn>
                  <a:cxn ang="0">
                    <a:pos x="125" y="242"/>
                  </a:cxn>
                  <a:cxn ang="0">
                    <a:pos x="101" y="197"/>
                  </a:cxn>
                  <a:cxn ang="0">
                    <a:pos x="79" y="150"/>
                  </a:cxn>
                  <a:cxn ang="0">
                    <a:pos x="59" y="104"/>
                  </a:cxn>
                  <a:cxn ang="0">
                    <a:pos x="38" y="62"/>
                  </a:cxn>
                  <a:cxn ang="0">
                    <a:pos x="22" y="29"/>
                  </a:cxn>
                  <a:cxn ang="0">
                    <a:pos x="9" y="7"/>
                  </a:cxn>
                  <a:cxn ang="0">
                    <a:pos x="0" y="0"/>
                  </a:cxn>
                  <a:cxn ang="0">
                    <a:pos x="4" y="17"/>
                  </a:cxn>
                  <a:cxn ang="0">
                    <a:pos x="13" y="45"/>
                  </a:cxn>
                  <a:cxn ang="0">
                    <a:pos x="23" y="82"/>
                  </a:cxn>
                  <a:cxn ang="0">
                    <a:pos x="38" y="124"/>
                  </a:cxn>
                  <a:cxn ang="0">
                    <a:pos x="54" y="170"/>
                  </a:cxn>
                  <a:cxn ang="0">
                    <a:pos x="70" y="216"/>
                  </a:cxn>
                  <a:cxn ang="0">
                    <a:pos x="89" y="259"/>
                  </a:cxn>
                  <a:cxn ang="0">
                    <a:pos x="108" y="298"/>
                  </a:cxn>
                </a:cxnLst>
                <a:rect l="0" t="0" r="r" b="b"/>
                <a:pathLst>
                  <a:path w="351" h="601">
                    <a:moveTo>
                      <a:pt x="108" y="298"/>
                    </a:moveTo>
                    <a:lnTo>
                      <a:pt x="132" y="338"/>
                    </a:lnTo>
                    <a:lnTo>
                      <a:pt x="157" y="377"/>
                    </a:lnTo>
                    <a:lnTo>
                      <a:pt x="182" y="414"/>
                    </a:lnTo>
                    <a:lnTo>
                      <a:pt x="208" y="451"/>
                    </a:lnTo>
                    <a:lnTo>
                      <a:pt x="235" y="487"/>
                    </a:lnTo>
                    <a:lnTo>
                      <a:pt x="263" y="523"/>
                    </a:lnTo>
                    <a:lnTo>
                      <a:pt x="292" y="559"/>
                    </a:lnTo>
                    <a:lnTo>
                      <a:pt x="321" y="594"/>
                    </a:lnTo>
                    <a:lnTo>
                      <a:pt x="326" y="598"/>
                    </a:lnTo>
                    <a:lnTo>
                      <a:pt x="332" y="601"/>
                    </a:lnTo>
                    <a:lnTo>
                      <a:pt x="337" y="601"/>
                    </a:lnTo>
                    <a:lnTo>
                      <a:pt x="343" y="598"/>
                    </a:lnTo>
                    <a:lnTo>
                      <a:pt x="349" y="594"/>
                    </a:lnTo>
                    <a:lnTo>
                      <a:pt x="351" y="588"/>
                    </a:lnTo>
                    <a:lnTo>
                      <a:pt x="351" y="582"/>
                    </a:lnTo>
                    <a:lnTo>
                      <a:pt x="349" y="576"/>
                    </a:lnTo>
                    <a:lnTo>
                      <a:pt x="327" y="538"/>
                    </a:lnTo>
                    <a:lnTo>
                      <a:pt x="304" y="499"/>
                    </a:lnTo>
                    <a:lnTo>
                      <a:pt x="279" y="463"/>
                    </a:lnTo>
                    <a:lnTo>
                      <a:pt x="252" y="427"/>
                    </a:lnTo>
                    <a:lnTo>
                      <a:pt x="224" y="391"/>
                    </a:lnTo>
                    <a:lnTo>
                      <a:pt x="198" y="355"/>
                    </a:lnTo>
                    <a:lnTo>
                      <a:pt x="172" y="319"/>
                    </a:lnTo>
                    <a:lnTo>
                      <a:pt x="147" y="280"/>
                    </a:lnTo>
                    <a:lnTo>
                      <a:pt x="125" y="242"/>
                    </a:lnTo>
                    <a:lnTo>
                      <a:pt x="101" y="197"/>
                    </a:lnTo>
                    <a:lnTo>
                      <a:pt x="79" y="150"/>
                    </a:lnTo>
                    <a:lnTo>
                      <a:pt x="59" y="104"/>
                    </a:lnTo>
                    <a:lnTo>
                      <a:pt x="38" y="62"/>
                    </a:lnTo>
                    <a:lnTo>
                      <a:pt x="22" y="29"/>
                    </a:lnTo>
                    <a:lnTo>
                      <a:pt x="9" y="7"/>
                    </a:lnTo>
                    <a:lnTo>
                      <a:pt x="0" y="0"/>
                    </a:lnTo>
                    <a:lnTo>
                      <a:pt x="4" y="17"/>
                    </a:lnTo>
                    <a:lnTo>
                      <a:pt x="13" y="45"/>
                    </a:lnTo>
                    <a:lnTo>
                      <a:pt x="23" y="82"/>
                    </a:lnTo>
                    <a:lnTo>
                      <a:pt x="38" y="124"/>
                    </a:lnTo>
                    <a:lnTo>
                      <a:pt x="54" y="170"/>
                    </a:lnTo>
                    <a:lnTo>
                      <a:pt x="70" y="216"/>
                    </a:lnTo>
                    <a:lnTo>
                      <a:pt x="89" y="259"/>
                    </a:lnTo>
                    <a:lnTo>
                      <a:pt x="108" y="298"/>
                    </a:lnTo>
                    <a:close/>
                  </a:path>
                </a:pathLst>
              </a:custGeom>
              <a:solidFill>
                <a:srgbClr val="000000"/>
              </a:solidFill>
              <a:ln w="9525">
                <a:solidFill>
                  <a:srgbClr val="969696"/>
                </a:solidFill>
                <a:round/>
                <a:headEnd/>
                <a:tailEnd/>
              </a:ln>
            </p:spPr>
            <p:txBody>
              <a:bodyPr/>
              <a:lstStyle/>
              <a:p>
                <a:endParaRPr lang="en-US"/>
              </a:p>
            </p:txBody>
          </p:sp>
          <p:sp>
            <p:nvSpPr>
              <p:cNvPr id="435277" name="Freeform 77"/>
              <p:cNvSpPr>
                <a:spLocks/>
              </p:cNvSpPr>
              <p:nvPr/>
            </p:nvSpPr>
            <p:spPr bwMode="auto">
              <a:xfrm>
                <a:off x="8100" y="4623"/>
                <a:ext cx="541" cy="495"/>
              </a:xfrm>
              <a:custGeom>
                <a:avLst/>
                <a:gdLst/>
                <a:ahLst/>
                <a:cxnLst>
                  <a:cxn ang="0">
                    <a:pos x="746" y="0"/>
                  </a:cxn>
                  <a:cxn ang="0">
                    <a:pos x="763" y="0"/>
                  </a:cxn>
                  <a:cxn ang="0">
                    <a:pos x="798" y="1"/>
                  </a:cxn>
                  <a:cxn ang="0">
                    <a:pos x="848" y="2"/>
                  </a:cxn>
                  <a:cxn ang="0">
                    <a:pos x="912" y="5"/>
                  </a:cxn>
                  <a:cxn ang="0">
                    <a:pos x="987" y="10"/>
                  </a:cxn>
                  <a:cxn ang="0">
                    <a:pos x="1074" y="16"/>
                  </a:cxn>
                  <a:cxn ang="0">
                    <a:pos x="1171" y="27"/>
                  </a:cxn>
                  <a:cxn ang="0">
                    <a:pos x="1275" y="39"/>
                  </a:cxn>
                  <a:cxn ang="0">
                    <a:pos x="1386" y="56"/>
                  </a:cxn>
                  <a:cxn ang="0">
                    <a:pos x="1502" y="75"/>
                  </a:cxn>
                  <a:cxn ang="0">
                    <a:pos x="1620" y="100"/>
                  </a:cxn>
                  <a:cxn ang="0">
                    <a:pos x="1742" y="129"/>
                  </a:cxn>
                  <a:cxn ang="0">
                    <a:pos x="1865" y="164"/>
                  </a:cxn>
                  <a:cxn ang="0">
                    <a:pos x="1987" y="204"/>
                  </a:cxn>
                  <a:cxn ang="0">
                    <a:pos x="2105" y="250"/>
                  </a:cxn>
                  <a:cxn ang="0">
                    <a:pos x="1975" y="1184"/>
                  </a:cxn>
                  <a:cxn ang="0">
                    <a:pos x="1990" y="1191"/>
                  </a:cxn>
                  <a:cxn ang="0">
                    <a:pos x="2020" y="1219"/>
                  </a:cxn>
                  <a:cxn ang="0">
                    <a:pos x="2035" y="1282"/>
                  </a:cxn>
                  <a:cxn ang="0">
                    <a:pos x="2011" y="1394"/>
                  </a:cxn>
                  <a:cxn ang="0">
                    <a:pos x="1636" y="1835"/>
                  </a:cxn>
                  <a:cxn ang="0">
                    <a:pos x="1510" y="1979"/>
                  </a:cxn>
                  <a:cxn ang="0">
                    <a:pos x="1490" y="1977"/>
                  </a:cxn>
                  <a:cxn ang="0">
                    <a:pos x="1451" y="1972"/>
                  </a:cxn>
                  <a:cxn ang="0">
                    <a:pos x="1397" y="1965"/>
                  </a:cxn>
                  <a:cxn ang="0">
                    <a:pos x="1328" y="1955"/>
                  </a:cxn>
                  <a:cxn ang="0">
                    <a:pos x="1246" y="1943"/>
                  </a:cxn>
                  <a:cxn ang="0">
                    <a:pos x="1152" y="1927"/>
                  </a:cxn>
                  <a:cxn ang="0">
                    <a:pos x="1049" y="1907"/>
                  </a:cxn>
                  <a:cxn ang="0">
                    <a:pos x="937" y="1884"/>
                  </a:cxn>
                  <a:cxn ang="0">
                    <a:pos x="818" y="1856"/>
                  </a:cxn>
                  <a:cxn ang="0">
                    <a:pos x="696" y="1824"/>
                  </a:cxn>
                  <a:cxn ang="0">
                    <a:pos x="572" y="1787"/>
                  </a:cxn>
                  <a:cxn ang="0">
                    <a:pos x="445" y="1747"/>
                  </a:cxn>
                  <a:cxn ang="0">
                    <a:pos x="319" y="1700"/>
                  </a:cxn>
                  <a:cxn ang="0">
                    <a:pos x="196" y="1647"/>
                  </a:cxn>
                  <a:cxn ang="0">
                    <a:pos x="76" y="1590"/>
                  </a:cxn>
                  <a:cxn ang="0">
                    <a:pos x="18" y="1554"/>
                  </a:cxn>
                  <a:cxn ang="0">
                    <a:pos x="8" y="1514"/>
                  </a:cxn>
                  <a:cxn ang="0">
                    <a:pos x="0" y="1456"/>
                  </a:cxn>
                  <a:cxn ang="0">
                    <a:pos x="3" y="1396"/>
                  </a:cxn>
                  <a:cxn ang="0">
                    <a:pos x="443" y="1002"/>
                  </a:cxn>
                  <a:cxn ang="0">
                    <a:pos x="440" y="989"/>
                  </a:cxn>
                  <a:cxn ang="0">
                    <a:pos x="445" y="953"/>
                  </a:cxn>
                  <a:cxn ang="0">
                    <a:pos x="471" y="902"/>
                  </a:cxn>
                  <a:cxn ang="0">
                    <a:pos x="534" y="845"/>
                  </a:cxn>
                </a:cxnLst>
                <a:rect l="0" t="0" r="r" b="b"/>
                <a:pathLst>
                  <a:path w="2164" h="1979">
                    <a:moveTo>
                      <a:pt x="743" y="0"/>
                    </a:moveTo>
                    <a:lnTo>
                      <a:pt x="746" y="0"/>
                    </a:lnTo>
                    <a:lnTo>
                      <a:pt x="753" y="0"/>
                    </a:lnTo>
                    <a:lnTo>
                      <a:pt x="763" y="0"/>
                    </a:lnTo>
                    <a:lnTo>
                      <a:pt x="778" y="0"/>
                    </a:lnTo>
                    <a:lnTo>
                      <a:pt x="798" y="1"/>
                    </a:lnTo>
                    <a:lnTo>
                      <a:pt x="822" y="1"/>
                    </a:lnTo>
                    <a:lnTo>
                      <a:pt x="848" y="2"/>
                    </a:lnTo>
                    <a:lnTo>
                      <a:pt x="878" y="3"/>
                    </a:lnTo>
                    <a:lnTo>
                      <a:pt x="912" y="5"/>
                    </a:lnTo>
                    <a:lnTo>
                      <a:pt x="949" y="7"/>
                    </a:lnTo>
                    <a:lnTo>
                      <a:pt x="987" y="10"/>
                    </a:lnTo>
                    <a:lnTo>
                      <a:pt x="1030" y="13"/>
                    </a:lnTo>
                    <a:lnTo>
                      <a:pt x="1074" y="16"/>
                    </a:lnTo>
                    <a:lnTo>
                      <a:pt x="1121" y="21"/>
                    </a:lnTo>
                    <a:lnTo>
                      <a:pt x="1171" y="27"/>
                    </a:lnTo>
                    <a:lnTo>
                      <a:pt x="1222" y="32"/>
                    </a:lnTo>
                    <a:lnTo>
                      <a:pt x="1275" y="39"/>
                    </a:lnTo>
                    <a:lnTo>
                      <a:pt x="1329" y="47"/>
                    </a:lnTo>
                    <a:lnTo>
                      <a:pt x="1386" y="56"/>
                    </a:lnTo>
                    <a:lnTo>
                      <a:pt x="1443" y="65"/>
                    </a:lnTo>
                    <a:lnTo>
                      <a:pt x="1502" y="75"/>
                    </a:lnTo>
                    <a:lnTo>
                      <a:pt x="1560" y="87"/>
                    </a:lnTo>
                    <a:lnTo>
                      <a:pt x="1620" y="100"/>
                    </a:lnTo>
                    <a:lnTo>
                      <a:pt x="1681" y="115"/>
                    </a:lnTo>
                    <a:lnTo>
                      <a:pt x="1742" y="129"/>
                    </a:lnTo>
                    <a:lnTo>
                      <a:pt x="1804" y="146"/>
                    </a:lnTo>
                    <a:lnTo>
                      <a:pt x="1865" y="164"/>
                    </a:lnTo>
                    <a:lnTo>
                      <a:pt x="1926" y="183"/>
                    </a:lnTo>
                    <a:lnTo>
                      <a:pt x="1987" y="204"/>
                    </a:lnTo>
                    <a:lnTo>
                      <a:pt x="2047" y="226"/>
                    </a:lnTo>
                    <a:lnTo>
                      <a:pt x="2105" y="250"/>
                    </a:lnTo>
                    <a:lnTo>
                      <a:pt x="2164" y="276"/>
                    </a:lnTo>
                    <a:lnTo>
                      <a:pt x="1975" y="1184"/>
                    </a:lnTo>
                    <a:lnTo>
                      <a:pt x="1980" y="1185"/>
                    </a:lnTo>
                    <a:lnTo>
                      <a:pt x="1990" y="1191"/>
                    </a:lnTo>
                    <a:lnTo>
                      <a:pt x="2005" y="1201"/>
                    </a:lnTo>
                    <a:lnTo>
                      <a:pt x="2020" y="1219"/>
                    </a:lnTo>
                    <a:lnTo>
                      <a:pt x="2031" y="1246"/>
                    </a:lnTo>
                    <a:lnTo>
                      <a:pt x="2035" y="1282"/>
                    </a:lnTo>
                    <a:lnTo>
                      <a:pt x="2030" y="1332"/>
                    </a:lnTo>
                    <a:lnTo>
                      <a:pt x="2011" y="1394"/>
                    </a:lnTo>
                    <a:lnTo>
                      <a:pt x="1681" y="1835"/>
                    </a:lnTo>
                    <a:lnTo>
                      <a:pt x="1636" y="1835"/>
                    </a:lnTo>
                    <a:lnTo>
                      <a:pt x="1512" y="1979"/>
                    </a:lnTo>
                    <a:lnTo>
                      <a:pt x="1510" y="1979"/>
                    </a:lnTo>
                    <a:lnTo>
                      <a:pt x="1502" y="1978"/>
                    </a:lnTo>
                    <a:lnTo>
                      <a:pt x="1490" y="1977"/>
                    </a:lnTo>
                    <a:lnTo>
                      <a:pt x="1474" y="1974"/>
                    </a:lnTo>
                    <a:lnTo>
                      <a:pt x="1451" y="1972"/>
                    </a:lnTo>
                    <a:lnTo>
                      <a:pt x="1427" y="1969"/>
                    </a:lnTo>
                    <a:lnTo>
                      <a:pt x="1397" y="1965"/>
                    </a:lnTo>
                    <a:lnTo>
                      <a:pt x="1364" y="1961"/>
                    </a:lnTo>
                    <a:lnTo>
                      <a:pt x="1328" y="1955"/>
                    </a:lnTo>
                    <a:lnTo>
                      <a:pt x="1288" y="1950"/>
                    </a:lnTo>
                    <a:lnTo>
                      <a:pt x="1246" y="1943"/>
                    </a:lnTo>
                    <a:lnTo>
                      <a:pt x="1200" y="1935"/>
                    </a:lnTo>
                    <a:lnTo>
                      <a:pt x="1152" y="1927"/>
                    </a:lnTo>
                    <a:lnTo>
                      <a:pt x="1101" y="1918"/>
                    </a:lnTo>
                    <a:lnTo>
                      <a:pt x="1049" y="1907"/>
                    </a:lnTo>
                    <a:lnTo>
                      <a:pt x="993" y="1896"/>
                    </a:lnTo>
                    <a:lnTo>
                      <a:pt x="937" y="1884"/>
                    </a:lnTo>
                    <a:lnTo>
                      <a:pt x="878" y="1871"/>
                    </a:lnTo>
                    <a:lnTo>
                      <a:pt x="818" y="1856"/>
                    </a:lnTo>
                    <a:lnTo>
                      <a:pt x="758" y="1841"/>
                    </a:lnTo>
                    <a:lnTo>
                      <a:pt x="696" y="1824"/>
                    </a:lnTo>
                    <a:lnTo>
                      <a:pt x="634" y="1806"/>
                    </a:lnTo>
                    <a:lnTo>
                      <a:pt x="572" y="1787"/>
                    </a:lnTo>
                    <a:lnTo>
                      <a:pt x="508" y="1768"/>
                    </a:lnTo>
                    <a:lnTo>
                      <a:pt x="445" y="1747"/>
                    </a:lnTo>
                    <a:lnTo>
                      <a:pt x="382" y="1724"/>
                    </a:lnTo>
                    <a:lnTo>
                      <a:pt x="319" y="1700"/>
                    </a:lnTo>
                    <a:lnTo>
                      <a:pt x="257" y="1674"/>
                    </a:lnTo>
                    <a:lnTo>
                      <a:pt x="196" y="1647"/>
                    </a:lnTo>
                    <a:lnTo>
                      <a:pt x="135" y="1620"/>
                    </a:lnTo>
                    <a:lnTo>
                      <a:pt x="76" y="1590"/>
                    </a:lnTo>
                    <a:lnTo>
                      <a:pt x="19" y="1559"/>
                    </a:lnTo>
                    <a:lnTo>
                      <a:pt x="18" y="1554"/>
                    </a:lnTo>
                    <a:lnTo>
                      <a:pt x="13" y="1538"/>
                    </a:lnTo>
                    <a:lnTo>
                      <a:pt x="8" y="1514"/>
                    </a:lnTo>
                    <a:lnTo>
                      <a:pt x="3" y="1486"/>
                    </a:lnTo>
                    <a:lnTo>
                      <a:pt x="0" y="1456"/>
                    </a:lnTo>
                    <a:lnTo>
                      <a:pt x="0" y="1424"/>
                    </a:lnTo>
                    <a:lnTo>
                      <a:pt x="3" y="1396"/>
                    </a:lnTo>
                    <a:lnTo>
                      <a:pt x="13" y="1371"/>
                    </a:lnTo>
                    <a:lnTo>
                      <a:pt x="443" y="1002"/>
                    </a:lnTo>
                    <a:lnTo>
                      <a:pt x="441" y="999"/>
                    </a:lnTo>
                    <a:lnTo>
                      <a:pt x="440" y="989"/>
                    </a:lnTo>
                    <a:lnTo>
                      <a:pt x="440" y="973"/>
                    </a:lnTo>
                    <a:lnTo>
                      <a:pt x="445" y="953"/>
                    </a:lnTo>
                    <a:lnTo>
                      <a:pt x="453" y="928"/>
                    </a:lnTo>
                    <a:lnTo>
                      <a:pt x="471" y="902"/>
                    </a:lnTo>
                    <a:lnTo>
                      <a:pt x="497" y="874"/>
                    </a:lnTo>
                    <a:lnTo>
                      <a:pt x="534" y="845"/>
                    </a:lnTo>
                    <a:lnTo>
                      <a:pt x="743" y="0"/>
                    </a:lnTo>
                    <a:close/>
                  </a:path>
                </a:pathLst>
              </a:custGeom>
              <a:solidFill>
                <a:srgbClr val="808080"/>
              </a:solidFill>
              <a:ln w="9525">
                <a:noFill/>
                <a:round/>
                <a:headEnd/>
                <a:tailEnd/>
              </a:ln>
            </p:spPr>
            <p:txBody>
              <a:bodyPr/>
              <a:lstStyle/>
              <a:p>
                <a:endParaRPr lang="en-US"/>
              </a:p>
            </p:txBody>
          </p:sp>
          <p:sp>
            <p:nvSpPr>
              <p:cNvPr id="435278" name="Freeform 78"/>
              <p:cNvSpPr>
                <a:spLocks/>
              </p:cNvSpPr>
              <p:nvPr/>
            </p:nvSpPr>
            <p:spPr bwMode="auto">
              <a:xfrm>
                <a:off x="8279" y="4656"/>
                <a:ext cx="311" cy="233"/>
              </a:xfrm>
              <a:custGeom>
                <a:avLst/>
                <a:gdLst/>
                <a:ahLst/>
                <a:cxnLst>
                  <a:cxn ang="0">
                    <a:pos x="164" y="0"/>
                  </a:cxn>
                  <a:cxn ang="0">
                    <a:pos x="1244" y="214"/>
                  </a:cxn>
                  <a:cxn ang="0">
                    <a:pos x="1067" y="930"/>
                  </a:cxn>
                  <a:cxn ang="0">
                    <a:pos x="0" y="688"/>
                  </a:cxn>
                  <a:cxn ang="0">
                    <a:pos x="164" y="0"/>
                  </a:cxn>
                </a:cxnLst>
                <a:rect l="0" t="0" r="r" b="b"/>
                <a:pathLst>
                  <a:path w="1244" h="930">
                    <a:moveTo>
                      <a:pt x="164" y="0"/>
                    </a:moveTo>
                    <a:lnTo>
                      <a:pt x="1244" y="214"/>
                    </a:lnTo>
                    <a:lnTo>
                      <a:pt x="1067" y="930"/>
                    </a:lnTo>
                    <a:lnTo>
                      <a:pt x="0" y="688"/>
                    </a:lnTo>
                    <a:lnTo>
                      <a:pt x="164" y="0"/>
                    </a:lnTo>
                    <a:close/>
                  </a:path>
                </a:pathLst>
              </a:custGeom>
              <a:solidFill>
                <a:srgbClr val="C0C0C0"/>
              </a:solidFill>
              <a:ln w="9525">
                <a:noFill/>
                <a:round/>
                <a:headEnd/>
                <a:tailEnd/>
              </a:ln>
            </p:spPr>
            <p:txBody>
              <a:bodyPr/>
              <a:lstStyle/>
              <a:p>
                <a:endParaRPr lang="en-US"/>
              </a:p>
            </p:txBody>
          </p:sp>
          <p:sp>
            <p:nvSpPr>
              <p:cNvPr id="435279" name="Freeform 79"/>
              <p:cNvSpPr>
                <a:spLocks/>
              </p:cNvSpPr>
              <p:nvPr/>
            </p:nvSpPr>
            <p:spPr bwMode="auto">
              <a:xfrm>
                <a:off x="8300" y="4672"/>
                <a:ext cx="237" cy="91"/>
              </a:xfrm>
              <a:custGeom>
                <a:avLst/>
                <a:gdLst/>
                <a:ahLst/>
                <a:cxnLst>
                  <a:cxn ang="0">
                    <a:pos x="112" y="0"/>
                  </a:cxn>
                  <a:cxn ang="0">
                    <a:pos x="952" y="153"/>
                  </a:cxn>
                  <a:cxn ang="0">
                    <a:pos x="200" y="108"/>
                  </a:cxn>
                  <a:cxn ang="0">
                    <a:pos x="0" y="366"/>
                  </a:cxn>
                  <a:cxn ang="0">
                    <a:pos x="112" y="0"/>
                  </a:cxn>
                </a:cxnLst>
                <a:rect l="0" t="0" r="r" b="b"/>
                <a:pathLst>
                  <a:path w="952" h="366">
                    <a:moveTo>
                      <a:pt x="112" y="0"/>
                    </a:moveTo>
                    <a:lnTo>
                      <a:pt x="952" y="153"/>
                    </a:lnTo>
                    <a:lnTo>
                      <a:pt x="200" y="108"/>
                    </a:lnTo>
                    <a:lnTo>
                      <a:pt x="0" y="366"/>
                    </a:lnTo>
                    <a:lnTo>
                      <a:pt x="112" y="0"/>
                    </a:lnTo>
                    <a:close/>
                  </a:path>
                </a:pathLst>
              </a:custGeom>
              <a:solidFill>
                <a:srgbClr val="FFFFFF"/>
              </a:solidFill>
              <a:ln w="9525">
                <a:noFill/>
                <a:round/>
                <a:headEnd/>
                <a:tailEnd/>
              </a:ln>
            </p:spPr>
            <p:txBody>
              <a:bodyPr/>
              <a:lstStyle/>
              <a:p>
                <a:endParaRPr lang="en-US"/>
              </a:p>
            </p:txBody>
          </p:sp>
          <p:sp>
            <p:nvSpPr>
              <p:cNvPr id="435280" name="Freeform 80"/>
              <p:cNvSpPr>
                <a:spLocks/>
              </p:cNvSpPr>
              <p:nvPr/>
            </p:nvSpPr>
            <p:spPr bwMode="auto">
              <a:xfrm>
                <a:off x="8222" y="4885"/>
                <a:ext cx="315" cy="84"/>
              </a:xfrm>
              <a:custGeom>
                <a:avLst/>
                <a:gdLst/>
                <a:ahLst/>
                <a:cxnLst>
                  <a:cxn ang="0">
                    <a:pos x="40" y="0"/>
                  </a:cxn>
                  <a:cxn ang="0">
                    <a:pos x="1259" y="288"/>
                  </a:cxn>
                  <a:cxn ang="0">
                    <a:pos x="1226" y="337"/>
                  </a:cxn>
                  <a:cxn ang="0">
                    <a:pos x="0" y="32"/>
                  </a:cxn>
                  <a:cxn ang="0">
                    <a:pos x="40" y="0"/>
                  </a:cxn>
                </a:cxnLst>
                <a:rect l="0" t="0" r="r" b="b"/>
                <a:pathLst>
                  <a:path w="1259" h="337">
                    <a:moveTo>
                      <a:pt x="40" y="0"/>
                    </a:moveTo>
                    <a:lnTo>
                      <a:pt x="1259" y="288"/>
                    </a:lnTo>
                    <a:lnTo>
                      <a:pt x="1226" y="337"/>
                    </a:lnTo>
                    <a:lnTo>
                      <a:pt x="0" y="32"/>
                    </a:lnTo>
                    <a:lnTo>
                      <a:pt x="40" y="0"/>
                    </a:lnTo>
                    <a:close/>
                  </a:path>
                </a:pathLst>
              </a:custGeom>
              <a:solidFill>
                <a:srgbClr val="7F7F7F"/>
              </a:solidFill>
              <a:ln w="9525">
                <a:noFill/>
                <a:round/>
                <a:headEnd/>
                <a:tailEnd/>
              </a:ln>
            </p:spPr>
            <p:txBody>
              <a:bodyPr/>
              <a:lstStyle/>
              <a:p>
                <a:endParaRPr lang="en-US"/>
              </a:p>
            </p:txBody>
          </p:sp>
          <p:sp>
            <p:nvSpPr>
              <p:cNvPr id="435281" name="Freeform 81"/>
              <p:cNvSpPr>
                <a:spLocks/>
              </p:cNvSpPr>
              <p:nvPr/>
            </p:nvSpPr>
            <p:spPr bwMode="auto">
              <a:xfrm>
                <a:off x="8193" y="4910"/>
                <a:ext cx="316" cy="86"/>
              </a:xfrm>
              <a:custGeom>
                <a:avLst/>
                <a:gdLst/>
                <a:ahLst/>
                <a:cxnLst>
                  <a:cxn ang="0">
                    <a:pos x="46" y="0"/>
                  </a:cxn>
                  <a:cxn ang="0">
                    <a:pos x="1265" y="286"/>
                  </a:cxn>
                  <a:cxn ang="0">
                    <a:pos x="1226" y="342"/>
                  </a:cxn>
                  <a:cxn ang="0">
                    <a:pos x="0" y="37"/>
                  </a:cxn>
                  <a:cxn ang="0">
                    <a:pos x="46" y="0"/>
                  </a:cxn>
                </a:cxnLst>
                <a:rect l="0" t="0" r="r" b="b"/>
                <a:pathLst>
                  <a:path w="1265" h="342">
                    <a:moveTo>
                      <a:pt x="46" y="0"/>
                    </a:moveTo>
                    <a:lnTo>
                      <a:pt x="1265" y="286"/>
                    </a:lnTo>
                    <a:lnTo>
                      <a:pt x="1226" y="342"/>
                    </a:lnTo>
                    <a:lnTo>
                      <a:pt x="0" y="37"/>
                    </a:lnTo>
                    <a:lnTo>
                      <a:pt x="46" y="0"/>
                    </a:lnTo>
                    <a:close/>
                  </a:path>
                </a:pathLst>
              </a:custGeom>
              <a:solidFill>
                <a:srgbClr val="7F7F7F"/>
              </a:solidFill>
              <a:ln w="9525">
                <a:noFill/>
                <a:round/>
                <a:headEnd/>
                <a:tailEnd/>
              </a:ln>
            </p:spPr>
            <p:txBody>
              <a:bodyPr/>
              <a:lstStyle/>
              <a:p>
                <a:endParaRPr lang="en-US"/>
              </a:p>
            </p:txBody>
          </p:sp>
          <p:sp>
            <p:nvSpPr>
              <p:cNvPr id="435282" name="Freeform 82"/>
              <p:cNvSpPr>
                <a:spLocks/>
              </p:cNvSpPr>
              <p:nvPr/>
            </p:nvSpPr>
            <p:spPr bwMode="auto">
              <a:xfrm>
                <a:off x="8165" y="4936"/>
                <a:ext cx="316" cy="86"/>
              </a:xfrm>
              <a:custGeom>
                <a:avLst/>
                <a:gdLst/>
                <a:ahLst/>
                <a:cxnLst>
                  <a:cxn ang="0">
                    <a:pos x="45" y="0"/>
                  </a:cxn>
                  <a:cxn ang="0">
                    <a:pos x="1264" y="287"/>
                  </a:cxn>
                  <a:cxn ang="0">
                    <a:pos x="1224" y="344"/>
                  </a:cxn>
                  <a:cxn ang="0">
                    <a:pos x="0" y="37"/>
                  </a:cxn>
                  <a:cxn ang="0">
                    <a:pos x="45" y="0"/>
                  </a:cxn>
                </a:cxnLst>
                <a:rect l="0" t="0" r="r" b="b"/>
                <a:pathLst>
                  <a:path w="1264" h="344">
                    <a:moveTo>
                      <a:pt x="45" y="0"/>
                    </a:moveTo>
                    <a:lnTo>
                      <a:pt x="1264" y="287"/>
                    </a:lnTo>
                    <a:lnTo>
                      <a:pt x="1224" y="344"/>
                    </a:lnTo>
                    <a:lnTo>
                      <a:pt x="0" y="37"/>
                    </a:lnTo>
                    <a:lnTo>
                      <a:pt x="45" y="0"/>
                    </a:lnTo>
                    <a:close/>
                  </a:path>
                </a:pathLst>
              </a:custGeom>
              <a:solidFill>
                <a:srgbClr val="7F7F7F"/>
              </a:solidFill>
              <a:ln w="9525">
                <a:noFill/>
                <a:round/>
                <a:headEnd/>
                <a:tailEnd/>
              </a:ln>
            </p:spPr>
            <p:txBody>
              <a:bodyPr/>
              <a:lstStyle/>
              <a:p>
                <a:endParaRPr lang="en-US"/>
              </a:p>
            </p:txBody>
          </p:sp>
          <p:sp>
            <p:nvSpPr>
              <p:cNvPr id="435283" name="Freeform 83"/>
              <p:cNvSpPr>
                <a:spLocks/>
              </p:cNvSpPr>
              <p:nvPr/>
            </p:nvSpPr>
            <p:spPr bwMode="auto">
              <a:xfrm>
                <a:off x="8243" y="4989"/>
                <a:ext cx="48" cy="19"/>
              </a:xfrm>
              <a:custGeom>
                <a:avLst/>
                <a:gdLst/>
                <a:ahLst/>
                <a:cxnLst>
                  <a:cxn ang="0">
                    <a:pos x="18" y="1"/>
                  </a:cxn>
                  <a:cxn ang="0">
                    <a:pos x="23" y="1"/>
                  </a:cxn>
                  <a:cxn ang="0">
                    <a:pos x="40" y="0"/>
                  </a:cxn>
                  <a:cxn ang="0">
                    <a:pos x="62" y="0"/>
                  </a:cxn>
                  <a:cxn ang="0">
                    <a:pos x="90" y="3"/>
                  </a:cxn>
                  <a:cxn ang="0">
                    <a:pos x="120" y="8"/>
                  </a:cxn>
                  <a:cxn ang="0">
                    <a:pos x="148" y="18"/>
                  </a:cxn>
                  <a:cxn ang="0">
                    <a:pos x="173" y="34"/>
                  </a:cxn>
                  <a:cxn ang="0">
                    <a:pos x="190" y="57"/>
                  </a:cxn>
                  <a:cxn ang="0">
                    <a:pos x="190" y="58"/>
                  </a:cxn>
                  <a:cxn ang="0">
                    <a:pos x="190" y="62"/>
                  </a:cxn>
                  <a:cxn ang="0">
                    <a:pos x="189" y="68"/>
                  </a:cxn>
                  <a:cxn ang="0">
                    <a:pos x="187" y="74"/>
                  </a:cxn>
                  <a:cxn ang="0">
                    <a:pos x="181" y="78"/>
                  </a:cxn>
                  <a:cxn ang="0">
                    <a:pos x="173" y="79"/>
                  </a:cxn>
                  <a:cxn ang="0">
                    <a:pos x="160" y="78"/>
                  </a:cxn>
                  <a:cxn ang="0">
                    <a:pos x="143" y="71"/>
                  </a:cxn>
                  <a:cxn ang="0">
                    <a:pos x="143" y="69"/>
                  </a:cxn>
                  <a:cxn ang="0">
                    <a:pos x="142" y="65"/>
                  </a:cxn>
                  <a:cxn ang="0">
                    <a:pos x="139" y="58"/>
                  </a:cxn>
                  <a:cxn ang="0">
                    <a:pos x="130" y="50"/>
                  </a:cxn>
                  <a:cxn ang="0">
                    <a:pos x="116" y="42"/>
                  </a:cxn>
                  <a:cxn ang="0">
                    <a:pos x="94" y="35"/>
                  </a:cxn>
                  <a:cxn ang="0">
                    <a:pos x="63" y="32"/>
                  </a:cxn>
                  <a:cxn ang="0">
                    <a:pos x="22" y="32"/>
                  </a:cxn>
                  <a:cxn ang="0">
                    <a:pos x="20" y="32"/>
                  </a:cxn>
                  <a:cxn ang="0">
                    <a:pos x="15" y="30"/>
                  </a:cxn>
                  <a:cxn ang="0">
                    <a:pos x="9" y="27"/>
                  </a:cxn>
                  <a:cxn ang="0">
                    <a:pos x="5" y="24"/>
                  </a:cxn>
                  <a:cxn ang="0">
                    <a:pos x="0" y="19"/>
                  </a:cxn>
                  <a:cxn ang="0">
                    <a:pos x="0" y="15"/>
                  </a:cxn>
                  <a:cxn ang="0">
                    <a:pos x="6" y="8"/>
                  </a:cxn>
                  <a:cxn ang="0">
                    <a:pos x="18" y="1"/>
                  </a:cxn>
                </a:cxnLst>
                <a:rect l="0" t="0" r="r" b="b"/>
                <a:pathLst>
                  <a:path w="190" h="79">
                    <a:moveTo>
                      <a:pt x="18" y="1"/>
                    </a:moveTo>
                    <a:lnTo>
                      <a:pt x="23" y="1"/>
                    </a:lnTo>
                    <a:lnTo>
                      <a:pt x="40" y="0"/>
                    </a:lnTo>
                    <a:lnTo>
                      <a:pt x="62" y="0"/>
                    </a:lnTo>
                    <a:lnTo>
                      <a:pt x="90" y="3"/>
                    </a:lnTo>
                    <a:lnTo>
                      <a:pt x="120" y="8"/>
                    </a:lnTo>
                    <a:lnTo>
                      <a:pt x="148" y="18"/>
                    </a:lnTo>
                    <a:lnTo>
                      <a:pt x="173" y="34"/>
                    </a:lnTo>
                    <a:lnTo>
                      <a:pt x="190" y="57"/>
                    </a:lnTo>
                    <a:lnTo>
                      <a:pt x="190" y="58"/>
                    </a:lnTo>
                    <a:lnTo>
                      <a:pt x="190" y="62"/>
                    </a:lnTo>
                    <a:lnTo>
                      <a:pt x="189" y="68"/>
                    </a:lnTo>
                    <a:lnTo>
                      <a:pt x="187" y="74"/>
                    </a:lnTo>
                    <a:lnTo>
                      <a:pt x="181" y="78"/>
                    </a:lnTo>
                    <a:lnTo>
                      <a:pt x="173" y="79"/>
                    </a:lnTo>
                    <a:lnTo>
                      <a:pt x="160" y="78"/>
                    </a:lnTo>
                    <a:lnTo>
                      <a:pt x="143" y="71"/>
                    </a:lnTo>
                    <a:lnTo>
                      <a:pt x="143" y="69"/>
                    </a:lnTo>
                    <a:lnTo>
                      <a:pt x="142" y="65"/>
                    </a:lnTo>
                    <a:lnTo>
                      <a:pt x="139" y="58"/>
                    </a:lnTo>
                    <a:lnTo>
                      <a:pt x="130" y="50"/>
                    </a:lnTo>
                    <a:lnTo>
                      <a:pt x="116" y="42"/>
                    </a:lnTo>
                    <a:lnTo>
                      <a:pt x="94" y="35"/>
                    </a:lnTo>
                    <a:lnTo>
                      <a:pt x="63" y="32"/>
                    </a:lnTo>
                    <a:lnTo>
                      <a:pt x="22" y="32"/>
                    </a:lnTo>
                    <a:lnTo>
                      <a:pt x="20" y="32"/>
                    </a:lnTo>
                    <a:lnTo>
                      <a:pt x="15" y="30"/>
                    </a:lnTo>
                    <a:lnTo>
                      <a:pt x="9" y="27"/>
                    </a:lnTo>
                    <a:lnTo>
                      <a:pt x="5" y="24"/>
                    </a:lnTo>
                    <a:lnTo>
                      <a:pt x="0" y="19"/>
                    </a:lnTo>
                    <a:lnTo>
                      <a:pt x="0" y="15"/>
                    </a:lnTo>
                    <a:lnTo>
                      <a:pt x="6" y="8"/>
                    </a:lnTo>
                    <a:lnTo>
                      <a:pt x="18" y="1"/>
                    </a:lnTo>
                    <a:close/>
                  </a:path>
                </a:pathLst>
              </a:custGeom>
              <a:solidFill>
                <a:srgbClr val="BFBFBF"/>
              </a:solidFill>
              <a:ln w="9525">
                <a:noFill/>
                <a:round/>
                <a:headEnd/>
                <a:tailEnd/>
              </a:ln>
            </p:spPr>
            <p:txBody>
              <a:bodyPr/>
              <a:lstStyle/>
              <a:p>
                <a:endParaRPr lang="en-US"/>
              </a:p>
            </p:txBody>
          </p:sp>
          <p:sp>
            <p:nvSpPr>
              <p:cNvPr id="435284" name="Freeform 84"/>
              <p:cNvSpPr>
                <a:spLocks/>
              </p:cNvSpPr>
              <p:nvPr/>
            </p:nvSpPr>
            <p:spPr bwMode="auto">
              <a:xfrm>
                <a:off x="8246" y="5003"/>
                <a:ext cx="27" cy="15"/>
              </a:xfrm>
              <a:custGeom>
                <a:avLst/>
                <a:gdLst/>
                <a:ahLst/>
                <a:cxnLst>
                  <a:cxn ang="0">
                    <a:pos x="43" y="58"/>
                  </a:cxn>
                  <a:cxn ang="0">
                    <a:pos x="54" y="61"/>
                  </a:cxn>
                  <a:cxn ang="0">
                    <a:pos x="64" y="63"/>
                  </a:cxn>
                  <a:cxn ang="0">
                    <a:pos x="74" y="63"/>
                  </a:cxn>
                  <a:cxn ang="0">
                    <a:pos x="83" y="63"/>
                  </a:cxn>
                  <a:cxn ang="0">
                    <a:pos x="91" y="61"/>
                  </a:cxn>
                  <a:cxn ang="0">
                    <a:pos x="97" y="57"/>
                  </a:cxn>
                  <a:cxn ang="0">
                    <a:pos x="102" y="54"/>
                  </a:cxn>
                  <a:cxn ang="0">
                    <a:pos x="106" y="48"/>
                  </a:cxn>
                  <a:cxn ang="0">
                    <a:pos x="107" y="43"/>
                  </a:cxn>
                  <a:cxn ang="0">
                    <a:pos x="106" y="37"/>
                  </a:cxn>
                  <a:cxn ang="0">
                    <a:pos x="102" y="30"/>
                  </a:cxn>
                  <a:cxn ang="0">
                    <a:pos x="97" y="24"/>
                  </a:cxn>
                  <a:cxn ang="0">
                    <a:pos x="90" y="19"/>
                  </a:cxn>
                  <a:cxn ang="0">
                    <a:pos x="82" y="13"/>
                  </a:cxn>
                  <a:cxn ang="0">
                    <a:pos x="74" y="9"/>
                  </a:cxn>
                  <a:cxn ang="0">
                    <a:pos x="63" y="4"/>
                  </a:cxn>
                  <a:cxn ang="0">
                    <a:pos x="53" y="2"/>
                  </a:cxn>
                  <a:cxn ang="0">
                    <a:pos x="42" y="0"/>
                  </a:cxn>
                  <a:cxn ang="0">
                    <a:pos x="32" y="0"/>
                  </a:cxn>
                  <a:cxn ang="0">
                    <a:pos x="23" y="1"/>
                  </a:cxn>
                  <a:cxn ang="0">
                    <a:pos x="15" y="2"/>
                  </a:cxn>
                  <a:cxn ang="0">
                    <a:pos x="8" y="5"/>
                  </a:cxn>
                  <a:cxn ang="0">
                    <a:pos x="3" y="10"/>
                  </a:cxn>
                  <a:cxn ang="0">
                    <a:pos x="1" y="14"/>
                  </a:cxn>
                  <a:cxn ang="0">
                    <a:pos x="0" y="20"/>
                  </a:cxn>
                  <a:cxn ang="0">
                    <a:pos x="1" y="26"/>
                  </a:cxn>
                  <a:cxn ang="0">
                    <a:pos x="5" y="32"/>
                  </a:cxn>
                  <a:cxn ang="0">
                    <a:pos x="9" y="38"/>
                  </a:cxn>
                  <a:cxn ang="0">
                    <a:pos x="16" y="44"/>
                  </a:cxn>
                  <a:cxn ang="0">
                    <a:pos x="25" y="49"/>
                  </a:cxn>
                  <a:cxn ang="0">
                    <a:pos x="33" y="54"/>
                  </a:cxn>
                  <a:cxn ang="0">
                    <a:pos x="43" y="58"/>
                  </a:cxn>
                </a:cxnLst>
                <a:rect l="0" t="0" r="r" b="b"/>
                <a:pathLst>
                  <a:path w="107" h="63">
                    <a:moveTo>
                      <a:pt x="43" y="58"/>
                    </a:moveTo>
                    <a:lnTo>
                      <a:pt x="54" y="61"/>
                    </a:lnTo>
                    <a:lnTo>
                      <a:pt x="64" y="63"/>
                    </a:lnTo>
                    <a:lnTo>
                      <a:pt x="74" y="63"/>
                    </a:lnTo>
                    <a:lnTo>
                      <a:pt x="83" y="63"/>
                    </a:lnTo>
                    <a:lnTo>
                      <a:pt x="91" y="61"/>
                    </a:lnTo>
                    <a:lnTo>
                      <a:pt x="97" y="57"/>
                    </a:lnTo>
                    <a:lnTo>
                      <a:pt x="102" y="54"/>
                    </a:lnTo>
                    <a:lnTo>
                      <a:pt x="106" y="48"/>
                    </a:lnTo>
                    <a:lnTo>
                      <a:pt x="107" y="43"/>
                    </a:lnTo>
                    <a:lnTo>
                      <a:pt x="106" y="37"/>
                    </a:lnTo>
                    <a:lnTo>
                      <a:pt x="102" y="30"/>
                    </a:lnTo>
                    <a:lnTo>
                      <a:pt x="97" y="24"/>
                    </a:lnTo>
                    <a:lnTo>
                      <a:pt x="90" y="19"/>
                    </a:lnTo>
                    <a:lnTo>
                      <a:pt x="82" y="13"/>
                    </a:lnTo>
                    <a:lnTo>
                      <a:pt x="74" y="9"/>
                    </a:lnTo>
                    <a:lnTo>
                      <a:pt x="63" y="4"/>
                    </a:lnTo>
                    <a:lnTo>
                      <a:pt x="53" y="2"/>
                    </a:lnTo>
                    <a:lnTo>
                      <a:pt x="42" y="0"/>
                    </a:lnTo>
                    <a:lnTo>
                      <a:pt x="32" y="0"/>
                    </a:lnTo>
                    <a:lnTo>
                      <a:pt x="23" y="1"/>
                    </a:lnTo>
                    <a:lnTo>
                      <a:pt x="15" y="2"/>
                    </a:lnTo>
                    <a:lnTo>
                      <a:pt x="8" y="5"/>
                    </a:lnTo>
                    <a:lnTo>
                      <a:pt x="3" y="10"/>
                    </a:lnTo>
                    <a:lnTo>
                      <a:pt x="1" y="14"/>
                    </a:lnTo>
                    <a:lnTo>
                      <a:pt x="0" y="20"/>
                    </a:lnTo>
                    <a:lnTo>
                      <a:pt x="1" y="26"/>
                    </a:lnTo>
                    <a:lnTo>
                      <a:pt x="5" y="32"/>
                    </a:lnTo>
                    <a:lnTo>
                      <a:pt x="9" y="38"/>
                    </a:lnTo>
                    <a:lnTo>
                      <a:pt x="16" y="44"/>
                    </a:lnTo>
                    <a:lnTo>
                      <a:pt x="25" y="49"/>
                    </a:lnTo>
                    <a:lnTo>
                      <a:pt x="33" y="54"/>
                    </a:lnTo>
                    <a:lnTo>
                      <a:pt x="43" y="58"/>
                    </a:lnTo>
                    <a:close/>
                  </a:path>
                </a:pathLst>
              </a:custGeom>
              <a:solidFill>
                <a:srgbClr val="BFBFBF"/>
              </a:solidFill>
              <a:ln w="9525">
                <a:noFill/>
                <a:round/>
                <a:headEnd/>
                <a:tailEnd/>
              </a:ln>
            </p:spPr>
            <p:txBody>
              <a:bodyPr/>
              <a:lstStyle/>
              <a:p>
                <a:endParaRPr lang="en-US"/>
              </a:p>
            </p:txBody>
          </p:sp>
          <p:sp>
            <p:nvSpPr>
              <p:cNvPr id="435285" name="Freeform 85"/>
              <p:cNvSpPr>
                <a:spLocks/>
              </p:cNvSpPr>
              <p:nvPr/>
            </p:nvSpPr>
            <p:spPr bwMode="auto">
              <a:xfrm>
                <a:off x="8113" y="4974"/>
                <a:ext cx="367" cy="131"/>
              </a:xfrm>
              <a:custGeom>
                <a:avLst/>
                <a:gdLst/>
                <a:ahLst/>
                <a:cxnLst>
                  <a:cxn ang="0">
                    <a:pos x="1466" y="407"/>
                  </a:cxn>
                  <a:cxn ang="0">
                    <a:pos x="1446" y="405"/>
                  </a:cxn>
                  <a:cxn ang="0">
                    <a:pos x="1408" y="400"/>
                  </a:cxn>
                  <a:cxn ang="0">
                    <a:pos x="1353" y="393"/>
                  </a:cxn>
                  <a:cxn ang="0">
                    <a:pos x="1285" y="383"/>
                  </a:cxn>
                  <a:cxn ang="0">
                    <a:pos x="1203" y="370"/>
                  </a:cxn>
                  <a:cxn ang="0">
                    <a:pos x="1110" y="354"/>
                  </a:cxn>
                  <a:cxn ang="0">
                    <a:pos x="1008" y="335"/>
                  </a:cxn>
                  <a:cxn ang="0">
                    <a:pos x="898" y="311"/>
                  </a:cxn>
                  <a:cxn ang="0">
                    <a:pos x="782" y="284"/>
                  </a:cxn>
                  <a:cxn ang="0">
                    <a:pos x="663" y="253"/>
                  </a:cxn>
                  <a:cxn ang="0">
                    <a:pos x="541" y="217"/>
                  </a:cxn>
                  <a:cxn ang="0">
                    <a:pos x="417" y="178"/>
                  </a:cxn>
                  <a:cxn ang="0">
                    <a:pos x="296" y="133"/>
                  </a:cxn>
                  <a:cxn ang="0">
                    <a:pos x="178" y="84"/>
                  </a:cxn>
                  <a:cxn ang="0">
                    <a:pos x="64" y="29"/>
                  </a:cxn>
                  <a:cxn ang="0">
                    <a:pos x="7" y="4"/>
                  </a:cxn>
                  <a:cxn ang="0">
                    <a:pos x="3" y="33"/>
                  </a:cxn>
                  <a:cxn ang="0">
                    <a:pos x="0" y="79"/>
                  </a:cxn>
                  <a:cxn ang="0">
                    <a:pos x="10" y="125"/>
                  </a:cxn>
                  <a:cxn ang="0">
                    <a:pos x="23" y="144"/>
                  </a:cxn>
                  <a:cxn ang="0">
                    <a:pos x="33" y="150"/>
                  </a:cxn>
                  <a:cxn ang="0">
                    <a:pos x="54" y="161"/>
                  </a:cxn>
                  <a:cxn ang="0">
                    <a:pos x="86" y="177"/>
                  </a:cxn>
                  <a:cxn ang="0">
                    <a:pos x="128" y="197"/>
                  </a:cxn>
                  <a:cxn ang="0">
                    <a:pos x="182" y="221"/>
                  </a:cxn>
                  <a:cxn ang="0">
                    <a:pos x="247" y="248"/>
                  </a:cxn>
                  <a:cxn ang="0">
                    <a:pos x="322" y="277"/>
                  </a:cxn>
                  <a:cxn ang="0">
                    <a:pos x="410" y="308"/>
                  </a:cxn>
                  <a:cxn ang="0">
                    <a:pos x="508" y="339"/>
                  </a:cxn>
                  <a:cxn ang="0">
                    <a:pos x="618" y="371"/>
                  </a:cxn>
                  <a:cxn ang="0">
                    <a:pos x="740" y="402"/>
                  </a:cxn>
                  <a:cxn ang="0">
                    <a:pos x="874" y="433"/>
                  </a:cxn>
                  <a:cxn ang="0">
                    <a:pos x="1018" y="462"/>
                  </a:cxn>
                  <a:cxn ang="0">
                    <a:pos x="1176" y="490"/>
                  </a:cxn>
                  <a:cxn ang="0">
                    <a:pos x="1346" y="514"/>
                  </a:cxn>
                  <a:cxn ang="0">
                    <a:pos x="1436" y="523"/>
                  </a:cxn>
                  <a:cxn ang="0">
                    <a:pos x="1447" y="506"/>
                  </a:cxn>
                  <a:cxn ang="0">
                    <a:pos x="1461" y="474"/>
                  </a:cxn>
                  <a:cxn ang="0">
                    <a:pos x="1469" y="432"/>
                  </a:cxn>
                </a:cxnLst>
                <a:rect l="0" t="0" r="r" b="b"/>
                <a:pathLst>
                  <a:path w="1469" h="525">
                    <a:moveTo>
                      <a:pt x="1468" y="407"/>
                    </a:moveTo>
                    <a:lnTo>
                      <a:pt x="1466" y="407"/>
                    </a:lnTo>
                    <a:lnTo>
                      <a:pt x="1458" y="406"/>
                    </a:lnTo>
                    <a:lnTo>
                      <a:pt x="1446" y="405"/>
                    </a:lnTo>
                    <a:lnTo>
                      <a:pt x="1429" y="402"/>
                    </a:lnTo>
                    <a:lnTo>
                      <a:pt x="1408" y="400"/>
                    </a:lnTo>
                    <a:lnTo>
                      <a:pt x="1382" y="397"/>
                    </a:lnTo>
                    <a:lnTo>
                      <a:pt x="1353" y="393"/>
                    </a:lnTo>
                    <a:lnTo>
                      <a:pt x="1321" y="389"/>
                    </a:lnTo>
                    <a:lnTo>
                      <a:pt x="1285" y="383"/>
                    </a:lnTo>
                    <a:lnTo>
                      <a:pt x="1245" y="376"/>
                    </a:lnTo>
                    <a:lnTo>
                      <a:pt x="1203" y="370"/>
                    </a:lnTo>
                    <a:lnTo>
                      <a:pt x="1158" y="363"/>
                    </a:lnTo>
                    <a:lnTo>
                      <a:pt x="1110" y="354"/>
                    </a:lnTo>
                    <a:lnTo>
                      <a:pt x="1060" y="345"/>
                    </a:lnTo>
                    <a:lnTo>
                      <a:pt x="1008" y="335"/>
                    </a:lnTo>
                    <a:lnTo>
                      <a:pt x="954" y="323"/>
                    </a:lnTo>
                    <a:lnTo>
                      <a:pt x="898" y="311"/>
                    </a:lnTo>
                    <a:lnTo>
                      <a:pt x="841" y="299"/>
                    </a:lnTo>
                    <a:lnTo>
                      <a:pt x="782" y="284"/>
                    </a:lnTo>
                    <a:lnTo>
                      <a:pt x="723" y="269"/>
                    </a:lnTo>
                    <a:lnTo>
                      <a:pt x="663" y="253"/>
                    </a:lnTo>
                    <a:lnTo>
                      <a:pt x="602" y="236"/>
                    </a:lnTo>
                    <a:lnTo>
                      <a:pt x="541" y="217"/>
                    </a:lnTo>
                    <a:lnTo>
                      <a:pt x="480" y="198"/>
                    </a:lnTo>
                    <a:lnTo>
                      <a:pt x="417" y="178"/>
                    </a:lnTo>
                    <a:lnTo>
                      <a:pt x="356" y="156"/>
                    </a:lnTo>
                    <a:lnTo>
                      <a:pt x="296" y="133"/>
                    </a:lnTo>
                    <a:lnTo>
                      <a:pt x="236" y="109"/>
                    </a:lnTo>
                    <a:lnTo>
                      <a:pt x="178" y="84"/>
                    </a:lnTo>
                    <a:lnTo>
                      <a:pt x="120" y="57"/>
                    </a:lnTo>
                    <a:lnTo>
                      <a:pt x="64" y="29"/>
                    </a:lnTo>
                    <a:lnTo>
                      <a:pt x="9" y="0"/>
                    </a:lnTo>
                    <a:lnTo>
                      <a:pt x="7" y="4"/>
                    </a:lnTo>
                    <a:lnTo>
                      <a:pt x="5" y="15"/>
                    </a:lnTo>
                    <a:lnTo>
                      <a:pt x="3" y="33"/>
                    </a:lnTo>
                    <a:lnTo>
                      <a:pt x="0" y="55"/>
                    </a:lnTo>
                    <a:lnTo>
                      <a:pt x="0" y="79"/>
                    </a:lnTo>
                    <a:lnTo>
                      <a:pt x="3" y="102"/>
                    </a:lnTo>
                    <a:lnTo>
                      <a:pt x="10" y="125"/>
                    </a:lnTo>
                    <a:lnTo>
                      <a:pt x="22" y="143"/>
                    </a:lnTo>
                    <a:lnTo>
                      <a:pt x="23" y="144"/>
                    </a:lnTo>
                    <a:lnTo>
                      <a:pt x="26" y="146"/>
                    </a:lnTo>
                    <a:lnTo>
                      <a:pt x="33" y="150"/>
                    </a:lnTo>
                    <a:lnTo>
                      <a:pt x="43" y="154"/>
                    </a:lnTo>
                    <a:lnTo>
                      <a:pt x="54" y="161"/>
                    </a:lnTo>
                    <a:lnTo>
                      <a:pt x="69" y="169"/>
                    </a:lnTo>
                    <a:lnTo>
                      <a:pt x="86" y="177"/>
                    </a:lnTo>
                    <a:lnTo>
                      <a:pt x="106" y="187"/>
                    </a:lnTo>
                    <a:lnTo>
                      <a:pt x="128" y="197"/>
                    </a:lnTo>
                    <a:lnTo>
                      <a:pt x="154" y="208"/>
                    </a:lnTo>
                    <a:lnTo>
                      <a:pt x="182" y="221"/>
                    </a:lnTo>
                    <a:lnTo>
                      <a:pt x="213" y="234"/>
                    </a:lnTo>
                    <a:lnTo>
                      <a:pt x="247" y="248"/>
                    </a:lnTo>
                    <a:lnTo>
                      <a:pt x="283" y="262"/>
                    </a:lnTo>
                    <a:lnTo>
                      <a:pt x="322" y="277"/>
                    </a:lnTo>
                    <a:lnTo>
                      <a:pt x="364" y="292"/>
                    </a:lnTo>
                    <a:lnTo>
                      <a:pt x="410" y="308"/>
                    </a:lnTo>
                    <a:lnTo>
                      <a:pt x="457" y="323"/>
                    </a:lnTo>
                    <a:lnTo>
                      <a:pt x="508" y="339"/>
                    </a:lnTo>
                    <a:lnTo>
                      <a:pt x="562" y="355"/>
                    </a:lnTo>
                    <a:lnTo>
                      <a:pt x="618" y="371"/>
                    </a:lnTo>
                    <a:lnTo>
                      <a:pt x="678" y="387"/>
                    </a:lnTo>
                    <a:lnTo>
                      <a:pt x="740" y="402"/>
                    </a:lnTo>
                    <a:lnTo>
                      <a:pt x="805" y="418"/>
                    </a:lnTo>
                    <a:lnTo>
                      <a:pt x="874" y="433"/>
                    </a:lnTo>
                    <a:lnTo>
                      <a:pt x="945" y="449"/>
                    </a:lnTo>
                    <a:lnTo>
                      <a:pt x="1018" y="462"/>
                    </a:lnTo>
                    <a:lnTo>
                      <a:pt x="1096" y="477"/>
                    </a:lnTo>
                    <a:lnTo>
                      <a:pt x="1176" y="490"/>
                    </a:lnTo>
                    <a:lnTo>
                      <a:pt x="1259" y="503"/>
                    </a:lnTo>
                    <a:lnTo>
                      <a:pt x="1346" y="514"/>
                    </a:lnTo>
                    <a:lnTo>
                      <a:pt x="1435" y="525"/>
                    </a:lnTo>
                    <a:lnTo>
                      <a:pt x="1436" y="523"/>
                    </a:lnTo>
                    <a:lnTo>
                      <a:pt x="1441" y="516"/>
                    </a:lnTo>
                    <a:lnTo>
                      <a:pt x="1447" y="506"/>
                    </a:lnTo>
                    <a:lnTo>
                      <a:pt x="1454" y="491"/>
                    </a:lnTo>
                    <a:lnTo>
                      <a:pt x="1461" y="474"/>
                    </a:lnTo>
                    <a:lnTo>
                      <a:pt x="1466" y="454"/>
                    </a:lnTo>
                    <a:lnTo>
                      <a:pt x="1469" y="432"/>
                    </a:lnTo>
                    <a:lnTo>
                      <a:pt x="1468" y="407"/>
                    </a:lnTo>
                    <a:close/>
                  </a:path>
                </a:pathLst>
              </a:custGeom>
              <a:solidFill>
                <a:srgbClr val="F2E5BF"/>
              </a:solidFill>
              <a:ln w="9525">
                <a:noFill/>
                <a:round/>
                <a:headEnd/>
                <a:tailEnd/>
              </a:ln>
            </p:spPr>
            <p:txBody>
              <a:bodyPr/>
              <a:lstStyle/>
              <a:p>
                <a:endParaRPr lang="en-US"/>
              </a:p>
            </p:txBody>
          </p:sp>
          <p:sp>
            <p:nvSpPr>
              <p:cNvPr id="435286" name="Freeform 86"/>
              <p:cNvSpPr>
                <a:spLocks/>
              </p:cNvSpPr>
              <p:nvPr/>
            </p:nvSpPr>
            <p:spPr bwMode="auto">
              <a:xfrm>
                <a:off x="8253" y="4846"/>
                <a:ext cx="42" cy="29"/>
              </a:xfrm>
              <a:custGeom>
                <a:avLst/>
                <a:gdLst/>
                <a:ahLst/>
                <a:cxnLst>
                  <a:cxn ang="0">
                    <a:pos x="53" y="0"/>
                  </a:cxn>
                  <a:cxn ang="0">
                    <a:pos x="49" y="0"/>
                  </a:cxn>
                  <a:cxn ang="0">
                    <a:pos x="41" y="3"/>
                  </a:cxn>
                  <a:cxn ang="0">
                    <a:pos x="30" y="7"/>
                  </a:cxn>
                  <a:cxn ang="0">
                    <a:pos x="17" y="15"/>
                  </a:cxn>
                  <a:cxn ang="0">
                    <a:pos x="7" y="26"/>
                  </a:cxn>
                  <a:cxn ang="0">
                    <a:pos x="1" y="43"/>
                  </a:cxn>
                  <a:cxn ang="0">
                    <a:pos x="0" y="65"/>
                  </a:cxn>
                  <a:cxn ang="0">
                    <a:pos x="7" y="94"/>
                  </a:cxn>
                  <a:cxn ang="0">
                    <a:pos x="98" y="120"/>
                  </a:cxn>
                  <a:cxn ang="0">
                    <a:pos x="97" y="114"/>
                  </a:cxn>
                  <a:cxn ang="0">
                    <a:pos x="97" y="102"/>
                  </a:cxn>
                  <a:cxn ang="0">
                    <a:pos x="97" y="84"/>
                  </a:cxn>
                  <a:cxn ang="0">
                    <a:pos x="101" y="64"/>
                  </a:cxn>
                  <a:cxn ang="0">
                    <a:pos x="108" y="44"/>
                  </a:cxn>
                  <a:cxn ang="0">
                    <a:pos x="121" y="30"/>
                  </a:cxn>
                  <a:cxn ang="0">
                    <a:pos x="141" y="22"/>
                  </a:cxn>
                  <a:cxn ang="0">
                    <a:pos x="170" y="25"/>
                  </a:cxn>
                  <a:cxn ang="0">
                    <a:pos x="53" y="0"/>
                  </a:cxn>
                </a:cxnLst>
                <a:rect l="0" t="0" r="r" b="b"/>
                <a:pathLst>
                  <a:path w="170" h="120">
                    <a:moveTo>
                      <a:pt x="53" y="0"/>
                    </a:moveTo>
                    <a:lnTo>
                      <a:pt x="49" y="0"/>
                    </a:lnTo>
                    <a:lnTo>
                      <a:pt x="41" y="3"/>
                    </a:lnTo>
                    <a:lnTo>
                      <a:pt x="30" y="7"/>
                    </a:lnTo>
                    <a:lnTo>
                      <a:pt x="17" y="15"/>
                    </a:lnTo>
                    <a:lnTo>
                      <a:pt x="7" y="26"/>
                    </a:lnTo>
                    <a:lnTo>
                      <a:pt x="1" y="43"/>
                    </a:lnTo>
                    <a:lnTo>
                      <a:pt x="0" y="65"/>
                    </a:lnTo>
                    <a:lnTo>
                      <a:pt x="7" y="94"/>
                    </a:lnTo>
                    <a:lnTo>
                      <a:pt x="98" y="120"/>
                    </a:lnTo>
                    <a:lnTo>
                      <a:pt x="97" y="114"/>
                    </a:lnTo>
                    <a:lnTo>
                      <a:pt x="97" y="102"/>
                    </a:lnTo>
                    <a:lnTo>
                      <a:pt x="97" y="84"/>
                    </a:lnTo>
                    <a:lnTo>
                      <a:pt x="101" y="64"/>
                    </a:lnTo>
                    <a:lnTo>
                      <a:pt x="108" y="44"/>
                    </a:lnTo>
                    <a:lnTo>
                      <a:pt x="121" y="30"/>
                    </a:lnTo>
                    <a:lnTo>
                      <a:pt x="141" y="22"/>
                    </a:lnTo>
                    <a:lnTo>
                      <a:pt x="170" y="25"/>
                    </a:lnTo>
                    <a:lnTo>
                      <a:pt x="53" y="0"/>
                    </a:lnTo>
                    <a:close/>
                  </a:path>
                </a:pathLst>
              </a:custGeom>
              <a:solidFill>
                <a:srgbClr val="F2E5BF"/>
              </a:solidFill>
              <a:ln w="9525">
                <a:noFill/>
                <a:round/>
                <a:headEnd/>
                <a:tailEnd/>
              </a:ln>
            </p:spPr>
            <p:txBody>
              <a:bodyPr/>
              <a:lstStyle/>
              <a:p>
                <a:endParaRPr lang="en-US"/>
              </a:p>
            </p:txBody>
          </p:sp>
          <p:sp>
            <p:nvSpPr>
              <p:cNvPr id="435287" name="Freeform 87"/>
              <p:cNvSpPr>
                <a:spLocks/>
              </p:cNvSpPr>
              <p:nvPr/>
            </p:nvSpPr>
            <p:spPr bwMode="auto">
              <a:xfrm>
                <a:off x="8494" y="4901"/>
                <a:ext cx="43" cy="29"/>
              </a:xfrm>
              <a:custGeom>
                <a:avLst/>
                <a:gdLst/>
                <a:ahLst/>
                <a:cxnLst>
                  <a:cxn ang="0">
                    <a:pos x="53" y="0"/>
                  </a:cxn>
                  <a:cxn ang="0">
                    <a:pos x="49" y="0"/>
                  </a:cxn>
                  <a:cxn ang="0">
                    <a:pos x="41" y="3"/>
                  </a:cxn>
                  <a:cxn ang="0">
                    <a:pos x="29" y="7"/>
                  </a:cxn>
                  <a:cxn ang="0">
                    <a:pos x="18" y="14"/>
                  </a:cxn>
                  <a:cxn ang="0">
                    <a:pos x="7" y="25"/>
                  </a:cxn>
                  <a:cxn ang="0">
                    <a:pos x="0" y="42"/>
                  </a:cxn>
                  <a:cxn ang="0">
                    <a:pos x="0" y="65"/>
                  </a:cxn>
                  <a:cxn ang="0">
                    <a:pos x="7" y="94"/>
                  </a:cxn>
                  <a:cxn ang="0">
                    <a:pos x="97" y="119"/>
                  </a:cxn>
                  <a:cxn ang="0">
                    <a:pos x="96" y="114"/>
                  </a:cxn>
                  <a:cxn ang="0">
                    <a:pos x="96" y="101"/>
                  </a:cxn>
                  <a:cxn ang="0">
                    <a:pos x="96" y="83"/>
                  </a:cxn>
                  <a:cxn ang="0">
                    <a:pos x="100" y="62"/>
                  </a:cxn>
                  <a:cxn ang="0">
                    <a:pos x="107" y="44"/>
                  </a:cxn>
                  <a:cxn ang="0">
                    <a:pos x="120" y="30"/>
                  </a:cxn>
                  <a:cxn ang="0">
                    <a:pos x="141" y="22"/>
                  </a:cxn>
                  <a:cxn ang="0">
                    <a:pos x="170" y="25"/>
                  </a:cxn>
                  <a:cxn ang="0">
                    <a:pos x="53" y="0"/>
                  </a:cxn>
                </a:cxnLst>
                <a:rect l="0" t="0" r="r" b="b"/>
                <a:pathLst>
                  <a:path w="170" h="119">
                    <a:moveTo>
                      <a:pt x="53" y="0"/>
                    </a:moveTo>
                    <a:lnTo>
                      <a:pt x="49" y="0"/>
                    </a:lnTo>
                    <a:lnTo>
                      <a:pt x="41" y="3"/>
                    </a:lnTo>
                    <a:lnTo>
                      <a:pt x="29" y="7"/>
                    </a:lnTo>
                    <a:lnTo>
                      <a:pt x="18" y="14"/>
                    </a:lnTo>
                    <a:lnTo>
                      <a:pt x="7" y="25"/>
                    </a:lnTo>
                    <a:lnTo>
                      <a:pt x="0" y="42"/>
                    </a:lnTo>
                    <a:lnTo>
                      <a:pt x="0" y="65"/>
                    </a:lnTo>
                    <a:lnTo>
                      <a:pt x="7" y="94"/>
                    </a:lnTo>
                    <a:lnTo>
                      <a:pt x="97" y="119"/>
                    </a:lnTo>
                    <a:lnTo>
                      <a:pt x="96" y="114"/>
                    </a:lnTo>
                    <a:lnTo>
                      <a:pt x="96" y="101"/>
                    </a:lnTo>
                    <a:lnTo>
                      <a:pt x="96" y="83"/>
                    </a:lnTo>
                    <a:lnTo>
                      <a:pt x="100" y="62"/>
                    </a:lnTo>
                    <a:lnTo>
                      <a:pt x="107" y="44"/>
                    </a:lnTo>
                    <a:lnTo>
                      <a:pt x="120" y="30"/>
                    </a:lnTo>
                    <a:lnTo>
                      <a:pt x="141" y="22"/>
                    </a:lnTo>
                    <a:lnTo>
                      <a:pt x="170" y="25"/>
                    </a:lnTo>
                    <a:lnTo>
                      <a:pt x="53" y="0"/>
                    </a:lnTo>
                    <a:close/>
                  </a:path>
                </a:pathLst>
              </a:custGeom>
              <a:solidFill>
                <a:srgbClr val="F2E5BF"/>
              </a:solidFill>
              <a:ln w="9525">
                <a:noFill/>
                <a:round/>
                <a:headEnd/>
                <a:tailEnd/>
              </a:ln>
            </p:spPr>
            <p:txBody>
              <a:bodyPr/>
              <a:lstStyle/>
              <a:p>
                <a:endParaRPr lang="en-US"/>
              </a:p>
            </p:txBody>
          </p:sp>
          <p:sp>
            <p:nvSpPr>
              <p:cNvPr id="435288" name="Freeform 88"/>
              <p:cNvSpPr>
                <a:spLocks/>
              </p:cNvSpPr>
              <p:nvPr/>
            </p:nvSpPr>
            <p:spPr bwMode="auto">
              <a:xfrm>
                <a:off x="8299" y="4855"/>
                <a:ext cx="182" cy="50"/>
              </a:xfrm>
              <a:custGeom>
                <a:avLst/>
                <a:gdLst/>
                <a:ahLst/>
                <a:cxnLst>
                  <a:cxn ang="0">
                    <a:pos x="0" y="44"/>
                  </a:cxn>
                  <a:cxn ang="0">
                    <a:pos x="697" y="200"/>
                  </a:cxn>
                  <a:cxn ang="0">
                    <a:pos x="730" y="156"/>
                  </a:cxn>
                  <a:cxn ang="0">
                    <a:pos x="33" y="0"/>
                  </a:cxn>
                  <a:cxn ang="0">
                    <a:pos x="0" y="44"/>
                  </a:cxn>
                </a:cxnLst>
                <a:rect l="0" t="0" r="r" b="b"/>
                <a:pathLst>
                  <a:path w="730" h="200">
                    <a:moveTo>
                      <a:pt x="0" y="44"/>
                    </a:moveTo>
                    <a:lnTo>
                      <a:pt x="697" y="200"/>
                    </a:lnTo>
                    <a:lnTo>
                      <a:pt x="730" y="156"/>
                    </a:lnTo>
                    <a:lnTo>
                      <a:pt x="33" y="0"/>
                    </a:lnTo>
                    <a:lnTo>
                      <a:pt x="0" y="44"/>
                    </a:lnTo>
                    <a:close/>
                  </a:path>
                </a:pathLst>
              </a:custGeom>
              <a:solidFill>
                <a:srgbClr val="F2E5BF"/>
              </a:solidFill>
              <a:ln w="9525">
                <a:noFill/>
                <a:round/>
                <a:headEnd/>
                <a:tailEnd/>
              </a:ln>
            </p:spPr>
            <p:txBody>
              <a:bodyPr/>
              <a:lstStyle/>
              <a:p>
                <a:endParaRPr lang="en-US"/>
              </a:p>
            </p:txBody>
          </p:sp>
          <p:sp>
            <p:nvSpPr>
              <p:cNvPr id="435289" name="Freeform 89"/>
              <p:cNvSpPr>
                <a:spLocks/>
              </p:cNvSpPr>
              <p:nvPr/>
            </p:nvSpPr>
            <p:spPr bwMode="auto">
              <a:xfrm>
                <a:off x="8297" y="4875"/>
                <a:ext cx="176" cy="47"/>
              </a:xfrm>
              <a:custGeom>
                <a:avLst/>
                <a:gdLst/>
                <a:ahLst/>
                <a:cxnLst>
                  <a:cxn ang="0">
                    <a:pos x="0" y="30"/>
                  </a:cxn>
                  <a:cxn ang="0">
                    <a:pos x="696" y="187"/>
                  </a:cxn>
                  <a:cxn ang="0">
                    <a:pos x="703" y="157"/>
                  </a:cxn>
                  <a:cxn ang="0">
                    <a:pos x="6" y="0"/>
                  </a:cxn>
                  <a:cxn ang="0">
                    <a:pos x="0" y="30"/>
                  </a:cxn>
                </a:cxnLst>
                <a:rect l="0" t="0" r="r" b="b"/>
                <a:pathLst>
                  <a:path w="703" h="187">
                    <a:moveTo>
                      <a:pt x="0" y="30"/>
                    </a:moveTo>
                    <a:lnTo>
                      <a:pt x="696" y="187"/>
                    </a:lnTo>
                    <a:lnTo>
                      <a:pt x="703" y="157"/>
                    </a:lnTo>
                    <a:lnTo>
                      <a:pt x="6" y="0"/>
                    </a:lnTo>
                    <a:lnTo>
                      <a:pt x="0" y="30"/>
                    </a:lnTo>
                    <a:close/>
                  </a:path>
                </a:pathLst>
              </a:custGeom>
              <a:solidFill>
                <a:srgbClr val="F2E5BF"/>
              </a:solidFill>
              <a:ln w="9525">
                <a:noFill/>
                <a:round/>
                <a:headEnd/>
                <a:tailEnd/>
              </a:ln>
            </p:spPr>
            <p:txBody>
              <a:bodyPr/>
              <a:lstStyle/>
              <a:p>
                <a:endParaRPr lang="en-US"/>
              </a:p>
            </p:txBody>
          </p:sp>
          <p:sp>
            <p:nvSpPr>
              <p:cNvPr id="435290" name="Freeform 90"/>
              <p:cNvSpPr>
                <a:spLocks/>
              </p:cNvSpPr>
              <p:nvPr/>
            </p:nvSpPr>
            <p:spPr bwMode="auto">
              <a:xfrm>
                <a:off x="8486" y="4969"/>
                <a:ext cx="106" cy="127"/>
              </a:xfrm>
              <a:custGeom>
                <a:avLst/>
                <a:gdLst/>
                <a:ahLst/>
                <a:cxnLst>
                  <a:cxn ang="0">
                    <a:pos x="0" y="508"/>
                  </a:cxn>
                  <a:cxn ang="0">
                    <a:pos x="86" y="388"/>
                  </a:cxn>
                  <a:cxn ang="0">
                    <a:pos x="124" y="388"/>
                  </a:cxn>
                  <a:cxn ang="0">
                    <a:pos x="424" y="0"/>
                  </a:cxn>
                  <a:cxn ang="0">
                    <a:pos x="130" y="282"/>
                  </a:cxn>
                  <a:cxn ang="0">
                    <a:pos x="66" y="289"/>
                  </a:cxn>
                  <a:cxn ang="0">
                    <a:pos x="0" y="358"/>
                  </a:cxn>
                  <a:cxn ang="0">
                    <a:pos x="0" y="508"/>
                  </a:cxn>
                </a:cxnLst>
                <a:rect l="0" t="0" r="r" b="b"/>
                <a:pathLst>
                  <a:path w="424" h="508">
                    <a:moveTo>
                      <a:pt x="0" y="508"/>
                    </a:moveTo>
                    <a:lnTo>
                      <a:pt x="86" y="388"/>
                    </a:lnTo>
                    <a:lnTo>
                      <a:pt x="124" y="388"/>
                    </a:lnTo>
                    <a:lnTo>
                      <a:pt x="424" y="0"/>
                    </a:lnTo>
                    <a:lnTo>
                      <a:pt x="130" y="282"/>
                    </a:lnTo>
                    <a:lnTo>
                      <a:pt x="66" y="289"/>
                    </a:lnTo>
                    <a:lnTo>
                      <a:pt x="0" y="358"/>
                    </a:lnTo>
                    <a:lnTo>
                      <a:pt x="0" y="508"/>
                    </a:lnTo>
                    <a:close/>
                  </a:path>
                </a:pathLst>
              </a:custGeom>
              <a:solidFill>
                <a:srgbClr val="F2E5BF"/>
              </a:solidFill>
              <a:ln w="9525">
                <a:noFill/>
                <a:round/>
                <a:headEnd/>
                <a:tailEnd/>
              </a:ln>
            </p:spPr>
            <p:txBody>
              <a:bodyPr/>
              <a:lstStyle/>
              <a:p>
                <a:endParaRPr lang="en-US"/>
              </a:p>
            </p:txBody>
          </p:sp>
          <p:sp>
            <p:nvSpPr>
              <p:cNvPr id="435291" name="Freeform 91"/>
              <p:cNvSpPr>
                <a:spLocks/>
              </p:cNvSpPr>
              <p:nvPr/>
            </p:nvSpPr>
            <p:spPr bwMode="auto">
              <a:xfrm>
                <a:off x="8312" y="4637"/>
                <a:ext cx="296" cy="61"/>
              </a:xfrm>
              <a:custGeom>
                <a:avLst/>
                <a:gdLst/>
                <a:ahLst/>
                <a:cxnLst>
                  <a:cxn ang="0">
                    <a:pos x="0" y="0"/>
                  </a:cxn>
                  <a:cxn ang="0">
                    <a:pos x="1186" y="245"/>
                  </a:cxn>
                  <a:cxn ang="0">
                    <a:pos x="1184" y="244"/>
                  </a:cxn>
                  <a:cxn ang="0">
                    <a:pos x="1180" y="242"/>
                  </a:cxn>
                  <a:cxn ang="0">
                    <a:pos x="1172" y="239"/>
                  </a:cxn>
                  <a:cxn ang="0">
                    <a:pos x="1161" y="233"/>
                  </a:cxn>
                  <a:cxn ang="0">
                    <a:pos x="1147" y="228"/>
                  </a:cxn>
                  <a:cxn ang="0">
                    <a:pos x="1130" y="222"/>
                  </a:cxn>
                  <a:cxn ang="0">
                    <a:pos x="1112" y="214"/>
                  </a:cxn>
                  <a:cxn ang="0">
                    <a:pos x="1091" y="205"/>
                  </a:cxn>
                  <a:cxn ang="0">
                    <a:pos x="1066" y="196"/>
                  </a:cxn>
                  <a:cxn ang="0">
                    <a:pos x="1039" y="187"/>
                  </a:cxn>
                  <a:cxn ang="0">
                    <a:pos x="1010" y="177"/>
                  </a:cxn>
                  <a:cxn ang="0">
                    <a:pos x="979" y="166"/>
                  </a:cxn>
                  <a:cxn ang="0">
                    <a:pos x="945" y="154"/>
                  </a:cxn>
                  <a:cxn ang="0">
                    <a:pos x="910" y="143"/>
                  </a:cxn>
                  <a:cxn ang="0">
                    <a:pos x="871" y="132"/>
                  </a:cxn>
                  <a:cxn ang="0">
                    <a:pos x="832" y="121"/>
                  </a:cxn>
                  <a:cxn ang="0">
                    <a:pos x="790" y="108"/>
                  </a:cxn>
                  <a:cxn ang="0">
                    <a:pos x="747" y="97"/>
                  </a:cxn>
                  <a:cxn ang="0">
                    <a:pos x="702" y="86"/>
                  </a:cxn>
                  <a:cxn ang="0">
                    <a:pos x="655" y="74"/>
                  </a:cxn>
                  <a:cxn ang="0">
                    <a:pos x="607" y="64"/>
                  </a:cxn>
                  <a:cxn ang="0">
                    <a:pos x="557" y="54"/>
                  </a:cxn>
                  <a:cxn ang="0">
                    <a:pos x="506" y="45"/>
                  </a:cxn>
                  <a:cxn ang="0">
                    <a:pos x="454" y="36"/>
                  </a:cxn>
                  <a:cxn ang="0">
                    <a:pos x="400" y="28"/>
                  </a:cxn>
                  <a:cxn ang="0">
                    <a:pos x="346" y="20"/>
                  </a:cxn>
                  <a:cxn ang="0">
                    <a:pos x="290" y="15"/>
                  </a:cxn>
                  <a:cxn ang="0">
                    <a:pos x="233" y="9"/>
                  </a:cxn>
                  <a:cxn ang="0">
                    <a:pos x="176" y="4"/>
                  </a:cxn>
                  <a:cxn ang="0">
                    <a:pos x="118" y="2"/>
                  </a:cxn>
                  <a:cxn ang="0">
                    <a:pos x="60" y="0"/>
                  </a:cxn>
                  <a:cxn ang="0">
                    <a:pos x="0" y="0"/>
                  </a:cxn>
                </a:cxnLst>
                <a:rect l="0" t="0" r="r" b="b"/>
                <a:pathLst>
                  <a:path w="1186" h="245">
                    <a:moveTo>
                      <a:pt x="0" y="0"/>
                    </a:moveTo>
                    <a:lnTo>
                      <a:pt x="1186" y="245"/>
                    </a:lnTo>
                    <a:lnTo>
                      <a:pt x="1184" y="244"/>
                    </a:lnTo>
                    <a:lnTo>
                      <a:pt x="1180" y="242"/>
                    </a:lnTo>
                    <a:lnTo>
                      <a:pt x="1172" y="239"/>
                    </a:lnTo>
                    <a:lnTo>
                      <a:pt x="1161" y="233"/>
                    </a:lnTo>
                    <a:lnTo>
                      <a:pt x="1147" y="228"/>
                    </a:lnTo>
                    <a:lnTo>
                      <a:pt x="1130" y="222"/>
                    </a:lnTo>
                    <a:lnTo>
                      <a:pt x="1112" y="214"/>
                    </a:lnTo>
                    <a:lnTo>
                      <a:pt x="1091" y="205"/>
                    </a:lnTo>
                    <a:lnTo>
                      <a:pt x="1066" y="196"/>
                    </a:lnTo>
                    <a:lnTo>
                      <a:pt x="1039" y="187"/>
                    </a:lnTo>
                    <a:lnTo>
                      <a:pt x="1010" y="177"/>
                    </a:lnTo>
                    <a:lnTo>
                      <a:pt x="979" y="166"/>
                    </a:lnTo>
                    <a:lnTo>
                      <a:pt x="945" y="154"/>
                    </a:lnTo>
                    <a:lnTo>
                      <a:pt x="910" y="143"/>
                    </a:lnTo>
                    <a:lnTo>
                      <a:pt x="871" y="132"/>
                    </a:lnTo>
                    <a:lnTo>
                      <a:pt x="832" y="121"/>
                    </a:lnTo>
                    <a:lnTo>
                      <a:pt x="790" y="108"/>
                    </a:lnTo>
                    <a:lnTo>
                      <a:pt x="747" y="97"/>
                    </a:lnTo>
                    <a:lnTo>
                      <a:pt x="702" y="86"/>
                    </a:lnTo>
                    <a:lnTo>
                      <a:pt x="655" y="74"/>
                    </a:lnTo>
                    <a:lnTo>
                      <a:pt x="607" y="64"/>
                    </a:lnTo>
                    <a:lnTo>
                      <a:pt x="557" y="54"/>
                    </a:lnTo>
                    <a:lnTo>
                      <a:pt x="506" y="45"/>
                    </a:lnTo>
                    <a:lnTo>
                      <a:pt x="454" y="36"/>
                    </a:lnTo>
                    <a:lnTo>
                      <a:pt x="400" y="28"/>
                    </a:lnTo>
                    <a:lnTo>
                      <a:pt x="346" y="20"/>
                    </a:lnTo>
                    <a:lnTo>
                      <a:pt x="290" y="15"/>
                    </a:lnTo>
                    <a:lnTo>
                      <a:pt x="233" y="9"/>
                    </a:lnTo>
                    <a:lnTo>
                      <a:pt x="176" y="4"/>
                    </a:lnTo>
                    <a:lnTo>
                      <a:pt x="118" y="2"/>
                    </a:lnTo>
                    <a:lnTo>
                      <a:pt x="60" y="0"/>
                    </a:lnTo>
                    <a:lnTo>
                      <a:pt x="0" y="0"/>
                    </a:lnTo>
                    <a:close/>
                  </a:path>
                </a:pathLst>
              </a:custGeom>
              <a:solidFill>
                <a:srgbClr val="F2E5BF"/>
              </a:solidFill>
              <a:ln w="9525">
                <a:noFill/>
                <a:round/>
                <a:headEnd/>
                <a:tailEnd/>
              </a:ln>
            </p:spPr>
            <p:txBody>
              <a:bodyPr/>
              <a:lstStyle/>
              <a:p>
                <a:endParaRPr lang="en-US"/>
              </a:p>
            </p:txBody>
          </p:sp>
          <p:sp>
            <p:nvSpPr>
              <p:cNvPr id="435292" name="Freeform 92"/>
              <p:cNvSpPr>
                <a:spLocks/>
              </p:cNvSpPr>
              <p:nvPr/>
            </p:nvSpPr>
            <p:spPr bwMode="auto">
              <a:xfrm>
                <a:off x="8250" y="4639"/>
                <a:ext cx="60" cy="185"/>
              </a:xfrm>
              <a:custGeom>
                <a:avLst/>
                <a:gdLst/>
                <a:ahLst/>
                <a:cxnLst>
                  <a:cxn ang="0">
                    <a:pos x="241" y="0"/>
                  </a:cxn>
                  <a:cxn ang="0">
                    <a:pos x="52" y="738"/>
                  </a:cxn>
                  <a:cxn ang="0">
                    <a:pos x="0" y="726"/>
                  </a:cxn>
                  <a:cxn ang="0">
                    <a:pos x="169" y="0"/>
                  </a:cxn>
                  <a:cxn ang="0">
                    <a:pos x="241" y="0"/>
                  </a:cxn>
                </a:cxnLst>
                <a:rect l="0" t="0" r="r" b="b"/>
                <a:pathLst>
                  <a:path w="241" h="738">
                    <a:moveTo>
                      <a:pt x="241" y="0"/>
                    </a:moveTo>
                    <a:lnTo>
                      <a:pt x="52" y="738"/>
                    </a:lnTo>
                    <a:lnTo>
                      <a:pt x="0" y="726"/>
                    </a:lnTo>
                    <a:lnTo>
                      <a:pt x="169" y="0"/>
                    </a:lnTo>
                    <a:lnTo>
                      <a:pt x="241" y="0"/>
                    </a:lnTo>
                    <a:close/>
                  </a:path>
                </a:pathLst>
              </a:custGeom>
              <a:solidFill>
                <a:srgbClr val="F2E5BF"/>
              </a:solidFill>
              <a:ln w="9525">
                <a:noFill/>
                <a:round/>
                <a:headEnd/>
                <a:tailEnd/>
              </a:ln>
            </p:spPr>
            <p:txBody>
              <a:bodyPr/>
              <a:lstStyle/>
              <a:p>
                <a:endParaRPr lang="en-US"/>
              </a:p>
            </p:txBody>
          </p:sp>
        </p:grpSp>
      </p:grpSp>
      <p:sp>
        <p:nvSpPr>
          <p:cNvPr id="435293" name="Freeform 93"/>
          <p:cNvSpPr>
            <a:spLocks/>
          </p:cNvSpPr>
          <p:nvPr/>
        </p:nvSpPr>
        <p:spPr bwMode="auto">
          <a:xfrm>
            <a:off x="6413500" y="2486025"/>
            <a:ext cx="1838325" cy="1711325"/>
          </a:xfrm>
          <a:custGeom>
            <a:avLst/>
            <a:gdLst/>
            <a:ahLst/>
            <a:cxnLst>
              <a:cxn ang="0">
                <a:pos x="4" y="1331"/>
              </a:cxn>
              <a:cxn ang="0">
                <a:pos x="349" y="509"/>
              </a:cxn>
              <a:cxn ang="0">
                <a:pos x="1384" y="344"/>
              </a:cxn>
              <a:cxn ang="0">
                <a:pos x="2596" y="170"/>
              </a:cxn>
              <a:cxn ang="0">
                <a:pos x="2884" y="1364"/>
              </a:cxn>
              <a:cxn ang="0">
                <a:pos x="2659" y="2144"/>
              </a:cxn>
              <a:cxn ang="0">
                <a:pos x="2104" y="2504"/>
              </a:cxn>
              <a:cxn ang="0">
                <a:pos x="1639" y="2579"/>
              </a:cxn>
              <a:cxn ang="0">
                <a:pos x="1044" y="2630"/>
              </a:cxn>
              <a:cxn ang="0">
                <a:pos x="346" y="2201"/>
              </a:cxn>
              <a:cxn ang="0">
                <a:pos x="4" y="1331"/>
              </a:cxn>
            </a:cxnLst>
            <a:rect l="0" t="0" r="r" b="b"/>
            <a:pathLst>
              <a:path w="2894" h="2693">
                <a:moveTo>
                  <a:pt x="4" y="1331"/>
                </a:moveTo>
                <a:cubicBezTo>
                  <a:pt x="4" y="1049"/>
                  <a:pt x="119" y="673"/>
                  <a:pt x="349" y="509"/>
                </a:cubicBezTo>
                <a:cubicBezTo>
                  <a:pt x="579" y="345"/>
                  <a:pt x="1010" y="400"/>
                  <a:pt x="1384" y="344"/>
                </a:cubicBezTo>
                <a:cubicBezTo>
                  <a:pt x="1758" y="288"/>
                  <a:pt x="2346" y="0"/>
                  <a:pt x="2596" y="170"/>
                </a:cubicBezTo>
                <a:cubicBezTo>
                  <a:pt x="2846" y="340"/>
                  <a:pt x="2874" y="1035"/>
                  <a:pt x="2884" y="1364"/>
                </a:cubicBezTo>
                <a:cubicBezTo>
                  <a:pt x="2894" y="1693"/>
                  <a:pt x="2789" y="1954"/>
                  <a:pt x="2659" y="2144"/>
                </a:cubicBezTo>
                <a:cubicBezTo>
                  <a:pt x="2529" y="2334"/>
                  <a:pt x="2274" y="2432"/>
                  <a:pt x="2104" y="2504"/>
                </a:cubicBezTo>
                <a:cubicBezTo>
                  <a:pt x="1934" y="2576"/>
                  <a:pt x="1816" y="2558"/>
                  <a:pt x="1639" y="2579"/>
                </a:cubicBezTo>
                <a:cubicBezTo>
                  <a:pt x="1462" y="2600"/>
                  <a:pt x="1259" y="2693"/>
                  <a:pt x="1044" y="2630"/>
                </a:cubicBezTo>
                <a:cubicBezTo>
                  <a:pt x="829" y="2567"/>
                  <a:pt x="520" y="2418"/>
                  <a:pt x="346" y="2201"/>
                </a:cubicBezTo>
                <a:cubicBezTo>
                  <a:pt x="173" y="1985"/>
                  <a:pt x="0" y="1682"/>
                  <a:pt x="4" y="1331"/>
                </a:cubicBezTo>
                <a:close/>
              </a:path>
            </a:pathLst>
          </a:custGeom>
          <a:solidFill>
            <a:srgbClr val="33CCCC"/>
          </a:solidFill>
          <a:ln w="9525">
            <a:noFill/>
            <a:round/>
            <a:headEnd/>
            <a:tailEnd/>
          </a:ln>
          <a:effectLst/>
        </p:spPr>
        <p:txBody>
          <a:bodyPr wrap="none" anchor="ctr"/>
          <a:lstStyle/>
          <a:p>
            <a:endParaRPr lang="en-US"/>
          </a:p>
        </p:txBody>
      </p:sp>
      <p:grpSp>
        <p:nvGrpSpPr>
          <p:cNvPr id="8" name="Group 94"/>
          <p:cNvGrpSpPr>
            <a:grpSpLocks/>
          </p:cNvGrpSpPr>
          <p:nvPr/>
        </p:nvGrpSpPr>
        <p:grpSpPr bwMode="auto">
          <a:xfrm>
            <a:off x="6705600" y="3724275"/>
            <a:ext cx="501650" cy="233363"/>
            <a:chOff x="3600" y="219"/>
            <a:chExt cx="360" cy="175"/>
          </a:xfrm>
        </p:grpSpPr>
        <p:sp>
          <p:nvSpPr>
            <p:cNvPr id="435295" name="Oval 95"/>
            <p:cNvSpPr>
              <a:spLocks noChangeArrowheads="1"/>
            </p:cNvSpPr>
            <p:nvPr/>
          </p:nvSpPr>
          <p:spPr bwMode="auto">
            <a:xfrm>
              <a:off x="3603" y="297"/>
              <a:ext cx="357" cy="97"/>
            </a:xfrm>
            <a:prstGeom prst="ellipse">
              <a:avLst/>
            </a:prstGeom>
            <a:solidFill>
              <a:srgbClr val="CCCCFF"/>
            </a:solidFill>
            <a:ln w="12700">
              <a:solidFill>
                <a:srgbClr val="000000"/>
              </a:solidFill>
              <a:round/>
              <a:headEnd/>
              <a:tailEnd/>
            </a:ln>
          </p:spPr>
          <p:txBody>
            <a:bodyPr wrap="none" anchor="ctr"/>
            <a:lstStyle/>
            <a:p>
              <a:endParaRPr lang="en-US"/>
            </a:p>
          </p:txBody>
        </p:sp>
        <p:sp>
          <p:nvSpPr>
            <p:cNvPr id="435296" name="Line 96"/>
            <p:cNvSpPr>
              <a:spLocks noChangeShapeType="1"/>
            </p:cNvSpPr>
            <p:nvPr/>
          </p:nvSpPr>
          <p:spPr bwMode="auto">
            <a:xfrm>
              <a:off x="3603" y="289"/>
              <a:ext cx="0" cy="60"/>
            </a:xfrm>
            <a:prstGeom prst="line">
              <a:avLst/>
            </a:prstGeom>
            <a:noFill/>
            <a:ln w="12700">
              <a:solidFill>
                <a:srgbClr val="000000"/>
              </a:solidFill>
              <a:round/>
              <a:headEnd/>
              <a:tailEnd/>
            </a:ln>
          </p:spPr>
          <p:txBody>
            <a:bodyPr wrap="none" anchor="ctr"/>
            <a:lstStyle/>
            <a:p>
              <a:endParaRPr lang="en-US"/>
            </a:p>
          </p:txBody>
        </p:sp>
        <p:sp>
          <p:nvSpPr>
            <p:cNvPr id="435297" name="Line 97"/>
            <p:cNvSpPr>
              <a:spLocks noChangeShapeType="1"/>
            </p:cNvSpPr>
            <p:nvPr/>
          </p:nvSpPr>
          <p:spPr bwMode="auto">
            <a:xfrm>
              <a:off x="3960" y="289"/>
              <a:ext cx="0" cy="60"/>
            </a:xfrm>
            <a:prstGeom prst="line">
              <a:avLst/>
            </a:prstGeom>
            <a:noFill/>
            <a:ln w="12700">
              <a:solidFill>
                <a:srgbClr val="000000"/>
              </a:solidFill>
              <a:round/>
              <a:headEnd/>
              <a:tailEnd/>
            </a:ln>
          </p:spPr>
          <p:txBody>
            <a:bodyPr wrap="none" anchor="ctr"/>
            <a:lstStyle/>
            <a:p>
              <a:endParaRPr lang="en-US"/>
            </a:p>
          </p:txBody>
        </p:sp>
        <p:sp>
          <p:nvSpPr>
            <p:cNvPr id="435298" name="Rectangle 98"/>
            <p:cNvSpPr>
              <a:spLocks noChangeArrowheads="1"/>
            </p:cNvSpPr>
            <p:nvPr/>
          </p:nvSpPr>
          <p:spPr bwMode="auto">
            <a:xfrm>
              <a:off x="3603" y="284"/>
              <a:ext cx="231" cy="69"/>
            </a:xfrm>
            <a:prstGeom prst="rect">
              <a:avLst/>
            </a:prstGeom>
            <a:solidFill>
              <a:srgbClr val="CCCCFF"/>
            </a:solidFill>
            <a:ln w="12700">
              <a:noFill/>
              <a:miter lim="800000"/>
              <a:headEnd/>
              <a:tailEnd/>
            </a:ln>
          </p:spPr>
          <p:txBody>
            <a:bodyPr wrap="none" anchor="ctr"/>
            <a:lstStyle/>
            <a:p>
              <a:pPr algn="ctr"/>
              <a:endParaRPr lang="en-US"/>
            </a:p>
          </p:txBody>
        </p:sp>
        <p:sp>
          <p:nvSpPr>
            <p:cNvPr id="435299" name="Oval 99"/>
            <p:cNvSpPr>
              <a:spLocks noChangeArrowheads="1"/>
            </p:cNvSpPr>
            <p:nvPr/>
          </p:nvSpPr>
          <p:spPr bwMode="auto">
            <a:xfrm>
              <a:off x="3600" y="219"/>
              <a:ext cx="357" cy="113"/>
            </a:xfrm>
            <a:prstGeom prst="ellipse">
              <a:avLst/>
            </a:prstGeom>
            <a:solidFill>
              <a:srgbClr val="CCCCFF"/>
            </a:solidFill>
            <a:ln w="12700">
              <a:solidFill>
                <a:srgbClr val="000000"/>
              </a:solidFill>
              <a:round/>
              <a:headEnd/>
              <a:tailEnd/>
            </a:ln>
          </p:spPr>
          <p:txBody>
            <a:bodyPr wrap="none" anchor="ctr"/>
            <a:lstStyle/>
            <a:p>
              <a:endParaRPr lang="en-US"/>
            </a:p>
          </p:txBody>
        </p:sp>
        <p:grpSp>
          <p:nvGrpSpPr>
            <p:cNvPr id="9" name="Group 100"/>
            <p:cNvGrpSpPr>
              <a:grpSpLocks/>
            </p:cNvGrpSpPr>
            <p:nvPr/>
          </p:nvGrpSpPr>
          <p:grpSpPr bwMode="auto">
            <a:xfrm>
              <a:off x="3686" y="244"/>
              <a:ext cx="177" cy="66"/>
              <a:chOff x="2848" y="848"/>
              <a:chExt cx="140" cy="98"/>
            </a:xfrm>
          </p:grpSpPr>
          <p:sp>
            <p:nvSpPr>
              <p:cNvPr id="435301" name="Line 101"/>
              <p:cNvSpPr>
                <a:spLocks noChangeShapeType="1"/>
              </p:cNvSpPr>
              <p:nvPr/>
            </p:nvSpPr>
            <p:spPr bwMode="auto">
              <a:xfrm flipV="1">
                <a:off x="2848" y="848"/>
                <a:ext cx="50" cy="2"/>
              </a:xfrm>
              <a:prstGeom prst="line">
                <a:avLst/>
              </a:prstGeom>
              <a:noFill/>
              <a:ln w="28575">
                <a:solidFill>
                  <a:srgbClr val="000000"/>
                </a:solidFill>
                <a:round/>
                <a:headEnd/>
                <a:tailEnd/>
              </a:ln>
            </p:spPr>
            <p:txBody>
              <a:bodyPr wrap="none" anchor="ctr"/>
              <a:lstStyle/>
              <a:p>
                <a:endParaRPr lang="en-US"/>
              </a:p>
            </p:txBody>
          </p:sp>
          <p:sp>
            <p:nvSpPr>
              <p:cNvPr id="435302" name="Line 102"/>
              <p:cNvSpPr>
                <a:spLocks noChangeShapeType="1"/>
              </p:cNvSpPr>
              <p:nvPr/>
            </p:nvSpPr>
            <p:spPr bwMode="auto">
              <a:xfrm>
                <a:off x="2944" y="946"/>
                <a:ext cx="44" cy="0"/>
              </a:xfrm>
              <a:prstGeom prst="line">
                <a:avLst/>
              </a:prstGeom>
              <a:noFill/>
              <a:ln w="28575">
                <a:solidFill>
                  <a:srgbClr val="000000"/>
                </a:solidFill>
                <a:round/>
                <a:headEnd/>
                <a:tailEnd/>
              </a:ln>
            </p:spPr>
            <p:txBody>
              <a:bodyPr wrap="none" anchor="ctr"/>
              <a:lstStyle/>
              <a:p>
                <a:endParaRPr lang="en-US"/>
              </a:p>
            </p:txBody>
          </p:sp>
          <p:sp>
            <p:nvSpPr>
              <p:cNvPr id="435303" name="Line 103"/>
              <p:cNvSpPr>
                <a:spLocks noChangeShapeType="1"/>
              </p:cNvSpPr>
              <p:nvPr/>
            </p:nvSpPr>
            <p:spPr bwMode="auto">
              <a:xfrm>
                <a:off x="2894" y="850"/>
                <a:ext cx="52" cy="96"/>
              </a:xfrm>
              <a:prstGeom prst="line">
                <a:avLst/>
              </a:prstGeom>
              <a:noFill/>
              <a:ln w="28575">
                <a:solidFill>
                  <a:srgbClr val="000000"/>
                </a:solidFill>
                <a:round/>
                <a:headEnd/>
                <a:tailEnd/>
              </a:ln>
            </p:spPr>
            <p:txBody>
              <a:bodyPr wrap="none" anchor="ctr"/>
              <a:lstStyle/>
              <a:p>
                <a:endParaRPr lang="en-US"/>
              </a:p>
            </p:txBody>
          </p:sp>
        </p:grpSp>
        <p:grpSp>
          <p:nvGrpSpPr>
            <p:cNvPr id="10" name="Group 104"/>
            <p:cNvGrpSpPr>
              <a:grpSpLocks/>
            </p:cNvGrpSpPr>
            <p:nvPr/>
          </p:nvGrpSpPr>
          <p:grpSpPr bwMode="auto">
            <a:xfrm flipV="1">
              <a:off x="3686" y="243"/>
              <a:ext cx="177" cy="66"/>
              <a:chOff x="2848" y="848"/>
              <a:chExt cx="140" cy="98"/>
            </a:xfrm>
          </p:grpSpPr>
          <p:sp>
            <p:nvSpPr>
              <p:cNvPr id="435305" name="Line 105"/>
              <p:cNvSpPr>
                <a:spLocks noChangeShapeType="1"/>
              </p:cNvSpPr>
              <p:nvPr/>
            </p:nvSpPr>
            <p:spPr bwMode="auto">
              <a:xfrm flipV="1">
                <a:off x="2848" y="848"/>
                <a:ext cx="50" cy="2"/>
              </a:xfrm>
              <a:prstGeom prst="line">
                <a:avLst/>
              </a:prstGeom>
              <a:noFill/>
              <a:ln w="28575">
                <a:solidFill>
                  <a:srgbClr val="000000"/>
                </a:solidFill>
                <a:round/>
                <a:headEnd/>
                <a:tailEnd/>
              </a:ln>
            </p:spPr>
            <p:txBody>
              <a:bodyPr wrap="none" anchor="ctr"/>
              <a:lstStyle/>
              <a:p>
                <a:endParaRPr lang="en-US"/>
              </a:p>
            </p:txBody>
          </p:sp>
          <p:sp>
            <p:nvSpPr>
              <p:cNvPr id="435306" name="Line 106"/>
              <p:cNvSpPr>
                <a:spLocks noChangeShapeType="1"/>
              </p:cNvSpPr>
              <p:nvPr/>
            </p:nvSpPr>
            <p:spPr bwMode="auto">
              <a:xfrm>
                <a:off x="2944" y="946"/>
                <a:ext cx="44" cy="0"/>
              </a:xfrm>
              <a:prstGeom prst="line">
                <a:avLst/>
              </a:prstGeom>
              <a:noFill/>
              <a:ln w="28575">
                <a:solidFill>
                  <a:srgbClr val="000000"/>
                </a:solidFill>
                <a:round/>
                <a:headEnd/>
                <a:tailEnd/>
              </a:ln>
            </p:spPr>
            <p:txBody>
              <a:bodyPr wrap="none" anchor="ctr"/>
              <a:lstStyle/>
              <a:p>
                <a:endParaRPr lang="en-US"/>
              </a:p>
            </p:txBody>
          </p:sp>
          <p:sp>
            <p:nvSpPr>
              <p:cNvPr id="435307" name="Line 107"/>
              <p:cNvSpPr>
                <a:spLocks noChangeShapeType="1"/>
              </p:cNvSpPr>
              <p:nvPr/>
            </p:nvSpPr>
            <p:spPr bwMode="auto">
              <a:xfrm>
                <a:off x="2894" y="850"/>
                <a:ext cx="52" cy="96"/>
              </a:xfrm>
              <a:prstGeom prst="line">
                <a:avLst/>
              </a:prstGeom>
              <a:noFill/>
              <a:ln w="28575">
                <a:solidFill>
                  <a:srgbClr val="000000"/>
                </a:solidFill>
                <a:round/>
                <a:headEnd/>
                <a:tailEnd/>
              </a:ln>
            </p:spPr>
            <p:txBody>
              <a:bodyPr wrap="none" anchor="ctr"/>
              <a:lstStyle/>
              <a:p>
                <a:endParaRPr lang="en-US"/>
              </a:p>
            </p:txBody>
          </p:sp>
        </p:grpSp>
      </p:grpSp>
      <p:sp>
        <p:nvSpPr>
          <p:cNvPr id="435308" name="Line 108"/>
          <p:cNvSpPr>
            <a:spLocks noChangeShapeType="1"/>
          </p:cNvSpPr>
          <p:nvPr/>
        </p:nvSpPr>
        <p:spPr bwMode="auto">
          <a:xfrm>
            <a:off x="6735763" y="3552825"/>
            <a:ext cx="1333500" cy="0"/>
          </a:xfrm>
          <a:prstGeom prst="line">
            <a:avLst/>
          </a:prstGeom>
          <a:noFill/>
          <a:ln w="19050">
            <a:solidFill>
              <a:srgbClr val="000000"/>
            </a:solidFill>
            <a:round/>
            <a:headEnd/>
            <a:tailEnd/>
          </a:ln>
        </p:spPr>
        <p:txBody>
          <a:bodyPr/>
          <a:lstStyle/>
          <a:p>
            <a:endParaRPr lang="en-US"/>
          </a:p>
        </p:txBody>
      </p:sp>
      <p:sp>
        <p:nvSpPr>
          <p:cNvPr id="435309" name="Line 109"/>
          <p:cNvSpPr>
            <a:spLocks noChangeShapeType="1"/>
          </p:cNvSpPr>
          <p:nvPr/>
        </p:nvSpPr>
        <p:spPr bwMode="auto">
          <a:xfrm>
            <a:off x="6945313" y="3552825"/>
            <a:ext cx="0" cy="171450"/>
          </a:xfrm>
          <a:prstGeom prst="line">
            <a:avLst/>
          </a:prstGeom>
          <a:noFill/>
          <a:ln w="19050">
            <a:solidFill>
              <a:srgbClr val="000000"/>
            </a:solidFill>
            <a:round/>
            <a:headEnd/>
            <a:tailEnd/>
          </a:ln>
        </p:spPr>
        <p:txBody>
          <a:bodyPr/>
          <a:lstStyle/>
          <a:p>
            <a:endParaRPr lang="en-US"/>
          </a:p>
        </p:txBody>
      </p:sp>
      <p:sp>
        <p:nvSpPr>
          <p:cNvPr id="435310" name="Line 110"/>
          <p:cNvSpPr>
            <a:spLocks noChangeShapeType="1"/>
          </p:cNvSpPr>
          <p:nvPr/>
        </p:nvSpPr>
        <p:spPr bwMode="auto">
          <a:xfrm>
            <a:off x="7797800" y="3386138"/>
            <a:ext cx="0" cy="171450"/>
          </a:xfrm>
          <a:prstGeom prst="line">
            <a:avLst/>
          </a:prstGeom>
          <a:noFill/>
          <a:ln w="19050">
            <a:solidFill>
              <a:srgbClr val="000000"/>
            </a:solidFill>
            <a:round/>
            <a:headEnd/>
            <a:tailEnd/>
          </a:ln>
        </p:spPr>
        <p:txBody>
          <a:bodyPr/>
          <a:lstStyle/>
          <a:p>
            <a:endParaRPr lang="en-US"/>
          </a:p>
        </p:txBody>
      </p:sp>
      <p:grpSp>
        <p:nvGrpSpPr>
          <p:cNvPr id="11" name="Group 111"/>
          <p:cNvGrpSpPr>
            <a:grpSpLocks/>
          </p:cNvGrpSpPr>
          <p:nvPr/>
        </p:nvGrpSpPr>
        <p:grpSpPr bwMode="auto">
          <a:xfrm>
            <a:off x="7340600" y="2914650"/>
            <a:ext cx="914400" cy="590550"/>
            <a:chOff x="10665" y="3225"/>
            <a:chExt cx="1440" cy="930"/>
          </a:xfrm>
        </p:grpSpPr>
        <p:sp>
          <p:nvSpPr>
            <p:cNvPr id="435312" name="Oval 112"/>
            <p:cNvSpPr>
              <a:spLocks noChangeArrowheads="1"/>
            </p:cNvSpPr>
            <p:nvPr/>
          </p:nvSpPr>
          <p:spPr bwMode="auto">
            <a:xfrm>
              <a:off x="10665" y="3225"/>
              <a:ext cx="1440" cy="930"/>
            </a:xfrm>
            <a:prstGeom prst="ellipse">
              <a:avLst/>
            </a:prstGeom>
            <a:gradFill rotWithShape="1">
              <a:gsLst>
                <a:gs pos="0">
                  <a:srgbClr val="FF0000"/>
                </a:gs>
                <a:gs pos="100000">
                  <a:srgbClr val="FFFFFF">
                    <a:alpha val="0"/>
                  </a:srgbClr>
                </a:gs>
              </a:gsLst>
              <a:path path="shape">
                <a:fillToRect l="50000" t="50000" r="50000" b="50000"/>
              </a:path>
            </a:gradFill>
            <a:ln w="9525">
              <a:noFill/>
              <a:round/>
              <a:headEnd/>
              <a:tailEnd/>
            </a:ln>
          </p:spPr>
          <p:txBody>
            <a:bodyPr/>
            <a:lstStyle/>
            <a:p>
              <a:endParaRPr lang="en-US"/>
            </a:p>
          </p:txBody>
        </p:sp>
        <p:grpSp>
          <p:nvGrpSpPr>
            <p:cNvPr id="12" name="Group 113"/>
            <p:cNvGrpSpPr>
              <a:grpSpLocks/>
            </p:cNvGrpSpPr>
            <p:nvPr/>
          </p:nvGrpSpPr>
          <p:grpSpPr bwMode="auto">
            <a:xfrm>
              <a:off x="11031" y="3335"/>
              <a:ext cx="565" cy="643"/>
              <a:chOff x="2870" y="1518"/>
              <a:chExt cx="292" cy="320"/>
            </a:xfrm>
          </p:grpSpPr>
          <p:graphicFrame>
            <p:nvGraphicFramePr>
              <p:cNvPr id="435314" name="Object 114"/>
              <p:cNvGraphicFramePr>
                <a:graphicFrameLocks noChangeAspect="1"/>
              </p:cNvGraphicFramePr>
              <p:nvPr/>
            </p:nvGraphicFramePr>
            <p:xfrm>
              <a:off x="2870" y="1518"/>
              <a:ext cx="272" cy="282"/>
            </p:xfrm>
            <a:graphic>
              <a:graphicData uri="http://schemas.openxmlformats.org/presentationml/2006/ole">
                <p:oleObj spid="_x0000_s54275" r:id="rId4" imgW="819000" imgH="847800" progId="">
                  <p:embed/>
                </p:oleObj>
              </a:graphicData>
            </a:graphic>
          </p:graphicFrame>
          <p:graphicFrame>
            <p:nvGraphicFramePr>
              <p:cNvPr id="435315" name="Object 115"/>
              <p:cNvGraphicFramePr>
                <a:graphicFrameLocks noChangeAspect="1"/>
              </p:cNvGraphicFramePr>
              <p:nvPr/>
            </p:nvGraphicFramePr>
            <p:xfrm>
              <a:off x="2913" y="1602"/>
              <a:ext cx="249" cy="236"/>
            </p:xfrm>
            <a:graphic>
              <a:graphicData uri="http://schemas.openxmlformats.org/presentationml/2006/ole">
                <p:oleObj spid="_x0000_s54276" r:id="rId5" imgW="1266840" imgH="1200240" progId="">
                  <p:embed/>
                </p:oleObj>
              </a:graphicData>
            </a:graphic>
          </p:graphicFrame>
        </p:grpSp>
      </p:grpSp>
      <p:sp>
        <p:nvSpPr>
          <p:cNvPr id="435316" name="Freeform 116"/>
          <p:cNvSpPr>
            <a:spLocks/>
          </p:cNvSpPr>
          <p:nvPr/>
        </p:nvSpPr>
        <p:spPr bwMode="auto">
          <a:xfrm>
            <a:off x="3954463" y="3432175"/>
            <a:ext cx="2109787" cy="1250950"/>
          </a:xfrm>
          <a:custGeom>
            <a:avLst/>
            <a:gdLst/>
            <a:ahLst/>
            <a:cxnLst>
              <a:cxn ang="0">
                <a:pos x="596" y="15"/>
              </a:cxn>
              <a:cxn ang="0">
                <a:pos x="149" y="330"/>
              </a:cxn>
              <a:cxn ang="0">
                <a:pos x="3" y="1066"/>
              </a:cxn>
              <a:cxn ang="0">
                <a:pos x="168" y="1606"/>
              </a:cxn>
              <a:cxn ang="0">
                <a:pos x="609" y="1831"/>
              </a:cxn>
              <a:cxn ang="0">
                <a:pos x="1083" y="1726"/>
              </a:cxn>
              <a:cxn ang="0">
                <a:pos x="1548" y="1876"/>
              </a:cxn>
              <a:cxn ang="0">
                <a:pos x="2373" y="1921"/>
              </a:cxn>
              <a:cxn ang="0">
                <a:pos x="3243" y="1576"/>
              </a:cxn>
              <a:cxn ang="0">
                <a:pos x="2859" y="935"/>
              </a:cxn>
              <a:cxn ang="0">
                <a:pos x="2714" y="444"/>
              </a:cxn>
              <a:cxn ang="0">
                <a:pos x="1714" y="242"/>
              </a:cxn>
              <a:cxn ang="0">
                <a:pos x="596" y="15"/>
              </a:cxn>
            </a:cxnLst>
            <a:rect l="0" t="0" r="r" b="b"/>
            <a:pathLst>
              <a:path w="3324" h="1971">
                <a:moveTo>
                  <a:pt x="596" y="15"/>
                </a:moveTo>
                <a:cubicBezTo>
                  <a:pt x="335" y="29"/>
                  <a:pt x="248" y="155"/>
                  <a:pt x="149" y="330"/>
                </a:cubicBezTo>
                <a:cubicBezTo>
                  <a:pt x="50" y="505"/>
                  <a:pt x="0" y="853"/>
                  <a:pt x="3" y="1066"/>
                </a:cubicBezTo>
                <a:cubicBezTo>
                  <a:pt x="6" y="1279"/>
                  <a:pt x="67" y="1478"/>
                  <a:pt x="168" y="1606"/>
                </a:cubicBezTo>
                <a:cubicBezTo>
                  <a:pt x="269" y="1734"/>
                  <a:pt x="457" y="1811"/>
                  <a:pt x="609" y="1831"/>
                </a:cubicBezTo>
                <a:cubicBezTo>
                  <a:pt x="761" y="1851"/>
                  <a:pt x="927" y="1719"/>
                  <a:pt x="1083" y="1726"/>
                </a:cubicBezTo>
                <a:cubicBezTo>
                  <a:pt x="1239" y="1733"/>
                  <a:pt x="1333" y="1844"/>
                  <a:pt x="1548" y="1876"/>
                </a:cubicBezTo>
                <a:cubicBezTo>
                  <a:pt x="1763" y="1908"/>
                  <a:pt x="2091" y="1971"/>
                  <a:pt x="2373" y="1921"/>
                </a:cubicBezTo>
                <a:cubicBezTo>
                  <a:pt x="2655" y="1871"/>
                  <a:pt x="3162" y="1740"/>
                  <a:pt x="3243" y="1576"/>
                </a:cubicBezTo>
                <a:cubicBezTo>
                  <a:pt x="3324" y="1412"/>
                  <a:pt x="2947" y="1124"/>
                  <a:pt x="2859" y="935"/>
                </a:cubicBezTo>
                <a:cubicBezTo>
                  <a:pt x="2771" y="746"/>
                  <a:pt x="2905" y="559"/>
                  <a:pt x="2714" y="444"/>
                </a:cubicBezTo>
                <a:cubicBezTo>
                  <a:pt x="2523" y="328"/>
                  <a:pt x="2063" y="315"/>
                  <a:pt x="1714" y="242"/>
                </a:cubicBezTo>
                <a:cubicBezTo>
                  <a:pt x="1366" y="168"/>
                  <a:pt x="857" y="0"/>
                  <a:pt x="596" y="15"/>
                </a:cubicBezTo>
                <a:close/>
              </a:path>
            </a:pathLst>
          </a:custGeom>
          <a:solidFill>
            <a:srgbClr val="33CCCC"/>
          </a:solidFill>
          <a:ln w="9525">
            <a:noFill/>
            <a:round/>
            <a:headEnd/>
            <a:tailEnd/>
          </a:ln>
          <a:effectLst/>
        </p:spPr>
        <p:txBody>
          <a:bodyPr wrap="none" anchor="ctr"/>
          <a:lstStyle/>
          <a:p>
            <a:endParaRPr lang="en-US"/>
          </a:p>
        </p:txBody>
      </p:sp>
      <p:sp>
        <p:nvSpPr>
          <p:cNvPr id="435317" name="Text Box 117"/>
          <p:cNvSpPr txBox="1">
            <a:spLocks noChangeArrowheads="1"/>
          </p:cNvSpPr>
          <p:nvPr/>
        </p:nvSpPr>
        <p:spPr bwMode="auto">
          <a:xfrm>
            <a:off x="4129088" y="3729038"/>
            <a:ext cx="1447800" cy="581025"/>
          </a:xfrm>
          <a:prstGeom prst="rect">
            <a:avLst/>
          </a:prstGeom>
          <a:noFill/>
          <a:ln w="9525">
            <a:noFill/>
            <a:miter lim="800000"/>
            <a:headEnd/>
            <a:tailEnd/>
          </a:ln>
        </p:spPr>
        <p:txBody>
          <a:bodyPr>
            <a:spAutoFit/>
          </a:bodyPr>
          <a:lstStyle/>
          <a:p>
            <a:pPr algn="ctr"/>
            <a:r>
              <a:rPr lang="en-US" sz="1600">
                <a:solidFill>
                  <a:schemeClr val="bg1"/>
                </a:solidFill>
              </a:rPr>
              <a:t>wide area network</a:t>
            </a:r>
          </a:p>
        </p:txBody>
      </p:sp>
      <p:sp>
        <p:nvSpPr>
          <p:cNvPr id="435318" name="Freeform 118"/>
          <p:cNvSpPr>
            <a:spLocks/>
          </p:cNvSpPr>
          <p:nvPr/>
        </p:nvSpPr>
        <p:spPr bwMode="auto">
          <a:xfrm>
            <a:off x="3259138" y="4995863"/>
            <a:ext cx="2944812" cy="911225"/>
          </a:xfrm>
          <a:custGeom>
            <a:avLst/>
            <a:gdLst/>
            <a:ahLst/>
            <a:cxnLst>
              <a:cxn ang="0">
                <a:pos x="339" y="15"/>
              </a:cxn>
              <a:cxn ang="0">
                <a:pos x="189" y="645"/>
              </a:cxn>
              <a:cxn ang="0">
                <a:pos x="804" y="1260"/>
              </a:cxn>
              <a:cxn ang="0">
                <a:pos x="1959" y="1425"/>
              </a:cxn>
              <a:cxn ang="0">
                <a:pos x="3519" y="1320"/>
              </a:cxn>
              <a:cxn ang="0">
                <a:pos x="3924" y="975"/>
              </a:cxn>
              <a:cxn ang="0">
                <a:pos x="4543" y="769"/>
              </a:cxn>
              <a:cxn ang="0">
                <a:pos x="4249" y="278"/>
              </a:cxn>
              <a:cxn ang="0">
                <a:pos x="2222" y="76"/>
              </a:cxn>
              <a:cxn ang="0">
                <a:pos x="339" y="15"/>
              </a:cxn>
            </a:cxnLst>
            <a:rect l="0" t="0" r="r" b="b"/>
            <a:pathLst>
              <a:path w="4636" h="1435">
                <a:moveTo>
                  <a:pt x="339" y="15"/>
                </a:moveTo>
                <a:cubicBezTo>
                  <a:pt x="0" y="110"/>
                  <a:pt x="112" y="438"/>
                  <a:pt x="189" y="645"/>
                </a:cubicBezTo>
                <a:cubicBezTo>
                  <a:pt x="266" y="852"/>
                  <a:pt x="509" y="1130"/>
                  <a:pt x="804" y="1260"/>
                </a:cubicBezTo>
                <a:cubicBezTo>
                  <a:pt x="1099" y="1390"/>
                  <a:pt x="1507" y="1415"/>
                  <a:pt x="1959" y="1425"/>
                </a:cubicBezTo>
                <a:cubicBezTo>
                  <a:pt x="2411" y="1435"/>
                  <a:pt x="3192" y="1395"/>
                  <a:pt x="3519" y="1320"/>
                </a:cubicBezTo>
                <a:cubicBezTo>
                  <a:pt x="3846" y="1245"/>
                  <a:pt x="3753" y="1067"/>
                  <a:pt x="3924" y="975"/>
                </a:cubicBezTo>
                <a:cubicBezTo>
                  <a:pt x="4095" y="883"/>
                  <a:pt x="4489" y="885"/>
                  <a:pt x="4543" y="769"/>
                </a:cubicBezTo>
                <a:cubicBezTo>
                  <a:pt x="4597" y="653"/>
                  <a:pt x="4636" y="393"/>
                  <a:pt x="4249" y="278"/>
                </a:cubicBezTo>
                <a:cubicBezTo>
                  <a:pt x="3863" y="162"/>
                  <a:pt x="2874" y="120"/>
                  <a:pt x="2222" y="76"/>
                </a:cubicBezTo>
                <a:cubicBezTo>
                  <a:pt x="1570" y="32"/>
                  <a:pt x="868" y="0"/>
                  <a:pt x="339" y="15"/>
                </a:cubicBezTo>
                <a:close/>
              </a:path>
            </a:pathLst>
          </a:custGeom>
          <a:solidFill>
            <a:srgbClr val="33CCCC"/>
          </a:solidFill>
          <a:ln w="9525">
            <a:noFill/>
            <a:round/>
            <a:headEnd/>
            <a:tailEnd/>
          </a:ln>
          <a:effectLst/>
        </p:spPr>
        <p:txBody>
          <a:bodyPr wrap="none" anchor="ctr"/>
          <a:lstStyle/>
          <a:p>
            <a:endParaRPr lang="en-US"/>
          </a:p>
        </p:txBody>
      </p:sp>
      <p:graphicFrame>
        <p:nvGraphicFramePr>
          <p:cNvPr id="435319" name="Object 119"/>
          <p:cNvGraphicFramePr>
            <a:graphicFrameLocks noChangeAspect="1"/>
          </p:cNvGraphicFramePr>
          <p:nvPr/>
        </p:nvGraphicFramePr>
        <p:xfrm>
          <a:off x="4392613" y="5178425"/>
          <a:ext cx="415925" cy="317500"/>
        </p:xfrm>
        <a:graphic>
          <a:graphicData uri="http://schemas.openxmlformats.org/presentationml/2006/ole">
            <p:oleObj spid="_x0000_s54274" r:id="rId6" imgW="1305000" imgH="1085760" progId="">
              <p:embed/>
            </p:oleObj>
          </a:graphicData>
        </a:graphic>
      </p:graphicFrame>
      <p:sp>
        <p:nvSpPr>
          <p:cNvPr id="435320" name="Text Box 120"/>
          <p:cNvSpPr txBox="1">
            <a:spLocks noChangeArrowheads="1"/>
          </p:cNvSpPr>
          <p:nvPr/>
        </p:nvSpPr>
        <p:spPr bwMode="auto">
          <a:xfrm>
            <a:off x="473075" y="2852738"/>
            <a:ext cx="1887538" cy="701675"/>
          </a:xfrm>
          <a:prstGeom prst="rect">
            <a:avLst/>
          </a:prstGeom>
          <a:noFill/>
          <a:ln w="9525">
            <a:noFill/>
            <a:miter lim="800000"/>
            <a:headEnd/>
            <a:tailEnd/>
          </a:ln>
          <a:effectLst/>
        </p:spPr>
        <p:txBody>
          <a:bodyPr>
            <a:spAutoFit/>
          </a:bodyPr>
          <a:lstStyle/>
          <a:p>
            <a:r>
              <a:rPr lang="en-US" sz="2000"/>
              <a:t>home</a:t>
            </a:r>
          </a:p>
          <a:p>
            <a:r>
              <a:rPr lang="en-US" sz="2000"/>
              <a:t>network</a:t>
            </a:r>
          </a:p>
        </p:txBody>
      </p:sp>
      <p:sp>
        <p:nvSpPr>
          <p:cNvPr id="435321" name="Text Box 121"/>
          <p:cNvSpPr txBox="1">
            <a:spLocks noChangeArrowheads="1"/>
          </p:cNvSpPr>
          <p:nvPr/>
        </p:nvSpPr>
        <p:spPr bwMode="auto">
          <a:xfrm>
            <a:off x="7874000" y="2174875"/>
            <a:ext cx="1270000" cy="701675"/>
          </a:xfrm>
          <a:prstGeom prst="rect">
            <a:avLst/>
          </a:prstGeom>
          <a:noFill/>
          <a:ln w="9525">
            <a:noFill/>
            <a:miter lim="800000"/>
            <a:headEnd/>
            <a:tailEnd/>
          </a:ln>
          <a:effectLst/>
        </p:spPr>
        <p:txBody>
          <a:bodyPr>
            <a:spAutoFit/>
          </a:bodyPr>
          <a:lstStyle/>
          <a:p>
            <a:r>
              <a:rPr lang="en-US" sz="2000"/>
              <a:t>visited</a:t>
            </a:r>
          </a:p>
          <a:p>
            <a:r>
              <a:rPr lang="en-US" sz="2000"/>
              <a:t>network</a:t>
            </a:r>
          </a:p>
        </p:txBody>
      </p:sp>
      <p:grpSp>
        <p:nvGrpSpPr>
          <p:cNvPr id="13" name="Group 122"/>
          <p:cNvGrpSpPr>
            <a:grpSpLocks/>
          </p:cNvGrpSpPr>
          <p:nvPr/>
        </p:nvGrpSpPr>
        <p:grpSpPr bwMode="auto">
          <a:xfrm>
            <a:off x="7119938" y="3325813"/>
            <a:ext cx="492125" cy="366712"/>
            <a:chOff x="4485" y="2095"/>
            <a:chExt cx="310" cy="231"/>
          </a:xfrm>
        </p:grpSpPr>
        <p:sp>
          <p:nvSpPr>
            <p:cNvPr id="435323" name="Line 123"/>
            <p:cNvSpPr>
              <a:spLocks noChangeShapeType="1"/>
            </p:cNvSpPr>
            <p:nvPr/>
          </p:nvSpPr>
          <p:spPr bwMode="auto">
            <a:xfrm flipV="1">
              <a:off x="4485" y="2106"/>
              <a:ext cx="310" cy="210"/>
            </a:xfrm>
            <a:prstGeom prst="line">
              <a:avLst/>
            </a:prstGeom>
            <a:noFill/>
            <a:ln w="28575">
              <a:solidFill>
                <a:srgbClr val="FF0000"/>
              </a:solidFill>
              <a:round/>
              <a:headEnd/>
              <a:tailEnd type="triangle" w="med" len="med"/>
            </a:ln>
            <a:effectLst/>
          </p:spPr>
          <p:txBody>
            <a:bodyPr wrap="none"/>
            <a:lstStyle/>
            <a:p>
              <a:endParaRPr lang="en-US"/>
            </a:p>
          </p:txBody>
        </p:sp>
        <p:grpSp>
          <p:nvGrpSpPr>
            <p:cNvPr id="14" name="Group 124"/>
            <p:cNvGrpSpPr>
              <a:grpSpLocks/>
            </p:cNvGrpSpPr>
            <p:nvPr/>
          </p:nvGrpSpPr>
          <p:grpSpPr bwMode="auto">
            <a:xfrm>
              <a:off x="4530" y="2095"/>
              <a:ext cx="214" cy="231"/>
              <a:chOff x="618" y="3500"/>
              <a:chExt cx="214" cy="231"/>
            </a:xfrm>
          </p:grpSpPr>
          <p:sp>
            <p:nvSpPr>
              <p:cNvPr id="435325" name="Oval 125"/>
              <p:cNvSpPr>
                <a:spLocks noChangeArrowheads="1"/>
              </p:cNvSpPr>
              <p:nvPr/>
            </p:nvSpPr>
            <p:spPr bwMode="auto">
              <a:xfrm>
                <a:off x="618" y="3520"/>
                <a:ext cx="202" cy="201"/>
              </a:xfrm>
              <a:prstGeom prst="ellipse">
                <a:avLst/>
              </a:prstGeom>
              <a:solidFill>
                <a:schemeClr val="bg1"/>
              </a:solidFill>
              <a:ln w="19050">
                <a:solidFill>
                  <a:srgbClr val="FF0000"/>
                </a:solidFill>
                <a:round/>
                <a:headEnd/>
                <a:tailEnd/>
              </a:ln>
              <a:effectLst/>
            </p:spPr>
            <p:txBody>
              <a:bodyPr wrap="none" anchor="ctr"/>
              <a:lstStyle/>
              <a:p>
                <a:endParaRPr lang="en-US"/>
              </a:p>
            </p:txBody>
          </p:sp>
          <p:sp>
            <p:nvSpPr>
              <p:cNvPr id="435326" name="Text Box 126"/>
              <p:cNvSpPr txBox="1">
                <a:spLocks noChangeArrowheads="1"/>
              </p:cNvSpPr>
              <p:nvPr/>
            </p:nvSpPr>
            <p:spPr bwMode="auto">
              <a:xfrm>
                <a:off x="628" y="3500"/>
                <a:ext cx="204" cy="231"/>
              </a:xfrm>
              <a:prstGeom prst="rect">
                <a:avLst/>
              </a:prstGeom>
              <a:noFill/>
              <a:ln w="9525">
                <a:noFill/>
                <a:miter lim="800000"/>
                <a:headEnd/>
                <a:tailEnd/>
              </a:ln>
              <a:effectLst/>
            </p:spPr>
            <p:txBody>
              <a:bodyPr wrap="none">
                <a:spAutoFit/>
              </a:bodyPr>
              <a:lstStyle/>
              <a:p>
                <a:r>
                  <a:rPr lang="en-US">
                    <a:solidFill>
                      <a:srgbClr val="FF0000"/>
                    </a:solidFill>
                  </a:rPr>
                  <a:t>3</a:t>
                </a:r>
              </a:p>
            </p:txBody>
          </p:sp>
        </p:grpSp>
      </p:grpSp>
      <p:grpSp>
        <p:nvGrpSpPr>
          <p:cNvPr id="15" name="Group 127"/>
          <p:cNvGrpSpPr>
            <a:grpSpLocks/>
          </p:cNvGrpSpPr>
          <p:nvPr/>
        </p:nvGrpSpPr>
        <p:grpSpPr bwMode="auto">
          <a:xfrm>
            <a:off x="3181350" y="3838575"/>
            <a:ext cx="3486150" cy="638175"/>
            <a:chOff x="2004" y="2418"/>
            <a:chExt cx="2196" cy="402"/>
          </a:xfrm>
        </p:grpSpPr>
        <p:sp>
          <p:nvSpPr>
            <p:cNvPr id="435328" name="Freeform 128"/>
            <p:cNvSpPr>
              <a:spLocks/>
            </p:cNvSpPr>
            <p:nvPr/>
          </p:nvSpPr>
          <p:spPr bwMode="auto">
            <a:xfrm>
              <a:off x="2004" y="2418"/>
              <a:ext cx="2196" cy="318"/>
            </a:xfrm>
            <a:custGeom>
              <a:avLst/>
              <a:gdLst/>
              <a:ahLst/>
              <a:cxnLst>
                <a:cxn ang="0">
                  <a:pos x="0" y="0"/>
                </a:cxn>
                <a:cxn ang="0">
                  <a:pos x="1194" y="306"/>
                </a:cxn>
                <a:cxn ang="0">
                  <a:pos x="2196" y="30"/>
                </a:cxn>
              </a:cxnLst>
              <a:rect l="0" t="0" r="r" b="b"/>
              <a:pathLst>
                <a:path w="2196" h="318">
                  <a:moveTo>
                    <a:pt x="0" y="0"/>
                  </a:moveTo>
                  <a:cubicBezTo>
                    <a:pt x="199" y="51"/>
                    <a:pt x="828" y="301"/>
                    <a:pt x="1194" y="306"/>
                  </a:cubicBezTo>
                  <a:cubicBezTo>
                    <a:pt x="1536" y="318"/>
                    <a:pt x="1987" y="88"/>
                    <a:pt x="2196" y="30"/>
                  </a:cubicBezTo>
                </a:path>
              </a:pathLst>
            </a:custGeom>
            <a:noFill/>
            <a:ln w="28575" cap="flat" cmpd="sng">
              <a:solidFill>
                <a:srgbClr val="FF0000"/>
              </a:solidFill>
              <a:prstDash val="solid"/>
              <a:round/>
              <a:headEnd type="none" w="med" len="med"/>
              <a:tailEnd type="triangle" w="med" len="med"/>
            </a:ln>
            <a:effectLst/>
          </p:spPr>
          <p:txBody>
            <a:bodyPr wrap="none"/>
            <a:lstStyle/>
            <a:p>
              <a:endParaRPr lang="en-US"/>
            </a:p>
          </p:txBody>
        </p:sp>
        <p:grpSp>
          <p:nvGrpSpPr>
            <p:cNvPr id="16" name="Group 129"/>
            <p:cNvGrpSpPr>
              <a:grpSpLocks/>
            </p:cNvGrpSpPr>
            <p:nvPr/>
          </p:nvGrpSpPr>
          <p:grpSpPr bwMode="auto">
            <a:xfrm>
              <a:off x="3083" y="2589"/>
              <a:ext cx="214" cy="231"/>
              <a:chOff x="618" y="3500"/>
              <a:chExt cx="214" cy="231"/>
            </a:xfrm>
          </p:grpSpPr>
          <p:sp>
            <p:nvSpPr>
              <p:cNvPr id="435330" name="Oval 130"/>
              <p:cNvSpPr>
                <a:spLocks noChangeArrowheads="1"/>
              </p:cNvSpPr>
              <p:nvPr/>
            </p:nvSpPr>
            <p:spPr bwMode="auto">
              <a:xfrm>
                <a:off x="618" y="3520"/>
                <a:ext cx="202" cy="201"/>
              </a:xfrm>
              <a:prstGeom prst="ellipse">
                <a:avLst/>
              </a:prstGeom>
              <a:solidFill>
                <a:schemeClr val="bg1"/>
              </a:solidFill>
              <a:ln w="19050">
                <a:solidFill>
                  <a:srgbClr val="FF0000"/>
                </a:solidFill>
                <a:round/>
                <a:headEnd/>
                <a:tailEnd/>
              </a:ln>
              <a:effectLst/>
            </p:spPr>
            <p:txBody>
              <a:bodyPr wrap="none" anchor="ctr"/>
              <a:lstStyle/>
              <a:p>
                <a:endParaRPr lang="en-US"/>
              </a:p>
            </p:txBody>
          </p:sp>
          <p:sp>
            <p:nvSpPr>
              <p:cNvPr id="435331" name="Text Box 131"/>
              <p:cNvSpPr txBox="1">
                <a:spLocks noChangeArrowheads="1"/>
              </p:cNvSpPr>
              <p:nvPr/>
            </p:nvSpPr>
            <p:spPr bwMode="auto">
              <a:xfrm>
                <a:off x="628" y="3500"/>
                <a:ext cx="204" cy="231"/>
              </a:xfrm>
              <a:prstGeom prst="rect">
                <a:avLst/>
              </a:prstGeom>
              <a:noFill/>
              <a:ln w="9525">
                <a:noFill/>
                <a:miter lim="800000"/>
                <a:headEnd/>
                <a:tailEnd/>
              </a:ln>
              <a:effectLst/>
            </p:spPr>
            <p:txBody>
              <a:bodyPr wrap="none">
                <a:spAutoFit/>
              </a:bodyPr>
              <a:lstStyle/>
              <a:p>
                <a:r>
                  <a:rPr lang="en-US">
                    <a:solidFill>
                      <a:srgbClr val="FF0000"/>
                    </a:solidFill>
                  </a:rPr>
                  <a:t>2</a:t>
                </a:r>
              </a:p>
            </p:txBody>
          </p:sp>
        </p:grpSp>
      </p:grpSp>
      <p:grpSp>
        <p:nvGrpSpPr>
          <p:cNvPr id="17" name="Group 132"/>
          <p:cNvGrpSpPr>
            <a:grpSpLocks/>
          </p:cNvGrpSpPr>
          <p:nvPr/>
        </p:nvGrpSpPr>
        <p:grpSpPr bwMode="auto">
          <a:xfrm>
            <a:off x="4826000" y="3424238"/>
            <a:ext cx="3103563" cy="2016125"/>
            <a:chOff x="3040" y="2157"/>
            <a:chExt cx="1955" cy="1270"/>
          </a:xfrm>
        </p:grpSpPr>
        <p:sp>
          <p:nvSpPr>
            <p:cNvPr id="435333" name="Freeform 133"/>
            <p:cNvSpPr>
              <a:spLocks/>
            </p:cNvSpPr>
            <p:nvPr/>
          </p:nvSpPr>
          <p:spPr bwMode="auto">
            <a:xfrm>
              <a:off x="3040" y="2157"/>
              <a:ext cx="1955" cy="1270"/>
            </a:xfrm>
            <a:custGeom>
              <a:avLst/>
              <a:gdLst/>
              <a:ahLst/>
              <a:cxnLst>
                <a:cxn ang="0">
                  <a:pos x="1955" y="0"/>
                </a:cxn>
                <a:cxn ang="0">
                  <a:pos x="1077" y="765"/>
                </a:cxn>
                <a:cxn ang="0">
                  <a:pos x="0" y="1270"/>
                </a:cxn>
              </a:cxnLst>
              <a:rect l="0" t="0" r="r" b="b"/>
              <a:pathLst>
                <a:path w="1955" h="1270">
                  <a:moveTo>
                    <a:pt x="1955" y="0"/>
                  </a:moveTo>
                  <a:cubicBezTo>
                    <a:pt x="1809" y="127"/>
                    <a:pt x="1425" y="536"/>
                    <a:pt x="1077" y="765"/>
                  </a:cubicBezTo>
                  <a:cubicBezTo>
                    <a:pt x="729" y="994"/>
                    <a:pt x="224" y="1165"/>
                    <a:pt x="0" y="1270"/>
                  </a:cubicBezTo>
                </a:path>
              </a:pathLst>
            </a:custGeom>
            <a:noFill/>
            <a:ln w="28575" cap="flat" cmpd="sng">
              <a:solidFill>
                <a:srgbClr val="FF0000"/>
              </a:solidFill>
              <a:prstDash val="solid"/>
              <a:round/>
              <a:headEnd type="none" w="med" len="med"/>
              <a:tailEnd type="triangle" w="med" len="med"/>
            </a:ln>
            <a:effectLst/>
          </p:spPr>
          <p:txBody>
            <a:bodyPr wrap="none"/>
            <a:lstStyle/>
            <a:p>
              <a:endParaRPr lang="en-US"/>
            </a:p>
          </p:txBody>
        </p:sp>
        <p:grpSp>
          <p:nvGrpSpPr>
            <p:cNvPr id="18" name="Group 134"/>
            <p:cNvGrpSpPr>
              <a:grpSpLocks/>
            </p:cNvGrpSpPr>
            <p:nvPr/>
          </p:nvGrpSpPr>
          <p:grpSpPr bwMode="auto">
            <a:xfrm>
              <a:off x="3982" y="2835"/>
              <a:ext cx="214" cy="231"/>
              <a:chOff x="618" y="3500"/>
              <a:chExt cx="214" cy="231"/>
            </a:xfrm>
          </p:grpSpPr>
          <p:sp>
            <p:nvSpPr>
              <p:cNvPr id="435335" name="Oval 135"/>
              <p:cNvSpPr>
                <a:spLocks noChangeArrowheads="1"/>
              </p:cNvSpPr>
              <p:nvPr/>
            </p:nvSpPr>
            <p:spPr bwMode="auto">
              <a:xfrm>
                <a:off x="618" y="3520"/>
                <a:ext cx="202" cy="201"/>
              </a:xfrm>
              <a:prstGeom prst="ellipse">
                <a:avLst/>
              </a:prstGeom>
              <a:solidFill>
                <a:schemeClr val="bg1"/>
              </a:solidFill>
              <a:ln w="19050">
                <a:solidFill>
                  <a:srgbClr val="FF0000"/>
                </a:solidFill>
                <a:round/>
                <a:headEnd/>
                <a:tailEnd/>
              </a:ln>
              <a:effectLst/>
            </p:spPr>
            <p:txBody>
              <a:bodyPr wrap="none" anchor="ctr"/>
              <a:lstStyle/>
              <a:p>
                <a:endParaRPr lang="en-US"/>
              </a:p>
            </p:txBody>
          </p:sp>
          <p:sp>
            <p:nvSpPr>
              <p:cNvPr id="435336" name="Text Box 136"/>
              <p:cNvSpPr txBox="1">
                <a:spLocks noChangeArrowheads="1"/>
              </p:cNvSpPr>
              <p:nvPr/>
            </p:nvSpPr>
            <p:spPr bwMode="auto">
              <a:xfrm>
                <a:off x="628" y="3500"/>
                <a:ext cx="204" cy="231"/>
              </a:xfrm>
              <a:prstGeom prst="rect">
                <a:avLst/>
              </a:prstGeom>
              <a:noFill/>
              <a:ln w="9525">
                <a:noFill/>
                <a:miter lim="800000"/>
                <a:headEnd/>
                <a:tailEnd/>
              </a:ln>
              <a:effectLst/>
            </p:spPr>
            <p:txBody>
              <a:bodyPr wrap="none">
                <a:spAutoFit/>
              </a:bodyPr>
              <a:lstStyle/>
              <a:p>
                <a:r>
                  <a:rPr lang="en-US">
                    <a:solidFill>
                      <a:srgbClr val="FF0000"/>
                    </a:solidFill>
                  </a:rPr>
                  <a:t>4</a:t>
                </a:r>
              </a:p>
            </p:txBody>
          </p:sp>
        </p:grpSp>
      </p:grpSp>
      <p:grpSp>
        <p:nvGrpSpPr>
          <p:cNvPr id="19" name="Group 137"/>
          <p:cNvGrpSpPr>
            <a:grpSpLocks/>
          </p:cNvGrpSpPr>
          <p:nvPr/>
        </p:nvGrpSpPr>
        <p:grpSpPr bwMode="auto">
          <a:xfrm>
            <a:off x="2986088" y="3889375"/>
            <a:ext cx="1357312" cy="1298575"/>
            <a:chOff x="1881" y="2450"/>
            <a:chExt cx="855" cy="818"/>
          </a:xfrm>
        </p:grpSpPr>
        <p:sp>
          <p:nvSpPr>
            <p:cNvPr id="435338" name="Line 138"/>
            <p:cNvSpPr>
              <a:spLocks noChangeShapeType="1"/>
            </p:cNvSpPr>
            <p:nvPr/>
          </p:nvSpPr>
          <p:spPr bwMode="auto">
            <a:xfrm flipH="1" flipV="1">
              <a:off x="1881" y="2450"/>
              <a:ext cx="855" cy="818"/>
            </a:xfrm>
            <a:prstGeom prst="line">
              <a:avLst/>
            </a:prstGeom>
            <a:noFill/>
            <a:ln w="28575">
              <a:solidFill>
                <a:srgbClr val="FF0000"/>
              </a:solidFill>
              <a:round/>
              <a:headEnd/>
              <a:tailEnd type="triangle" w="med" len="med"/>
            </a:ln>
            <a:effectLst/>
          </p:spPr>
          <p:txBody>
            <a:bodyPr wrap="none"/>
            <a:lstStyle/>
            <a:p>
              <a:endParaRPr lang="en-US"/>
            </a:p>
          </p:txBody>
        </p:sp>
        <p:grpSp>
          <p:nvGrpSpPr>
            <p:cNvPr id="20" name="Group 139"/>
            <p:cNvGrpSpPr>
              <a:grpSpLocks/>
            </p:cNvGrpSpPr>
            <p:nvPr/>
          </p:nvGrpSpPr>
          <p:grpSpPr bwMode="auto">
            <a:xfrm>
              <a:off x="2172" y="2702"/>
              <a:ext cx="202" cy="231"/>
              <a:chOff x="618" y="3500"/>
              <a:chExt cx="202" cy="231"/>
            </a:xfrm>
          </p:grpSpPr>
          <p:sp>
            <p:nvSpPr>
              <p:cNvPr id="435340" name="Oval 140"/>
              <p:cNvSpPr>
                <a:spLocks noChangeArrowheads="1"/>
              </p:cNvSpPr>
              <p:nvPr/>
            </p:nvSpPr>
            <p:spPr bwMode="auto">
              <a:xfrm>
                <a:off x="618" y="3520"/>
                <a:ext cx="202" cy="201"/>
              </a:xfrm>
              <a:prstGeom prst="ellipse">
                <a:avLst/>
              </a:prstGeom>
              <a:solidFill>
                <a:schemeClr val="bg1"/>
              </a:solidFill>
              <a:ln w="19050">
                <a:solidFill>
                  <a:srgbClr val="FF0000"/>
                </a:solidFill>
                <a:round/>
                <a:headEnd/>
                <a:tailEnd/>
              </a:ln>
              <a:effectLst/>
            </p:spPr>
            <p:txBody>
              <a:bodyPr wrap="none" anchor="ctr"/>
              <a:lstStyle/>
              <a:p>
                <a:endParaRPr lang="en-US"/>
              </a:p>
            </p:txBody>
          </p:sp>
          <p:sp>
            <p:nvSpPr>
              <p:cNvPr id="435341" name="Text Box 141"/>
              <p:cNvSpPr txBox="1">
                <a:spLocks noChangeArrowheads="1"/>
              </p:cNvSpPr>
              <p:nvPr/>
            </p:nvSpPr>
            <p:spPr bwMode="auto">
              <a:xfrm>
                <a:off x="628" y="3500"/>
                <a:ext cx="181" cy="231"/>
              </a:xfrm>
              <a:prstGeom prst="rect">
                <a:avLst/>
              </a:prstGeom>
              <a:noFill/>
              <a:ln w="9525">
                <a:noFill/>
                <a:miter lim="800000"/>
                <a:headEnd/>
                <a:tailEnd/>
              </a:ln>
              <a:effectLst/>
            </p:spPr>
            <p:txBody>
              <a:bodyPr wrap="none">
                <a:spAutoFit/>
              </a:bodyPr>
              <a:lstStyle/>
              <a:p>
                <a:r>
                  <a:rPr lang="en-US">
                    <a:solidFill>
                      <a:srgbClr val="FF0000"/>
                    </a:solidFill>
                  </a:rPr>
                  <a:t>1</a:t>
                </a:r>
              </a:p>
            </p:txBody>
          </p:sp>
        </p:grpSp>
      </p:grpSp>
      <p:grpSp>
        <p:nvGrpSpPr>
          <p:cNvPr id="21" name="Group 142"/>
          <p:cNvGrpSpPr>
            <a:grpSpLocks/>
          </p:cNvGrpSpPr>
          <p:nvPr/>
        </p:nvGrpSpPr>
        <p:grpSpPr bwMode="auto">
          <a:xfrm>
            <a:off x="908050" y="4598988"/>
            <a:ext cx="2535238" cy="1198562"/>
            <a:chOff x="572" y="2897"/>
            <a:chExt cx="1597" cy="755"/>
          </a:xfrm>
        </p:grpSpPr>
        <p:sp>
          <p:nvSpPr>
            <p:cNvPr id="435343" name="Text Box 143"/>
            <p:cNvSpPr txBox="1">
              <a:spLocks noChangeArrowheads="1"/>
            </p:cNvSpPr>
            <p:nvPr/>
          </p:nvSpPr>
          <p:spPr bwMode="auto">
            <a:xfrm>
              <a:off x="572" y="2902"/>
              <a:ext cx="1597" cy="750"/>
            </a:xfrm>
            <a:prstGeom prst="rect">
              <a:avLst/>
            </a:prstGeom>
            <a:noFill/>
            <a:ln w="9525">
              <a:noFill/>
              <a:miter lim="800000"/>
              <a:headEnd/>
              <a:tailEnd/>
            </a:ln>
            <a:effectLst/>
          </p:spPr>
          <p:txBody>
            <a:bodyPr>
              <a:spAutoFit/>
            </a:bodyPr>
            <a:lstStyle/>
            <a:p>
              <a:r>
                <a:rPr lang="en-US"/>
                <a:t>correspondent addresses packets using home address of mobile</a:t>
              </a:r>
            </a:p>
          </p:txBody>
        </p:sp>
        <p:sp>
          <p:nvSpPr>
            <p:cNvPr id="435344" name="Line 144"/>
            <p:cNvSpPr>
              <a:spLocks noChangeShapeType="1"/>
            </p:cNvSpPr>
            <p:nvPr/>
          </p:nvSpPr>
          <p:spPr bwMode="auto">
            <a:xfrm flipV="1">
              <a:off x="1703" y="2897"/>
              <a:ext cx="465" cy="144"/>
            </a:xfrm>
            <a:prstGeom prst="line">
              <a:avLst/>
            </a:prstGeom>
            <a:noFill/>
            <a:ln w="19050">
              <a:solidFill>
                <a:schemeClr val="tx1"/>
              </a:solidFill>
              <a:round/>
              <a:headEnd/>
              <a:tailEnd/>
            </a:ln>
            <a:effectLst/>
          </p:spPr>
          <p:txBody>
            <a:bodyPr wrap="none"/>
            <a:lstStyle/>
            <a:p>
              <a:endParaRPr lang="en-US"/>
            </a:p>
          </p:txBody>
        </p:sp>
      </p:grpSp>
      <p:grpSp>
        <p:nvGrpSpPr>
          <p:cNvPr id="22" name="Group 145"/>
          <p:cNvGrpSpPr>
            <a:grpSpLocks/>
          </p:cNvGrpSpPr>
          <p:nvPr/>
        </p:nvGrpSpPr>
        <p:grpSpPr bwMode="auto">
          <a:xfrm>
            <a:off x="2506663" y="1882775"/>
            <a:ext cx="2794000" cy="2168525"/>
            <a:chOff x="1579" y="1186"/>
            <a:chExt cx="1760" cy="1366"/>
          </a:xfrm>
        </p:grpSpPr>
        <p:sp>
          <p:nvSpPr>
            <p:cNvPr id="435346" name="Text Box 146"/>
            <p:cNvSpPr txBox="1">
              <a:spLocks noChangeArrowheads="1"/>
            </p:cNvSpPr>
            <p:nvPr/>
          </p:nvSpPr>
          <p:spPr bwMode="auto">
            <a:xfrm>
              <a:off x="1579" y="1186"/>
              <a:ext cx="1760" cy="577"/>
            </a:xfrm>
            <a:prstGeom prst="rect">
              <a:avLst/>
            </a:prstGeom>
            <a:noFill/>
            <a:ln w="9525">
              <a:noFill/>
              <a:miter lim="800000"/>
              <a:headEnd/>
              <a:tailEnd/>
            </a:ln>
            <a:effectLst/>
          </p:spPr>
          <p:txBody>
            <a:bodyPr>
              <a:spAutoFit/>
            </a:bodyPr>
            <a:lstStyle/>
            <a:p>
              <a:r>
                <a:rPr lang="en-US" b="1" dirty="0"/>
                <a:t>home agent </a:t>
              </a:r>
              <a:r>
                <a:rPr lang="en-US" dirty="0"/>
                <a:t>intercepts packets, forwards to foreign agent</a:t>
              </a:r>
            </a:p>
          </p:txBody>
        </p:sp>
        <p:sp>
          <p:nvSpPr>
            <p:cNvPr id="435347" name="Line 147"/>
            <p:cNvSpPr>
              <a:spLocks noChangeShapeType="1"/>
            </p:cNvSpPr>
            <p:nvPr/>
          </p:nvSpPr>
          <p:spPr bwMode="auto">
            <a:xfrm>
              <a:off x="2652" y="1698"/>
              <a:ext cx="466" cy="854"/>
            </a:xfrm>
            <a:prstGeom prst="line">
              <a:avLst/>
            </a:prstGeom>
            <a:noFill/>
            <a:ln w="19050">
              <a:solidFill>
                <a:schemeClr val="tx1"/>
              </a:solidFill>
              <a:round/>
              <a:headEnd/>
              <a:tailEnd/>
            </a:ln>
            <a:effectLst/>
          </p:spPr>
          <p:txBody>
            <a:bodyPr wrap="none"/>
            <a:lstStyle/>
            <a:p>
              <a:endParaRPr lang="en-US"/>
            </a:p>
          </p:txBody>
        </p:sp>
      </p:grpSp>
      <p:grpSp>
        <p:nvGrpSpPr>
          <p:cNvPr id="23" name="Group 148"/>
          <p:cNvGrpSpPr>
            <a:grpSpLocks/>
          </p:cNvGrpSpPr>
          <p:nvPr/>
        </p:nvGrpSpPr>
        <p:grpSpPr bwMode="auto">
          <a:xfrm>
            <a:off x="5432425" y="1387475"/>
            <a:ext cx="2338388" cy="1924050"/>
            <a:chOff x="3422" y="874"/>
            <a:chExt cx="1473" cy="1212"/>
          </a:xfrm>
        </p:grpSpPr>
        <p:sp>
          <p:nvSpPr>
            <p:cNvPr id="435349" name="Text Box 149"/>
            <p:cNvSpPr txBox="1">
              <a:spLocks noChangeArrowheads="1"/>
            </p:cNvSpPr>
            <p:nvPr/>
          </p:nvSpPr>
          <p:spPr bwMode="auto">
            <a:xfrm>
              <a:off x="3422" y="874"/>
              <a:ext cx="1473" cy="577"/>
            </a:xfrm>
            <a:prstGeom prst="rect">
              <a:avLst/>
            </a:prstGeom>
            <a:noFill/>
            <a:ln w="9525">
              <a:noFill/>
              <a:miter lim="800000"/>
              <a:headEnd/>
              <a:tailEnd/>
            </a:ln>
            <a:effectLst/>
          </p:spPr>
          <p:txBody>
            <a:bodyPr>
              <a:spAutoFit/>
            </a:bodyPr>
            <a:lstStyle/>
            <a:p>
              <a:r>
                <a:rPr lang="en-US" b="1" dirty="0"/>
                <a:t>foreign agent </a:t>
              </a:r>
              <a:r>
                <a:rPr lang="en-US" dirty="0"/>
                <a:t>receives packets, forwards to mobile</a:t>
              </a:r>
            </a:p>
          </p:txBody>
        </p:sp>
        <p:sp>
          <p:nvSpPr>
            <p:cNvPr id="435350" name="Line 150"/>
            <p:cNvSpPr>
              <a:spLocks noChangeShapeType="1"/>
            </p:cNvSpPr>
            <p:nvPr/>
          </p:nvSpPr>
          <p:spPr bwMode="auto">
            <a:xfrm>
              <a:off x="4211" y="1420"/>
              <a:ext cx="377" cy="666"/>
            </a:xfrm>
            <a:prstGeom prst="line">
              <a:avLst/>
            </a:prstGeom>
            <a:noFill/>
            <a:ln w="9525">
              <a:solidFill>
                <a:schemeClr val="tx1"/>
              </a:solidFill>
              <a:round/>
              <a:headEnd/>
              <a:tailEnd/>
            </a:ln>
            <a:effectLst/>
          </p:spPr>
          <p:txBody>
            <a:bodyPr wrap="none"/>
            <a:lstStyle/>
            <a:p>
              <a:endParaRPr lang="en-US"/>
            </a:p>
          </p:txBody>
        </p:sp>
      </p:grpSp>
      <p:grpSp>
        <p:nvGrpSpPr>
          <p:cNvPr id="24" name="Group 151"/>
          <p:cNvGrpSpPr>
            <a:grpSpLocks/>
          </p:cNvGrpSpPr>
          <p:nvPr/>
        </p:nvGrpSpPr>
        <p:grpSpPr bwMode="auto">
          <a:xfrm>
            <a:off x="6653213" y="4776788"/>
            <a:ext cx="2247900" cy="1165225"/>
            <a:chOff x="4191" y="3009"/>
            <a:chExt cx="1416" cy="734"/>
          </a:xfrm>
        </p:grpSpPr>
        <p:sp>
          <p:nvSpPr>
            <p:cNvPr id="435352" name="Text Box 152"/>
            <p:cNvSpPr txBox="1">
              <a:spLocks noChangeArrowheads="1"/>
            </p:cNvSpPr>
            <p:nvPr/>
          </p:nvSpPr>
          <p:spPr bwMode="auto">
            <a:xfrm>
              <a:off x="4332" y="3166"/>
              <a:ext cx="1275" cy="577"/>
            </a:xfrm>
            <a:prstGeom prst="rect">
              <a:avLst/>
            </a:prstGeom>
            <a:noFill/>
            <a:ln w="9525">
              <a:noFill/>
              <a:miter lim="800000"/>
              <a:headEnd/>
              <a:tailEnd/>
            </a:ln>
            <a:effectLst/>
          </p:spPr>
          <p:txBody>
            <a:bodyPr>
              <a:spAutoFit/>
            </a:bodyPr>
            <a:lstStyle/>
            <a:p>
              <a:r>
                <a:rPr lang="en-US" dirty="0"/>
                <a:t>mobile replies directly to correspondent</a:t>
              </a:r>
            </a:p>
          </p:txBody>
        </p:sp>
        <p:sp>
          <p:nvSpPr>
            <p:cNvPr id="435353" name="Line 153"/>
            <p:cNvSpPr>
              <a:spLocks noChangeShapeType="1"/>
            </p:cNvSpPr>
            <p:nvPr/>
          </p:nvSpPr>
          <p:spPr bwMode="auto">
            <a:xfrm flipH="1" flipV="1">
              <a:off x="4191" y="3009"/>
              <a:ext cx="248" cy="179"/>
            </a:xfrm>
            <a:prstGeom prst="line">
              <a:avLst/>
            </a:prstGeom>
            <a:noFill/>
            <a:ln w="9525">
              <a:solidFill>
                <a:schemeClr val="tx1"/>
              </a:solidFill>
              <a:round/>
              <a:headEnd/>
              <a:tailEnd/>
            </a:ln>
            <a:effectLst/>
          </p:spPr>
          <p:txBody>
            <a:bodyPr wrap="none"/>
            <a:lstStyle/>
            <a:p>
              <a:endParaRPr lang="en-US"/>
            </a:p>
          </p:txBody>
        </p:sp>
      </p:grpSp>
      <p:sp>
        <p:nvSpPr>
          <p:cNvPr id="154" name="153 - Ορθογώνιο"/>
          <p:cNvSpPr/>
          <p:nvPr/>
        </p:nvSpPr>
        <p:spPr>
          <a:xfrm>
            <a:off x="8235310" y="5805264"/>
            <a:ext cx="441146" cy="369332"/>
          </a:xfrm>
          <a:prstGeom prst="rect">
            <a:avLst/>
          </a:prstGeom>
        </p:spPr>
        <p:txBody>
          <a:bodyPr wrap="none">
            <a:spAutoFit/>
          </a:bodyPr>
          <a:lstStyle/>
          <a:p>
            <a:fld id="{93B0E327-F3A5-4F58-B50D-CC61C24A262C}" type="slidenum">
              <a:rPr lang="el-GR" smtClean="0"/>
              <a:pPr/>
              <a:t>27</a:t>
            </a:fld>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2800" dirty="0" smtClean="0"/>
              <a:t>Proxy Mobile IPv6 (PMIPv6) – RFC 5213:</a:t>
            </a:r>
          </a:p>
          <a:p>
            <a:pPr lvl="1">
              <a:buFont typeface="Courier New" pitchFamily="49" charset="0"/>
              <a:buChar char="o"/>
            </a:pPr>
            <a:r>
              <a:rPr lang="en-US" sz="2400" dirty="0" smtClean="0"/>
              <a:t>Network Based MIPv6 extension to handle localized mobility (serves within PMIP domain).</a:t>
            </a:r>
          </a:p>
          <a:p>
            <a:pPr lvl="1">
              <a:buFont typeface="Courier New" pitchFamily="49" charset="0"/>
              <a:buChar char="o"/>
            </a:pPr>
            <a:r>
              <a:rPr lang="en-US" sz="2400" b="1" dirty="0" smtClean="0"/>
              <a:t>MAG (Mobility Access Gateway) </a:t>
            </a:r>
            <a:r>
              <a:rPr lang="en-US" sz="2400" dirty="0" smtClean="0"/>
              <a:t>for mobility related signaling, </a:t>
            </a:r>
            <a:r>
              <a:rPr lang="en-US" sz="2400" b="1" dirty="0" smtClean="0"/>
              <a:t>LMA (Local Mobility Anchor) </a:t>
            </a:r>
            <a:r>
              <a:rPr lang="en-US" sz="2400" dirty="0" smtClean="0"/>
              <a:t>point to store binding between MN &amp; HNP.</a:t>
            </a:r>
          </a:p>
          <a:p>
            <a:pPr lvl="1">
              <a:buFont typeface="Courier New" pitchFamily="49" charset="0"/>
              <a:buChar char="o"/>
            </a:pPr>
            <a:r>
              <a:rPr lang="en-US" sz="2400" dirty="0" smtClean="0"/>
              <a:t>No support for Global Mobility.</a:t>
            </a:r>
          </a:p>
          <a:p>
            <a:r>
              <a:rPr lang="en-US" sz="2800" dirty="0" smtClean="0"/>
              <a:t>Fast </a:t>
            </a:r>
            <a:r>
              <a:rPr lang="en-US" sz="2800" dirty="0"/>
              <a:t>Proxy Mobile IPv6 (FPMIPv6) – RFC 5949:</a:t>
            </a:r>
          </a:p>
          <a:p>
            <a:pPr lvl="1">
              <a:buFont typeface="Courier New" pitchFamily="49" charset="0"/>
              <a:buChar char="o"/>
            </a:pPr>
            <a:r>
              <a:rPr lang="en-US" sz="2400" dirty="0"/>
              <a:t>Designed to enhance performance of PMIPv6.</a:t>
            </a:r>
          </a:p>
          <a:p>
            <a:pPr lvl="1">
              <a:buFont typeface="Courier New" pitchFamily="49" charset="0"/>
              <a:buChar char="o"/>
            </a:pPr>
            <a:r>
              <a:rPr lang="en-US" sz="2400" dirty="0"/>
              <a:t>Reduce handover delay by allowing MN packet forwarding as soon as MN detects new link.</a:t>
            </a:r>
          </a:p>
          <a:p>
            <a:pPr lvl="1">
              <a:buFont typeface="Courier New" pitchFamily="49" charset="0"/>
              <a:buChar char="o"/>
            </a:pPr>
            <a:r>
              <a:rPr lang="en-US" sz="2400" dirty="0"/>
              <a:t>Two reference HO scenarios: predictive &amp; reactive.</a:t>
            </a:r>
          </a:p>
        </p:txBody>
      </p:sp>
      <p:sp>
        <p:nvSpPr>
          <p:cNvPr id="6" name="Title 1"/>
          <p:cNvSpPr>
            <a:spLocks noGrp="1"/>
          </p:cNvSpPr>
          <p:nvPr>
            <p:ph type="title"/>
          </p:nvPr>
        </p:nvSpPr>
        <p:spPr>
          <a:xfrm>
            <a:off x="467544" y="476672"/>
            <a:ext cx="8291264" cy="864096"/>
          </a:xfrm>
        </p:spPr>
        <p:txBody>
          <a:bodyPr anchor="ctr">
            <a:normAutofit fontScale="90000"/>
          </a:bodyPr>
          <a:lstStyle/>
          <a:p>
            <a:pPr algn="l"/>
            <a:r>
              <a:rPr lang="en-US" sz="4000" b="1" dirty="0">
                <a:solidFill>
                  <a:srgbClr val="595959"/>
                </a:solidFill>
                <a:latin typeface="Lucida Sans Unicode (Headings)"/>
              </a:rPr>
              <a:t>Mobility Management Technologies</a:t>
            </a:r>
            <a:endParaRPr lang="en-US" sz="4000" b="1" dirty="0"/>
          </a:p>
        </p:txBody>
      </p:sp>
      <p:sp>
        <p:nvSpPr>
          <p:cNvPr id="5" name="4 - Θέση αριθμού διαφάνειας"/>
          <p:cNvSpPr>
            <a:spLocks noGrp="1"/>
          </p:cNvSpPr>
          <p:nvPr>
            <p:ph type="sldNum" sz="quarter" idx="15"/>
          </p:nvPr>
        </p:nvSpPr>
        <p:spPr/>
        <p:txBody>
          <a:bodyPr/>
          <a:lstStyle/>
          <a:p>
            <a:fld id="{93B0E327-F3A5-4F58-B50D-CC61C24A262C}" type="slidenum">
              <a:rPr lang="el-GR" smtClean="0"/>
              <a:pPr/>
              <a:t>28</a:t>
            </a:fld>
            <a:endParaRPr lang="el-G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003232" cy="1143000"/>
          </a:xfrm>
        </p:spPr>
        <p:txBody>
          <a:bodyPr>
            <a:normAutofit fontScale="90000"/>
          </a:bodyPr>
          <a:lstStyle/>
          <a:p>
            <a:pPr algn="l"/>
            <a:r>
              <a:rPr lang="en-US" sz="3600" b="1" dirty="0">
                <a:solidFill>
                  <a:srgbClr val="595959"/>
                </a:solidFill>
                <a:latin typeface="Lucida Sans Unicode (Headings)"/>
              </a:rPr>
              <a:t>Fast Handovers for PMIPv6 (FPMIPv6) - Predictive</a:t>
            </a:r>
            <a:endParaRPr lang="en-US" sz="3600" dirty="0"/>
          </a:p>
        </p:txBody>
      </p:sp>
      <p:pic>
        <p:nvPicPr>
          <p:cNvPr id="3074" name="Picture 2"/>
          <p:cNvPicPr>
            <a:picLocks noGrp="1" noChangeAspect="1" noChangeArrowheads="1"/>
          </p:cNvPicPr>
          <p:nvPr>
            <p:ph idx="1"/>
          </p:nvPr>
        </p:nvPicPr>
        <p:blipFill>
          <a:blip r:embed="rId2" cstate="print"/>
          <a:stretch>
            <a:fillRect/>
          </a:stretch>
        </p:blipFill>
        <p:spPr bwMode="auto">
          <a:xfrm>
            <a:off x="1967279" y="1935163"/>
            <a:ext cx="5209442" cy="4389437"/>
          </a:xfrm>
          <a:prstGeom prst="rect">
            <a:avLst/>
          </a:prstGeom>
          <a:noFill/>
          <a:ln w="9525">
            <a:noFill/>
            <a:miter lim="800000"/>
            <a:headEnd/>
            <a:tailEnd/>
          </a:ln>
        </p:spPr>
      </p:pic>
      <p:sp>
        <p:nvSpPr>
          <p:cNvPr id="5" name="Slide Number Placeholder 4"/>
          <p:cNvSpPr>
            <a:spLocks noGrp="1"/>
          </p:cNvSpPr>
          <p:nvPr>
            <p:ph type="sldNum" sz="quarter" idx="4294967295"/>
          </p:nvPr>
        </p:nvSpPr>
        <p:spPr>
          <a:xfrm>
            <a:off x="7924800" y="6356350"/>
            <a:ext cx="762000" cy="365125"/>
          </a:xfrm>
          <a:prstGeom prst="rect">
            <a:avLst/>
          </a:prstGeom>
        </p:spPr>
        <p:txBody>
          <a:bodyPr/>
          <a:lstStyle/>
          <a:p>
            <a:fld id="{B6F15528-21DE-4FAA-801E-634DDDAF4B2B}" type="slidenum">
              <a:rPr lang="en-US" smtClean="0"/>
              <a:pPr/>
              <a:t>29</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 name="41 - Ομάδα"/>
          <p:cNvGrpSpPr/>
          <p:nvPr/>
        </p:nvGrpSpPr>
        <p:grpSpPr>
          <a:xfrm>
            <a:off x="29472" y="332656"/>
            <a:ext cx="8863008" cy="6381328"/>
            <a:chOff x="31750" y="400050"/>
            <a:chExt cx="9548174" cy="6457950"/>
          </a:xfrm>
        </p:grpSpPr>
        <p:grpSp>
          <p:nvGrpSpPr>
            <p:cNvPr id="44" name="Group 21"/>
            <p:cNvGrpSpPr>
              <a:grpSpLocks/>
            </p:cNvGrpSpPr>
            <p:nvPr/>
          </p:nvGrpSpPr>
          <p:grpSpPr bwMode="auto">
            <a:xfrm>
              <a:off x="31750" y="400050"/>
              <a:ext cx="9112250" cy="6457950"/>
              <a:chOff x="1089" y="734"/>
              <a:chExt cx="3765" cy="2504"/>
            </a:xfrm>
          </p:grpSpPr>
          <p:sp>
            <p:nvSpPr>
              <p:cNvPr id="75" name="Oval 20"/>
              <p:cNvSpPr>
                <a:spLocks noChangeArrowheads="1"/>
              </p:cNvSpPr>
              <p:nvPr/>
            </p:nvSpPr>
            <p:spPr bwMode="auto">
              <a:xfrm>
                <a:off x="1089" y="734"/>
                <a:ext cx="3765" cy="2504"/>
              </a:xfrm>
              <a:prstGeom prst="ellipse">
                <a:avLst/>
              </a:prstGeom>
              <a:noFill/>
              <a:ln w="15875" cap="rnd">
                <a:solidFill>
                  <a:srgbClr val="58585A"/>
                </a:solidFill>
                <a:round/>
                <a:headEnd/>
                <a:tailEnd/>
              </a:ln>
            </p:spPr>
            <p:txBody>
              <a:bodyPr lIns="95782" tIns="47891" rIns="95782" bIns="47891"/>
              <a:lstStyle/>
              <a:p>
                <a:pPr defTabSz="957263">
                  <a:spcBef>
                    <a:spcPct val="50000"/>
                  </a:spcBef>
                </a:pPr>
                <a:endParaRPr lang="sv-SE" altLang="el-GR" sz="3600">
                  <a:solidFill>
                    <a:schemeClr val="bg2"/>
                  </a:solidFill>
                </a:endParaRPr>
              </a:p>
            </p:txBody>
          </p:sp>
          <p:sp>
            <p:nvSpPr>
              <p:cNvPr id="76" name="Oval 19"/>
              <p:cNvSpPr>
                <a:spLocks noChangeArrowheads="1"/>
              </p:cNvSpPr>
              <p:nvPr/>
            </p:nvSpPr>
            <p:spPr bwMode="auto">
              <a:xfrm>
                <a:off x="1089" y="734"/>
                <a:ext cx="3765" cy="2504"/>
              </a:xfrm>
              <a:prstGeom prst="ellipse">
                <a:avLst/>
              </a:prstGeom>
              <a:solidFill>
                <a:srgbClr val="CCECFF"/>
              </a:solidFill>
              <a:ln w="0">
                <a:solidFill>
                  <a:srgbClr val="000000"/>
                </a:solidFill>
                <a:round/>
                <a:headEnd/>
                <a:tailEnd/>
              </a:ln>
            </p:spPr>
            <p:txBody>
              <a:bodyPr lIns="95782" tIns="47891" rIns="95782" bIns="47891"/>
              <a:lstStyle/>
              <a:p>
                <a:pPr defTabSz="957263">
                  <a:spcBef>
                    <a:spcPct val="50000"/>
                  </a:spcBef>
                </a:pPr>
                <a:endParaRPr lang="sv-SE" altLang="el-GR" sz="900">
                  <a:solidFill>
                    <a:schemeClr val="bg2"/>
                  </a:solidFill>
                </a:endParaRPr>
              </a:p>
            </p:txBody>
          </p:sp>
        </p:grpSp>
        <p:sp>
          <p:nvSpPr>
            <p:cNvPr id="45" name="Right Arrow 11"/>
            <p:cNvSpPr>
              <a:spLocks noChangeArrowheads="1"/>
            </p:cNvSpPr>
            <p:nvPr/>
          </p:nvSpPr>
          <p:spPr bwMode="auto">
            <a:xfrm rot="14305556">
              <a:off x="1484313" y="3179763"/>
              <a:ext cx="3532187" cy="1474787"/>
            </a:xfrm>
            <a:prstGeom prst="rightArrow">
              <a:avLst>
                <a:gd name="adj1" fmla="val 66824"/>
                <a:gd name="adj2" fmla="val 73415"/>
              </a:avLst>
            </a:prstGeom>
            <a:gradFill rotWithShape="1">
              <a:gsLst>
                <a:gs pos="0">
                  <a:srgbClr val="00B0F0"/>
                </a:gs>
                <a:gs pos="53999">
                  <a:srgbClr val="D6EDBC"/>
                </a:gs>
                <a:gs pos="83350">
                  <a:srgbClr val="FF0000"/>
                </a:gs>
                <a:gs pos="100000">
                  <a:srgbClr val="EAF5DF"/>
                </a:gs>
              </a:gsLst>
              <a:lin ang="0" scaled="1"/>
            </a:gradFill>
            <a:ln w="28575" algn="ctr">
              <a:noFill/>
              <a:round/>
              <a:headEnd/>
              <a:tailEnd/>
            </a:ln>
          </p:spPr>
          <p:txBody>
            <a:bodyPr rot="10800000" lIns="95782" tIns="47891" rIns="95782" bIns="47891" anchor="ctr"/>
            <a:lstStyle/>
            <a:p>
              <a:pPr algn="ctr" defTabSz="798513" eaLnBrk="0" hangingPunct="0">
                <a:lnSpc>
                  <a:spcPct val="90000"/>
                </a:lnSpc>
                <a:spcBef>
                  <a:spcPct val="30000"/>
                </a:spcBef>
                <a:buClr>
                  <a:schemeClr val="accent1"/>
                </a:buClr>
              </a:pPr>
              <a:endParaRPr lang="sv-SE" altLang="el-GR" sz="1300">
                <a:solidFill>
                  <a:schemeClr val="bg1"/>
                </a:solidFill>
              </a:endParaRPr>
            </a:p>
          </p:txBody>
        </p:sp>
        <p:sp>
          <p:nvSpPr>
            <p:cNvPr id="46" name="Right Arrow 11"/>
            <p:cNvSpPr>
              <a:spLocks noChangeArrowheads="1"/>
            </p:cNvSpPr>
            <p:nvPr/>
          </p:nvSpPr>
          <p:spPr bwMode="auto">
            <a:xfrm rot="17947648">
              <a:off x="3838575" y="3154363"/>
              <a:ext cx="3532187" cy="1474788"/>
            </a:xfrm>
            <a:prstGeom prst="rightArrow">
              <a:avLst>
                <a:gd name="adj1" fmla="val 66824"/>
                <a:gd name="adj2" fmla="val 74169"/>
              </a:avLst>
            </a:prstGeom>
            <a:gradFill rotWithShape="1">
              <a:gsLst>
                <a:gs pos="0">
                  <a:srgbClr val="00B0F0"/>
                </a:gs>
                <a:gs pos="53999">
                  <a:srgbClr val="D6EDBC"/>
                </a:gs>
                <a:gs pos="83350">
                  <a:srgbClr val="FF0000"/>
                </a:gs>
                <a:gs pos="100000">
                  <a:srgbClr val="EAF5DF"/>
                </a:gs>
              </a:gsLst>
              <a:lin ang="0" scaled="1"/>
            </a:gradFill>
            <a:ln w="28575" algn="ctr">
              <a:noFill/>
              <a:round/>
              <a:headEnd/>
              <a:tailEnd/>
            </a:ln>
          </p:spPr>
          <p:txBody>
            <a:bodyPr rot="10800000" lIns="95782" tIns="47891" rIns="95782" bIns="47891" anchor="ctr"/>
            <a:lstStyle/>
            <a:p>
              <a:pPr algn="ctr" defTabSz="798513" eaLnBrk="0" hangingPunct="0">
                <a:lnSpc>
                  <a:spcPct val="90000"/>
                </a:lnSpc>
                <a:spcBef>
                  <a:spcPct val="30000"/>
                </a:spcBef>
                <a:buClr>
                  <a:schemeClr val="accent1"/>
                </a:buClr>
              </a:pPr>
              <a:endParaRPr lang="sv-SE" altLang="el-GR" sz="1300">
                <a:solidFill>
                  <a:schemeClr val="bg1"/>
                </a:solidFill>
              </a:endParaRPr>
            </a:p>
          </p:txBody>
        </p:sp>
        <p:sp>
          <p:nvSpPr>
            <p:cNvPr id="47" name="Rectangle 24"/>
            <p:cNvSpPr>
              <a:spLocks noChangeArrowheads="1"/>
            </p:cNvSpPr>
            <p:nvPr/>
          </p:nvSpPr>
          <p:spPr bwMode="auto">
            <a:xfrm>
              <a:off x="3287713" y="455613"/>
              <a:ext cx="2544762" cy="523875"/>
            </a:xfrm>
            <a:prstGeom prst="rect">
              <a:avLst/>
            </a:prstGeom>
            <a:noFill/>
            <a:ln w="9525">
              <a:noFill/>
              <a:miter lim="800000"/>
              <a:headEnd/>
              <a:tailEnd/>
            </a:ln>
          </p:spPr>
          <p:txBody>
            <a:bodyPr lIns="0" tIns="0" rIns="0" bIns="0">
              <a:spAutoFit/>
            </a:bodyPr>
            <a:lstStyle/>
            <a:p>
              <a:pPr algn="ctr" defTabSz="957263">
                <a:spcBef>
                  <a:spcPct val="50000"/>
                </a:spcBef>
                <a:defRPr/>
              </a:pPr>
              <a:r>
                <a:rPr lang="en-US" sz="3400" b="1">
                  <a:effectLst>
                    <a:outerShdw blurRad="38100" dist="38100" dir="2700000" algn="tl">
                      <a:srgbClr val="C0C0C0"/>
                    </a:outerShdw>
                  </a:effectLst>
                  <a:latin typeface="Arial" charset="0"/>
                  <a:cs typeface="Arial" charset="0"/>
                </a:rPr>
                <a:t>5G Future</a:t>
              </a:r>
            </a:p>
          </p:txBody>
        </p:sp>
        <p:sp>
          <p:nvSpPr>
            <p:cNvPr id="48" name="Rechteck 74"/>
            <p:cNvSpPr>
              <a:spLocks noChangeArrowheads="1"/>
            </p:cNvSpPr>
            <p:nvPr/>
          </p:nvSpPr>
          <p:spPr bwMode="auto">
            <a:xfrm>
              <a:off x="2978150" y="936625"/>
              <a:ext cx="3254375" cy="788988"/>
            </a:xfrm>
            <a:prstGeom prst="rect">
              <a:avLst/>
            </a:prstGeom>
            <a:noFill/>
            <a:ln w="9525">
              <a:noFill/>
              <a:miter lim="800000"/>
              <a:headEnd/>
              <a:tailEnd/>
            </a:ln>
          </p:spPr>
          <p:txBody>
            <a:bodyPr lIns="95782" tIns="47891" rIns="95782" bIns="47891">
              <a:spAutoFit/>
            </a:bodyPr>
            <a:lstStyle/>
            <a:p>
              <a:pPr algn="ctr" defTabSz="957263"/>
              <a:r>
                <a:rPr lang="en-US" altLang="el-GR" sz="1500" b="1"/>
                <a:t>Integration</a:t>
              </a:r>
              <a:r>
                <a:rPr lang="en-US" altLang="el-GR" sz="1500"/>
                <a:t> </a:t>
              </a:r>
              <a:br>
                <a:rPr lang="en-US" altLang="el-GR" sz="1500"/>
              </a:br>
              <a:r>
                <a:rPr lang="en-US" altLang="el-GR" sz="1500"/>
                <a:t>of access technologies </a:t>
              </a:r>
              <a:br>
                <a:rPr lang="en-US" altLang="el-GR" sz="1500"/>
              </a:br>
              <a:r>
                <a:rPr lang="en-US" altLang="el-GR" sz="1500"/>
                <a:t>into one seamless experience</a:t>
              </a:r>
              <a:endParaRPr lang="de-DE" altLang="el-GR" sz="1500"/>
            </a:p>
          </p:txBody>
        </p:sp>
        <p:sp>
          <p:nvSpPr>
            <p:cNvPr id="49" name="Rechteck 82"/>
            <p:cNvSpPr>
              <a:spLocks noChangeArrowheads="1"/>
            </p:cNvSpPr>
            <p:nvPr/>
          </p:nvSpPr>
          <p:spPr bwMode="auto">
            <a:xfrm>
              <a:off x="4867275" y="2654300"/>
              <a:ext cx="2516188" cy="515938"/>
            </a:xfrm>
            <a:prstGeom prst="rect">
              <a:avLst/>
            </a:prstGeom>
            <a:noFill/>
            <a:ln w="9525">
              <a:noFill/>
              <a:miter lim="800000"/>
              <a:headEnd/>
              <a:tailEnd/>
            </a:ln>
          </p:spPr>
          <p:txBody>
            <a:bodyPr lIns="95782" tIns="47891" rIns="95782" bIns="47891">
              <a:spAutoFit/>
            </a:bodyPr>
            <a:lstStyle/>
            <a:p>
              <a:pPr algn="ctr" defTabSz="798513" eaLnBrk="0" hangingPunct="0">
                <a:lnSpc>
                  <a:spcPct val="90000"/>
                </a:lnSpc>
                <a:spcBef>
                  <a:spcPct val="30000"/>
                </a:spcBef>
                <a:buClr>
                  <a:schemeClr val="accent1"/>
                </a:buClr>
              </a:pPr>
              <a:r>
                <a:rPr lang="en-US" altLang="el-GR" sz="1500" b="1">
                  <a:solidFill>
                    <a:schemeClr val="tx2"/>
                  </a:solidFill>
                </a:rPr>
                <a:t>Complementary </a:t>
              </a:r>
              <a:br>
                <a:rPr lang="en-US" altLang="el-GR" sz="1500" b="1">
                  <a:solidFill>
                    <a:schemeClr val="tx2"/>
                  </a:solidFill>
                </a:rPr>
              </a:br>
              <a:r>
                <a:rPr lang="en-US" altLang="el-GR" sz="1500" b="1">
                  <a:solidFill>
                    <a:schemeClr val="tx2"/>
                  </a:solidFill>
                </a:rPr>
                <a:t>new technologies </a:t>
              </a:r>
            </a:p>
          </p:txBody>
        </p:sp>
        <p:sp>
          <p:nvSpPr>
            <p:cNvPr id="50" name="Textfeld 86"/>
            <p:cNvSpPr txBox="1">
              <a:spLocks noChangeArrowheads="1"/>
            </p:cNvSpPr>
            <p:nvPr/>
          </p:nvSpPr>
          <p:spPr bwMode="auto">
            <a:xfrm>
              <a:off x="7069137" y="3090863"/>
              <a:ext cx="2510786" cy="502793"/>
            </a:xfrm>
            <a:prstGeom prst="rect">
              <a:avLst/>
            </a:prstGeom>
            <a:noFill/>
            <a:ln w="9525">
              <a:noFill/>
              <a:miter lim="800000"/>
              <a:headEnd/>
              <a:tailEnd/>
            </a:ln>
          </p:spPr>
          <p:txBody>
            <a:bodyPr wrap="square" lIns="95782" tIns="47891" rIns="95782" bIns="47891">
              <a:spAutoFit/>
            </a:bodyPr>
            <a:lstStyle/>
            <a:p>
              <a:pPr marL="379413" indent="-379413" defTabSz="957263">
                <a:buFont typeface="Wingdings" pitchFamily="2" charset="2"/>
                <a:buChar char="Ø"/>
              </a:pPr>
              <a:r>
                <a:rPr lang="de-DE" altLang="el-GR" sz="1300" b="1" dirty="0"/>
                <a:t>D2D Communications</a:t>
              </a:r>
            </a:p>
          </p:txBody>
        </p:sp>
        <p:sp>
          <p:nvSpPr>
            <p:cNvPr id="51" name="Textfeld 88"/>
            <p:cNvSpPr txBox="1">
              <a:spLocks noChangeArrowheads="1"/>
            </p:cNvSpPr>
            <p:nvPr/>
          </p:nvSpPr>
          <p:spPr bwMode="auto">
            <a:xfrm>
              <a:off x="7122091" y="4480916"/>
              <a:ext cx="2457833" cy="502793"/>
            </a:xfrm>
            <a:prstGeom prst="rect">
              <a:avLst/>
            </a:prstGeom>
            <a:noFill/>
            <a:ln w="9525">
              <a:noFill/>
              <a:miter lim="800000"/>
              <a:headEnd/>
              <a:tailEnd/>
            </a:ln>
          </p:spPr>
          <p:txBody>
            <a:bodyPr wrap="square" lIns="95782" tIns="47891" rIns="95782" bIns="47891">
              <a:spAutoFit/>
            </a:bodyPr>
            <a:lstStyle/>
            <a:p>
              <a:pPr marL="379413" indent="-379413" defTabSz="957263">
                <a:buFont typeface="Wingdings" pitchFamily="2" charset="2"/>
                <a:buChar char="Ø"/>
              </a:pPr>
              <a:r>
                <a:rPr lang="de-DE" altLang="el-GR" sz="1300" b="1" dirty="0"/>
                <a:t>Massive </a:t>
              </a:r>
              <a:r>
                <a:rPr lang="de-DE" altLang="el-GR" sz="1300" b="1" dirty="0" err="1"/>
                <a:t>Machine</a:t>
              </a:r>
              <a:r>
                <a:rPr lang="de-DE" altLang="el-GR" sz="1300" b="1" dirty="0"/>
                <a:t/>
              </a:r>
              <a:br>
                <a:rPr lang="de-DE" altLang="el-GR" sz="1300" b="1" dirty="0"/>
              </a:br>
              <a:r>
                <a:rPr lang="de-DE" altLang="el-GR" sz="1300" b="1" dirty="0"/>
                <a:t>Communications</a:t>
              </a:r>
            </a:p>
          </p:txBody>
        </p:sp>
        <p:sp>
          <p:nvSpPr>
            <p:cNvPr id="52" name="Textfeld 89"/>
            <p:cNvSpPr txBox="1">
              <a:spLocks noChangeArrowheads="1"/>
            </p:cNvSpPr>
            <p:nvPr/>
          </p:nvSpPr>
          <p:spPr bwMode="auto">
            <a:xfrm>
              <a:off x="7136869" y="3825063"/>
              <a:ext cx="2327240" cy="502793"/>
            </a:xfrm>
            <a:prstGeom prst="rect">
              <a:avLst/>
            </a:prstGeom>
            <a:noFill/>
            <a:ln w="9525">
              <a:noFill/>
              <a:miter lim="800000"/>
              <a:headEnd/>
              <a:tailEnd/>
            </a:ln>
          </p:spPr>
          <p:txBody>
            <a:bodyPr wrap="square" lIns="95782" tIns="47891" rIns="95782" bIns="47891">
              <a:spAutoFit/>
            </a:bodyPr>
            <a:lstStyle/>
            <a:p>
              <a:pPr marL="379413" indent="-379413" defTabSz="957263">
                <a:buFont typeface="Wingdings" pitchFamily="2" charset="2"/>
                <a:buChar char="Ø"/>
              </a:pPr>
              <a:r>
                <a:rPr lang="de-DE" altLang="el-GR" sz="1300" b="1" dirty="0"/>
                <a:t>Ultra-</a:t>
              </a:r>
              <a:r>
                <a:rPr lang="de-DE" altLang="el-GR" sz="1300" b="1" dirty="0" err="1"/>
                <a:t>Reliable</a:t>
              </a:r>
              <a:r>
                <a:rPr lang="de-DE" altLang="el-GR" sz="1300" b="1" dirty="0"/>
                <a:t/>
              </a:r>
              <a:br>
                <a:rPr lang="de-DE" altLang="el-GR" sz="1300" b="1" dirty="0"/>
              </a:br>
              <a:r>
                <a:rPr lang="de-DE" altLang="el-GR" sz="1300" b="1" dirty="0"/>
                <a:t>Communications</a:t>
              </a:r>
            </a:p>
          </p:txBody>
        </p:sp>
        <p:sp>
          <p:nvSpPr>
            <p:cNvPr id="53" name="Right Arrow 11"/>
            <p:cNvSpPr>
              <a:spLocks noChangeArrowheads="1"/>
            </p:cNvSpPr>
            <p:nvPr/>
          </p:nvSpPr>
          <p:spPr bwMode="auto">
            <a:xfrm rot="16200000">
              <a:off x="2640012" y="2725738"/>
              <a:ext cx="3533775" cy="1670050"/>
            </a:xfrm>
            <a:prstGeom prst="rightArrow">
              <a:avLst>
                <a:gd name="adj1" fmla="val 66824"/>
                <a:gd name="adj2" fmla="val 64860"/>
              </a:avLst>
            </a:prstGeom>
            <a:gradFill rotWithShape="1">
              <a:gsLst>
                <a:gs pos="0">
                  <a:srgbClr val="00B0F0"/>
                </a:gs>
                <a:gs pos="53999">
                  <a:srgbClr val="D6EDBC"/>
                </a:gs>
                <a:gs pos="83350">
                  <a:srgbClr val="FF0000"/>
                </a:gs>
                <a:gs pos="100000">
                  <a:srgbClr val="EAF5DF"/>
                </a:gs>
              </a:gsLst>
              <a:lin ang="0" scaled="1"/>
            </a:gradFill>
            <a:ln w="28575" algn="ctr">
              <a:noFill/>
              <a:round/>
              <a:headEnd/>
              <a:tailEnd/>
            </a:ln>
          </p:spPr>
          <p:txBody>
            <a:bodyPr rot="10800000" lIns="95782" tIns="47891" rIns="95782" bIns="47891" anchor="ctr"/>
            <a:lstStyle/>
            <a:p>
              <a:pPr algn="ctr" defTabSz="798513" eaLnBrk="0" hangingPunct="0">
                <a:lnSpc>
                  <a:spcPct val="90000"/>
                </a:lnSpc>
                <a:spcBef>
                  <a:spcPct val="30000"/>
                </a:spcBef>
                <a:buClr>
                  <a:schemeClr val="accent1"/>
                </a:buClr>
              </a:pPr>
              <a:endParaRPr lang="sv-SE" altLang="el-GR" sz="1300">
                <a:solidFill>
                  <a:schemeClr val="bg1"/>
                </a:solidFill>
              </a:endParaRPr>
            </a:p>
          </p:txBody>
        </p:sp>
        <p:sp>
          <p:nvSpPr>
            <p:cNvPr id="54" name="TextBox 31"/>
            <p:cNvSpPr txBox="1">
              <a:spLocks noChangeArrowheads="1"/>
            </p:cNvSpPr>
            <p:nvPr/>
          </p:nvSpPr>
          <p:spPr bwMode="auto">
            <a:xfrm>
              <a:off x="1974850" y="3709988"/>
              <a:ext cx="2774950" cy="252058"/>
            </a:xfrm>
            <a:prstGeom prst="rect">
              <a:avLst/>
            </a:prstGeom>
            <a:noFill/>
            <a:ln w="9525">
              <a:noFill/>
              <a:miter lim="800000"/>
              <a:headEnd/>
              <a:tailEnd/>
            </a:ln>
          </p:spPr>
          <p:txBody>
            <a:bodyPr lIns="95782" tIns="47891" rIns="95782" bIns="47891">
              <a:spAutoFit/>
            </a:bodyPr>
            <a:lstStyle/>
            <a:p>
              <a:pPr algn="ctr" defTabSz="798513" eaLnBrk="0" hangingPunct="0">
                <a:lnSpc>
                  <a:spcPct val="90000"/>
                </a:lnSpc>
                <a:spcBef>
                  <a:spcPct val="30000"/>
                </a:spcBef>
                <a:buClr>
                  <a:schemeClr val="accent1"/>
                </a:buClr>
              </a:pPr>
              <a:r>
                <a:rPr lang="en-US" altLang="el-GR" sz="1100" b="1" dirty="0"/>
                <a:t>Respond to traffic explosion</a:t>
              </a:r>
            </a:p>
          </p:txBody>
        </p:sp>
        <p:sp>
          <p:nvSpPr>
            <p:cNvPr id="55" name="Rechteck 79"/>
            <p:cNvSpPr>
              <a:spLocks noChangeArrowheads="1"/>
            </p:cNvSpPr>
            <p:nvPr/>
          </p:nvSpPr>
          <p:spPr bwMode="auto">
            <a:xfrm>
              <a:off x="2675780" y="4116553"/>
              <a:ext cx="2094516" cy="409351"/>
            </a:xfrm>
            <a:prstGeom prst="rect">
              <a:avLst/>
            </a:prstGeom>
            <a:noFill/>
            <a:ln w="9525">
              <a:noFill/>
              <a:miter lim="800000"/>
              <a:headEnd/>
              <a:tailEnd/>
            </a:ln>
          </p:spPr>
          <p:txBody>
            <a:bodyPr wrap="square" lIns="95782" tIns="47891" rIns="95782" bIns="47891">
              <a:spAutoFit/>
            </a:bodyPr>
            <a:lstStyle/>
            <a:p>
              <a:pPr marL="184150" indent="-184150" defTabSz="957263" eaLnBrk="0" hangingPunct="0">
                <a:spcBef>
                  <a:spcPct val="20000"/>
                </a:spcBef>
                <a:buFont typeface="Arial" pitchFamily="34" charset="0"/>
                <a:buNone/>
              </a:pPr>
              <a:r>
                <a:rPr lang="en-US" altLang="el-GR" sz="1000" dirty="0"/>
                <a:t>10 -100 x higher typical user rate</a:t>
              </a:r>
            </a:p>
          </p:txBody>
        </p:sp>
        <p:sp>
          <p:nvSpPr>
            <p:cNvPr id="56" name="Rechteck 81"/>
            <p:cNvSpPr>
              <a:spLocks noChangeArrowheads="1"/>
            </p:cNvSpPr>
            <p:nvPr/>
          </p:nvSpPr>
          <p:spPr bwMode="auto">
            <a:xfrm>
              <a:off x="3354388" y="2419350"/>
              <a:ext cx="2089150" cy="327025"/>
            </a:xfrm>
            <a:prstGeom prst="rect">
              <a:avLst/>
            </a:prstGeom>
            <a:noFill/>
            <a:ln w="9525">
              <a:noFill/>
              <a:miter lim="800000"/>
              <a:headEnd/>
              <a:tailEnd/>
            </a:ln>
          </p:spPr>
          <p:txBody>
            <a:bodyPr lIns="95782" tIns="47891" rIns="95782" bIns="47891">
              <a:spAutoFit/>
            </a:bodyPr>
            <a:lstStyle/>
            <a:p>
              <a:pPr algn="ctr" defTabSz="957263"/>
              <a:r>
                <a:rPr lang="en-US" altLang="el-GR" sz="1500" b="1">
                  <a:solidFill>
                    <a:schemeClr val="tx2"/>
                  </a:solidFill>
                </a:rPr>
                <a:t>Evolution</a:t>
              </a:r>
              <a:endParaRPr lang="de-DE" altLang="el-GR" sz="1500">
                <a:solidFill>
                  <a:schemeClr val="tx2"/>
                </a:solidFill>
              </a:endParaRPr>
            </a:p>
          </p:txBody>
        </p:sp>
        <p:sp>
          <p:nvSpPr>
            <p:cNvPr id="57" name="Textfeld 83"/>
            <p:cNvSpPr txBox="1">
              <a:spLocks noChangeArrowheads="1"/>
            </p:cNvSpPr>
            <p:nvPr/>
          </p:nvSpPr>
          <p:spPr bwMode="auto">
            <a:xfrm>
              <a:off x="331788" y="4560888"/>
              <a:ext cx="2155825" cy="296862"/>
            </a:xfrm>
            <a:prstGeom prst="rect">
              <a:avLst/>
            </a:prstGeom>
            <a:noFill/>
            <a:ln w="9525">
              <a:noFill/>
              <a:miter lim="800000"/>
              <a:headEnd/>
              <a:tailEnd/>
            </a:ln>
          </p:spPr>
          <p:txBody>
            <a:bodyPr lIns="95782" tIns="47891" rIns="95782" bIns="47891">
              <a:spAutoFit/>
            </a:bodyPr>
            <a:lstStyle/>
            <a:p>
              <a:pPr marL="379413" indent="-379413" defTabSz="957263">
                <a:buFont typeface="Wingdings" pitchFamily="2" charset="2"/>
                <a:buChar char="Ø"/>
              </a:pPr>
              <a:r>
                <a:rPr lang="de-DE" altLang="el-GR" sz="1300" b="1" dirty="0"/>
                <a:t>Higher </a:t>
              </a:r>
              <a:r>
                <a:rPr lang="de-DE" altLang="el-GR" sz="1300" b="1" dirty="0" err="1"/>
                <a:t>Frequencies</a:t>
              </a:r>
              <a:endParaRPr lang="de-DE" altLang="el-GR" sz="1300" b="1" dirty="0"/>
            </a:p>
          </p:txBody>
        </p:sp>
        <p:sp>
          <p:nvSpPr>
            <p:cNvPr id="58" name="Textfeld 84"/>
            <p:cNvSpPr txBox="1">
              <a:spLocks noChangeArrowheads="1"/>
            </p:cNvSpPr>
            <p:nvPr/>
          </p:nvSpPr>
          <p:spPr bwMode="auto">
            <a:xfrm>
              <a:off x="307975" y="3149600"/>
              <a:ext cx="2154238" cy="296863"/>
            </a:xfrm>
            <a:prstGeom prst="rect">
              <a:avLst/>
            </a:prstGeom>
            <a:noFill/>
            <a:ln w="9525">
              <a:noFill/>
              <a:miter lim="800000"/>
              <a:headEnd/>
              <a:tailEnd/>
            </a:ln>
          </p:spPr>
          <p:txBody>
            <a:bodyPr lIns="95782" tIns="47891" rIns="95782" bIns="47891">
              <a:spAutoFit/>
            </a:bodyPr>
            <a:lstStyle/>
            <a:p>
              <a:pPr marL="379413" indent="-379413" defTabSz="957263">
                <a:buFont typeface="Wingdings" pitchFamily="2" charset="2"/>
                <a:buChar char="Ø"/>
              </a:pPr>
              <a:r>
                <a:rPr lang="de-DE" altLang="el-GR" sz="1300" b="1" dirty="0"/>
                <a:t>Massive MIMO</a:t>
              </a:r>
            </a:p>
          </p:txBody>
        </p:sp>
        <p:sp>
          <p:nvSpPr>
            <p:cNvPr id="59" name="Textfeld 85"/>
            <p:cNvSpPr txBox="1">
              <a:spLocks noChangeArrowheads="1"/>
            </p:cNvSpPr>
            <p:nvPr/>
          </p:nvSpPr>
          <p:spPr bwMode="auto">
            <a:xfrm>
              <a:off x="284163" y="3567113"/>
              <a:ext cx="2154237" cy="492125"/>
            </a:xfrm>
            <a:prstGeom prst="rect">
              <a:avLst/>
            </a:prstGeom>
            <a:noFill/>
            <a:ln w="9525">
              <a:noFill/>
              <a:miter lim="800000"/>
              <a:headEnd/>
              <a:tailEnd/>
            </a:ln>
          </p:spPr>
          <p:txBody>
            <a:bodyPr lIns="95782" tIns="47891" rIns="95782" bIns="47891">
              <a:spAutoFit/>
            </a:bodyPr>
            <a:lstStyle/>
            <a:p>
              <a:pPr marL="379413" indent="-379413" defTabSz="957263">
                <a:buFont typeface="Wingdings" pitchFamily="2" charset="2"/>
                <a:buChar char="Ø"/>
              </a:pPr>
              <a:r>
                <a:rPr lang="de-DE" altLang="el-GR" sz="1300" b="1"/>
                <a:t>Ultra-Dense</a:t>
              </a:r>
              <a:br>
                <a:rPr lang="de-DE" altLang="el-GR" sz="1300" b="1"/>
              </a:br>
              <a:r>
                <a:rPr lang="de-DE" altLang="el-GR" sz="1300" b="1"/>
                <a:t>Networks</a:t>
              </a:r>
            </a:p>
          </p:txBody>
        </p:sp>
        <p:sp>
          <p:nvSpPr>
            <p:cNvPr id="60" name="Textfeld 34"/>
            <p:cNvSpPr txBox="1">
              <a:spLocks noChangeArrowheads="1"/>
            </p:cNvSpPr>
            <p:nvPr/>
          </p:nvSpPr>
          <p:spPr bwMode="auto">
            <a:xfrm>
              <a:off x="284163" y="4130675"/>
              <a:ext cx="2154237" cy="296863"/>
            </a:xfrm>
            <a:prstGeom prst="rect">
              <a:avLst/>
            </a:prstGeom>
            <a:noFill/>
            <a:ln w="9525">
              <a:noFill/>
              <a:miter lim="800000"/>
              <a:headEnd/>
              <a:tailEnd/>
            </a:ln>
          </p:spPr>
          <p:txBody>
            <a:bodyPr lIns="95782" tIns="47891" rIns="95782" bIns="47891">
              <a:spAutoFit/>
            </a:bodyPr>
            <a:lstStyle/>
            <a:p>
              <a:pPr marL="379413" indent="-379413" defTabSz="957263">
                <a:buFont typeface="Wingdings" pitchFamily="2" charset="2"/>
                <a:buChar char="Ø"/>
              </a:pPr>
              <a:r>
                <a:rPr lang="de-DE" altLang="el-GR" sz="1300" b="1"/>
                <a:t>Moving Networks</a:t>
              </a:r>
            </a:p>
          </p:txBody>
        </p:sp>
        <p:sp>
          <p:nvSpPr>
            <p:cNvPr id="61" name="Rechteck 80"/>
            <p:cNvSpPr>
              <a:spLocks noChangeArrowheads="1"/>
            </p:cNvSpPr>
            <p:nvPr/>
          </p:nvSpPr>
          <p:spPr bwMode="auto">
            <a:xfrm>
              <a:off x="2675779" y="4553789"/>
              <a:ext cx="2038350" cy="404812"/>
            </a:xfrm>
            <a:prstGeom prst="rect">
              <a:avLst/>
            </a:prstGeom>
            <a:noFill/>
            <a:ln w="9525">
              <a:noFill/>
              <a:miter lim="800000"/>
              <a:headEnd/>
              <a:tailEnd/>
            </a:ln>
          </p:spPr>
          <p:txBody>
            <a:bodyPr lIns="95782" tIns="47891" rIns="95782" bIns="47891">
              <a:spAutoFit/>
            </a:bodyPr>
            <a:lstStyle/>
            <a:p>
              <a:pPr marL="184150" indent="-184150" defTabSz="957263" eaLnBrk="0" hangingPunct="0">
                <a:spcBef>
                  <a:spcPct val="20000"/>
                </a:spcBef>
                <a:buFont typeface="Arial" pitchFamily="34" charset="0"/>
                <a:buNone/>
              </a:pPr>
              <a:r>
                <a:rPr lang="en-US" altLang="el-GR" sz="1000" dirty="0"/>
                <a:t>1000 x higher mobile data volume per area</a:t>
              </a:r>
            </a:p>
          </p:txBody>
        </p:sp>
        <p:sp>
          <p:nvSpPr>
            <p:cNvPr id="62" name="Rechteck 77"/>
            <p:cNvSpPr>
              <a:spLocks noChangeArrowheads="1"/>
            </p:cNvSpPr>
            <p:nvPr/>
          </p:nvSpPr>
          <p:spPr bwMode="auto">
            <a:xfrm>
              <a:off x="4867275" y="4316413"/>
              <a:ext cx="1764812" cy="409351"/>
            </a:xfrm>
            <a:prstGeom prst="rect">
              <a:avLst/>
            </a:prstGeom>
            <a:noFill/>
            <a:ln w="9525">
              <a:noFill/>
              <a:miter lim="800000"/>
              <a:headEnd/>
              <a:tailEnd/>
            </a:ln>
          </p:spPr>
          <p:txBody>
            <a:bodyPr wrap="square" lIns="95782" tIns="47891" rIns="95782" bIns="47891">
              <a:spAutoFit/>
            </a:bodyPr>
            <a:lstStyle/>
            <a:p>
              <a:pPr marL="184150" indent="-184150" defTabSz="957263" eaLnBrk="0" hangingPunct="0">
                <a:spcBef>
                  <a:spcPct val="20000"/>
                </a:spcBef>
                <a:buFont typeface="Arial" pitchFamily="34" charset="0"/>
                <a:buNone/>
              </a:pPr>
              <a:r>
                <a:rPr lang="en-US" altLang="el-GR" sz="1000" dirty="0">
                  <a:solidFill>
                    <a:srgbClr val="996633"/>
                  </a:solidFill>
                </a:rPr>
                <a:t>10 -100 x higher number of connected devices</a:t>
              </a:r>
            </a:p>
          </p:txBody>
        </p:sp>
        <p:sp>
          <p:nvSpPr>
            <p:cNvPr id="63" name="Rechteck 78"/>
            <p:cNvSpPr>
              <a:spLocks noChangeArrowheads="1"/>
            </p:cNvSpPr>
            <p:nvPr/>
          </p:nvSpPr>
          <p:spPr bwMode="auto">
            <a:xfrm>
              <a:off x="4770294" y="4678363"/>
              <a:ext cx="1784218" cy="253615"/>
            </a:xfrm>
            <a:prstGeom prst="rect">
              <a:avLst/>
            </a:prstGeom>
            <a:noFill/>
            <a:ln w="9525">
              <a:noFill/>
              <a:miter lim="800000"/>
              <a:headEnd/>
              <a:tailEnd/>
            </a:ln>
          </p:spPr>
          <p:txBody>
            <a:bodyPr wrap="square" lIns="95782" tIns="47891" rIns="95782" bIns="47891">
              <a:spAutoFit/>
            </a:bodyPr>
            <a:lstStyle/>
            <a:p>
              <a:pPr marL="184150" indent="-184150" defTabSz="957263" eaLnBrk="0" hangingPunct="0">
                <a:spcBef>
                  <a:spcPct val="20000"/>
                </a:spcBef>
                <a:buFont typeface="Arial" pitchFamily="34" charset="0"/>
                <a:buNone/>
              </a:pPr>
              <a:r>
                <a:rPr lang="en-US" altLang="el-GR" sz="1000" dirty="0">
                  <a:solidFill>
                    <a:srgbClr val="996633"/>
                  </a:solidFill>
                </a:rPr>
                <a:t>5 x reduced E2E latency</a:t>
              </a:r>
            </a:p>
          </p:txBody>
        </p:sp>
        <p:sp>
          <p:nvSpPr>
            <p:cNvPr id="64" name="Rectangle 3"/>
            <p:cNvSpPr txBox="1">
              <a:spLocks noChangeArrowheads="1"/>
            </p:cNvSpPr>
            <p:nvPr/>
          </p:nvSpPr>
          <p:spPr bwMode="auto">
            <a:xfrm>
              <a:off x="5056188" y="3973513"/>
              <a:ext cx="1976437" cy="477837"/>
            </a:xfrm>
            <a:prstGeom prst="rect">
              <a:avLst/>
            </a:prstGeom>
            <a:noFill/>
            <a:ln w="9525">
              <a:noFill/>
              <a:miter lim="800000"/>
              <a:headEnd/>
              <a:tailEnd/>
            </a:ln>
          </p:spPr>
          <p:txBody>
            <a:bodyPr lIns="75419" tIns="0" rIns="75419" bIns="0"/>
            <a:lstStyle/>
            <a:p>
              <a:pPr marL="184150" indent="-184150" defTabSz="957263" eaLnBrk="0" hangingPunct="0">
                <a:spcBef>
                  <a:spcPct val="20000"/>
                </a:spcBef>
                <a:buFont typeface="Arial" pitchFamily="34" charset="0"/>
                <a:buNone/>
              </a:pPr>
              <a:r>
                <a:rPr lang="en-US" altLang="el-GR" sz="1000">
                  <a:solidFill>
                    <a:srgbClr val="996633"/>
                  </a:solidFill>
                </a:rPr>
                <a:t>10 x longer battery life </a:t>
              </a:r>
            </a:p>
            <a:p>
              <a:pPr marL="184150" indent="-184150" defTabSz="957263" eaLnBrk="0" hangingPunct="0">
                <a:spcBef>
                  <a:spcPct val="20000"/>
                </a:spcBef>
                <a:buFont typeface="Arial" pitchFamily="34" charset="0"/>
                <a:buNone/>
              </a:pPr>
              <a:r>
                <a:rPr lang="en-US" altLang="el-GR" sz="1000">
                  <a:solidFill>
                    <a:srgbClr val="996633"/>
                  </a:solidFill>
                </a:rPr>
                <a:t>for low power M2M</a:t>
              </a:r>
            </a:p>
          </p:txBody>
        </p:sp>
        <p:sp>
          <p:nvSpPr>
            <p:cNvPr id="65" name="Rechteck 81"/>
            <p:cNvSpPr>
              <a:spLocks noChangeArrowheads="1"/>
            </p:cNvSpPr>
            <p:nvPr/>
          </p:nvSpPr>
          <p:spPr bwMode="auto">
            <a:xfrm>
              <a:off x="2287588" y="2701925"/>
              <a:ext cx="1317625" cy="327025"/>
            </a:xfrm>
            <a:prstGeom prst="rect">
              <a:avLst/>
            </a:prstGeom>
            <a:noFill/>
            <a:ln w="9525">
              <a:noFill/>
              <a:miter lim="800000"/>
              <a:headEnd/>
              <a:tailEnd/>
            </a:ln>
          </p:spPr>
          <p:txBody>
            <a:bodyPr lIns="95782" tIns="47891" rIns="95782" bIns="47891">
              <a:spAutoFit/>
            </a:bodyPr>
            <a:lstStyle/>
            <a:p>
              <a:pPr algn="ctr" defTabSz="957263"/>
              <a:r>
                <a:rPr lang="en-US" altLang="el-GR" sz="1500" b="1">
                  <a:solidFill>
                    <a:schemeClr val="tx2"/>
                  </a:solidFill>
                </a:rPr>
                <a:t>Revolution</a:t>
              </a:r>
              <a:endParaRPr lang="de-DE" altLang="el-GR" sz="1500">
                <a:solidFill>
                  <a:schemeClr val="tx2"/>
                </a:solidFill>
              </a:endParaRPr>
            </a:p>
          </p:txBody>
        </p:sp>
        <p:sp>
          <p:nvSpPr>
            <p:cNvPr id="66" name="Rectangle 31"/>
            <p:cNvSpPr>
              <a:spLocks noChangeArrowheads="1"/>
            </p:cNvSpPr>
            <p:nvPr/>
          </p:nvSpPr>
          <p:spPr bwMode="auto">
            <a:xfrm>
              <a:off x="2462213" y="3968750"/>
              <a:ext cx="4124325" cy="1058863"/>
            </a:xfrm>
            <a:prstGeom prst="rect">
              <a:avLst/>
            </a:prstGeom>
            <a:noFill/>
            <a:ln w="9525">
              <a:solidFill>
                <a:schemeClr val="tx1"/>
              </a:solidFill>
              <a:prstDash val="dash"/>
              <a:miter lim="800000"/>
              <a:headEnd/>
              <a:tailEnd/>
            </a:ln>
            <a:effectLst>
              <a:prstShdw prst="shdw17" dist="17961" dir="2700000">
                <a:schemeClr val="tx1">
                  <a:gamma/>
                  <a:shade val="60000"/>
                  <a:invGamma/>
                </a:schemeClr>
              </a:prstShdw>
            </a:effectLst>
          </p:spPr>
          <p:txBody>
            <a:bodyPr wrap="none" anchor="ctr"/>
            <a:lstStyle/>
            <a:p>
              <a:pPr>
                <a:defRPr/>
              </a:pPr>
              <a:endParaRPr lang="sv-SE" sz="2100">
                <a:latin typeface="Arial" charset="0"/>
                <a:cs typeface="Arial" charset="0"/>
              </a:endParaRPr>
            </a:p>
          </p:txBody>
        </p:sp>
        <p:sp>
          <p:nvSpPr>
            <p:cNvPr id="67" name="Oval 90"/>
            <p:cNvSpPr>
              <a:spLocks noChangeArrowheads="1"/>
            </p:cNvSpPr>
            <p:nvPr/>
          </p:nvSpPr>
          <p:spPr bwMode="auto">
            <a:xfrm>
              <a:off x="1209675" y="4911725"/>
              <a:ext cx="6588125" cy="1406525"/>
            </a:xfrm>
            <a:prstGeom prst="ellipse">
              <a:avLst/>
            </a:prstGeom>
            <a:solidFill>
              <a:srgbClr val="99CCFF"/>
            </a:solidFill>
            <a:ln w="25400" algn="ctr">
              <a:noFill/>
              <a:prstDash val="sysDash"/>
              <a:round/>
              <a:headEnd/>
              <a:tailEnd/>
            </a:ln>
          </p:spPr>
          <p:txBody>
            <a:bodyPr lIns="95782" tIns="47891" rIns="95782" bIns="47891" anchor="ctr"/>
            <a:lstStyle/>
            <a:p>
              <a:pPr algn="ctr" defTabSz="957263">
                <a:spcBef>
                  <a:spcPct val="50000"/>
                </a:spcBef>
              </a:pPr>
              <a:endParaRPr lang="sv-SE" altLang="el-GR" sz="5400"/>
            </a:p>
          </p:txBody>
        </p:sp>
        <p:sp>
          <p:nvSpPr>
            <p:cNvPr id="68" name="TextBox 93"/>
            <p:cNvSpPr txBox="1">
              <a:spLocks noChangeArrowheads="1"/>
            </p:cNvSpPr>
            <p:nvPr/>
          </p:nvSpPr>
          <p:spPr bwMode="auto">
            <a:xfrm>
              <a:off x="2647950" y="5207000"/>
              <a:ext cx="3646488" cy="327025"/>
            </a:xfrm>
            <a:prstGeom prst="rect">
              <a:avLst/>
            </a:prstGeom>
            <a:noFill/>
            <a:ln w="9525">
              <a:noFill/>
              <a:miter lim="800000"/>
              <a:headEnd/>
              <a:tailEnd/>
            </a:ln>
          </p:spPr>
          <p:txBody>
            <a:bodyPr lIns="95782" tIns="47891" rIns="95782" bIns="47891">
              <a:spAutoFit/>
            </a:bodyPr>
            <a:lstStyle/>
            <a:p>
              <a:pPr algn="ctr" defTabSz="957263">
                <a:spcBef>
                  <a:spcPct val="50000"/>
                </a:spcBef>
              </a:pPr>
              <a:r>
                <a:rPr lang="en-US" altLang="el-GR" sz="1500" b="1">
                  <a:solidFill>
                    <a:schemeClr val="tx2"/>
                  </a:solidFill>
                </a:rPr>
                <a:t>Existing technologies in 2012</a:t>
              </a:r>
            </a:p>
          </p:txBody>
        </p:sp>
        <p:sp>
          <p:nvSpPr>
            <p:cNvPr id="69" name="Oval 31"/>
            <p:cNvSpPr>
              <a:spLocks noChangeArrowheads="1"/>
            </p:cNvSpPr>
            <p:nvPr/>
          </p:nvSpPr>
          <p:spPr bwMode="auto">
            <a:xfrm>
              <a:off x="1763713" y="5437188"/>
              <a:ext cx="1598612" cy="392112"/>
            </a:xfrm>
            <a:prstGeom prst="ellipse">
              <a:avLst/>
            </a:prstGeom>
            <a:solidFill>
              <a:schemeClr val="bg2"/>
            </a:solidFill>
            <a:ln w="9525">
              <a:solidFill>
                <a:schemeClr val="tx1"/>
              </a:solidFill>
              <a:round/>
              <a:headEnd/>
              <a:tailEnd/>
            </a:ln>
          </p:spPr>
          <p:txBody>
            <a:bodyPr wrap="none" lIns="95782" tIns="47891" rIns="95782" bIns="47891" anchor="ctr"/>
            <a:lstStyle/>
            <a:p>
              <a:pPr algn="ctr" defTabSz="957263">
                <a:defRPr/>
              </a:pPr>
              <a:r>
                <a:rPr lang="en-US" sz="1500" b="1">
                  <a:effectLst>
                    <a:outerShdw blurRad="38100" dist="38100" dir="2700000" algn="tl">
                      <a:srgbClr val="FFFFFF"/>
                    </a:outerShdw>
                  </a:effectLst>
                  <a:latin typeface="Arial" charset="0"/>
                  <a:cs typeface="Arial" charset="0"/>
                </a:rPr>
                <a:t>3G</a:t>
              </a:r>
            </a:p>
          </p:txBody>
        </p:sp>
        <p:sp>
          <p:nvSpPr>
            <p:cNvPr id="70" name="Oval 31"/>
            <p:cNvSpPr>
              <a:spLocks noChangeArrowheads="1"/>
            </p:cNvSpPr>
            <p:nvPr/>
          </p:nvSpPr>
          <p:spPr bwMode="auto">
            <a:xfrm>
              <a:off x="3733800" y="5570538"/>
              <a:ext cx="1543050" cy="392112"/>
            </a:xfrm>
            <a:prstGeom prst="ellipse">
              <a:avLst/>
            </a:prstGeom>
            <a:solidFill>
              <a:schemeClr val="bg2"/>
            </a:solidFill>
            <a:ln w="9525">
              <a:solidFill>
                <a:schemeClr val="tx1"/>
              </a:solidFill>
              <a:round/>
              <a:headEnd/>
              <a:tailEnd/>
            </a:ln>
          </p:spPr>
          <p:txBody>
            <a:bodyPr wrap="none" lIns="95782" tIns="47891" rIns="95782" bIns="47891" anchor="ctr"/>
            <a:lstStyle/>
            <a:p>
              <a:pPr algn="ctr" defTabSz="957263">
                <a:defRPr/>
              </a:pPr>
              <a:r>
                <a:rPr lang="en-US" sz="1500" b="1">
                  <a:effectLst>
                    <a:outerShdw blurRad="38100" dist="38100" dir="2700000" algn="tl">
                      <a:srgbClr val="FFFFFF"/>
                    </a:outerShdw>
                  </a:effectLst>
                  <a:latin typeface="Arial" charset="0"/>
                  <a:cs typeface="Arial" charset="0"/>
                </a:rPr>
                <a:t>4G</a:t>
              </a:r>
            </a:p>
          </p:txBody>
        </p:sp>
        <p:sp>
          <p:nvSpPr>
            <p:cNvPr id="71" name="Oval 31"/>
            <p:cNvSpPr>
              <a:spLocks noChangeArrowheads="1"/>
            </p:cNvSpPr>
            <p:nvPr/>
          </p:nvSpPr>
          <p:spPr bwMode="auto">
            <a:xfrm>
              <a:off x="5599113" y="5407025"/>
              <a:ext cx="1433512" cy="384175"/>
            </a:xfrm>
            <a:prstGeom prst="ellipse">
              <a:avLst/>
            </a:prstGeom>
            <a:solidFill>
              <a:schemeClr val="bg2"/>
            </a:solidFill>
            <a:ln w="9525">
              <a:solidFill>
                <a:schemeClr val="tx1"/>
              </a:solidFill>
              <a:round/>
              <a:headEnd/>
              <a:tailEnd/>
            </a:ln>
          </p:spPr>
          <p:txBody>
            <a:bodyPr wrap="none" lIns="95782" tIns="47891" rIns="95782" bIns="47891" anchor="ctr"/>
            <a:lstStyle/>
            <a:p>
              <a:pPr algn="ctr" defTabSz="957263">
                <a:defRPr/>
              </a:pPr>
              <a:r>
                <a:rPr lang="en-US" sz="1500" b="1">
                  <a:effectLst>
                    <a:outerShdw blurRad="38100" dist="38100" dir="2700000" algn="tl">
                      <a:srgbClr val="FFFFFF"/>
                    </a:outerShdw>
                  </a:effectLst>
                  <a:latin typeface="Arial" charset="0"/>
                  <a:cs typeface="Arial" charset="0"/>
                </a:rPr>
                <a:t>Wifi</a:t>
              </a:r>
            </a:p>
          </p:txBody>
        </p:sp>
        <p:sp>
          <p:nvSpPr>
            <p:cNvPr id="72" name="WordArt 34"/>
            <p:cNvSpPr>
              <a:spLocks noChangeArrowheads="1" noChangeShapeType="1" noTextEdit="1"/>
            </p:cNvSpPr>
            <p:nvPr/>
          </p:nvSpPr>
          <p:spPr bwMode="auto">
            <a:xfrm rot="20539052">
              <a:off x="3384550" y="2620963"/>
              <a:ext cx="354013" cy="165100"/>
            </a:xfrm>
            <a:prstGeom prst="rect">
              <a:avLst/>
            </a:prstGeom>
          </p:spPr>
          <p:txBody>
            <a:bodyPr spcFirstLastPara="1" wrap="none" fromWordArt="1">
              <a:prstTxWarp prst="textArchUp">
                <a:avLst>
                  <a:gd name="adj" fmla="val 10800005"/>
                </a:avLst>
              </a:prstTxWarp>
            </a:bodyPr>
            <a:lstStyle/>
            <a:p>
              <a:pPr algn="ctr"/>
              <a:r>
                <a:rPr lang="en-US" sz="1000" kern="10" spc="200">
                  <a:ln w="9525">
                    <a:solidFill>
                      <a:srgbClr val="000000"/>
                    </a:solidFill>
                    <a:round/>
                    <a:headEnd/>
                    <a:tailEnd/>
                  </a:ln>
                  <a:solidFill>
                    <a:srgbClr val="000000"/>
                  </a:solidFill>
                  <a:latin typeface="Arial"/>
                  <a:cs typeface="Arial"/>
                </a:rPr>
                <a:t>and / or</a:t>
              </a:r>
            </a:p>
          </p:txBody>
        </p:sp>
        <p:sp>
          <p:nvSpPr>
            <p:cNvPr id="73" name="WordArt 36"/>
            <p:cNvSpPr>
              <a:spLocks noChangeArrowheads="1" noChangeShapeType="1" noTextEdit="1"/>
            </p:cNvSpPr>
            <p:nvPr/>
          </p:nvSpPr>
          <p:spPr bwMode="auto">
            <a:xfrm rot="1281183">
              <a:off x="5084763" y="2606675"/>
              <a:ext cx="354012" cy="166688"/>
            </a:xfrm>
            <a:prstGeom prst="rect">
              <a:avLst/>
            </a:prstGeom>
          </p:spPr>
          <p:txBody>
            <a:bodyPr spcFirstLastPara="1" wrap="none" fromWordArt="1">
              <a:prstTxWarp prst="textArchUp">
                <a:avLst>
                  <a:gd name="adj" fmla="val 10800005"/>
                </a:avLst>
              </a:prstTxWarp>
            </a:bodyPr>
            <a:lstStyle/>
            <a:p>
              <a:pPr algn="ctr"/>
              <a:r>
                <a:rPr lang="en-US" sz="1000" kern="10" spc="200">
                  <a:ln w="9525">
                    <a:solidFill>
                      <a:srgbClr val="000000"/>
                    </a:solidFill>
                    <a:round/>
                    <a:headEnd/>
                    <a:tailEnd/>
                  </a:ln>
                  <a:solidFill>
                    <a:srgbClr val="000000"/>
                  </a:solidFill>
                  <a:latin typeface="Arial"/>
                  <a:cs typeface="Arial"/>
                </a:rPr>
                <a:t>and / or</a:t>
              </a:r>
            </a:p>
          </p:txBody>
        </p:sp>
        <p:sp>
          <p:nvSpPr>
            <p:cNvPr id="74" name="TextBox 30"/>
            <p:cNvSpPr txBox="1">
              <a:spLocks noChangeArrowheads="1"/>
            </p:cNvSpPr>
            <p:nvPr/>
          </p:nvSpPr>
          <p:spPr bwMode="auto">
            <a:xfrm>
              <a:off x="4341813" y="3709988"/>
              <a:ext cx="2686050" cy="252058"/>
            </a:xfrm>
            <a:prstGeom prst="rect">
              <a:avLst/>
            </a:prstGeom>
            <a:noFill/>
            <a:ln w="9525">
              <a:noFill/>
              <a:miter lim="800000"/>
              <a:headEnd/>
              <a:tailEnd/>
            </a:ln>
          </p:spPr>
          <p:txBody>
            <a:bodyPr lIns="95782" tIns="47891" rIns="95782" bIns="47891">
              <a:spAutoFit/>
            </a:bodyPr>
            <a:lstStyle/>
            <a:p>
              <a:pPr algn="ctr" defTabSz="798513" eaLnBrk="0" hangingPunct="0">
                <a:lnSpc>
                  <a:spcPct val="90000"/>
                </a:lnSpc>
                <a:spcBef>
                  <a:spcPct val="30000"/>
                </a:spcBef>
                <a:buClr>
                  <a:schemeClr val="accent1"/>
                </a:buClr>
              </a:pPr>
              <a:r>
                <a:rPr lang="en-US" altLang="el-GR" sz="1100" b="1" dirty="0">
                  <a:solidFill>
                    <a:srgbClr val="996633"/>
                  </a:solidFill>
                </a:rPr>
                <a:t>Extend to novel applications</a:t>
              </a:r>
            </a:p>
          </p:txBody>
        </p:sp>
      </p:grpSp>
      <p:sp>
        <p:nvSpPr>
          <p:cNvPr id="4" name="3 - Θέση αριθμού διαφάνειας"/>
          <p:cNvSpPr>
            <a:spLocks noGrp="1"/>
          </p:cNvSpPr>
          <p:nvPr>
            <p:ph type="sldNum" sz="quarter" idx="15"/>
          </p:nvPr>
        </p:nvSpPr>
        <p:spPr/>
        <p:txBody>
          <a:bodyPr/>
          <a:lstStyle/>
          <a:p>
            <a:fld id="{93B0E327-F3A5-4F58-B50D-CC61C24A262C}" type="slidenum">
              <a:rPr lang="el-GR" smtClean="0"/>
              <a:pPr/>
              <a:t>3</a:t>
            </a:fld>
            <a:endParaRPr lang="el-GR"/>
          </a:p>
        </p:txBody>
      </p:sp>
      <p:sp>
        <p:nvSpPr>
          <p:cNvPr id="77" name="76 - TextBox"/>
          <p:cNvSpPr txBox="1"/>
          <p:nvPr/>
        </p:nvSpPr>
        <p:spPr>
          <a:xfrm>
            <a:off x="4644008" y="6488668"/>
            <a:ext cx="4392488" cy="369332"/>
          </a:xfrm>
          <a:prstGeom prst="rect">
            <a:avLst/>
          </a:prstGeom>
          <a:noFill/>
        </p:spPr>
        <p:txBody>
          <a:bodyPr wrap="square" rtlCol="0">
            <a:spAutoFit/>
          </a:bodyPr>
          <a:lstStyle/>
          <a:p>
            <a:r>
              <a:rPr lang="en-US" altLang="el-GR" dirty="0">
                <a:latin typeface="Arial" pitchFamily="34" charset="0"/>
                <a:cs typeface="Arial" pitchFamily="34" charset="0"/>
              </a:rPr>
              <a:t>EU project METIS - </a:t>
            </a:r>
            <a:r>
              <a:rPr lang="en-US" dirty="0">
                <a:solidFill>
                  <a:srgbClr val="8BC5FF"/>
                </a:solidFill>
                <a:latin typeface="Arial" charset="0"/>
                <a:cs typeface="Arial" charset="0"/>
                <a:hlinkClick r:id="rId2"/>
              </a:rPr>
              <a:t>www.metis2020.com</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tretch>
            <a:fillRect/>
          </a:stretch>
        </p:blipFill>
        <p:spPr bwMode="auto">
          <a:xfrm>
            <a:off x="1905980" y="1935163"/>
            <a:ext cx="5332040" cy="4389437"/>
          </a:xfrm>
          <a:prstGeom prst="rect">
            <a:avLst/>
          </a:prstGeom>
          <a:noFill/>
          <a:ln w="9525">
            <a:noFill/>
            <a:miter lim="800000"/>
            <a:headEnd/>
            <a:tailEnd/>
          </a:ln>
        </p:spPr>
      </p:pic>
      <p:sp>
        <p:nvSpPr>
          <p:cNvPr id="7" name="Title 1"/>
          <p:cNvSpPr>
            <a:spLocks noGrp="1"/>
          </p:cNvSpPr>
          <p:nvPr>
            <p:ph type="title"/>
          </p:nvPr>
        </p:nvSpPr>
        <p:spPr>
          <a:xfrm>
            <a:off x="467544" y="332656"/>
            <a:ext cx="8291264" cy="1143000"/>
          </a:xfrm>
        </p:spPr>
        <p:txBody>
          <a:bodyPr>
            <a:normAutofit fontScale="90000"/>
          </a:bodyPr>
          <a:lstStyle/>
          <a:p>
            <a:pPr algn="l"/>
            <a:r>
              <a:rPr lang="en-US" sz="3600" b="1" dirty="0">
                <a:solidFill>
                  <a:srgbClr val="595959"/>
                </a:solidFill>
                <a:latin typeface="Lucida Sans Unicode (Headings)"/>
              </a:rPr>
              <a:t>Fast Handovers for PMIPv6 (FPMIPv6) - REACTIVE</a:t>
            </a:r>
            <a:endParaRPr lang="en-US" sz="3600" dirty="0"/>
          </a:p>
        </p:txBody>
      </p:sp>
      <p:sp>
        <p:nvSpPr>
          <p:cNvPr id="6" name="5 - Θέση αριθμού διαφάνειας"/>
          <p:cNvSpPr>
            <a:spLocks noGrp="1"/>
          </p:cNvSpPr>
          <p:nvPr>
            <p:ph type="sldNum" sz="quarter" idx="15"/>
          </p:nvPr>
        </p:nvSpPr>
        <p:spPr/>
        <p:txBody>
          <a:bodyPr/>
          <a:lstStyle/>
          <a:p>
            <a:fld id="{93B0E327-F3A5-4F58-B50D-CC61C24A262C}" type="slidenum">
              <a:rPr lang="el-GR" smtClean="0"/>
              <a:pPr/>
              <a:t>30</a:t>
            </a:fld>
            <a:endParaRPr lang="el-GR"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60649"/>
            <a:ext cx="8521700" cy="1224136"/>
          </a:xfrm>
        </p:spPr>
        <p:txBody>
          <a:bodyPr>
            <a:noAutofit/>
          </a:bodyPr>
          <a:lstStyle/>
          <a:p>
            <a:pPr algn="ctr"/>
            <a:r>
              <a:rPr lang="el-GR" sz="2000" dirty="0" smtClean="0"/>
              <a:t>ΑΡΧΙΤΕΚΤΟΝΙΚΗ ΟΧΗΜΑΤΙΚΩΝ ΔΙΚΤΥΩΝ 5G ΜΕ ΤΕΧΝΟΛΟΓΙΑ ΥΠΟΛΟΓΙΣΤΙΚΗΣ ΑΚΡΟΥ ΓΙΑ ΤΗΝ ΥΠΟΣΤΗΡΙΞΗ ΚΑΙΝΟΤΟΜΩΝ ΥΠΗΡΕΣΙΩΝ (ΕΣΠΑ 20-21)</a:t>
            </a:r>
            <a:endParaRPr lang="en-GB" sz="2000" dirty="0"/>
          </a:p>
        </p:txBody>
      </p:sp>
      <p:sp>
        <p:nvSpPr>
          <p:cNvPr id="5" name="4 - Ορθογώνιο"/>
          <p:cNvSpPr/>
          <p:nvPr/>
        </p:nvSpPr>
        <p:spPr>
          <a:xfrm>
            <a:off x="8235310" y="5805264"/>
            <a:ext cx="441146" cy="369332"/>
          </a:xfrm>
          <a:prstGeom prst="rect">
            <a:avLst/>
          </a:prstGeom>
        </p:spPr>
        <p:txBody>
          <a:bodyPr wrap="none">
            <a:spAutoFit/>
          </a:bodyPr>
          <a:lstStyle/>
          <a:p>
            <a:fld id="{93B0E327-F3A5-4F58-B50D-CC61C24A262C}" type="slidenum">
              <a:rPr lang="el-GR" smtClean="0"/>
              <a:pPr/>
              <a:t>31</a:t>
            </a:fld>
            <a:endParaRPr lang="en-GB" dirty="0"/>
          </a:p>
        </p:txBody>
      </p:sp>
      <p:pic>
        <p:nvPicPr>
          <p:cNvPr id="8" name="7 - Θέση περιεχομένου" descr="C:\Users\S-10\AppData\Local\Microsoft\Windows\INetCache\Content.Word\topology_v2.png"/>
          <p:cNvPicPr>
            <a:picLocks noGrp="1"/>
          </p:cNvPicPr>
          <p:nvPr>
            <p:ph sz="quarter" idx="1"/>
          </p:nvPr>
        </p:nvPicPr>
        <p:blipFill>
          <a:blip r:embed="rId2"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67544" y="1772816"/>
            <a:ext cx="7467600" cy="3188498"/>
          </a:xfrm>
          <a:prstGeom prst="rect">
            <a:avLst/>
          </a:prstGeom>
          <a:noFill/>
          <a:ln>
            <a:noFill/>
          </a:ln>
        </p:spPr>
      </p:pic>
    </p:spTree>
    <p:extLst>
      <p:ext uri="{BB962C8B-B14F-4D97-AF65-F5344CB8AC3E}">
        <p14:creationId xmlns="" xmlns:p14="http://schemas.microsoft.com/office/powerpoint/2010/main" val="20840628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60649"/>
            <a:ext cx="8521700" cy="576063"/>
          </a:xfrm>
        </p:spPr>
        <p:txBody>
          <a:bodyPr>
            <a:noAutofit/>
          </a:bodyPr>
          <a:lstStyle/>
          <a:p>
            <a:r>
              <a:rPr lang="en-US" sz="2000" dirty="0" smtClean="0"/>
              <a:t>The design of an architecture performing Network Slicing</a:t>
            </a:r>
            <a:endParaRPr lang="el-GR" sz="2000"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9352" y="2324100"/>
            <a:ext cx="9101514" cy="2908299"/>
          </a:xfrm>
        </p:spPr>
      </p:pic>
      <p:sp>
        <p:nvSpPr>
          <p:cNvPr id="5" name="4 - Ορθογώνιο"/>
          <p:cNvSpPr/>
          <p:nvPr/>
        </p:nvSpPr>
        <p:spPr>
          <a:xfrm>
            <a:off x="8235310" y="5805264"/>
            <a:ext cx="441146" cy="369332"/>
          </a:xfrm>
          <a:prstGeom prst="rect">
            <a:avLst/>
          </a:prstGeom>
        </p:spPr>
        <p:txBody>
          <a:bodyPr wrap="none">
            <a:spAutoFit/>
          </a:bodyPr>
          <a:lstStyle/>
          <a:p>
            <a:fld id="{93B0E327-F3A5-4F58-B50D-CC61C24A262C}" type="slidenum">
              <a:rPr lang="el-GR" smtClean="0"/>
              <a:pPr/>
              <a:t>32</a:t>
            </a:fld>
            <a:endParaRPr lang="en-GB" dirty="0"/>
          </a:p>
        </p:txBody>
      </p:sp>
    </p:spTree>
    <p:extLst>
      <p:ext uri="{BB962C8B-B14F-4D97-AF65-F5344CB8AC3E}">
        <p14:creationId xmlns="" xmlns:p14="http://schemas.microsoft.com/office/powerpoint/2010/main" val="2084062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1403648" y="2708920"/>
            <a:ext cx="6552729" cy="1368152"/>
          </a:xfrm>
          <a:prstGeom prst="rect">
            <a:avLst/>
          </a:prstGeom>
          <a:noFill/>
        </p:spPr>
        <p:txBody>
          <a:bodyPr wrap="none" lIns="91440" tIns="45720" rIns="91440" bIns="45720">
            <a:prstTxWarp prst="textStop">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buNone/>
            </a:pPr>
            <a:r>
              <a:rPr lang="en-US" sz="5400" b="1" cap="none" spc="0" dirty="0">
                <a:ln/>
                <a:solidFill>
                  <a:schemeClr val="accent3"/>
                </a:solidFill>
                <a:effectLst/>
              </a:rPr>
              <a:t>Thanks for your Attendance!</a:t>
            </a:r>
          </a:p>
          <a:p>
            <a:pPr algn="ctr">
              <a:buNone/>
            </a:pPr>
            <a:r>
              <a:rPr lang="en-US" sz="5400" b="1" cap="none" spc="0" dirty="0">
                <a:ln/>
                <a:solidFill>
                  <a:schemeClr val="accent3"/>
                </a:solidFill>
                <a:effectLst/>
              </a:rPr>
              <a:t>Comments, Questions?</a:t>
            </a:r>
          </a:p>
        </p:txBody>
      </p:sp>
      <p:sp>
        <p:nvSpPr>
          <p:cNvPr id="7" name="6 - Θέση αριθμού διαφάνειας"/>
          <p:cNvSpPr>
            <a:spLocks noGrp="1"/>
          </p:cNvSpPr>
          <p:nvPr>
            <p:ph type="sldNum" sz="quarter" idx="15"/>
          </p:nvPr>
        </p:nvSpPr>
        <p:spPr/>
        <p:txBody>
          <a:bodyPr/>
          <a:lstStyle/>
          <a:p>
            <a:fld id="{93B0E327-F3A5-4F58-B50D-CC61C24A262C}" type="slidenum">
              <a:rPr lang="el-GR" smtClean="0"/>
              <a:pPr/>
              <a:t>33</a:t>
            </a:fld>
            <a:endParaRPr lang="el-G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634082"/>
          </a:xfrm>
        </p:spPr>
        <p:txBody>
          <a:bodyPr/>
          <a:lstStyle/>
          <a:p>
            <a:r>
              <a:rPr lang="en-US" dirty="0"/>
              <a:t>5G Challenges</a:t>
            </a:r>
            <a:endParaRPr lang="el-GR" dirty="0"/>
          </a:p>
        </p:txBody>
      </p:sp>
      <p:sp>
        <p:nvSpPr>
          <p:cNvPr id="4" name="Θέση αριθμού διαφάνειας 3"/>
          <p:cNvSpPr>
            <a:spLocks noGrp="1"/>
          </p:cNvSpPr>
          <p:nvPr>
            <p:ph type="sldNum" sz="quarter" idx="15"/>
          </p:nvPr>
        </p:nvSpPr>
        <p:spPr>
          <a:xfrm>
            <a:off x="8124774" y="5877272"/>
            <a:ext cx="609600" cy="521208"/>
          </a:xfrm>
        </p:spPr>
        <p:txBody>
          <a:bodyPr/>
          <a:lstStyle/>
          <a:p>
            <a:fld id="{93B0E327-F3A5-4F58-B50D-CC61C24A262C}" type="slidenum">
              <a:rPr lang="el-GR" smtClean="0"/>
              <a:pPr/>
              <a:t>4</a:t>
            </a:fld>
            <a:endParaRPr lang="el-GR"/>
          </a:p>
        </p:txBody>
      </p:sp>
      <p:pic>
        <p:nvPicPr>
          <p:cNvPr id="8" name="Εικόνα 7"/>
          <p:cNvPicPr>
            <a:picLocks noChangeAspect="1"/>
          </p:cNvPicPr>
          <p:nvPr/>
        </p:nvPicPr>
        <p:blipFill>
          <a:blip r:embed="rId2" cstate="print"/>
          <a:stretch>
            <a:fillRect/>
          </a:stretch>
        </p:blipFill>
        <p:spPr>
          <a:xfrm>
            <a:off x="107504" y="1196752"/>
            <a:ext cx="8631112" cy="4342746"/>
          </a:xfrm>
          <a:prstGeom prst="rect">
            <a:avLst/>
          </a:prstGeom>
        </p:spPr>
      </p:pic>
      <p:sp>
        <p:nvSpPr>
          <p:cNvPr id="5" name="4 - TextBox"/>
          <p:cNvSpPr txBox="1"/>
          <p:nvPr/>
        </p:nvSpPr>
        <p:spPr>
          <a:xfrm>
            <a:off x="755576" y="5589240"/>
            <a:ext cx="2520280" cy="1477328"/>
          </a:xfrm>
          <a:prstGeom prst="rect">
            <a:avLst/>
          </a:prstGeom>
          <a:noFill/>
        </p:spPr>
        <p:txBody>
          <a:bodyPr wrap="square" rtlCol="0">
            <a:spAutoFit/>
          </a:bodyPr>
          <a:lstStyle/>
          <a:p>
            <a:pPr algn="ctr"/>
            <a:r>
              <a:rPr lang="en-US" b="1" dirty="0" smtClean="0">
                <a:solidFill>
                  <a:srgbClr val="FF0000"/>
                </a:solidFill>
              </a:rPr>
              <a:t>5G</a:t>
            </a:r>
          </a:p>
          <a:p>
            <a:pPr algn="ctr"/>
            <a:r>
              <a:rPr lang="en-US" dirty="0" smtClean="0"/>
              <a:t>Data rate 10Gbps</a:t>
            </a:r>
          </a:p>
          <a:p>
            <a:pPr algn="ctr"/>
            <a:r>
              <a:rPr lang="en-US" dirty="0" smtClean="0"/>
              <a:t>Latency 1ms</a:t>
            </a:r>
          </a:p>
          <a:p>
            <a:pPr algn="ctr"/>
            <a:r>
              <a:rPr lang="en-US" dirty="0" smtClean="0"/>
              <a:t>1 million IOT/Km</a:t>
            </a:r>
            <a:r>
              <a:rPr lang="en-US" baseline="30000" dirty="0" smtClean="0"/>
              <a:t>2</a:t>
            </a:r>
          </a:p>
          <a:p>
            <a:pPr algn="ctr"/>
            <a:endParaRPr lang="en-GB" dirty="0"/>
          </a:p>
        </p:txBody>
      </p:sp>
      <p:sp>
        <p:nvSpPr>
          <p:cNvPr id="6" name="5 - TextBox"/>
          <p:cNvSpPr txBox="1"/>
          <p:nvPr/>
        </p:nvSpPr>
        <p:spPr>
          <a:xfrm>
            <a:off x="5076056" y="5661248"/>
            <a:ext cx="2520280" cy="923330"/>
          </a:xfrm>
          <a:prstGeom prst="rect">
            <a:avLst/>
          </a:prstGeom>
          <a:noFill/>
        </p:spPr>
        <p:txBody>
          <a:bodyPr wrap="square" rtlCol="0">
            <a:spAutoFit/>
          </a:bodyPr>
          <a:lstStyle/>
          <a:p>
            <a:pPr algn="ctr"/>
            <a:r>
              <a:rPr lang="en-US" b="1" dirty="0" smtClean="0">
                <a:solidFill>
                  <a:srgbClr val="FF0000"/>
                </a:solidFill>
              </a:rPr>
              <a:t>4G</a:t>
            </a:r>
          </a:p>
          <a:p>
            <a:pPr algn="ctr"/>
            <a:r>
              <a:rPr lang="en-US" dirty="0" smtClean="0"/>
              <a:t>Data rate 1Gbps</a:t>
            </a:r>
          </a:p>
          <a:p>
            <a:pPr algn="ctr"/>
            <a:r>
              <a:rPr lang="en-US" dirty="0" smtClean="0"/>
              <a:t>Latency 50ms</a:t>
            </a:r>
            <a:endParaRPr lang="en-GB" dirty="0"/>
          </a:p>
        </p:txBody>
      </p:sp>
    </p:spTree>
    <p:extLst>
      <p:ext uri="{BB962C8B-B14F-4D97-AF65-F5344CB8AC3E}">
        <p14:creationId xmlns="" xmlns:p14="http://schemas.microsoft.com/office/powerpoint/2010/main" val="3235264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562074"/>
          </a:xfrm>
        </p:spPr>
        <p:txBody>
          <a:bodyPr>
            <a:normAutofit/>
          </a:bodyPr>
          <a:lstStyle/>
          <a:p>
            <a:r>
              <a:rPr lang="en-US" altLang="el-GR" dirty="0">
                <a:latin typeface="Arial" pitchFamily="34" charset="0"/>
                <a:cs typeface="Arial" pitchFamily="34" charset="0"/>
              </a:rPr>
              <a:t>5G Components</a:t>
            </a:r>
            <a:endParaRPr lang="en-US" dirty="0"/>
          </a:p>
        </p:txBody>
      </p:sp>
      <p:sp>
        <p:nvSpPr>
          <p:cNvPr id="4" name="3 - Θέση αριθμού διαφάνειας"/>
          <p:cNvSpPr>
            <a:spLocks noGrp="1"/>
          </p:cNvSpPr>
          <p:nvPr>
            <p:ph type="sldNum" sz="quarter" idx="15"/>
          </p:nvPr>
        </p:nvSpPr>
        <p:spPr/>
        <p:txBody>
          <a:bodyPr/>
          <a:lstStyle/>
          <a:p>
            <a:fld id="{93B0E327-F3A5-4F58-B50D-CC61C24A262C}" type="slidenum">
              <a:rPr lang="el-GR" smtClean="0"/>
              <a:pPr/>
              <a:t>5</a:t>
            </a:fld>
            <a:endParaRPr lang="el-GR"/>
          </a:p>
        </p:txBody>
      </p:sp>
      <p:grpSp>
        <p:nvGrpSpPr>
          <p:cNvPr id="5" name="4 - Θέση περιεχομένου"/>
          <p:cNvGrpSpPr>
            <a:grpSpLocks noGrp="1"/>
          </p:cNvGrpSpPr>
          <p:nvPr/>
        </p:nvGrpSpPr>
        <p:grpSpPr>
          <a:xfrm>
            <a:off x="323528" y="1124744"/>
            <a:ext cx="8640959" cy="4956819"/>
            <a:chOff x="-65569" y="1692275"/>
            <a:chExt cx="10250117" cy="5106977"/>
          </a:xfrm>
        </p:grpSpPr>
        <p:grpSp>
          <p:nvGrpSpPr>
            <p:cNvPr id="6" name="Group 43"/>
            <p:cNvGrpSpPr>
              <a:grpSpLocks/>
            </p:cNvGrpSpPr>
            <p:nvPr/>
          </p:nvGrpSpPr>
          <p:grpSpPr bwMode="auto">
            <a:xfrm>
              <a:off x="382588" y="1692275"/>
              <a:ext cx="8542337" cy="541338"/>
              <a:chOff x="1341438" y="3430588"/>
              <a:chExt cx="9598793" cy="562160"/>
            </a:xfrm>
          </p:grpSpPr>
          <p:sp>
            <p:nvSpPr>
              <p:cNvPr id="110" name="Rectangle 2"/>
              <p:cNvSpPr>
                <a:spLocks noChangeArrowheads="1"/>
              </p:cNvSpPr>
              <p:nvPr/>
            </p:nvSpPr>
            <p:spPr bwMode="auto">
              <a:xfrm>
                <a:off x="1630363" y="3430588"/>
                <a:ext cx="3119437" cy="225425"/>
              </a:xfrm>
              <a:prstGeom prst="rect">
                <a:avLst/>
              </a:prstGeom>
              <a:solidFill>
                <a:srgbClr val="EAEAEA"/>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EAEAEA"/>
                </a:extrusionClr>
              </a:sp3d>
            </p:spPr>
            <p:txBody>
              <a:bodyPr wrap="none" lIns="72000" rIns="72000" anchor="ctr">
                <a:flatTx/>
              </a:bodyPr>
              <a:lstStyle/>
              <a:p>
                <a:pPr>
                  <a:spcBef>
                    <a:spcPct val="50000"/>
                  </a:spcBef>
                </a:pPr>
                <a:endParaRPr lang="el-GR" altLang="el-GR"/>
              </a:p>
            </p:txBody>
          </p:sp>
          <p:sp>
            <p:nvSpPr>
              <p:cNvPr id="111" name="Line 3"/>
              <p:cNvSpPr>
                <a:spLocks noChangeShapeType="1"/>
              </p:cNvSpPr>
              <p:nvPr/>
            </p:nvSpPr>
            <p:spPr bwMode="auto">
              <a:xfrm>
                <a:off x="1773238" y="3441700"/>
                <a:ext cx="0" cy="287338"/>
              </a:xfrm>
              <a:prstGeom prst="line">
                <a:avLst/>
              </a:prstGeom>
              <a:noFill/>
              <a:ln w="28575">
                <a:solidFill>
                  <a:schemeClr val="tx1"/>
                </a:solidFill>
                <a:round/>
                <a:headEnd/>
                <a:tailEnd/>
              </a:ln>
              <a:effectLst/>
            </p:spPr>
            <p:txBody>
              <a:bodyPr wrap="none" lIns="72000" rIns="72000"/>
              <a:lstStyle/>
              <a:p>
                <a:endParaRPr lang="en-US"/>
              </a:p>
            </p:txBody>
          </p:sp>
          <p:sp>
            <p:nvSpPr>
              <p:cNvPr id="112" name="Text Box 4"/>
              <p:cNvSpPr txBox="1">
                <a:spLocks noChangeArrowheads="1"/>
              </p:cNvSpPr>
              <p:nvPr/>
            </p:nvSpPr>
            <p:spPr bwMode="auto">
              <a:xfrm>
                <a:off x="1341438" y="3673475"/>
                <a:ext cx="970751" cy="319273"/>
              </a:xfrm>
              <a:prstGeom prst="rect">
                <a:avLst/>
              </a:prstGeom>
              <a:noFill/>
              <a:ln w="12700" algn="ctr">
                <a:noFill/>
                <a:miter lim="800000"/>
                <a:headEnd/>
                <a:tailEnd/>
              </a:ln>
              <a:effectLst/>
            </p:spPr>
            <p:txBody>
              <a:bodyPr wrap="none" lIns="72000" rIns="72000">
                <a:spAutoFit/>
              </a:bodyPr>
              <a:lstStyle/>
              <a:p>
                <a:pPr>
                  <a:spcBef>
                    <a:spcPct val="50000"/>
                  </a:spcBef>
                </a:pPr>
                <a:r>
                  <a:rPr lang="en-US" altLang="el-GR" sz="1400"/>
                  <a:t>300 MHz</a:t>
                </a:r>
              </a:p>
            </p:txBody>
          </p:sp>
          <p:sp>
            <p:nvSpPr>
              <p:cNvPr id="113" name="Text Box 5"/>
              <p:cNvSpPr txBox="1">
                <a:spLocks noChangeArrowheads="1"/>
              </p:cNvSpPr>
              <p:nvPr/>
            </p:nvSpPr>
            <p:spPr bwMode="auto">
              <a:xfrm>
                <a:off x="4333875" y="3673475"/>
                <a:ext cx="735197" cy="319273"/>
              </a:xfrm>
              <a:prstGeom prst="rect">
                <a:avLst/>
              </a:prstGeom>
              <a:noFill/>
              <a:ln w="12700" algn="ctr">
                <a:noFill/>
                <a:miter lim="800000"/>
                <a:headEnd/>
                <a:tailEnd/>
              </a:ln>
              <a:effectLst/>
            </p:spPr>
            <p:txBody>
              <a:bodyPr wrap="none" lIns="72000" rIns="72000">
                <a:spAutoFit/>
              </a:bodyPr>
              <a:lstStyle/>
              <a:p>
                <a:pPr>
                  <a:spcBef>
                    <a:spcPct val="50000"/>
                  </a:spcBef>
                </a:pPr>
                <a:r>
                  <a:rPr lang="en-US" altLang="el-GR" sz="1400"/>
                  <a:t>3 GHz</a:t>
                </a:r>
              </a:p>
            </p:txBody>
          </p:sp>
          <p:sp>
            <p:nvSpPr>
              <p:cNvPr id="114" name="Rectangle 6"/>
              <p:cNvSpPr>
                <a:spLocks noChangeArrowheads="1"/>
              </p:cNvSpPr>
              <p:nvPr/>
            </p:nvSpPr>
            <p:spPr bwMode="auto">
              <a:xfrm>
                <a:off x="4749800" y="3430588"/>
                <a:ext cx="5761038" cy="225425"/>
              </a:xfrm>
              <a:prstGeom prst="rect">
                <a:avLst/>
              </a:prstGeom>
              <a:solidFill>
                <a:srgbClr val="EAEAEA"/>
              </a:solidFill>
              <a:ln w="9525">
                <a:miter lim="800000"/>
                <a:headEnd/>
                <a:tailEnd/>
              </a:ln>
              <a:effectLst/>
              <a:scene3d>
                <a:camera prst="legacyObliqueTopRight"/>
                <a:lightRig rig="legacyFlat3" dir="b"/>
              </a:scene3d>
              <a:sp3d extrusionH="100000" prstMaterial="legacyMatte">
                <a:bevelT w="13500" h="13500" prst="angle"/>
                <a:bevelB w="13500" h="13500" prst="angle"/>
                <a:extrusionClr>
                  <a:srgbClr val="EAEAEA"/>
                </a:extrusionClr>
              </a:sp3d>
            </p:spPr>
            <p:txBody>
              <a:bodyPr wrap="none" lIns="72000" rIns="72000" anchor="ctr">
                <a:flatTx/>
              </a:bodyPr>
              <a:lstStyle/>
              <a:p>
                <a:pPr>
                  <a:spcBef>
                    <a:spcPct val="50000"/>
                  </a:spcBef>
                </a:pPr>
                <a:endParaRPr lang="el-GR" altLang="el-GR"/>
              </a:p>
            </p:txBody>
          </p:sp>
          <p:sp>
            <p:nvSpPr>
              <p:cNvPr id="115" name="Rectangle 7" descr="40%"/>
              <p:cNvSpPr>
                <a:spLocks noChangeArrowheads="1"/>
              </p:cNvSpPr>
              <p:nvPr/>
            </p:nvSpPr>
            <p:spPr bwMode="auto">
              <a:xfrm>
                <a:off x="2674938" y="3478213"/>
                <a:ext cx="2728912" cy="139700"/>
              </a:xfrm>
              <a:prstGeom prst="rect">
                <a:avLst/>
              </a:prstGeom>
              <a:pattFill prst="pct40">
                <a:fgClr>
                  <a:srgbClr val="CC0000"/>
                </a:fgClr>
                <a:bgClr>
                  <a:srgbClr val="FFFFFF"/>
                </a:bgClr>
              </a:pattFill>
              <a:ln w="12700" algn="ctr">
                <a:noFill/>
                <a:miter lim="800000"/>
                <a:headEnd/>
                <a:tailEnd/>
              </a:ln>
              <a:effectLst/>
            </p:spPr>
            <p:txBody>
              <a:bodyPr wrap="none" lIns="72000" rIns="72000" anchor="ctr"/>
              <a:lstStyle/>
              <a:p>
                <a:pPr>
                  <a:spcBef>
                    <a:spcPct val="50000"/>
                  </a:spcBef>
                </a:pPr>
                <a:endParaRPr lang="el-GR" altLang="el-GR"/>
              </a:p>
            </p:txBody>
          </p:sp>
          <p:sp>
            <p:nvSpPr>
              <p:cNvPr id="116" name="Line 8"/>
              <p:cNvSpPr>
                <a:spLocks noChangeShapeType="1"/>
              </p:cNvSpPr>
              <p:nvPr/>
            </p:nvSpPr>
            <p:spPr bwMode="auto">
              <a:xfrm>
                <a:off x="10409238" y="3430588"/>
                <a:ext cx="0" cy="287337"/>
              </a:xfrm>
              <a:prstGeom prst="line">
                <a:avLst/>
              </a:prstGeom>
              <a:noFill/>
              <a:ln w="28575">
                <a:solidFill>
                  <a:schemeClr val="tx1"/>
                </a:solidFill>
                <a:round/>
                <a:headEnd/>
                <a:tailEnd/>
              </a:ln>
              <a:effectLst/>
            </p:spPr>
            <p:txBody>
              <a:bodyPr wrap="none" lIns="72000" rIns="72000"/>
              <a:lstStyle/>
              <a:p>
                <a:endParaRPr lang="en-US"/>
              </a:p>
            </p:txBody>
          </p:sp>
          <p:sp>
            <p:nvSpPr>
              <p:cNvPr id="117" name="Text Box 9"/>
              <p:cNvSpPr txBox="1">
                <a:spLocks noChangeArrowheads="1"/>
              </p:cNvSpPr>
              <p:nvPr/>
            </p:nvSpPr>
            <p:spPr bwMode="auto">
              <a:xfrm>
                <a:off x="7153275" y="3673475"/>
                <a:ext cx="847408" cy="319273"/>
              </a:xfrm>
              <a:prstGeom prst="rect">
                <a:avLst/>
              </a:prstGeom>
              <a:noFill/>
              <a:ln w="12700" algn="ctr">
                <a:noFill/>
                <a:miter lim="800000"/>
                <a:headEnd/>
                <a:tailEnd/>
              </a:ln>
              <a:effectLst/>
            </p:spPr>
            <p:txBody>
              <a:bodyPr wrap="none" lIns="72000" rIns="72000">
                <a:spAutoFit/>
              </a:bodyPr>
              <a:lstStyle/>
              <a:p>
                <a:pPr>
                  <a:spcBef>
                    <a:spcPct val="50000"/>
                  </a:spcBef>
                </a:pPr>
                <a:r>
                  <a:rPr lang="en-US" altLang="el-GR" sz="1400"/>
                  <a:t>30 GHz</a:t>
                </a:r>
              </a:p>
            </p:txBody>
          </p:sp>
          <p:sp>
            <p:nvSpPr>
              <p:cNvPr id="118" name="Text Box 10"/>
              <p:cNvSpPr txBox="1">
                <a:spLocks noChangeArrowheads="1"/>
              </p:cNvSpPr>
              <p:nvPr/>
            </p:nvSpPr>
            <p:spPr bwMode="auto">
              <a:xfrm>
                <a:off x="9980613" y="3673475"/>
                <a:ext cx="959618" cy="319273"/>
              </a:xfrm>
              <a:prstGeom prst="rect">
                <a:avLst/>
              </a:prstGeom>
              <a:noFill/>
              <a:ln w="12700" algn="ctr">
                <a:noFill/>
                <a:miter lim="800000"/>
                <a:headEnd/>
                <a:tailEnd/>
              </a:ln>
              <a:effectLst/>
            </p:spPr>
            <p:txBody>
              <a:bodyPr wrap="none" lIns="72000" rIns="72000">
                <a:spAutoFit/>
              </a:bodyPr>
              <a:lstStyle/>
              <a:p>
                <a:pPr>
                  <a:spcBef>
                    <a:spcPct val="50000"/>
                  </a:spcBef>
                </a:pPr>
                <a:r>
                  <a:rPr lang="en-US" altLang="el-GR" sz="1400"/>
                  <a:t>300 GHz</a:t>
                </a:r>
              </a:p>
            </p:txBody>
          </p:sp>
          <p:sp>
            <p:nvSpPr>
              <p:cNvPr id="119" name="Rectangle 11"/>
              <p:cNvSpPr>
                <a:spLocks noChangeArrowheads="1"/>
              </p:cNvSpPr>
              <p:nvPr/>
            </p:nvSpPr>
            <p:spPr bwMode="auto">
              <a:xfrm>
                <a:off x="4095750" y="3476625"/>
                <a:ext cx="38100" cy="144463"/>
              </a:xfrm>
              <a:prstGeom prst="rect">
                <a:avLst/>
              </a:prstGeom>
              <a:solidFill>
                <a:srgbClr val="CC0000"/>
              </a:solidFill>
              <a:ln w="12700" algn="ctr">
                <a:noFill/>
                <a:miter lim="800000"/>
                <a:headEnd/>
                <a:tailEnd/>
              </a:ln>
              <a:effectLst/>
            </p:spPr>
            <p:txBody>
              <a:bodyPr wrap="none" lIns="72000" rIns="72000" anchor="ctr"/>
              <a:lstStyle/>
              <a:p>
                <a:pPr>
                  <a:spcBef>
                    <a:spcPct val="50000"/>
                  </a:spcBef>
                </a:pPr>
                <a:endParaRPr lang="el-GR" altLang="el-GR"/>
              </a:p>
            </p:txBody>
          </p:sp>
          <p:sp>
            <p:nvSpPr>
              <p:cNvPr id="120" name="Rectangle 12"/>
              <p:cNvSpPr>
                <a:spLocks noChangeArrowheads="1"/>
              </p:cNvSpPr>
              <p:nvPr/>
            </p:nvSpPr>
            <p:spPr bwMode="auto">
              <a:xfrm>
                <a:off x="4046538" y="3476625"/>
                <a:ext cx="38100" cy="144463"/>
              </a:xfrm>
              <a:prstGeom prst="rect">
                <a:avLst/>
              </a:prstGeom>
              <a:solidFill>
                <a:srgbClr val="CC0000"/>
              </a:solidFill>
              <a:ln w="12700" algn="ctr">
                <a:noFill/>
                <a:miter lim="800000"/>
                <a:headEnd/>
                <a:tailEnd/>
              </a:ln>
              <a:effectLst/>
            </p:spPr>
            <p:txBody>
              <a:bodyPr wrap="none" lIns="72000" rIns="72000" anchor="ctr"/>
              <a:lstStyle/>
              <a:p>
                <a:pPr>
                  <a:spcBef>
                    <a:spcPct val="50000"/>
                  </a:spcBef>
                </a:pPr>
                <a:endParaRPr lang="el-GR" altLang="el-GR"/>
              </a:p>
            </p:txBody>
          </p:sp>
          <p:sp>
            <p:nvSpPr>
              <p:cNvPr id="121" name="Rectangle 13"/>
              <p:cNvSpPr>
                <a:spLocks noChangeArrowheads="1"/>
              </p:cNvSpPr>
              <p:nvPr/>
            </p:nvSpPr>
            <p:spPr bwMode="auto">
              <a:xfrm>
                <a:off x="3951288" y="3476625"/>
                <a:ext cx="53975" cy="144463"/>
              </a:xfrm>
              <a:prstGeom prst="rect">
                <a:avLst/>
              </a:prstGeom>
              <a:solidFill>
                <a:srgbClr val="CC0000"/>
              </a:solidFill>
              <a:ln w="12700" algn="ctr">
                <a:noFill/>
                <a:miter lim="800000"/>
                <a:headEnd/>
                <a:tailEnd/>
              </a:ln>
              <a:effectLst/>
            </p:spPr>
            <p:txBody>
              <a:bodyPr wrap="none" lIns="72000" rIns="72000" anchor="ctr"/>
              <a:lstStyle/>
              <a:p>
                <a:pPr>
                  <a:spcBef>
                    <a:spcPct val="50000"/>
                  </a:spcBef>
                </a:pPr>
                <a:endParaRPr lang="el-GR" altLang="el-GR"/>
              </a:p>
            </p:txBody>
          </p:sp>
          <p:sp>
            <p:nvSpPr>
              <p:cNvPr id="122" name="Rectangle 14"/>
              <p:cNvSpPr>
                <a:spLocks noChangeArrowheads="1"/>
              </p:cNvSpPr>
              <p:nvPr/>
            </p:nvSpPr>
            <p:spPr bwMode="auto">
              <a:xfrm>
                <a:off x="3035300" y="3476625"/>
                <a:ext cx="57150" cy="144463"/>
              </a:xfrm>
              <a:prstGeom prst="rect">
                <a:avLst/>
              </a:prstGeom>
              <a:solidFill>
                <a:srgbClr val="CC0000"/>
              </a:solidFill>
              <a:ln w="12700" algn="ctr">
                <a:noFill/>
                <a:miter lim="800000"/>
                <a:headEnd/>
                <a:tailEnd/>
              </a:ln>
              <a:effectLst/>
            </p:spPr>
            <p:txBody>
              <a:bodyPr wrap="none" lIns="72000" rIns="72000" anchor="ctr"/>
              <a:lstStyle/>
              <a:p>
                <a:pPr>
                  <a:spcBef>
                    <a:spcPct val="50000"/>
                  </a:spcBef>
                </a:pPr>
                <a:endParaRPr lang="el-GR" altLang="el-GR"/>
              </a:p>
            </p:txBody>
          </p:sp>
          <p:sp>
            <p:nvSpPr>
              <p:cNvPr id="123" name="Rectangle 15"/>
              <p:cNvSpPr>
                <a:spLocks noChangeArrowheads="1"/>
              </p:cNvSpPr>
              <p:nvPr/>
            </p:nvSpPr>
            <p:spPr bwMode="auto">
              <a:xfrm>
                <a:off x="4421188" y="3476625"/>
                <a:ext cx="34925" cy="144463"/>
              </a:xfrm>
              <a:prstGeom prst="rect">
                <a:avLst/>
              </a:prstGeom>
              <a:solidFill>
                <a:srgbClr val="CC0000"/>
              </a:solidFill>
              <a:ln w="12700" algn="ctr">
                <a:noFill/>
                <a:miter lim="800000"/>
                <a:headEnd/>
                <a:tailEnd/>
              </a:ln>
              <a:effectLst/>
            </p:spPr>
            <p:txBody>
              <a:bodyPr wrap="none" lIns="72000" rIns="72000" anchor="ctr"/>
              <a:lstStyle/>
              <a:p>
                <a:pPr>
                  <a:spcBef>
                    <a:spcPct val="50000"/>
                  </a:spcBef>
                </a:pPr>
                <a:endParaRPr lang="el-GR" altLang="el-GR"/>
              </a:p>
            </p:txBody>
          </p:sp>
          <p:sp>
            <p:nvSpPr>
              <p:cNvPr id="124" name="Rectangle 16"/>
              <p:cNvSpPr>
                <a:spLocks noChangeArrowheads="1"/>
              </p:cNvSpPr>
              <p:nvPr/>
            </p:nvSpPr>
            <p:spPr bwMode="auto">
              <a:xfrm>
                <a:off x="3116263" y="3476625"/>
                <a:ext cx="47625" cy="144463"/>
              </a:xfrm>
              <a:prstGeom prst="rect">
                <a:avLst/>
              </a:prstGeom>
              <a:solidFill>
                <a:srgbClr val="CC0000"/>
              </a:solidFill>
              <a:ln w="12700" algn="ctr">
                <a:noFill/>
                <a:miter lim="800000"/>
                <a:headEnd/>
                <a:tailEnd/>
              </a:ln>
              <a:effectLst/>
            </p:spPr>
            <p:txBody>
              <a:bodyPr wrap="none" lIns="72000" rIns="72000" anchor="ctr"/>
              <a:lstStyle/>
              <a:p>
                <a:pPr>
                  <a:spcBef>
                    <a:spcPct val="50000"/>
                  </a:spcBef>
                </a:pPr>
                <a:endParaRPr lang="el-GR" altLang="el-GR"/>
              </a:p>
            </p:txBody>
          </p:sp>
          <p:sp>
            <p:nvSpPr>
              <p:cNvPr id="125" name="Rectangle 17"/>
              <p:cNvSpPr>
                <a:spLocks noChangeArrowheads="1"/>
              </p:cNvSpPr>
              <p:nvPr/>
            </p:nvSpPr>
            <p:spPr bwMode="auto">
              <a:xfrm>
                <a:off x="3725863" y="3476625"/>
                <a:ext cx="28575" cy="144463"/>
              </a:xfrm>
              <a:prstGeom prst="rect">
                <a:avLst/>
              </a:prstGeom>
              <a:solidFill>
                <a:srgbClr val="CC0000"/>
              </a:solidFill>
              <a:ln w="12700" algn="ctr">
                <a:noFill/>
                <a:miter lim="800000"/>
                <a:headEnd/>
                <a:tailEnd/>
              </a:ln>
              <a:effectLst/>
            </p:spPr>
            <p:txBody>
              <a:bodyPr wrap="none" lIns="72000" rIns="72000" anchor="ctr"/>
              <a:lstStyle/>
              <a:p>
                <a:pPr>
                  <a:spcBef>
                    <a:spcPct val="50000"/>
                  </a:spcBef>
                </a:pPr>
                <a:endParaRPr lang="el-GR" altLang="el-GR"/>
              </a:p>
            </p:txBody>
          </p:sp>
          <p:sp>
            <p:nvSpPr>
              <p:cNvPr id="126" name="Rectangle 18"/>
              <p:cNvSpPr>
                <a:spLocks noChangeArrowheads="1"/>
              </p:cNvSpPr>
              <p:nvPr/>
            </p:nvSpPr>
            <p:spPr bwMode="auto">
              <a:xfrm>
                <a:off x="2827338" y="3476625"/>
                <a:ext cx="30162" cy="144463"/>
              </a:xfrm>
              <a:prstGeom prst="rect">
                <a:avLst/>
              </a:prstGeom>
              <a:solidFill>
                <a:srgbClr val="CC0000"/>
              </a:solidFill>
              <a:ln w="12700" algn="ctr">
                <a:noFill/>
                <a:miter lim="800000"/>
                <a:headEnd/>
                <a:tailEnd/>
              </a:ln>
              <a:effectLst/>
            </p:spPr>
            <p:txBody>
              <a:bodyPr wrap="none" lIns="72000" rIns="72000" anchor="ctr"/>
              <a:lstStyle/>
              <a:p>
                <a:pPr>
                  <a:spcBef>
                    <a:spcPct val="50000"/>
                  </a:spcBef>
                </a:pPr>
                <a:endParaRPr lang="el-GR" altLang="el-GR"/>
              </a:p>
            </p:txBody>
          </p:sp>
          <p:sp>
            <p:nvSpPr>
              <p:cNvPr id="127" name="Rectangle 19"/>
              <p:cNvSpPr>
                <a:spLocks noChangeArrowheads="1"/>
              </p:cNvSpPr>
              <p:nvPr/>
            </p:nvSpPr>
            <p:spPr bwMode="auto">
              <a:xfrm>
                <a:off x="2963863" y="3476625"/>
                <a:ext cx="14287" cy="144463"/>
              </a:xfrm>
              <a:prstGeom prst="rect">
                <a:avLst/>
              </a:prstGeom>
              <a:solidFill>
                <a:srgbClr val="CC0000"/>
              </a:solidFill>
              <a:ln w="12700" algn="ctr">
                <a:noFill/>
                <a:miter lim="800000"/>
                <a:headEnd/>
                <a:tailEnd/>
              </a:ln>
              <a:effectLst/>
            </p:spPr>
            <p:txBody>
              <a:bodyPr wrap="none" lIns="72000" rIns="72000" anchor="ctr"/>
              <a:lstStyle/>
              <a:p>
                <a:pPr>
                  <a:spcBef>
                    <a:spcPct val="50000"/>
                  </a:spcBef>
                </a:pPr>
                <a:endParaRPr lang="el-GR" altLang="el-GR"/>
              </a:p>
            </p:txBody>
          </p:sp>
          <p:sp>
            <p:nvSpPr>
              <p:cNvPr id="128" name="Rectangle 20"/>
              <p:cNvSpPr>
                <a:spLocks noChangeArrowheads="1"/>
              </p:cNvSpPr>
              <p:nvPr/>
            </p:nvSpPr>
            <p:spPr bwMode="auto">
              <a:xfrm>
                <a:off x="2982913" y="3476625"/>
                <a:ext cx="14287" cy="144463"/>
              </a:xfrm>
              <a:prstGeom prst="rect">
                <a:avLst/>
              </a:prstGeom>
              <a:solidFill>
                <a:srgbClr val="CC0000"/>
              </a:solidFill>
              <a:ln w="12700" algn="ctr">
                <a:noFill/>
                <a:miter lim="800000"/>
                <a:headEnd/>
                <a:tailEnd/>
              </a:ln>
              <a:effectLst/>
            </p:spPr>
            <p:txBody>
              <a:bodyPr wrap="none" lIns="72000" rIns="72000" anchor="ctr"/>
              <a:lstStyle/>
              <a:p>
                <a:pPr>
                  <a:spcBef>
                    <a:spcPct val="50000"/>
                  </a:spcBef>
                </a:pPr>
                <a:endParaRPr lang="el-GR" altLang="el-GR"/>
              </a:p>
            </p:txBody>
          </p:sp>
          <p:sp>
            <p:nvSpPr>
              <p:cNvPr id="129" name="Rectangle 21"/>
              <p:cNvSpPr>
                <a:spLocks noChangeArrowheads="1"/>
              </p:cNvSpPr>
              <p:nvPr/>
            </p:nvSpPr>
            <p:spPr bwMode="auto">
              <a:xfrm>
                <a:off x="3021013" y="3476625"/>
                <a:ext cx="22225" cy="144463"/>
              </a:xfrm>
              <a:prstGeom prst="rect">
                <a:avLst/>
              </a:prstGeom>
              <a:solidFill>
                <a:srgbClr val="CC0000"/>
              </a:solidFill>
              <a:ln w="12700" algn="ctr">
                <a:noFill/>
                <a:miter lim="800000"/>
                <a:headEnd/>
                <a:tailEnd/>
              </a:ln>
              <a:effectLst/>
            </p:spPr>
            <p:txBody>
              <a:bodyPr wrap="none" lIns="72000" rIns="72000" anchor="ctr"/>
              <a:lstStyle/>
              <a:p>
                <a:pPr>
                  <a:spcBef>
                    <a:spcPct val="50000"/>
                  </a:spcBef>
                </a:pPr>
                <a:endParaRPr lang="el-GR" altLang="el-GR"/>
              </a:p>
            </p:txBody>
          </p:sp>
          <p:sp>
            <p:nvSpPr>
              <p:cNvPr id="130" name="Rectangle 22"/>
              <p:cNvSpPr>
                <a:spLocks noChangeArrowheads="1"/>
              </p:cNvSpPr>
              <p:nvPr/>
            </p:nvSpPr>
            <p:spPr bwMode="auto">
              <a:xfrm>
                <a:off x="3884613" y="3476625"/>
                <a:ext cx="22225" cy="144463"/>
              </a:xfrm>
              <a:prstGeom prst="rect">
                <a:avLst/>
              </a:prstGeom>
              <a:solidFill>
                <a:srgbClr val="CC0000"/>
              </a:solidFill>
              <a:ln w="12700" algn="ctr">
                <a:noFill/>
                <a:miter lim="800000"/>
                <a:headEnd/>
                <a:tailEnd/>
              </a:ln>
              <a:effectLst/>
            </p:spPr>
            <p:txBody>
              <a:bodyPr wrap="none" lIns="72000" rIns="72000" anchor="ctr"/>
              <a:lstStyle/>
              <a:p>
                <a:pPr>
                  <a:spcBef>
                    <a:spcPct val="50000"/>
                  </a:spcBef>
                </a:pPr>
                <a:endParaRPr lang="el-GR" altLang="el-GR"/>
              </a:p>
            </p:txBody>
          </p:sp>
          <p:sp>
            <p:nvSpPr>
              <p:cNvPr id="131" name="Rectangle 23"/>
              <p:cNvSpPr>
                <a:spLocks noChangeArrowheads="1"/>
              </p:cNvSpPr>
              <p:nvPr/>
            </p:nvSpPr>
            <p:spPr bwMode="auto">
              <a:xfrm>
                <a:off x="4210050" y="3476625"/>
                <a:ext cx="33338" cy="144463"/>
              </a:xfrm>
              <a:prstGeom prst="rect">
                <a:avLst/>
              </a:prstGeom>
              <a:solidFill>
                <a:srgbClr val="CC0000"/>
              </a:solidFill>
              <a:ln w="12700" algn="ctr">
                <a:noFill/>
                <a:miter lim="800000"/>
                <a:headEnd/>
                <a:tailEnd/>
              </a:ln>
              <a:effectLst/>
            </p:spPr>
            <p:txBody>
              <a:bodyPr wrap="none" lIns="72000" rIns="72000" anchor="ctr"/>
              <a:lstStyle/>
              <a:p>
                <a:pPr>
                  <a:spcBef>
                    <a:spcPct val="50000"/>
                  </a:spcBef>
                </a:pPr>
                <a:endParaRPr lang="el-GR" altLang="el-GR"/>
              </a:p>
            </p:txBody>
          </p:sp>
          <p:sp>
            <p:nvSpPr>
              <p:cNvPr id="132" name="Rectangle 24"/>
              <p:cNvSpPr>
                <a:spLocks noChangeArrowheads="1"/>
              </p:cNvSpPr>
              <p:nvPr/>
            </p:nvSpPr>
            <p:spPr bwMode="auto">
              <a:xfrm>
                <a:off x="4100513" y="3476625"/>
                <a:ext cx="38100" cy="144463"/>
              </a:xfrm>
              <a:prstGeom prst="rect">
                <a:avLst/>
              </a:prstGeom>
              <a:solidFill>
                <a:srgbClr val="CC0000"/>
              </a:solidFill>
              <a:ln w="12700" algn="ctr">
                <a:noFill/>
                <a:miter lim="800000"/>
                <a:headEnd/>
                <a:tailEnd/>
              </a:ln>
              <a:effectLst/>
            </p:spPr>
            <p:txBody>
              <a:bodyPr wrap="none" lIns="72000" rIns="72000" anchor="ctr"/>
              <a:lstStyle/>
              <a:p>
                <a:pPr>
                  <a:spcBef>
                    <a:spcPct val="50000"/>
                  </a:spcBef>
                </a:pPr>
                <a:endParaRPr lang="el-GR" altLang="el-GR"/>
              </a:p>
            </p:txBody>
          </p:sp>
          <p:sp>
            <p:nvSpPr>
              <p:cNvPr id="133" name="Rectangle 25"/>
              <p:cNvSpPr>
                <a:spLocks noChangeArrowheads="1"/>
              </p:cNvSpPr>
              <p:nvPr/>
            </p:nvSpPr>
            <p:spPr bwMode="auto">
              <a:xfrm>
                <a:off x="4019550" y="3476625"/>
                <a:ext cx="52388" cy="144463"/>
              </a:xfrm>
              <a:prstGeom prst="rect">
                <a:avLst/>
              </a:prstGeom>
              <a:solidFill>
                <a:srgbClr val="CC0000"/>
              </a:solidFill>
              <a:ln w="12700" algn="ctr">
                <a:noFill/>
                <a:miter lim="800000"/>
                <a:headEnd/>
                <a:tailEnd/>
              </a:ln>
              <a:effectLst/>
            </p:spPr>
            <p:txBody>
              <a:bodyPr wrap="none" lIns="72000" rIns="72000" anchor="ctr"/>
              <a:lstStyle/>
              <a:p>
                <a:pPr>
                  <a:spcBef>
                    <a:spcPct val="50000"/>
                  </a:spcBef>
                </a:pPr>
                <a:endParaRPr lang="el-GR" altLang="el-GR"/>
              </a:p>
            </p:txBody>
          </p:sp>
          <p:sp>
            <p:nvSpPr>
              <p:cNvPr id="134" name="Rectangle 26"/>
              <p:cNvSpPr>
                <a:spLocks noChangeArrowheads="1"/>
              </p:cNvSpPr>
              <p:nvPr/>
            </p:nvSpPr>
            <p:spPr bwMode="auto">
              <a:xfrm>
                <a:off x="3087688" y="3476625"/>
                <a:ext cx="49212" cy="144463"/>
              </a:xfrm>
              <a:prstGeom prst="rect">
                <a:avLst/>
              </a:prstGeom>
              <a:solidFill>
                <a:srgbClr val="CC0000"/>
              </a:solidFill>
              <a:ln w="12700" algn="ctr">
                <a:noFill/>
                <a:miter lim="800000"/>
                <a:headEnd/>
                <a:tailEnd/>
              </a:ln>
              <a:effectLst/>
            </p:spPr>
            <p:txBody>
              <a:bodyPr wrap="none" lIns="72000" rIns="72000" anchor="ctr"/>
              <a:lstStyle/>
              <a:p>
                <a:pPr>
                  <a:spcBef>
                    <a:spcPct val="50000"/>
                  </a:spcBef>
                </a:pPr>
                <a:endParaRPr lang="el-GR" altLang="el-GR"/>
              </a:p>
            </p:txBody>
          </p:sp>
          <p:sp>
            <p:nvSpPr>
              <p:cNvPr id="135" name="Rectangle 27"/>
              <p:cNvSpPr>
                <a:spLocks noChangeArrowheads="1"/>
              </p:cNvSpPr>
              <p:nvPr/>
            </p:nvSpPr>
            <p:spPr bwMode="auto">
              <a:xfrm>
                <a:off x="4483100" y="3476625"/>
                <a:ext cx="33338" cy="144463"/>
              </a:xfrm>
              <a:prstGeom prst="rect">
                <a:avLst/>
              </a:prstGeom>
              <a:solidFill>
                <a:srgbClr val="CC0000"/>
              </a:solidFill>
              <a:ln w="12700" algn="ctr">
                <a:noFill/>
                <a:miter lim="800000"/>
                <a:headEnd/>
                <a:tailEnd/>
              </a:ln>
              <a:effectLst/>
            </p:spPr>
            <p:txBody>
              <a:bodyPr wrap="none" lIns="72000" rIns="72000" anchor="ctr"/>
              <a:lstStyle/>
              <a:p>
                <a:pPr>
                  <a:spcBef>
                    <a:spcPct val="50000"/>
                  </a:spcBef>
                </a:pPr>
                <a:endParaRPr lang="el-GR" altLang="el-GR"/>
              </a:p>
            </p:txBody>
          </p:sp>
          <p:sp>
            <p:nvSpPr>
              <p:cNvPr id="136" name="Rectangle 28"/>
              <p:cNvSpPr>
                <a:spLocks noChangeArrowheads="1"/>
              </p:cNvSpPr>
              <p:nvPr/>
            </p:nvSpPr>
            <p:spPr bwMode="auto">
              <a:xfrm>
                <a:off x="3179763" y="3476625"/>
                <a:ext cx="47625" cy="144463"/>
              </a:xfrm>
              <a:prstGeom prst="rect">
                <a:avLst/>
              </a:prstGeom>
              <a:solidFill>
                <a:srgbClr val="CC0000"/>
              </a:solidFill>
              <a:ln w="12700" algn="ctr">
                <a:noFill/>
                <a:miter lim="800000"/>
                <a:headEnd/>
                <a:tailEnd/>
              </a:ln>
              <a:effectLst/>
            </p:spPr>
            <p:txBody>
              <a:bodyPr wrap="none" lIns="72000" rIns="72000" anchor="ctr"/>
              <a:lstStyle/>
              <a:p>
                <a:pPr>
                  <a:spcBef>
                    <a:spcPct val="50000"/>
                  </a:spcBef>
                </a:pPr>
                <a:endParaRPr lang="el-GR" altLang="el-GR"/>
              </a:p>
            </p:txBody>
          </p:sp>
          <p:sp>
            <p:nvSpPr>
              <p:cNvPr id="137" name="Rectangle 29"/>
              <p:cNvSpPr>
                <a:spLocks noChangeArrowheads="1"/>
              </p:cNvSpPr>
              <p:nvPr/>
            </p:nvSpPr>
            <p:spPr bwMode="auto">
              <a:xfrm>
                <a:off x="3763963" y="3476625"/>
                <a:ext cx="28575" cy="144463"/>
              </a:xfrm>
              <a:prstGeom prst="rect">
                <a:avLst/>
              </a:prstGeom>
              <a:solidFill>
                <a:srgbClr val="CC0000"/>
              </a:solidFill>
              <a:ln w="12700" algn="ctr">
                <a:noFill/>
                <a:miter lim="800000"/>
                <a:headEnd/>
                <a:tailEnd/>
              </a:ln>
              <a:effectLst/>
            </p:spPr>
            <p:txBody>
              <a:bodyPr wrap="none" lIns="72000" rIns="72000" anchor="ctr"/>
              <a:lstStyle/>
              <a:p>
                <a:pPr>
                  <a:spcBef>
                    <a:spcPct val="50000"/>
                  </a:spcBef>
                </a:pPr>
                <a:endParaRPr lang="el-GR" altLang="el-GR"/>
              </a:p>
            </p:txBody>
          </p:sp>
          <p:sp>
            <p:nvSpPr>
              <p:cNvPr id="138" name="Rectangle 30"/>
              <p:cNvSpPr>
                <a:spLocks noChangeArrowheads="1"/>
              </p:cNvSpPr>
              <p:nvPr/>
            </p:nvSpPr>
            <p:spPr bwMode="auto">
              <a:xfrm>
                <a:off x="2881313" y="3476625"/>
                <a:ext cx="41275" cy="144463"/>
              </a:xfrm>
              <a:prstGeom prst="rect">
                <a:avLst/>
              </a:prstGeom>
              <a:solidFill>
                <a:srgbClr val="CC0000"/>
              </a:solidFill>
              <a:ln w="12700" algn="ctr">
                <a:noFill/>
                <a:miter lim="800000"/>
                <a:headEnd/>
                <a:tailEnd/>
              </a:ln>
              <a:effectLst/>
            </p:spPr>
            <p:txBody>
              <a:bodyPr wrap="none" lIns="72000" rIns="72000" anchor="ctr"/>
              <a:lstStyle/>
              <a:p>
                <a:pPr>
                  <a:spcBef>
                    <a:spcPct val="50000"/>
                  </a:spcBef>
                </a:pPr>
                <a:endParaRPr lang="el-GR" altLang="el-GR"/>
              </a:p>
            </p:txBody>
          </p:sp>
          <p:sp>
            <p:nvSpPr>
              <p:cNvPr id="139" name="Rectangle 31"/>
              <p:cNvSpPr>
                <a:spLocks noChangeArrowheads="1"/>
              </p:cNvSpPr>
              <p:nvPr/>
            </p:nvSpPr>
            <p:spPr bwMode="auto">
              <a:xfrm>
                <a:off x="2933700" y="3476625"/>
                <a:ext cx="14288" cy="144463"/>
              </a:xfrm>
              <a:prstGeom prst="rect">
                <a:avLst/>
              </a:prstGeom>
              <a:solidFill>
                <a:srgbClr val="CC0000"/>
              </a:solidFill>
              <a:ln w="12700" algn="ctr">
                <a:noFill/>
                <a:miter lim="800000"/>
                <a:headEnd/>
                <a:tailEnd/>
              </a:ln>
              <a:effectLst/>
            </p:spPr>
            <p:txBody>
              <a:bodyPr wrap="none" lIns="72000" rIns="72000" anchor="ctr"/>
              <a:lstStyle/>
              <a:p>
                <a:pPr>
                  <a:spcBef>
                    <a:spcPct val="50000"/>
                  </a:spcBef>
                </a:pPr>
                <a:endParaRPr lang="el-GR" altLang="el-GR"/>
              </a:p>
            </p:txBody>
          </p:sp>
          <p:sp>
            <p:nvSpPr>
              <p:cNvPr id="140" name="Rectangle 32"/>
              <p:cNvSpPr>
                <a:spLocks noChangeArrowheads="1"/>
              </p:cNvSpPr>
              <p:nvPr/>
            </p:nvSpPr>
            <p:spPr bwMode="auto">
              <a:xfrm>
                <a:off x="2986088" y="3476625"/>
                <a:ext cx="49212" cy="144463"/>
              </a:xfrm>
              <a:prstGeom prst="rect">
                <a:avLst/>
              </a:prstGeom>
              <a:solidFill>
                <a:srgbClr val="CC0000"/>
              </a:solidFill>
              <a:ln w="12700" algn="ctr">
                <a:noFill/>
                <a:miter lim="800000"/>
                <a:headEnd/>
                <a:tailEnd/>
              </a:ln>
              <a:effectLst/>
            </p:spPr>
            <p:txBody>
              <a:bodyPr wrap="none" lIns="72000" rIns="72000" anchor="ctr"/>
              <a:lstStyle/>
              <a:p>
                <a:pPr>
                  <a:spcBef>
                    <a:spcPct val="50000"/>
                  </a:spcBef>
                </a:pPr>
                <a:endParaRPr lang="el-GR" altLang="el-GR"/>
              </a:p>
            </p:txBody>
          </p:sp>
          <p:sp>
            <p:nvSpPr>
              <p:cNvPr id="141" name="Rectangle 33"/>
              <p:cNvSpPr>
                <a:spLocks noChangeArrowheads="1"/>
              </p:cNvSpPr>
              <p:nvPr/>
            </p:nvSpPr>
            <p:spPr bwMode="auto">
              <a:xfrm>
                <a:off x="3808413" y="3476625"/>
                <a:ext cx="28575" cy="144463"/>
              </a:xfrm>
              <a:prstGeom prst="rect">
                <a:avLst/>
              </a:prstGeom>
              <a:solidFill>
                <a:srgbClr val="CC0000"/>
              </a:solidFill>
              <a:ln w="12700" algn="ctr">
                <a:noFill/>
                <a:miter lim="800000"/>
                <a:headEnd/>
                <a:tailEnd/>
              </a:ln>
              <a:effectLst/>
            </p:spPr>
            <p:txBody>
              <a:bodyPr wrap="none" lIns="72000" rIns="72000" anchor="ctr"/>
              <a:lstStyle/>
              <a:p>
                <a:pPr>
                  <a:spcBef>
                    <a:spcPct val="50000"/>
                  </a:spcBef>
                </a:pPr>
                <a:endParaRPr lang="el-GR" altLang="el-GR"/>
              </a:p>
            </p:txBody>
          </p:sp>
          <p:sp>
            <p:nvSpPr>
              <p:cNvPr id="142" name="Rectangle 34"/>
              <p:cNvSpPr>
                <a:spLocks noChangeArrowheads="1"/>
              </p:cNvSpPr>
              <p:nvPr/>
            </p:nvSpPr>
            <p:spPr bwMode="auto">
              <a:xfrm>
                <a:off x="4152900" y="3476625"/>
                <a:ext cx="11113" cy="144463"/>
              </a:xfrm>
              <a:prstGeom prst="rect">
                <a:avLst/>
              </a:prstGeom>
              <a:solidFill>
                <a:srgbClr val="CC0000"/>
              </a:solidFill>
              <a:ln w="12700" algn="ctr">
                <a:noFill/>
                <a:miter lim="800000"/>
                <a:headEnd/>
                <a:tailEnd/>
              </a:ln>
              <a:effectLst/>
            </p:spPr>
            <p:txBody>
              <a:bodyPr wrap="none" lIns="72000" rIns="72000" anchor="ctr"/>
              <a:lstStyle/>
              <a:p>
                <a:pPr>
                  <a:spcBef>
                    <a:spcPct val="50000"/>
                  </a:spcBef>
                </a:pPr>
                <a:endParaRPr lang="el-GR" altLang="el-GR"/>
              </a:p>
            </p:txBody>
          </p:sp>
          <p:sp>
            <p:nvSpPr>
              <p:cNvPr id="143" name="Rectangle 35"/>
              <p:cNvSpPr>
                <a:spLocks noChangeArrowheads="1"/>
              </p:cNvSpPr>
              <p:nvPr/>
            </p:nvSpPr>
            <p:spPr bwMode="auto">
              <a:xfrm>
                <a:off x="4046538" y="3476625"/>
                <a:ext cx="92075" cy="144463"/>
              </a:xfrm>
              <a:prstGeom prst="rect">
                <a:avLst/>
              </a:prstGeom>
              <a:solidFill>
                <a:srgbClr val="CC0000"/>
              </a:solidFill>
              <a:ln w="12700" algn="ctr">
                <a:noFill/>
                <a:miter lim="800000"/>
                <a:headEnd/>
                <a:tailEnd/>
              </a:ln>
              <a:effectLst/>
            </p:spPr>
            <p:txBody>
              <a:bodyPr wrap="none" lIns="72000" rIns="72000" anchor="ctr"/>
              <a:lstStyle/>
              <a:p>
                <a:pPr>
                  <a:spcBef>
                    <a:spcPct val="50000"/>
                  </a:spcBef>
                </a:pPr>
                <a:endParaRPr lang="el-GR" altLang="el-GR"/>
              </a:p>
            </p:txBody>
          </p:sp>
          <p:sp>
            <p:nvSpPr>
              <p:cNvPr id="144" name="Rectangle 36"/>
              <p:cNvSpPr>
                <a:spLocks noChangeArrowheads="1"/>
              </p:cNvSpPr>
              <p:nvPr/>
            </p:nvSpPr>
            <p:spPr bwMode="auto">
              <a:xfrm>
                <a:off x="4319588" y="3476625"/>
                <a:ext cx="53975" cy="144463"/>
              </a:xfrm>
              <a:prstGeom prst="rect">
                <a:avLst/>
              </a:prstGeom>
              <a:solidFill>
                <a:srgbClr val="CC0000"/>
              </a:solidFill>
              <a:ln w="12700" algn="ctr">
                <a:noFill/>
                <a:miter lim="800000"/>
                <a:headEnd/>
                <a:tailEnd/>
              </a:ln>
              <a:effectLst/>
            </p:spPr>
            <p:txBody>
              <a:bodyPr wrap="none" lIns="72000" rIns="72000" anchor="ctr"/>
              <a:lstStyle/>
              <a:p>
                <a:pPr>
                  <a:spcBef>
                    <a:spcPct val="50000"/>
                  </a:spcBef>
                </a:pPr>
                <a:endParaRPr lang="el-GR" altLang="el-GR"/>
              </a:p>
            </p:txBody>
          </p:sp>
          <p:sp>
            <p:nvSpPr>
              <p:cNvPr id="145" name="Rectangle 37"/>
              <p:cNvSpPr>
                <a:spLocks noChangeArrowheads="1"/>
              </p:cNvSpPr>
              <p:nvPr/>
            </p:nvSpPr>
            <p:spPr bwMode="auto">
              <a:xfrm>
                <a:off x="4421188" y="3476625"/>
                <a:ext cx="95250" cy="144463"/>
              </a:xfrm>
              <a:prstGeom prst="rect">
                <a:avLst/>
              </a:prstGeom>
              <a:solidFill>
                <a:srgbClr val="CC0000"/>
              </a:solidFill>
              <a:ln w="12700" algn="ctr">
                <a:noFill/>
                <a:miter lim="800000"/>
                <a:headEnd/>
                <a:tailEnd/>
              </a:ln>
              <a:effectLst/>
            </p:spPr>
            <p:txBody>
              <a:bodyPr wrap="none" lIns="72000" rIns="72000" anchor="ctr"/>
              <a:lstStyle/>
              <a:p>
                <a:pPr>
                  <a:spcBef>
                    <a:spcPct val="50000"/>
                  </a:spcBef>
                </a:pPr>
                <a:endParaRPr lang="el-GR" altLang="el-GR"/>
              </a:p>
            </p:txBody>
          </p:sp>
          <p:sp>
            <p:nvSpPr>
              <p:cNvPr id="146" name="Rectangle 38"/>
              <p:cNvSpPr>
                <a:spLocks noChangeArrowheads="1"/>
              </p:cNvSpPr>
              <p:nvPr/>
            </p:nvSpPr>
            <p:spPr bwMode="auto">
              <a:xfrm>
                <a:off x="4811713" y="3475038"/>
                <a:ext cx="139700" cy="144462"/>
              </a:xfrm>
              <a:prstGeom prst="rect">
                <a:avLst/>
              </a:prstGeom>
              <a:solidFill>
                <a:srgbClr val="CC0000"/>
              </a:solidFill>
              <a:ln w="12700" algn="ctr">
                <a:noFill/>
                <a:miter lim="800000"/>
                <a:headEnd/>
                <a:tailEnd/>
              </a:ln>
              <a:effectLst/>
            </p:spPr>
            <p:txBody>
              <a:bodyPr wrap="none" lIns="72000" rIns="72000" anchor="ctr"/>
              <a:lstStyle/>
              <a:p>
                <a:pPr>
                  <a:spcBef>
                    <a:spcPct val="50000"/>
                  </a:spcBef>
                </a:pPr>
                <a:endParaRPr lang="el-GR" altLang="el-GR"/>
              </a:p>
            </p:txBody>
          </p:sp>
          <p:sp>
            <p:nvSpPr>
              <p:cNvPr id="147" name="Rectangle 39" descr="25%"/>
              <p:cNvSpPr>
                <a:spLocks noChangeArrowheads="1"/>
              </p:cNvSpPr>
              <p:nvPr/>
            </p:nvSpPr>
            <p:spPr bwMode="auto">
              <a:xfrm>
                <a:off x="5403850" y="3476625"/>
                <a:ext cx="4672013" cy="139700"/>
              </a:xfrm>
              <a:prstGeom prst="rect">
                <a:avLst/>
              </a:prstGeom>
              <a:pattFill prst="pct25">
                <a:fgClr>
                  <a:srgbClr val="CC0000"/>
                </a:fgClr>
                <a:bgClr>
                  <a:srgbClr val="FFFFFF"/>
                </a:bgClr>
              </a:pattFill>
              <a:ln w="12700" algn="ctr">
                <a:noFill/>
                <a:miter lim="800000"/>
                <a:headEnd/>
                <a:tailEnd/>
              </a:ln>
              <a:effectLst/>
            </p:spPr>
            <p:txBody>
              <a:bodyPr wrap="none" lIns="72000" rIns="72000" anchor="ctr"/>
              <a:lstStyle/>
              <a:p>
                <a:pPr>
                  <a:spcBef>
                    <a:spcPct val="50000"/>
                  </a:spcBef>
                </a:pPr>
                <a:endParaRPr lang="el-GR" altLang="el-GR"/>
              </a:p>
            </p:txBody>
          </p:sp>
          <p:sp>
            <p:nvSpPr>
              <p:cNvPr id="148" name="Line 40"/>
              <p:cNvSpPr>
                <a:spLocks noChangeShapeType="1"/>
              </p:cNvSpPr>
              <p:nvPr/>
            </p:nvSpPr>
            <p:spPr bwMode="auto">
              <a:xfrm>
                <a:off x="4652963" y="3430588"/>
                <a:ext cx="0" cy="287337"/>
              </a:xfrm>
              <a:prstGeom prst="line">
                <a:avLst/>
              </a:prstGeom>
              <a:noFill/>
              <a:ln w="28575">
                <a:solidFill>
                  <a:schemeClr val="tx1"/>
                </a:solidFill>
                <a:round/>
                <a:headEnd/>
                <a:tailEnd/>
              </a:ln>
              <a:effectLst/>
            </p:spPr>
            <p:txBody>
              <a:bodyPr wrap="none" lIns="72000" rIns="72000"/>
              <a:lstStyle/>
              <a:p>
                <a:endParaRPr lang="en-US"/>
              </a:p>
            </p:txBody>
          </p:sp>
          <p:sp>
            <p:nvSpPr>
              <p:cNvPr id="149" name="Line 41"/>
              <p:cNvSpPr>
                <a:spLocks noChangeShapeType="1"/>
              </p:cNvSpPr>
              <p:nvPr/>
            </p:nvSpPr>
            <p:spPr bwMode="auto">
              <a:xfrm>
                <a:off x="7531100" y="3430588"/>
                <a:ext cx="0" cy="287337"/>
              </a:xfrm>
              <a:prstGeom prst="line">
                <a:avLst/>
              </a:prstGeom>
              <a:noFill/>
              <a:ln w="28575">
                <a:solidFill>
                  <a:schemeClr val="tx1"/>
                </a:solidFill>
                <a:round/>
                <a:headEnd/>
                <a:tailEnd/>
              </a:ln>
              <a:effectLst/>
            </p:spPr>
            <p:txBody>
              <a:bodyPr wrap="none" lIns="72000" rIns="72000"/>
              <a:lstStyle/>
              <a:p>
                <a:endParaRPr lang="en-US"/>
              </a:p>
            </p:txBody>
          </p:sp>
        </p:grpSp>
        <p:pic>
          <p:nvPicPr>
            <p:cNvPr id="7" name="Picture 2"/>
            <p:cNvPicPr>
              <a:picLocks noChangeAspect="1" noChangeArrowheads="1"/>
            </p:cNvPicPr>
            <p:nvPr/>
          </p:nvPicPr>
          <p:blipFill>
            <a:blip r:embed="rId3" cstate="print"/>
            <a:srcRect/>
            <a:stretch>
              <a:fillRect/>
            </a:stretch>
          </p:blipFill>
          <p:spPr bwMode="auto">
            <a:xfrm>
              <a:off x="5919788" y="2640013"/>
              <a:ext cx="2754312" cy="2000250"/>
            </a:xfrm>
            <a:prstGeom prst="rect">
              <a:avLst/>
            </a:prstGeom>
            <a:noFill/>
            <a:ln w="9525">
              <a:noFill/>
              <a:miter lim="800000"/>
              <a:headEnd/>
              <a:tailEnd/>
            </a:ln>
            <a:effectLst/>
          </p:spPr>
        </p:pic>
        <p:sp>
          <p:nvSpPr>
            <p:cNvPr id="8" name="TextBox 582"/>
            <p:cNvSpPr txBox="1">
              <a:spLocks noChangeArrowheads="1"/>
            </p:cNvSpPr>
            <p:nvPr/>
          </p:nvSpPr>
          <p:spPr bwMode="auto">
            <a:xfrm>
              <a:off x="617772" y="2063222"/>
              <a:ext cx="7439133" cy="665910"/>
            </a:xfrm>
            <a:prstGeom prst="rect">
              <a:avLst/>
            </a:prstGeom>
            <a:noFill/>
            <a:ln w="9525">
              <a:noFill/>
              <a:miter lim="800000"/>
              <a:headEnd/>
              <a:tailEnd/>
            </a:ln>
          </p:spPr>
          <p:txBody>
            <a:bodyPr wrap="none">
              <a:spAutoFit/>
            </a:bodyPr>
            <a:lstStyle/>
            <a:p>
              <a:r>
                <a:rPr lang="en-US" altLang="el-GR" sz="1800" dirty="0"/>
                <a:t>New spectrum bands and access </a:t>
              </a:r>
              <a:r>
                <a:rPr lang="en-US" altLang="el-GR" dirty="0" smtClean="0"/>
                <a:t>methods </a:t>
              </a:r>
            </a:p>
            <a:p>
              <a:r>
                <a:rPr lang="en-US" altLang="el-GR" dirty="0" smtClean="0"/>
                <a:t>(Initial primary spectrum bands between 1 GHz - 6 GHz)</a:t>
              </a:r>
              <a:endParaRPr lang="en-US" altLang="el-GR" sz="1800" dirty="0"/>
            </a:p>
          </p:txBody>
        </p:sp>
        <p:sp>
          <p:nvSpPr>
            <p:cNvPr id="9" name="TextBox 583"/>
            <p:cNvSpPr txBox="1">
              <a:spLocks noChangeArrowheads="1"/>
            </p:cNvSpPr>
            <p:nvPr/>
          </p:nvSpPr>
          <p:spPr bwMode="auto">
            <a:xfrm>
              <a:off x="925513" y="4337050"/>
              <a:ext cx="3084512" cy="646113"/>
            </a:xfrm>
            <a:prstGeom prst="rect">
              <a:avLst/>
            </a:prstGeom>
            <a:noFill/>
            <a:ln w="9525">
              <a:noFill/>
              <a:miter lim="800000"/>
              <a:headEnd/>
              <a:tailEnd/>
            </a:ln>
          </p:spPr>
          <p:txBody>
            <a:bodyPr wrap="none">
              <a:spAutoFit/>
            </a:bodyPr>
            <a:lstStyle/>
            <a:p>
              <a:r>
                <a:rPr lang="en-US" altLang="el-GR" sz="1800" dirty="0"/>
                <a:t>Dense and moving networks</a:t>
              </a:r>
              <a:br>
                <a:rPr lang="en-US" altLang="el-GR" sz="1800" dirty="0"/>
              </a:br>
              <a:r>
                <a:rPr lang="en-US" altLang="el-GR" sz="1800" dirty="0"/>
                <a:t>Multi-hop wireless backhaul</a:t>
              </a:r>
            </a:p>
          </p:txBody>
        </p:sp>
        <p:sp>
          <p:nvSpPr>
            <p:cNvPr id="10" name="TextBox 584"/>
            <p:cNvSpPr txBox="1">
              <a:spLocks noChangeArrowheads="1"/>
            </p:cNvSpPr>
            <p:nvPr/>
          </p:nvSpPr>
          <p:spPr bwMode="auto">
            <a:xfrm>
              <a:off x="5789611" y="4433888"/>
              <a:ext cx="4394937" cy="665910"/>
            </a:xfrm>
            <a:prstGeom prst="rect">
              <a:avLst/>
            </a:prstGeom>
            <a:noFill/>
            <a:ln w="9525">
              <a:noFill/>
              <a:miter lim="800000"/>
              <a:headEnd/>
              <a:tailEnd/>
            </a:ln>
          </p:spPr>
          <p:txBody>
            <a:bodyPr wrap="square">
              <a:spAutoFit/>
            </a:bodyPr>
            <a:lstStyle/>
            <a:p>
              <a:r>
                <a:rPr lang="en-US" altLang="el-GR" sz="1800" dirty="0"/>
                <a:t>VL-MIMO</a:t>
              </a:r>
            </a:p>
            <a:p>
              <a:r>
                <a:rPr lang="en-US" altLang="el-GR" sz="1800" dirty="0"/>
                <a:t>Massive multi-antenna </a:t>
              </a:r>
              <a:r>
                <a:rPr lang="en-US" altLang="el-GR" sz="1800" dirty="0" smtClean="0"/>
                <a:t>systems</a:t>
              </a:r>
            </a:p>
          </p:txBody>
        </p:sp>
        <p:pic>
          <p:nvPicPr>
            <p:cNvPr id="11" name="Picture 4" descr="http://srg.cs.uiuc.edu/swradio/waveform.gif"/>
            <p:cNvPicPr>
              <a:picLocks noChangeAspect="1" noChangeArrowheads="1"/>
            </p:cNvPicPr>
            <p:nvPr/>
          </p:nvPicPr>
          <p:blipFill>
            <a:blip r:embed="rId4" cstate="print"/>
            <a:srcRect/>
            <a:stretch>
              <a:fillRect/>
            </a:stretch>
          </p:blipFill>
          <p:spPr bwMode="auto">
            <a:xfrm>
              <a:off x="4246563" y="4938713"/>
              <a:ext cx="1427162" cy="785812"/>
            </a:xfrm>
            <a:prstGeom prst="rect">
              <a:avLst/>
            </a:prstGeom>
            <a:noFill/>
            <a:ln w="9525">
              <a:noFill/>
              <a:miter lim="800000"/>
              <a:headEnd/>
              <a:tailEnd/>
            </a:ln>
          </p:spPr>
        </p:pic>
        <p:sp>
          <p:nvSpPr>
            <p:cNvPr id="12" name="TextBox 587"/>
            <p:cNvSpPr txBox="1">
              <a:spLocks noChangeArrowheads="1"/>
            </p:cNvSpPr>
            <p:nvPr/>
          </p:nvSpPr>
          <p:spPr bwMode="auto">
            <a:xfrm>
              <a:off x="3813175" y="5789613"/>
              <a:ext cx="2701925" cy="923925"/>
            </a:xfrm>
            <a:prstGeom prst="rect">
              <a:avLst/>
            </a:prstGeom>
            <a:noFill/>
            <a:ln w="9525">
              <a:noFill/>
              <a:miter lim="800000"/>
              <a:headEnd/>
              <a:tailEnd/>
            </a:ln>
          </p:spPr>
          <p:txBody>
            <a:bodyPr>
              <a:spAutoFit/>
            </a:bodyPr>
            <a:lstStyle/>
            <a:p>
              <a:r>
                <a:rPr lang="en-US" altLang="el-GR" sz="1800"/>
                <a:t>Air interfaces for new applications and reduced signaling</a:t>
              </a:r>
            </a:p>
          </p:txBody>
        </p:sp>
        <p:grpSp>
          <p:nvGrpSpPr>
            <p:cNvPr id="13" name="Group 46"/>
            <p:cNvGrpSpPr>
              <a:grpSpLocks/>
            </p:cNvGrpSpPr>
            <p:nvPr/>
          </p:nvGrpSpPr>
          <p:grpSpPr bwMode="auto">
            <a:xfrm>
              <a:off x="105267" y="2617788"/>
              <a:ext cx="4452446" cy="1871662"/>
              <a:chOff x="93239" y="2910921"/>
              <a:chExt cx="4825051" cy="1871993"/>
            </a:xfrm>
          </p:grpSpPr>
          <p:sp>
            <p:nvSpPr>
              <p:cNvPr id="22" name="Oval 580"/>
              <p:cNvSpPr/>
              <p:nvPr/>
            </p:nvSpPr>
            <p:spPr bwMode="auto">
              <a:xfrm>
                <a:off x="718914" y="3290400"/>
                <a:ext cx="4068629" cy="1292454"/>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3" name="Cube 605"/>
              <p:cNvSpPr/>
              <p:nvPr/>
            </p:nvSpPr>
            <p:spPr bwMode="auto">
              <a:xfrm rot="2670960">
                <a:off x="1331359" y="3690521"/>
                <a:ext cx="2007650" cy="1092393"/>
              </a:xfrm>
              <a:prstGeom prst="cube">
                <a:avLst>
                  <a:gd name="adj" fmla="val 10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grpSp>
            <p:nvGrpSpPr>
              <p:cNvPr id="24" name="Group 57"/>
              <p:cNvGrpSpPr>
                <a:grpSpLocks/>
              </p:cNvGrpSpPr>
              <p:nvPr/>
            </p:nvGrpSpPr>
            <p:grpSpPr bwMode="auto">
              <a:xfrm flipH="1">
                <a:off x="3924692" y="4021046"/>
                <a:ext cx="313990" cy="214736"/>
                <a:chOff x="6089013" y="3947531"/>
                <a:chExt cx="441250" cy="320618"/>
              </a:xfrm>
            </p:grpSpPr>
            <p:sp>
              <p:nvSpPr>
                <p:cNvPr id="106" name="Oval 651"/>
                <p:cNvSpPr/>
                <p:nvPr/>
              </p:nvSpPr>
              <p:spPr bwMode="auto">
                <a:xfrm>
                  <a:off x="6091334" y="3947132"/>
                  <a:ext cx="427917" cy="284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107" name="Oval 652"/>
                <p:cNvSpPr/>
                <p:nvPr/>
              </p:nvSpPr>
              <p:spPr bwMode="auto">
                <a:xfrm>
                  <a:off x="6088917" y="4151011"/>
                  <a:ext cx="142638" cy="116164"/>
                </a:xfrm>
                <a:prstGeom prst="ellipse">
                  <a:avLst/>
                </a:prstGeom>
                <a:solidFill>
                  <a:schemeClr val="bg1">
                    <a:lumMod val="75000"/>
                  </a:schemeClr>
                </a:solidFill>
                <a:ln w="38100" cap="flat" cmpd="sng" algn="ctr">
                  <a:solidFill>
                    <a:schemeClr val="tx2"/>
                  </a:solidFill>
                  <a:prstDash val="solid"/>
                  <a:round/>
                  <a:headEnd type="none" w="med" len="med"/>
                  <a:tailEnd type="none" w="med" len="med"/>
                </a:ln>
                <a:effectLst/>
              </p:spPr>
              <p:txBody>
                <a:bodyPr wrap="none" lIns="72000" rIns="72000"/>
                <a:lstStyle/>
                <a:p>
                  <a:pPr>
                    <a:spcBef>
                      <a:spcPct val="50000"/>
                    </a:spcBef>
                    <a:defRPr/>
                  </a:pPr>
                  <a:endParaRPr lang="en-US">
                    <a:latin typeface="Arial" charset="0"/>
                    <a:cs typeface="Arial" charset="0"/>
                  </a:endParaRPr>
                </a:p>
              </p:txBody>
            </p:sp>
            <p:sp>
              <p:nvSpPr>
                <p:cNvPr id="108" name="Oval 653"/>
                <p:cNvSpPr/>
                <p:nvPr/>
              </p:nvSpPr>
              <p:spPr bwMode="auto">
                <a:xfrm>
                  <a:off x="6374195" y="4151011"/>
                  <a:ext cx="145056" cy="116164"/>
                </a:xfrm>
                <a:prstGeom prst="ellipse">
                  <a:avLst/>
                </a:prstGeom>
                <a:solidFill>
                  <a:schemeClr val="bg1">
                    <a:lumMod val="75000"/>
                  </a:schemeClr>
                </a:solidFill>
                <a:ln w="38100" cap="flat" cmpd="sng" algn="ctr">
                  <a:solidFill>
                    <a:schemeClr val="tx2"/>
                  </a:solidFill>
                  <a:prstDash val="solid"/>
                  <a:round/>
                  <a:headEnd type="none" w="med" len="med"/>
                  <a:tailEnd type="none" w="med" len="med"/>
                </a:ln>
                <a:effectLst/>
              </p:spPr>
              <p:txBody>
                <a:bodyPr wrap="none" lIns="72000" rIns="72000"/>
                <a:lstStyle/>
                <a:p>
                  <a:pPr>
                    <a:spcBef>
                      <a:spcPct val="50000"/>
                    </a:spcBef>
                    <a:defRPr/>
                  </a:pPr>
                  <a:endParaRPr lang="en-US">
                    <a:latin typeface="Arial" charset="0"/>
                    <a:cs typeface="Arial" charset="0"/>
                  </a:endParaRPr>
                </a:p>
              </p:txBody>
            </p:sp>
            <p:sp>
              <p:nvSpPr>
                <p:cNvPr id="109" name="Oval 654"/>
                <p:cNvSpPr/>
                <p:nvPr/>
              </p:nvSpPr>
              <p:spPr bwMode="auto">
                <a:xfrm rot="1093605">
                  <a:off x="6318589" y="3980322"/>
                  <a:ext cx="212749" cy="116164"/>
                </a:xfrm>
                <a:prstGeom prst="ellipse">
                  <a:avLst/>
                </a:prstGeom>
                <a:solidFill>
                  <a:schemeClr val="tx2">
                    <a:lumMod val="25000"/>
                    <a:lumOff val="75000"/>
                  </a:schemeClr>
                </a:solidFill>
                <a:ln w="12700" cap="flat" cmpd="sng" algn="ctr">
                  <a:solidFill>
                    <a:schemeClr val="tx2"/>
                  </a:solidFill>
                  <a:prstDash val="solid"/>
                  <a:round/>
                  <a:headEnd type="none" w="med" len="med"/>
                  <a:tailEnd type="none" w="med" len="med"/>
                </a:ln>
                <a:effectLst/>
              </p:spPr>
              <p:txBody>
                <a:bodyPr wrap="none" lIns="72000" rIns="72000"/>
                <a:lstStyle/>
                <a:p>
                  <a:pPr>
                    <a:spcBef>
                      <a:spcPct val="50000"/>
                    </a:spcBef>
                    <a:defRPr/>
                  </a:pPr>
                  <a:endParaRPr lang="en-US">
                    <a:latin typeface="Arial" charset="0"/>
                    <a:cs typeface="Arial" charset="0"/>
                  </a:endParaRPr>
                </a:p>
              </p:txBody>
            </p:sp>
          </p:grpSp>
          <p:sp>
            <p:nvSpPr>
              <p:cNvPr id="25" name="Cube 589"/>
              <p:cNvSpPr>
                <a:spLocks noChangeArrowheads="1"/>
              </p:cNvSpPr>
              <p:nvPr/>
            </p:nvSpPr>
            <p:spPr bwMode="auto">
              <a:xfrm flipV="1">
                <a:off x="2752368" y="3372965"/>
                <a:ext cx="1348755" cy="1009829"/>
              </a:xfrm>
              <a:prstGeom prst="cube">
                <a:avLst>
                  <a:gd name="adj" fmla="val 100000"/>
                </a:avLst>
              </a:prstGeom>
              <a:solidFill>
                <a:srgbClr val="A6A6A6"/>
              </a:solidFill>
              <a:ln w="25400" algn="ctr">
                <a:solidFill>
                  <a:srgbClr val="7F7F7F"/>
                </a:solidFill>
                <a:miter lim="800000"/>
                <a:headEnd/>
                <a:tailEnd/>
              </a:ln>
            </p:spPr>
            <p:txBody>
              <a:bodyPr rot="10800000" anchor="ctr"/>
              <a:lstStyle/>
              <a:p>
                <a:pPr algn="ctr" fontAlgn="auto">
                  <a:spcBef>
                    <a:spcPts val="0"/>
                  </a:spcBef>
                  <a:spcAft>
                    <a:spcPts val="0"/>
                  </a:spcAft>
                  <a:defRPr/>
                </a:pPr>
                <a:endParaRPr lang="en-US" sz="1800">
                  <a:solidFill>
                    <a:prstClr val="white"/>
                  </a:solidFill>
                  <a:latin typeface="+mn-lt"/>
                  <a:cs typeface="+mn-cs"/>
                </a:endParaRPr>
              </a:p>
            </p:txBody>
          </p:sp>
          <p:sp>
            <p:nvSpPr>
              <p:cNvPr id="26" name="Cube 591"/>
              <p:cNvSpPr>
                <a:spLocks noChangeArrowheads="1"/>
              </p:cNvSpPr>
              <p:nvPr/>
            </p:nvSpPr>
            <p:spPr bwMode="auto">
              <a:xfrm flipV="1">
                <a:off x="2157127" y="3374553"/>
                <a:ext cx="1388323" cy="1006653"/>
              </a:xfrm>
              <a:prstGeom prst="cube">
                <a:avLst>
                  <a:gd name="adj" fmla="val 100000"/>
                </a:avLst>
              </a:prstGeom>
              <a:solidFill>
                <a:srgbClr val="A6A6A6"/>
              </a:solidFill>
              <a:ln w="25400" algn="ctr">
                <a:solidFill>
                  <a:srgbClr val="63880E"/>
                </a:solidFill>
                <a:miter lim="800000"/>
                <a:headEnd/>
                <a:tailEnd/>
              </a:ln>
            </p:spPr>
            <p:txBody>
              <a:bodyPr rot="10800000" anchor="ctr"/>
              <a:lstStyle/>
              <a:p>
                <a:pPr algn="ctr" fontAlgn="auto">
                  <a:spcBef>
                    <a:spcPts val="0"/>
                  </a:spcBef>
                  <a:spcAft>
                    <a:spcPts val="0"/>
                  </a:spcAft>
                  <a:defRPr/>
                </a:pPr>
                <a:endParaRPr lang="en-US" sz="1800">
                  <a:solidFill>
                    <a:prstClr val="white"/>
                  </a:solidFill>
                  <a:latin typeface="+mn-lt"/>
                  <a:cs typeface="+mn-cs"/>
                </a:endParaRPr>
              </a:p>
            </p:txBody>
          </p:sp>
          <p:sp>
            <p:nvSpPr>
              <p:cNvPr id="27" name="Cube 594"/>
              <p:cNvSpPr>
                <a:spLocks noChangeArrowheads="1"/>
              </p:cNvSpPr>
              <p:nvPr/>
            </p:nvSpPr>
            <p:spPr bwMode="auto">
              <a:xfrm flipV="1">
                <a:off x="2344646" y="3374553"/>
                <a:ext cx="1606807" cy="1005065"/>
              </a:xfrm>
              <a:prstGeom prst="cube">
                <a:avLst>
                  <a:gd name="adj" fmla="val 100000"/>
                </a:avLst>
              </a:prstGeom>
              <a:solidFill>
                <a:srgbClr val="717173"/>
              </a:solidFill>
              <a:ln w="25400" algn="ctr">
                <a:solidFill>
                  <a:srgbClr val="63880E"/>
                </a:solidFill>
                <a:miter lim="800000"/>
                <a:headEnd/>
                <a:tailEnd/>
              </a:ln>
            </p:spPr>
            <p:txBody>
              <a:bodyPr rot="10800000" anchor="ctr"/>
              <a:lstStyle/>
              <a:p>
                <a:pPr algn="ctr" fontAlgn="auto">
                  <a:spcBef>
                    <a:spcPts val="0"/>
                  </a:spcBef>
                  <a:spcAft>
                    <a:spcPts val="0"/>
                  </a:spcAft>
                  <a:defRPr/>
                </a:pPr>
                <a:endParaRPr lang="en-US" sz="1800">
                  <a:solidFill>
                    <a:prstClr val="white"/>
                  </a:solidFill>
                  <a:latin typeface="+mn-lt"/>
                  <a:cs typeface="+mn-cs"/>
                </a:endParaRPr>
              </a:p>
            </p:txBody>
          </p:sp>
          <p:cxnSp>
            <p:nvCxnSpPr>
              <p:cNvPr id="28" name="Straight Arrow Connector 18"/>
              <p:cNvCxnSpPr>
                <a:cxnSpLocks noChangeShapeType="1"/>
              </p:cNvCxnSpPr>
              <p:nvPr/>
            </p:nvCxnSpPr>
            <p:spPr bwMode="auto">
              <a:xfrm flipV="1">
                <a:off x="2391459" y="3148284"/>
                <a:ext cx="0" cy="227492"/>
              </a:xfrm>
              <a:prstGeom prst="straightConnector1">
                <a:avLst/>
              </a:prstGeom>
              <a:noFill/>
              <a:ln w="9525" algn="ctr">
                <a:solidFill>
                  <a:srgbClr val="080808"/>
                </a:solidFill>
                <a:round/>
                <a:headEnd/>
                <a:tailEnd type="diamond" w="lg" len="med"/>
              </a:ln>
            </p:spPr>
          </p:cxnSp>
          <p:cxnSp>
            <p:nvCxnSpPr>
              <p:cNvPr id="29" name="Straight Arrow Connector 19"/>
              <p:cNvCxnSpPr>
                <a:cxnSpLocks noChangeShapeType="1"/>
              </p:cNvCxnSpPr>
              <p:nvPr/>
            </p:nvCxnSpPr>
            <p:spPr bwMode="auto">
              <a:xfrm flipV="1">
                <a:off x="2490213" y="3236517"/>
                <a:ext cx="0" cy="246627"/>
              </a:xfrm>
              <a:prstGeom prst="straightConnector1">
                <a:avLst/>
              </a:prstGeom>
              <a:noFill/>
              <a:ln w="9525" algn="ctr">
                <a:solidFill>
                  <a:srgbClr val="080808"/>
                </a:solidFill>
                <a:round/>
                <a:headEnd/>
                <a:tailEnd type="diamond" w="lg" len="med"/>
              </a:ln>
            </p:spPr>
          </p:cxnSp>
          <p:cxnSp>
            <p:nvCxnSpPr>
              <p:cNvPr id="30" name="Straight Arrow Connector 20"/>
              <p:cNvCxnSpPr>
                <a:cxnSpLocks noChangeShapeType="1"/>
              </p:cNvCxnSpPr>
              <p:nvPr/>
            </p:nvCxnSpPr>
            <p:spPr bwMode="auto">
              <a:xfrm flipV="1">
                <a:off x="2605428" y="3347074"/>
                <a:ext cx="1266" cy="240248"/>
              </a:xfrm>
              <a:prstGeom prst="straightConnector1">
                <a:avLst/>
              </a:prstGeom>
              <a:noFill/>
              <a:ln w="9525" algn="ctr">
                <a:solidFill>
                  <a:srgbClr val="080808"/>
                </a:solidFill>
                <a:round/>
                <a:headEnd/>
                <a:tailEnd type="diamond" w="lg" len="med"/>
              </a:ln>
            </p:spPr>
          </p:cxnSp>
          <p:cxnSp>
            <p:nvCxnSpPr>
              <p:cNvPr id="31" name="Straight Arrow Connector 25"/>
              <p:cNvCxnSpPr>
                <a:cxnSpLocks noChangeShapeType="1"/>
              </p:cNvCxnSpPr>
              <p:nvPr/>
            </p:nvCxnSpPr>
            <p:spPr bwMode="auto">
              <a:xfrm flipV="1">
                <a:off x="2753560" y="3148284"/>
                <a:ext cx="0" cy="228556"/>
              </a:xfrm>
              <a:prstGeom prst="straightConnector1">
                <a:avLst/>
              </a:prstGeom>
              <a:noFill/>
              <a:ln w="9525" algn="ctr">
                <a:solidFill>
                  <a:srgbClr val="080808"/>
                </a:solidFill>
                <a:round/>
                <a:headEnd/>
                <a:tailEnd type="diamond" w="lg" len="med"/>
              </a:ln>
            </p:spPr>
          </p:cxnSp>
          <p:cxnSp>
            <p:nvCxnSpPr>
              <p:cNvPr id="32" name="Straight Arrow Connector 26"/>
              <p:cNvCxnSpPr>
                <a:cxnSpLocks noChangeShapeType="1"/>
              </p:cNvCxnSpPr>
              <p:nvPr/>
            </p:nvCxnSpPr>
            <p:spPr bwMode="auto">
              <a:xfrm flipV="1">
                <a:off x="2886499" y="3289669"/>
                <a:ext cx="0" cy="193475"/>
              </a:xfrm>
              <a:prstGeom prst="straightConnector1">
                <a:avLst/>
              </a:prstGeom>
              <a:noFill/>
              <a:ln w="9525" algn="ctr">
                <a:solidFill>
                  <a:srgbClr val="080808"/>
                </a:solidFill>
                <a:round/>
                <a:headEnd/>
                <a:tailEnd type="diamond" w="lg" len="med"/>
              </a:ln>
            </p:spPr>
          </p:cxnSp>
          <p:cxnSp>
            <p:nvCxnSpPr>
              <p:cNvPr id="33" name="Straight Arrow Connector 27"/>
              <p:cNvCxnSpPr>
                <a:cxnSpLocks noChangeShapeType="1"/>
              </p:cNvCxnSpPr>
              <p:nvPr/>
            </p:nvCxnSpPr>
            <p:spPr bwMode="auto">
              <a:xfrm flipV="1">
                <a:off x="3057421" y="3384281"/>
                <a:ext cx="0" cy="213673"/>
              </a:xfrm>
              <a:prstGeom prst="straightConnector1">
                <a:avLst/>
              </a:prstGeom>
              <a:noFill/>
              <a:ln w="9525" algn="ctr">
                <a:solidFill>
                  <a:srgbClr val="080808"/>
                </a:solidFill>
                <a:round/>
                <a:headEnd/>
                <a:tailEnd type="diamond" w="lg" len="med"/>
              </a:ln>
            </p:spPr>
          </p:cxnSp>
          <p:cxnSp>
            <p:nvCxnSpPr>
              <p:cNvPr id="34" name="Straight Arrow Connector 32"/>
              <p:cNvCxnSpPr>
                <a:cxnSpLocks noChangeShapeType="1"/>
              </p:cNvCxnSpPr>
              <p:nvPr/>
            </p:nvCxnSpPr>
            <p:spPr bwMode="auto">
              <a:xfrm flipV="1">
                <a:off x="3906967" y="4013604"/>
                <a:ext cx="0" cy="353995"/>
              </a:xfrm>
              <a:prstGeom prst="straightConnector1">
                <a:avLst/>
              </a:prstGeom>
              <a:noFill/>
              <a:ln w="9525" algn="ctr">
                <a:solidFill>
                  <a:srgbClr val="080808"/>
                </a:solidFill>
                <a:round/>
                <a:headEnd/>
                <a:tailEnd type="diamond" w="lg" len="med"/>
              </a:ln>
            </p:spPr>
          </p:cxnSp>
          <p:sp>
            <p:nvSpPr>
              <p:cNvPr id="35" name="TextBox 36"/>
              <p:cNvSpPr txBox="1">
                <a:spLocks noChangeArrowheads="1"/>
              </p:cNvSpPr>
              <p:nvPr/>
            </p:nvSpPr>
            <p:spPr bwMode="auto">
              <a:xfrm>
                <a:off x="2097138" y="2910921"/>
                <a:ext cx="1791301" cy="269583"/>
              </a:xfrm>
              <a:prstGeom prst="rect">
                <a:avLst/>
              </a:prstGeom>
              <a:noFill/>
              <a:ln w="9525">
                <a:noFill/>
                <a:miter lim="800000"/>
                <a:headEnd/>
                <a:tailEnd/>
              </a:ln>
            </p:spPr>
            <p:txBody>
              <a:bodyPr wrap="square">
                <a:spAutoFit/>
              </a:bodyPr>
              <a:lstStyle/>
              <a:p>
                <a:r>
                  <a:rPr lang="en-US" altLang="el-GR" sz="1100" dirty="0">
                    <a:solidFill>
                      <a:srgbClr val="000000"/>
                    </a:solidFill>
                    <a:latin typeface="Calibri" pitchFamily="34" charset="0"/>
                  </a:rPr>
                  <a:t>Nomadic nodes</a:t>
                </a:r>
              </a:p>
            </p:txBody>
          </p:sp>
          <p:sp>
            <p:nvSpPr>
              <p:cNvPr id="36" name="TextBox 73"/>
              <p:cNvSpPr txBox="1">
                <a:spLocks noChangeArrowheads="1"/>
              </p:cNvSpPr>
              <p:nvPr/>
            </p:nvSpPr>
            <p:spPr bwMode="auto">
              <a:xfrm>
                <a:off x="3392300" y="4308494"/>
                <a:ext cx="1514362" cy="444019"/>
              </a:xfrm>
              <a:prstGeom prst="rect">
                <a:avLst/>
              </a:prstGeom>
              <a:noFill/>
              <a:ln w="9525">
                <a:noFill/>
                <a:miter lim="800000"/>
                <a:headEnd/>
                <a:tailEnd/>
              </a:ln>
            </p:spPr>
            <p:txBody>
              <a:bodyPr wrap="square">
                <a:spAutoFit/>
              </a:bodyPr>
              <a:lstStyle/>
              <a:p>
                <a:r>
                  <a:rPr lang="en-US" altLang="el-GR" sz="1100" dirty="0">
                    <a:solidFill>
                      <a:srgbClr val="000000"/>
                    </a:solidFill>
                    <a:latin typeface="Calibri" pitchFamily="34" charset="0"/>
                  </a:rPr>
                  <a:t>Lamp posts</a:t>
                </a:r>
                <a:r>
                  <a:rPr lang="pl-PL" altLang="el-GR" sz="1100" dirty="0">
                    <a:solidFill>
                      <a:srgbClr val="000000"/>
                    </a:solidFill>
                    <a:latin typeface="Calibri" pitchFamily="34" charset="0"/>
                  </a:rPr>
                  <a:t> </a:t>
                </a:r>
                <a:r>
                  <a:rPr lang="sv-SE" altLang="el-GR" sz="1100" dirty="0">
                    <a:solidFill>
                      <a:srgbClr val="000000"/>
                    </a:solidFill>
                    <a:latin typeface="Calibri" pitchFamily="34" charset="0"/>
                  </a:rPr>
                  <a:t>node</a:t>
                </a:r>
                <a:r>
                  <a:rPr lang="pl-PL" altLang="el-GR" sz="1100" dirty="0">
                    <a:solidFill>
                      <a:srgbClr val="000000"/>
                    </a:solidFill>
                    <a:latin typeface="Calibri" pitchFamily="34" charset="0"/>
                  </a:rPr>
                  <a:t>s</a:t>
                </a:r>
                <a:endParaRPr lang="en-US" altLang="el-GR" sz="1100" dirty="0">
                  <a:solidFill>
                    <a:srgbClr val="000000"/>
                  </a:solidFill>
                  <a:latin typeface="Calibri" pitchFamily="34" charset="0"/>
                </a:endParaRPr>
              </a:p>
            </p:txBody>
          </p:sp>
          <p:cxnSp>
            <p:nvCxnSpPr>
              <p:cNvPr id="37" name="Straight Arrow Connector 76"/>
              <p:cNvCxnSpPr>
                <a:cxnSpLocks noChangeShapeType="1"/>
              </p:cNvCxnSpPr>
              <p:nvPr/>
            </p:nvCxnSpPr>
            <p:spPr bwMode="auto">
              <a:xfrm flipV="1">
                <a:off x="3472698" y="4027425"/>
                <a:ext cx="0" cy="351869"/>
              </a:xfrm>
              <a:prstGeom prst="straightConnector1">
                <a:avLst/>
              </a:prstGeom>
              <a:noFill/>
              <a:ln w="9525" algn="ctr">
                <a:solidFill>
                  <a:srgbClr val="080808"/>
                </a:solidFill>
                <a:round/>
                <a:headEnd/>
                <a:tailEnd type="diamond" w="lg" len="med"/>
              </a:ln>
            </p:spPr>
          </p:cxnSp>
          <p:cxnSp>
            <p:nvCxnSpPr>
              <p:cNvPr id="38" name="Straight Arrow Connector 24"/>
              <p:cNvCxnSpPr>
                <a:cxnSpLocks noChangeShapeType="1"/>
              </p:cNvCxnSpPr>
              <p:nvPr/>
            </p:nvCxnSpPr>
            <p:spPr bwMode="auto">
              <a:xfrm flipV="1">
                <a:off x="3314437" y="3939191"/>
                <a:ext cx="1266" cy="316788"/>
              </a:xfrm>
              <a:prstGeom prst="straightConnector1">
                <a:avLst/>
              </a:prstGeom>
              <a:noFill/>
              <a:ln w="9525" algn="ctr">
                <a:solidFill>
                  <a:srgbClr val="080808"/>
                </a:solidFill>
                <a:round/>
                <a:headEnd/>
                <a:tailEnd type="diamond" w="lg" len="med"/>
              </a:ln>
            </p:spPr>
          </p:cxnSp>
          <p:cxnSp>
            <p:nvCxnSpPr>
              <p:cNvPr id="39" name="Straight Arrow Connector 29"/>
              <p:cNvCxnSpPr>
                <a:cxnSpLocks noChangeShapeType="1"/>
              </p:cNvCxnSpPr>
              <p:nvPr/>
            </p:nvCxnSpPr>
            <p:spPr bwMode="auto">
              <a:xfrm flipV="1">
                <a:off x="3315703" y="3558620"/>
                <a:ext cx="0" cy="281708"/>
              </a:xfrm>
              <a:prstGeom prst="straightConnector1">
                <a:avLst/>
              </a:prstGeom>
              <a:noFill/>
              <a:ln w="9525" algn="ctr">
                <a:solidFill>
                  <a:srgbClr val="080808"/>
                </a:solidFill>
                <a:round/>
                <a:headEnd/>
                <a:tailEnd type="diamond" w="lg" len="med"/>
              </a:ln>
            </p:spPr>
          </p:cxnSp>
          <p:cxnSp>
            <p:nvCxnSpPr>
              <p:cNvPr id="40" name="Straight Arrow Connector 33"/>
              <p:cNvCxnSpPr>
                <a:cxnSpLocks noChangeShapeType="1"/>
              </p:cNvCxnSpPr>
              <p:nvPr/>
            </p:nvCxnSpPr>
            <p:spPr bwMode="auto">
              <a:xfrm flipV="1">
                <a:off x="2733303" y="3476766"/>
                <a:ext cx="10129" cy="221114"/>
              </a:xfrm>
              <a:prstGeom prst="straightConnector1">
                <a:avLst/>
              </a:prstGeom>
              <a:noFill/>
              <a:ln w="9525" algn="ctr">
                <a:solidFill>
                  <a:srgbClr val="080808"/>
                </a:solidFill>
                <a:round/>
                <a:headEnd/>
                <a:tailEnd type="diamond" w="lg" len="med"/>
              </a:ln>
            </p:spPr>
          </p:cxnSp>
          <p:cxnSp>
            <p:nvCxnSpPr>
              <p:cNvPr id="41" name="Straight Arrow Connector 21"/>
              <p:cNvCxnSpPr>
                <a:cxnSpLocks noChangeShapeType="1"/>
              </p:cNvCxnSpPr>
              <p:nvPr/>
            </p:nvCxnSpPr>
            <p:spPr bwMode="auto">
              <a:xfrm flipV="1">
                <a:off x="2886499" y="3558620"/>
                <a:ext cx="20257" cy="275330"/>
              </a:xfrm>
              <a:prstGeom prst="straightConnector1">
                <a:avLst/>
              </a:prstGeom>
              <a:noFill/>
              <a:ln w="9525" algn="ctr">
                <a:solidFill>
                  <a:srgbClr val="080808"/>
                </a:solidFill>
                <a:round/>
                <a:headEnd/>
                <a:tailEnd type="diamond" w="lg" len="med"/>
              </a:ln>
            </p:spPr>
          </p:cxnSp>
          <p:cxnSp>
            <p:nvCxnSpPr>
              <p:cNvPr id="42" name="Straight Arrow Connector 28"/>
              <p:cNvCxnSpPr>
                <a:cxnSpLocks noChangeShapeType="1"/>
              </p:cNvCxnSpPr>
              <p:nvPr/>
            </p:nvCxnSpPr>
            <p:spPr bwMode="auto">
              <a:xfrm flipV="1">
                <a:off x="3177699" y="3464010"/>
                <a:ext cx="0" cy="205168"/>
              </a:xfrm>
              <a:prstGeom prst="straightConnector1">
                <a:avLst/>
              </a:prstGeom>
              <a:noFill/>
              <a:ln w="9525" algn="ctr">
                <a:solidFill>
                  <a:srgbClr val="080808"/>
                </a:solidFill>
                <a:round/>
                <a:headEnd/>
                <a:tailEnd type="diamond" w="lg" len="med"/>
              </a:ln>
            </p:spPr>
          </p:cxnSp>
          <p:grpSp>
            <p:nvGrpSpPr>
              <p:cNvPr id="43" name="Group 60"/>
              <p:cNvGrpSpPr>
                <a:grpSpLocks/>
              </p:cNvGrpSpPr>
              <p:nvPr/>
            </p:nvGrpSpPr>
            <p:grpSpPr bwMode="auto">
              <a:xfrm>
                <a:off x="2119250" y="3372587"/>
                <a:ext cx="351972" cy="214736"/>
                <a:chOff x="6089013" y="3947531"/>
                <a:chExt cx="441250" cy="320618"/>
              </a:xfrm>
            </p:grpSpPr>
            <p:sp>
              <p:nvSpPr>
                <p:cNvPr id="102" name="Oval 647"/>
                <p:cNvSpPr/>
                <p:nvPr/>
              </p:nvSpPr>
              <p:spPr bwMode="auto">
                <a:xfrm>
                  <a:off x="6091207" y="3948095"/>
                  <a:ext cx="427030" cy="284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103" name="Oval 648"/>
                <p:cNvSpPr/>
                <p:nvPr/>
              </p:nvSpPr>
              <p:spPr bwMode="auto">
                <a:xfrm>
                  <a:off x="6089050" y="4151974"/>
                  <a:ext cx="142343" cy="116164"/>
                </a:xfrm>
                <a:prstGeom prst="ellipse">
                  <a:avLst/>
                </a:prstGeom>
                <a:solidFill>
                  <a:schemeClr val="bg1">
                    <a:lumMod val="75000"/>
                  </a:schemeClr>
                </a:solidFill>
                <a:ln w="38100" cap="flat" cmpd="sng" algn="ctr">
                  <a:solidFill>
                    <a:schemeClr val="tx2"/>
                  </a:solidFill>
                  <a:prstDash val="solid"/>
                  <a:round/>
                  <a:headEnd type="none" w="med" len="med"/>
                  <a:tailEnd type="none" w="med" len="med"/>
                </a:ln>
                <a:effectLst/>
              </p:spPr>
              <p:txBody>
                <a:bodyPr wrap="none" lIns="72000" rIns="72000"/>
                <a:lstStyle/>
                <a:p>
                  <a:pPr>
                    <a:spcBef>
                      <a:spcPct val="50000"/>
                    </a:spcBef>
                    <a:defRPr/>
                  </a:pPr>
                  <a:endParaRPr lang="en-US">
                    <a:latin typeface="Arial" charset="0"/>
                    <a:cs typeface="Arial" charset="0"/>
                  </a:endParaRPr>
                </a:p>
              </p:txBody>
            </p:sp>
            <p:sp>
              <p:nvSpPr>
                <p:cNvPr id="104" name="Oval 649"/>
                <p:cNvSpPr/>
                <p:nvPr/>
              </p:nvSpPr>
              <p:spPr bwMode="auto">
                <a:xfrm>
                  <a:off x="6375894" y="4151974"/>
                  <a:ext cx="142343" cy="116164"/>
                </a:xfrm>
                <a:prstGeom prst="ellipse">
                  <a:avLst/>
                </a:prstGeom>
                <a:solidFill>
                  <a:schemeClr val="bg1">
                    <a:lumMod val="75000"/>
                  </a:schemeClr>
                </a:solidFill>
                <a:ln w="38100" cap="flat" cmpd="sng" algn="ctr">
                  <a:solidFill>
                    <a:schemeClr val="tx2"/>
                  </a:solidFill>
                  <a:prstDash val="solid"/>
                  <a:round/>
                  <a:headEnd type="none" w="med" len="med"/>
                  <a:tailEnd type="none" w="med" len="med"/>
                </a:ln>
                <a:effectLst/>
              </p:spPr>
              <p:txBody>
                <a:bodyPr wrap="none" lIns="72000" rIns="72000"/>
                <a:lstStyle/>
                <a:p>
                  <a:pPr>
                    <a:spcBef>
                      <a:spcPct val="50000"/>
                    </a:spcBef>
                    <a:defRPr/>
                  </a:pPr>
                  <a:endParaRPr lang="en-US">
                    <a:latin typeface="Arial" charset="0"/>
                    <a:cs typeface="Arial" charset="0"/>
                  </a:endParaRPr>
                </a:p>
              </p:txBody>
            </p:sp>
            <p:sp>
              <p:nvSpPr>
                <p:cNvPr id="105" name="Oval 650"/>
                <p:cNvSpPr/>
                <p:nvPr/>
              </p:nvSpPr>
              <p:spPr bwMode="auto">
                <a:xfrm rot="1093605">
                  <a:off x="6317662" y="3981285"/>
                  <a:ext cx="213516" cy="116164"/>
                </a:xfrm>
                <a:prstGeom prst="ellipse">
                  <a:avLst/>
                </a:prstGeom>
                <a:solidFill>
                  <a:schemeClr val="tx2">
                    <a:lumMod val="25000"/>
                    <a:lumOff val="75000"/>
                  </a:schemeClr>
                </a:solidFill>
                <a:ln w="12700" cap="flat" cmpd="sng" algn="ctr">
                  <a:solidFill>
                    <a:schemeClr val="tx2"/>
                  </a:solidFill>
                  <a:prstDash val="solid"/>
                  <a:round/>
                  <a:headEnd type="none" w="med" len="med"/>
                  <a:tailEnd type="none" w="med" len="med"/>
                </a:ln>
                <a:effectLst/>
              </p:spPr>
              <p:txBody>
                <a:bodyPr wrap="none" lIns="72000" rIns="72000"/>
                <a:lstStyle/>
                <a:p>
                  <a:pPr>
                    <a:spcBef>
                      <a:spcPct val="50000"/>
                    </a:spcBef>
                    <a:defRPr/>
                  </a:pPr>
                  <a:endParaRPr lang="en-US">
                    <a:latin typeface="Arial" charset="0"/>
                    <a:cs typeface="Arial" charset="0"/>
                  </a:endParaRPr>
                </a:p>
              </p:txBody>
            </p:sp>
          </p:grpSp>
          <p:grpSp>
            <p:nvGrpSpPr>
              <p:cNvPr id="44" name="Group 65"/>
              <p:cNvGrpSpPr>
                <a:grpSpLocks/>
              </p:cNvGrpSpPr>
              <p:nvPr/>
            </p:nvGrpSpPr>
            <p:grpSpPr bwMode="auto">
              <a:xfrm>
                <a:off x="2244592" y="3477828"/>
                <a:ext cx="351972" cy="214736"/>
                <a:chOff x="6089013" y="3947531"/>
                <a:chExt cx="441250" cy="320618"/>
              </a:xfrm>
            </p:grpSpPr>
            <p:sp>
              <p:nvSpPr>
                <p:cNvPr id="98" name="Oval 643"/>
                <p:cNvSpPr/>
                <p:nvPr/>
              </p:nvSpPr>
              <p:spPr bwMode="auto">
                <a:xfrm>
                  <a:off x="6091511" y="3947426"/>
                  <a:ext cx="424874" cy="284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99" name="Oval 644"/>
                <p:cNvSpPr/>
                <p:nvPr/>
              </p:nvSpPr>
              <p:spPr bwMode="auto">
                <a:xfrm>
                  <a:off x="6089355" y="4151305"/>
                  <a:ext cx="142343" cy="116164"/>
                </a:xfrm>
                <a:prstGeom prst="ellipse">
                  <a:avLst/>
                </a:prstGeom>
                <a:solidFill>
                  <a:schemeClr val="bg1">
                    <a:lumMod val="75000"/>
                  </a:schemeClr>
                </a:solidFill>
                <a:ln w="38100" cap="flat" cmpd="sng" algn="ctr">
                  <a:solidFill>
                    <a:schemeClr val="tx2"/>
                  </a:solidFill>
                  <a:prstDash val="solid"/>
                  <a:round/>
                  <a:headEnd type="none" w="med" len="med"/>
                  <a:tailEnd type="none" w="med" len="med"/>
                </a:ln>
                <a:effectLst/>
              </p:spPr>
              <p:txBody>
                <a:bodyPr wrap="none" lIns="72000" rIns="72000"/>
                <a:lstStyle/>
                <a:p>
                  <a:pPr>
                    <a:spcBef>
                      <a:spcPct val="50000"/>
                    </a:spcBef>
                    <a:defRPr/>
                  </a:pPr>
                  <a:endParaRPr lang="en-US">
                    <a:latin typeface="Arial" charset="0"/>
                    <a:cs typeface="Arial" charset="0"/>
                  </a:endParaRPr>
                </a:p>
              </p:txBody>
            </p:sp>
            <p:sp>
              <p:nvSpPr>
                <p:cNvPr id="100" name="Oval 645"/>
                <p:cNvSpPr/>
                <p:nvPr/>
              </p:nvSpPr>
              <p:spPr bwMode="auto">
                <a:xfrm>
                  <a:off x="6374042" y="4151305"/>
                  <a:ext cx="142343" cy="116164"/>
                </a:xfrm>
                <a:prstGeom prst="ellipse">
                  <a:avLst/>
                </a:prstGeom>
                <a:solidFill>
                  <a:schemeClr val="bg1">
                    <a:lumMod val="75000"/>
                  </a:schemeClr>
                </a:solidFill>
                <a:ln w="38100" cap="flat" cmpd="sng" algn="ctr">
                  <a:solidFill>
                    <a:schemeClr val="tx2"/>
                  </a:solidFill>
                  <a:prstDash val="solid"/>
                  <a:round/>
                  <a:headEnd type="none" w="med" len="med"/>
                  <a:tailEnd type="none" w="med" len="med"/>
                </a:ln>
                <a:effectLst/>
              </p:spPr>
              <p:txBody>
                <a:bodyPr wrap="none" lIns="72000" rIns="72000"/>
                <a:lstStyle/>
                <a:p>
                  <a:pPr>
                    <a:spcBef>
                      <a:spcPct val="50000"/>
                    </a:spcBef>
                    <a:defRPr/>
                  </a:pPr>
                  <a:endParaRPr lang="en-US">
                    <a:latin typeface="Arial" charset="0"/>
                    <a:cs typeface="Arial" charset="0"/>
                  </a:endParaRPr>
                </a:p>
              </p:txBody>
            </p:sp>
            <p:sp>
              <p:nvSpPr>
                <p:cNvPr id="101" name="Oval 646"/>
                <p:cNvSpPr/>
                <p:nvPr/>
              </p:nvSpPr>
              <p:spPr bwMode="auto">
                <a:xfrm rot="1093605">
                  <a:off x="6317967" y="3980616"/>
                  <a:ext cx="211358" cy="116164"/>
                </a:xfrm>
                <a:prstGeom prst="ellipse">
                  <a:avLst/>
                </a:prstGeom>
                <a:solidFill>
                  <a:schemeClr val="tx2">
                    <a:lumMod val="25000"/>
                    <a:lumOff val="75000"/>
                  </a:schemeClr>
                </a:solidFill>
                <a:ln w="12700" cap="flat" cmpd="sng" algn="ctr">
                  <a:solidFill>
                    <a:schemeClr val="tx2"/>
                  </a:solidFill>
                  <a:prstDash val="solid"/>
                  <a:round/>
                  <a:headEnd type="none" w="med" len="med"/>
                  <a:tailEnd type="none" w="med" len="med"/>
                </a:ln>
                <a:effectLst/>
              </p:spPr>
              <p:txBody>
                <a:bodyPr wrap="none" lIns="72000" rIns="72000"/>
                <a:lstStyle/>
                <a:p>
                  <a:pPr>
                    <a:spcBef>
                      <a:spcPct val="50000"/>
                    </a:spcBef>
                    <a:defRPr/>
                  </a:pPr>
                  <a:endParaRPr lang="en-US">
                    <a:latin typeface="Arial" charset="0"/>
                    <a:cs typeface="Arial" charset="0"/>
                  </a:endParaRPr>
                </a:p>
              </p:txBody>
            </p:sp>
          </p:grpSp>
          <p:grpSp>
            <p:nvGrpSpPr>
              <p:cNvPr id="45" name="Group 70"/>
              <p:cNvGrpSpPr>
                <a:grpSpLocks/>
              </p:cNvGrpSpPr>
              <p:nvPr/>
            </p:nvGrpSpPr>
            <p:grpSpPr bwMode="auto">
              <a:xfrm>
                <a:off x="2381330" y="3600079"/>
                <a:ext cx="351972" cy="214736"/>
                <a:chOff x="6089013" y="3947531"/>
                <a:chExt cx="441250" cy="320618"/>
              </a:xfrm>
            </p:grpSpPr>
            <p:sp>
              <p:nvSpPr>
                <p:cNvPr id="94" name="Oval 639"/>
                <p:cNvSpPr/>
                <p:nvPr/>
              </p:nvSpPr>
              <p:spPr bwMode="auto">
                <a:xfrm>
                  <a:off x="6090472" y="3947440"/>
                  <a:ext cx="427030" cy="284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95" name="Oval 640"/>
                <p:cNvSpPr/>
                <p:nvPr/>
              </p:nvSpPr>
              <p:spPr bwMode="auto">
                <a:xfrm>
                  <a:off x="6088315" y="4151319"/>
                  <a:ext cx="142343" cy="116163"/>
                </a:xfrm>
                <a:prstGeom prst="ellipse">
                  <a:avLst/>
                </a:prstGeom>
                <a:solidFill>
                  <a:schemeClr val="bg1">
                    <a:lumMod val="75000"/>
                  </a:schemeClr>
                </a:solidFill>
                <a:ln w="38100" cap="flat" cmpd="sng" algn="ctr">
                  <a:solidFill>
                    <a:schemeClr val="tx2"/>
                  </a:solidFill>
                  <a:prstDash val="solid"/>
                  <a:round/>
                  <a:headEnd type="none" w="med" len="med"/>
                  <a:tailEnd type="none" w="med" len="med"/>
                </a:ln>
                <a:effectLst/>
              </p:spPr>
              <p:txBody>
                <a:bodyPr wrap="none" lIns="72000" rIns="72000"/>
                <a:lstStyle/>
                <a:p>
                  <a:pPr>
                    <a:spcBef>
                      <a:spcPct val="50000"/>
                    </a:spcBef>
                    <a:defRPr/>
                  </a:pPr>
                  <a:endParaRPr lang="en-US">
                    <a:latin typeface="Arial" charset="0"/>
                    <a:cs typeface="Arial" charset="0"/>
                  </a:endParaRPr>
                </a:p>
              </p:txBody>
            </p:sp>
            <p:sp>
              <p:nvSpPr>
                <p:cNvPr id="96" name="Oval 641"/>
                <p:cNvSpPr/>
                <p:nvPr/>
              </p:nvSpPr>
              <p:spPr bwMode="auto">
                <a:xfrm>
                  <a:off x="6375159" y="4151319"/>
                  <a:ext cx="142343" cy="116163"/>
                </a:xfrm>
                <a:prstGeom prst="ellipse">
                  <a:avLst/>
                </a:prstGeom>
                <a:solidFill>
                  <a:schemeClr val="bg1">
                    <a:lumMod val="75000"/>
                  </a:schemeClr>
                </a:solidFill>
                <a:ln w="38100" cap="flat" cmpd="sng" algn="ctr">
                  <a:solidFill>
                    <a:schemeClr val="tx2"/>
                  </a:solidFill>
                  <a:prstDash val="solid"/>
                  <a:round/>
                  <a:headEnd type="none" w="med" len="med"/>
                  <a:tailEnd type="none" w="med" len="med"/>
                </a:ln>
                <a:effectLst/>
              </p:spPr>
              <p:txBody>
                <a:bodyPr wrap="none" lIns="72000" rIns="72000"/>
                <a:lstStyle/>
                <a:p>
                  <a:pPr>
                    <a:spcBef>
                      <a:spcPct val="50000"/>
                    </a:spcBef>
                    <a:defRPr/>
                  </a:pPr>
                  <a:endParaRPr lang="en-US">
                    <a:latin typeface="Arial" charset="0"/>
                    <a:cs typeface="Arial" charset="0"/>
                  </a:endParaRPr>
                </a:p>
              </p:txBody>
            </p:sp>
            <p:sp>
              <p:nvSpPr>
                <p:cNvPr id="97" name="Oval 642"/>
                <p:cNvSpPr/>
                <p:nvPr/>
              </p:nvSpPr>
              <p:spPr bwMode="auto">
                <a:xfrm rot="1093605">
                  <a:off x="6316927" y="3980629"/>
                  <a:ext cx="213516" cy="116163"/>
                </a:xfrm>
                <a:prstGeom prst="ellipse">
                  <a:avLst/>
                </a:prstGeom>
                <a:solidFill>
                  <a:schemeClr val="tx2">
                    <a:lumMod val="25000"/>
                    <a:lumOff val="75000"/>
                  </a:schemeClr>
                </a:solidFill>
                <a:ln w="12700" cap="flat" cmpd="sng" algn="ctr">
                  <a:solidFill>
                    <a:schemeClr val="tx2"/>
                  </a:solidFill>
                  <a:prstDash val="solid"/>
                  <a:round/>
                  <a:headEnd type="none" w="med" len="med"/>
                  <a:tailEnd type="none" w="med" len="med"/>
                </a:ln>
                <a:effectLst/>
              </p:spPr>
              <p:txBody>
                <a:bodyPr wrap="none" lIns="72000" rIns="72000"/>
                <a:lstStyle/>
                <a:p>
                  <a:pPr>
                    <a:spcBef>
                      <a:spcPct val="50000"/>
                    </a:spcBef>
                    <a:defRPr/>
                  </a:pPr>
                  <a:endParaRPr lang="en-US">
                    <a:latin typeface="Arial" charset="0"/>
                    <a:cs typeface="Arial" charset="0"/>
                  </a:endParaRPr>
                </a:p>
              </p:txBody>
            </p:sp>
          </p:grpSp>
          <p:grpSp>
            <p:nvGrpSpPr>
              <p:cNvPr id="46" name="Group 80"/>
              <p:cNvGrpSpPr>
                <a:grpSpLocks/>
              </p:cNvGrpSpPr>
              <p:nvPr/>
            </p:nvGrpSpPr>
            <p:grpSpPr bwMode="auto">
              <a:xfrm rot="907579">
                <a:off x="2934611" y="3654295"/>
                <a:ext cx="350706" cy="214736"/>
                <a:chOff x="6089013" y="3947531"/>
                <a:chExt cx="441250" cy="320618"/>
              </a:xfrm>
            </p:grpSpPr>
            <p:sp>
              <p:nvSpPr>
                <p:cNvPr id="90" name="Oval 635"/>
                <p:cNvSpPr/>
                <p:nvPr/>
              </p:nvSpPr>
              <p:spPr bwMode="auto">
                <a:xfrm>
                  <a:off x="6090140" y="3943381"/>
                  <a:ext cx="426407" cy="28448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91" name="Oval 636"/>
                <p:cNvSpPr/>
                <p:nvPr/>
              </p:nvSpPr>
              <p:spPr bwMode="auto">
                <a:xfrm>
                  <a:off x="6087770" y="4147572"/>
                  <a:ext cx="142857" cy="116164"/>
                </a:xfrm>
                <a:prstGeom prst="ellipse">
                  <a:avLst/>
                </a:prstGeom>
                <a:solidFill>
                  <a:schemeClr val="bg1">
                    <a:lumMod val="75000"/>
                  </a:schemeClr>
                </a:solidFill>
                <a:ln w="38100" cap="flat" cmpd="sng" algn="ctr">
                  <a:solidFill>
                    <a:schemeClr val="tx2"/>
                  </a:solidFill>
                  <a:prstDash val="solid"/>
                  <a:round/>
                  <a:headEnd type="none" w="med" len="med"/>
                  <a:tailEnd type="none" w="med" len="med"/>
                </a:ln>
                <a:effectLst/>
              </p:spPr>
              <p:txBody>
                <a:bodyPr wrap="none" lIns="72000" rIns="72000"/>
                <a:lstStyle/>
                <a:p>
                  <a:pPr>
                    <a:spcBef>
                      <a:spcPct val="50000"/>
                    </a:spcBef>
                    <a:defRPr/>
                  </a:pPr>
                  <a:endParaRPr lang="en-US">
                    <a:latin typeface="Arial" charset="0"/>
                    <a:cs typeface="Arial" charset="0"/>
                  </a:endParaRPr>
                </a:p>
              </p:txBody>
            </p:sp>
            <p:sp>
              <p:nvSpPr>
                <p:cNvPr id="92" name="Oval 637"/>
                <p:cNvSpPr/>
                <p:nvPr/>
              </p:nvSpPr>
              <p:spPr bwMode="auto">
                <a:xfrm>
                  <a:off x="6366750" y="4143519"/>
                  <a:ext cx="142857" cy="113793"/>
                </a:xfrm>
                <a:prstGeom prst="ellipse">
                  <a:avLst/>
                </a:prstGeom>
                <a:solidFill>
                  <a:schemeClr val="bg1">
                    <a:lumMod val="75000"/>
                  </a:schemeClr>
                </a:solidFill>
                <a:ln w="38100" cap="flat" cmpd="sng" algn="ctr">
                  <a:solidFill>
                    <a:schemeClr val="tx2"/>
                  </a:solidFill>
                  <a:prstDash val="solid"/>
                  <a:round/>
                  <a:headEnd type="none" w="med" len="med"/>
                  <a:tailEnd type="none" w="med" len="med"/>
                </a:ln>
                <a:effectLst/>
              </p:spPr>
              <p:txBody>
                <a:bodyPr wrap="none" lIns="72000" rIns="72000"/>
                <a:lstStyle/>
                <a:p>
                  <a:pPr>
                    <a:spcBef>
                      <a:spcPct val="50000"/>
                    </a:spcBef>
                    <a:defRPr/>
                  </a:pPr>
                  <a:endParaRPr lang="en-US">
                    <a:latin typeface="Arial" charset="0"/>
                    <a:cs typeface="Arial" charset="0"/>
                  </a:endParaRPr>
                </a:p>
              </p:txBody>
            </p:sp>
            <p:sp>
              <p:nvSpPr>
                <p:cNvPr id="93" name="Oval 638"/>
                <p:cNvSpPr/>
                <p:nvPr/>
              </p:nvSpPr>
              <p:spPr bwMode="auto">
                <a:xfrm rot="1093605">
                  <a:off x="6313193" y="3974806"/>
                  <a:ext cx="212122" cy="116163"/>
                </a:xfrm>
                <a:prstGeom prst="ellipse">
                  <a:avLst/>
                </a:prstGeom>
                <a:solidFill>
                  <a:schemeClr val="tx2">
                    <a:lumMod val="25000"/>
                    <a:lumOff val="75000"/>
                  </a:schemeClr>
                </a:solidFill>
                <a:ln w="12700" cap="flat" cmpd="sng" algn="ctr">
                  <a:solidFill>
                    <a:schemeClr val="tx2"/>
                  </a:solidFill>
                  <a:prstDash val="solid"/>
                  <a:round/>
                  <a:headEnd type="none" w="med" len="med"/>
                  <a:tailEnd type="none" w="med" len="med"/>
                </a:ln>
                <a:effectLst/>
              </p:spPr>
              <p:txBody>
                <a:bodyPr wrap="none" lIns="72000" rIns="72000"/>
                <a:lstStyle/>
                <a:p>
                  <a:pPr>
                    <a:spcBef>
                      <a:spcPct val="50000"/>
                    </a:spcBef>
                    <a:defRPr/>
                  </a:pPr>
                  <a:endParaRPr lang="en-US">
                    <a:latin typeface="Arial" charset="0"/>
                    <a:cs typeface="Arial" charset="0"/>
                  </a:endParaRPr>
                </a:p>
              </p:txBody>
            </p:sp>
          </p:grpSp>
          <p:sp>
            <p:nvSpPr>
              <p:cNvPr id="47" name="Oval 616"/>
              <p:cNvSpPr/>
              <p:nvPr/>
            </p:nvSpPr>
            <p:spPr bwMode="auto">
              <a:xfrm>
                <a:off x="1930041" y="4009665"/>
                <a:ext cx="223646" cy="119083"/>
              </a:xfrm>
              <a:prstGeom prst="ellipse">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wrap="none" lIns="72000" rIns="72000"/>
              <a:lstStyle/>
              <a:p>
                <a:pPr>
                  <a:spcBef>
                    <a:spcPct val="50000"/>
                  </a:spcBef>
                  <a:defRPr/>
                </a:pPr>
                <a:endParaRPr lang="en-US">
                  <a:latin typeface="Arial" charset="0"/>
                  <a:cs typeface="Arial" charset="0"/>
                </a:endParaRPr>
              </a:p>
            </p:txBody>
          </p:sp>
          <p:sp>
            <p:nvSpPr>
              <p:cNvPr id="48" name="Oval 617"/>
              <p:cNvSpPr/>
              <p:nvPr/>
            </p:nvSpPr>
            <p:spPr bwMode="auto">
              <a:xfrm>
                <a:off x="2021220" y="4027130"/>
                <a:ext cx="223646" cy="119084"/>
              </a:xfrm>
              <a:prstGeom prst="ellipse">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wrap="none" lIns="72000" rIns="72000"/>
              <a:lstStyle/>
              <a:p>
                <a:pPr>
                  <a:spcBef>
                    <a:spcPct val="50000"/>
                  </a:spcBef>
                  <a:defRPr/>
                </a:pPr>
                <a:endParaRPr lang="en-US">
                  <a:latin typeface="Arial" charset="0"/>
                  <a:cs typeface="Arial" charset="0"/>
                </a:endParaRPr>
              </a:p>
            </p:txBody>
          </p:sp>
          <p:sp>
            <p:nvSpPr>
              <p:cNvPr id="49" name="Oval 618"/>
              <p:cNvSpPr/>
              <p:nvPr/>
            </p:nvSpPr>
            <p:spPr bwMode="auto">
              <a:xfrm>
                <a:off x="1961007" y="4052535"/>
                <a:ext cx="223646" cy="119084"/>
              </a:xfrm>
              <a:prstGeom prst="ellipse">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wrap="none" lIns="72000" rIns="72000"/>
              <a:lstStyle/>
              <a:p>
                <a:pPr>
                  <a:spcBef>
                    <a:spcPct val="50000"/>
                  </a:spcBef>
                  <a:defRPr/>
                </a:pPr>
                <a:endParaRPr lang="en-US">
                  <a:latin typeface="Arial" charset="0"/>
                  <a:cs typeface="Arial" charset="0"/>
                </a:endParaRPr>
              </a:p>
            </p:txBody>
          </p:sp>
          <p:sp>
            <p:nvSpPr>
              <p:cNvPr id="50" name="Oval 619"/>
              <p:cNvSpPr/>
              <p:nvPr/>
            </p:nvSpPr>
            <p:spPr bwMode="auto">
              <a:xfrm>
                <a:off x="2833225" y="4200199"/>
                <a:ext cx="223646" cy="119083"/>
              </a:xfrm>
              <a:prstGeom prst="ellipse">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wrap="none" lIns="72000" rIns="72000"/>
              <a:lstStyle/>
              <a:p>
                <a:pPr>
                  <a:spcBef>
                    <a:spcPct val="50000"/>
                  </a:spcBef>
                  <a:defRPr/>
                </a:pPr>
                <a:endParaRPr lang="en-US">
                  <a:latin typeface="Arial" charset="0"/>
                  <a:cs typeface="Arial" charset="0"/>
                </a:endParaRPr>
              </a:p>
            </p:txBody>
          </p:sp>
          <p:sp>
            <p:nvSpPr>
              <p:cNvPr id="51" name="Oval 620"/>
              <p:cNvSpPr/>
              <p:nvPr/>
            </p:nvSpPr>
            <p:spPr bwMode="auto">
              <a:xfrm>
                <a:off x="1708116" y="4255771"/>
                <a:ext cx="221925" cy="119084"/>
              </a:xfrm>
              <a:prstGeom prst="ellipse">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wrap="none" lIns="72000" rIns="72000"/>
              <a:lstStyle/>
              <a:p>
                <a:pPr>
                  <a:spcBef>
                    <a:spcPct val="50000"/>
                  </a:spcBef>
                  <a:defRPr/>
                </a:pPr>
                <a:endParaRPr lang="en-US">
                  <a:latin typeface="Arial" charset="0"/>
                  <a:cs typeface="Arial" charset="0"/>
                </a:endParaRPr>
              </a:p>
            </p:txBody>
          </p:sp>
          <p:cxnSp>
            <p:nvCxnSpPr>
              <p:cNvPr id="52" name="Straight Arrow Connector 30"/>
              <p:cNvCxnSpPr>
                <a:cxnSpLocks noChangeShapeType="1"/>
              </p:cNvCxnSpPr>
              <p:nvPr/>
            </p:nvCxnSpPr>
            <p:spPr bwMode="auto">
              <a:xfrm flipH="1" flipV="1">
                <a:off x="3544865" y="3763789"/>
                <a:ext cx="7597" cy="263636"/>
              </a:xfrm>
              <a:prstGeom prst="straightConnector1">
                <a:avLst/>
              </a:prstGeom>
              <a:noFill/>
              <a:ln w="9525" algn="ctr">
                <a:solidFill>
                  <a:srgbClr val="080808"/>
                </a:solidFill>
                <a:round/>
                <a:headEnd/>
                <a:tailEnd type="diamond" w="lg" len="med"/>
              </a:ln>
            </p:spPr>
          </p:cxnSp>
          <p:cxnSp>
            <p:nvCxnSpPr>
              <p:cNvPr id="53" name="Straight Arrow Connector 31"/>
              <p:cNvCxnSpPr>
                <a:cxnSpLocks noChangeShapeType="1"/>
              </p:cNvCxnSpPr>
              <p:nvPr/>
            </p:nvCxnSpPr>
            <p:spPr bwMode="auto">
              <a:xfrm flipV="1">
                <a:off x="3728448" y="3899859"/>
                <a:ext cx="1266" cy="293401"/>
              </a:xfrm>
              <a:prstGeom prst="straightConnector1">
                <a:avLst/>
              </a:prstGeom>
              <a:noFill/>
              <a:ln w="9525" algn="ctr">
                <a:solidFill>
                  <a:srgbClr val="080808"/>
                </a:solidFill>
                <a:round/>
                <a:headEnd/>
                <a:tailEnd type="diamond" w="lg" len="med"/>
              </a:ln>
            </p:spPr>
          </p:cxnSp>
          <p:cxnSp>
            <p:nvCxnSpPr>
              <p:cNvPr id="54" name="Straight Arrow Connector 22"/>
              <p:cNvCxnSpPr>
                <a:cxnSpLocks noChangeShapeType="1"/>
              </p:cNvCxnSpPr>
              <p:nvPr/>
            </p:nvCxnSpPr>
            <p:spPr bwMode="auto">
              <a:xfrm flipV="1">
                <a:off x="3057421" y="3751032"/>
                <a:ext cx="0" cy="266825"/>
              </a:xfrm>
              <a:prstGeom prst="straightConnector1">
                <a:avLst/>
              </a:prstGeom>
              <a:noFill/>
              <a:ln w="9525" algn="ctr">
                <a:solidFill>
                  <a:srgbClr val="080808"/>
                </a:solidFill>
                <a:round/>
                <a:headEnd/>
                <a:tailEnd type="diamond" w="lg" len="med"/>
              </a:ln>
            </p:spPr>
          </p:cxnSp>
          <p:cxnSp>
            <p:nvCxnSpPr>
              <p:cNvPr id="55" name="Straight Arrow Connector 23"/>
              <p:cNvCxnSpPr>
                <a:cxnSpLocks noChangeShapeType="1"/>
              </p:cNvCxnSpPr>
              <p:nvPr/>
            </p:nvCxnSpPr>
            <p:spPr bwMode="auto">
              <a:xfrm flipV="1">
                <a:off x="3177699" y="3840328"/>
                <a:ext cx="0" cy="273203"/>
              </a:xfrm>
              <a:prstGeom prst="straightConnector1">
                <a:avLst/>
              </a:prstGeom>
              <a:noFill/>
              <a:ln w="9525" algn="ctr">
                <a:solidFill>
                  <a:srgbClr val="080808"/>
                </a:solidFill>
                <a:round/>
                <a:headEnd/>
                <a:tailEnd type="diamond" w="lg" len="med"/>
              </a:ln>
            </p:spPr>
          </p:cxnSp>
          <p:sp>
            <p:nvSpPr>
              <p:cNvPr id="56" name="Cube 626"/>
              <p:cNvSpPr>
                <a:spLocks noChangeArrowheads="1"/>
              </p:cNvSpPr>
              <p:nvPr/>
            </p:nvSpPr>
            <p:spPr bwMode="auto">
              <a:xfrm rot="16200000">
                <a:off x="4477891" y="3643262"/>
                <a:ext cx="144488" cy="299341"/>
              </a:xfrm>
              <a:prstGeom prst="cube">
                <a:avLst>
                  <a:gd name="adj" fmla="val 25921"/>
                </a:avLst>
              </a:prstGeom>
              <a:solidFill>
                <a:srgbClr val="EFF0F0"/>
              </a:solidFill>
              <a:ln w="25400" algn="ctr">
                <a:solidFill>
                  <a:srgbClr val="C00000"/>
                </a:solidFill>
                <a:miter lim="800000"/>
                <a:headEnd/>
                <a:tailEnd/>
              </a:ln>
            </p:spPr>
            <p:txBody>
              <a:bodyPr vert="eaVert" anchor="ctr"/>
              <a:lstStyle/>
              <a:p>
                <a:pPr algn="ctr" fontAlgn="auto">
                  <a:spcBef>
                    <a:spcPts val="0"/>
                  </a:spcBef>
                  <a:spcAft>
                    <a:spcPts val="0"/>
                  </a:spcAft>
                  <a:defRPr/>
                </a:pPr>
                <a:endParaRPr lang="en-US" sz="1800">
                  <a:solidFill>
                    <a:prstClr val="white"/>
                  </a:solidFill>
                  <a:latin typeface="+mn-lt"/>
                  <a:cs typeface="+mn-cs"/>
                </a:endParaRPr>
              </a:p>
            </p:txBody>
          </p:sp>
          <p:sp>
            <p:nvSpPr>
              <p:cNvPr id="57" name="TextBox 36"/>
              <p:cNvSpPr txBox="1">
                <a:spLocks noChangeArrowheads="1"/>
              </p:cNvSpPr>
              <p:nvPr/>
            </p:nvSpPr>
            <p:spPr bwMode="auto">
              <a:xfrm>
                <a:off x="3597760" y="3446144"/>
                <a:ext cx="1320530" cy="261610"/>
              </a:xfrm>
              <a:prstGeom prst="rect">
                <a:avLst/>
              </a:prstGeom>
              <a:noFill/>
              <a:ln w="9525">
                <a:noFill/>
                <a:miter lim="800000"/>
                <a:headEnd/>
                <a:tailEnd/>
              </a:ln>
            </p:spPr>
            <p:txBody>
              <a:bodyPr>
                <a:spAutoFit/>
              </a:bodyPr>
              <a:lstStyle/>
              <a:p>
                <a:r>
                  <a:rPr lang="pl-PL" altLang="el-GR" sz="1100">
                    <a:solidFill>
                      <a:srgbClr val="000000"/>
                    </a:solidFill>
                    <a:latin typeface="Calibri" pitchFamily="34" charset="0"/>
                  </a:rPr>
                  <a:t>Bus stop</a:t>
                </a:r>
                <a:endParaRPr lang="en-US" altLang="el-GR" sz="1100">
                  <a:solidFill>
                    <a:srgbClr val="000000"/>
                  </a:solidFill>
                  <a:latin typeface="Calibri" pitchFamily="34" charset="0"/>
                </a:endParaRPr>
              </a:p>
            </p:txBody>
          </p:sp>
          <p:grpSp>
            <p:nvGrpSpPr>
              <p:cNvPr id="58" name="Group 397"/>
              <p:cNvGrpSpPr>
                <a:grpSpLocks/>
              </p:cNvGrpSpPr>
              <p:nvPr/>
            </p:nvGrpSpPr>
            <p:grpSpPr bwMode="auto">
              <a:xfrm>
                <a:off x="3929756" y="3637285"/>
                <a:ext cx="601391" cy="330608"/>
                <a:chOff x="7538071" y="3640554"/>
                <a:chExt cx="594060" cy="494791"/>
              </a:xfrm>
            </p:grpSpPr>
            <p:sp>
              <p:nvSpPr>
                <p:cNvPr id="86" name="Oval 631"/>
                <p:cNvSpPr/>
                <p:nvPr/>
              </p:nvSpPr>
              <p:spPr bwMode="auto">
                <a:xfrm flipH="1">
                  <a:off x="7537412" y="3639433"/>
                  <a:ext cx="594783" cy="411098"/>
                </a:xfrm>
                <a:prstGeom prst="ellipse">
                  <a:avLst/>
                </a:prstGeom>
                <a:solidFill>
                  <a:srgbClr val="FFC000"/>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87" name="Oval 632"/>
                <p:cNvSpPr/>
                <p:nvPr/>
              </p:nvSpPr>
              <p:spPr bwMode="auto">
                <a:xfrm flipH="1">
                  <a:off x="8003041" y="3969737"/>
                  <a:ext cx="118957" cy="166340"/>
                </a:xfrm>
                <a:prstGeom prst="ellipse">
                  <a:avLst/>
                </a:prstGeom>
                <a:solidFill>
                  <a:schemeClr val="bg1">
                    <a:lumMod val="75000"/>
                  </a:schemeClr>
                </a:solidFill>
                <a:ln w="38100" cap="flat" cmpd="sng" algn="ctr">
                  <a:solidFill>
                    <a:schemeClr val="tx2">
                      <a:lumMod val="90000"/>
                      <a:lumOff val="10000"/>
                    </a:schemeClr>
                  </a:solidFill>
                  <a:prstDash val="solid"/>
                  <a:round/>
                  <a:headEnd type="none" w="med" len="med"/>
                  <a:tailEnd type="none" w="med" len="med"/>
                </a:ln>
                <a:effectLst/>
              </p:spPr>
              <p:txBody>
                <a:bodyPr wrap="none" lIns="72000" rIns="72000"/>
                <a:lstStyle/>
                <a:p>
                  <a:pPr>
                    <a:spcBef>
                      <a:spcPct val="50000"/>
                    </a:spcBef>
                    <a:defRPr/>
                  </a:pPr>
                  <a:endParaRPr lang="en-US">
                    <a:latin typeface="Arial" charset="0"/>
                    <a:cs typeface="Arial" charset="0"/>
                  </a:endParaRPr>
                </a:p>
              </p:txBody>
            </p:sp>
            <p:sp>
              <p:nvSpPr>
                <p:cNvPr id="88" name="Oval 633"/>
                <p:cNvSpPr/>
                <p:nvPr/>
              </p:nvSpPr>
              <p:spPr bwMode="auto">
                <a:xfrm flipH="1">
                  <a:off x="7571399" y="3953102"/>
                  <a:ext cx="141049" cy="166340"/>
                </a:xfrm>
                <a:prstGeom prst="ellipse">
                  <a:avLst/>
                </a:prstGeom>
                <a:solidFill>
                  <a:schemeClr val="bg1">
                    <a:lumMod val="75000"/>
                  </a:schemeClr>
                </a:solidFill>
                <a:ln w="38100" cap="flat" cmpd="sng" algn="ctr">
                  <a:solidFill>
                    <a:schemeClr val="tx2">
                      <a:lumMod val="90000"/>
                      <a:lumOff val="10000"/>
                    </a:schemeClr>
                  </a:solidFill>
                  <a:prstDash val="solid"/>
                  <a:round/>
                  <a:headEnd type="none" w="med" len="med"/>
                  <a:tailEnd type="none" w="med" len="med"/>
                </a:ln>
                <a:effectLst/>
              </p:spPr>
              <p:txBody>
                <a:bodyPr wrap="none" lIns="72000" rIns="72000"/>
                <a:lstStyle/>
                <a:p>
                  <a:pPr>
                    <a:spcBef>
                      <a:spcPct val="50000"/>
                    </a:spcBef>
                    <a:defRPr/>
                  </a:pPr>
                  <a:endParaRPr lang="en-US">
                    <a:latin typeface="Arial" charset="0"/>
                    <a:cs typeface="Arial" charset="0"/>
                  </a:endParaRPr>
                </a:p>
              </p:txBody>
            </p:sp>
            <p:sp>
              <p:nvSpPr>
                <p:cNvPr id="89" name="Oval 634"/>
                <p:cNvSpPr/>
                <p:nvPr/>
              </p:nvSpPr>
              <p:spPr bwMode="auto">
                <a:xfrm rot="20506395" flipH="1">
                  <a:off x="7547608" y="3727356"/>
                  <a:ext cx="222619" cy="178221"/>
                </a:xfrm>
                <a:prstGeom prst="ellipse">
                  <a:avLst/>
                </a:prstGeom>
                <a:solidFill>
                  <a:schemeClr val="tx2">
                    <a:lumMod val="25000"/>
                    <a:lumOff val="75000"/>
                  </a:schemeClr>
                </a:solidFill>
                <a:ln w="12700" cap="flat" cmpd="sng" algn="ctr">
                  <a:solidFill>
                    <a:schemeClr val="tx2">
                      <a:lumMod val="90000"/>
                      <a:lumOff val="10000"/>
                    </a:schemeClr>
                  </a:solidFill>
                  <a:prstDash val="solid"/>
                  <a:round/>
                  <a:headEnd type="none" w="med" len="med"/>
                  <a:tailEnd type="none" w="med" len="med"/>
                </a:ln>
                <a:effectLst/>
              </p:spPr>
              <p:txBody>
                <a:bodyPr wrap="none" lIns="72000" rIns="72000"/>
                <a:lstStyle/>
                <a:p>
                  <a:pPr>
                    <a:spcBef>
                      <a:spcPct val="50000"/>
                    </a:spcBef>
                    <a:defRPr/>
                  </a:pPr>
                  <a:endParaRPr lang="en-US">
                    <a:latin typeface="Arial" charset="0"/>
                    <a:cs typeface="Arial" charset="0"/>
                  </a:endParaRPr>
                </a:p>
              </p:txBody>
            </p:sp>
          </p:grpSp>
          <p:sp>
            <p:nvSpPr>
              <p:cNvPr id="59" name="Oval 629"/>
              <p:cNvSpPr/>
              <p:nvPr/>
            </p:nvSpPr>
            <p:spPr bwMode="auto">
              <a:xfrm flipH="1">
                <a:off x="4288642" y="3858826"/>
                <a:ext cx="111822" cy="109557"/>
              </a:xfrm>
              <a:prstGeom prst="ellipse">
                <a:avLst/>
              </a:prstGeom>
              <a:solidFill>
                <a:schemeClr val="bg1">
                  <a:lumMod val="75000"/>
                </a:schemeClr>
              </a:solidFill>
              <a:ln w="38100" cap="flat" cmpd="sng" algn="ctr">
                <a:solidFill>
                  <a:schemeClr val="tx2">
                    <a:lumMod val="90000"/>
                    <a:lumOff val="10000"/>
                  </a:schemeClr>
                </a:solidFill>
                <a:prstDash val="solid"/>
                <a:round/>
                <a:headEnd type="none" w="med" len="med"/>
                <a:tailEnd type="none" w="med" len="med"/>
              </a:ln>
              <a:effectLst/>
            </p:spPr>
            <p:txBody>
              <a:bodyPr wrap="none" lIns="72000" rIns="72000"/>
              <a:lstStyle/>
              <a:p>
                <a:pPr>
                  <a:spcBef>
                    <a:spcPct val="50000"/>
                  </a:spcBef>
                  <a:defRPr/>
                </a:pPr>
                <a:endParaRPr lang="en-US">
                  <a:latin typeface="Arial" charset="0"/>
                  <a:cs typeface="Arial" charset="0"/>
                </a:endParaRPr>
              </a:p>
            </p:txBody>
          </p:sp>
          <p:sp>
            <p:nvSpPr>
              <p:cNvPr id="60" name="TextBox 10"/>
              <p:cNvSpPr txBox="1">
                <a:spLocks noChangeArrowheads="1"/>
              </p:cNvSpPr>
              <p:nvPr/>
            </p:nvSpPr>
            <p:spPr bwMode="auto">
              <a:xfrm>
                <a:off x="93239" y="3339886"/>
                <a:ext cx="1214338" cy="285441"/>
              </a:xfrm>
              <a:prstGeom prst="rect">
                <a:avLst/>
              </a:prstGeom>
              <a:noFill/>
              <a:ln w="9525">
                <a:noFill/>
                <a:miter lim="800000"/>
                <a:headEnd/>
                <a:tailEnd/>
              </a:ln>
            </p:spPr>
            <p:txBody>
              <a:bodyPr wrap="square">
                <a:spAutoFit/>
              </a:bodyPr>
              <a:lstStyle/>
              <a:p>
                <a:r>
                  <a:rPr lang="en-US" altLang="el-GR" sz="1200" dirty="0">
                    <a:solidFill>
                      <a:srgbClr val="000000"/>
                    </a:solidFill>
                    <a:latin typeface="Calibri" pitchFamily="34" charset="0"/>
                  </a:rPr>
                  <a:t>Buildings</a:t>
                </a:r>
              </a:p>
            </p:txBody>
          </p:sp>
          <p:grpSp>
            <p:nvGrpSpPr>
              <p:cNvPr id="61" name="Group 1"/>
              <p:cNvGrpSpPr>
                <a:grpSpLocks/>
              </p:cNvGrpSpPr>
              <p:nvPr/>
            </p:nvGrpSpPr>
            <p:grpSpPr bwMode="auto">
              <a:xfrm>
                <a:off x="873216" y="3005938"/>
                <a:ext cx="1131684" cy="907740"/>
                <a:chOff x="5204687" y="2421319"/>
                <a:chExt cx="1378353" cy="1361341"/>
              </a:xfrm>
            </p:grpSpPr>
            <p:pic>
              <p:nvPicPr>
                <p:cNvPr id="63" name="Picture 65"/>
                <p:cNvPicPr>
                  <a:picLocks noChangeAspect="1" noChangeArrowheads="1"/>
                </p:cNvPicPr>
                <p:nvPr/>
              </p:nvPicPr>
              <p:blipFill>
                <a:blip r:embed="rId5" cstate="print"/>
                <a:srcRect/>
                <a:stretch>
                  <a:fillRect/>
                </a:stretch>
              </p:blipFill>
              <p:spPr bwMode="auto">
                <a:xfrm>
                  <a:off x="5204687" y="2421319"/>
                  <a:ext cx="1378353" cy="1361341"/>
                </a:xfrm>
                <a:prstGeom prst="rect">
                  <a:avLst/>
                </a:prstGeom>
                <a:noFill/>
                <a:ln w="12700" algn="ctr">
                  <a:noFill/>
                  <a:miter lim="800000"/>
                  <a:headEnd/>
                  <a:tailEnd/>
                </a:ln>
                <a:effectLst/>
              </p:spPr>
            </p:pic>
            <p:sp>
              <p:nvSpPr>
                <p:cNvPr id="64" name="Freeform 66"/>
                <p:cNvSpPr>
                  <a:spLocks/>
                </p:cNvSpPr>
                <p:nvPr/>
              </p:nvSpPr>
              <p:spPr bwMode="auto">
                <a:xfrm>
                  <a:off x="6009395" y="3346266"/>
                  <a:ext cx="176643" cy="172124"/>
                </a:xfrm>
                <a:custGeom>
                  <a:avLst/>
                  <a:gdLst>
                    <a:gd name="T0" fmla="*/ 0 w 198"/>
                    <a:gd name="T1" fmla="*/ 0 h 198"/>
                    <a:gd name="T2" fmla="*/ 89937159 w 198"/>
                    <a:gd name="T3" fmla="*/ 149629653 h 198"/>
                    <a:gd name="T4" fmla="*/ 157589644 w 198"/>
                    <a:gd name="T5" fmla="*/ 85394368 h 198"/>
                    <a:gd name="T6" fmla="*/ 22285566 w 198"/>
                    <a:gd name="T7" fmla="*/ 0 h 1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 h="198">
                      <a:moveTo>
                        <a:pt x="0" y="0"/>
                      </a:moveTo>
                      <a:lnTo>
                        <a:pt x="113" y="198"/>
                      </a:lnTo>
                      <a:lnTo>
                        <a:pt x="198" y="113"/>
                      </a:lnTo>
                      <a:lnTo>
                        <a:pt x="28" y="0"/>
                      </a:lnTo>
                    </a:path>
                  </a:pathLst>
                </a:custGeom>
                <a:solidFill>
                  <a:srgbClr val="FFCC66"/>
                </a:solidFill>
                <a:ln w="12700" cap="flat" cmpd="sng">
                  <a:solidFill>
                    <a:srgbClr val="FFCC66"/>
                  </a:solidFill>
                  <a:prstDash val="solid"/>
                  <a:round/>
                  <a:headEnd/>
                  <a:tailEnd/>
                </a:ln>
                <a:effectLst/>
              </p:spPr>
              <p:txBody>
                <a:bodyPr wrap="none" lIns="72000" rIns="72000"/>
                <a:lstStyle/>
                <a:p>
                  <a:endParaRPr lang="en-US"/>
                </a:p>
              </p:txBody>
            </p:sp>
            <p:pic>
              <p:nvPicPr>
                <p:cNvPr id="65" name="Picture 67" descr="sony-ericsson-xperia-x10-sid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094148" y="3459276"/>
                  <a:ext cx="157908" cy="77369"/>
                </a:xfrm>
                <a:prstGeom prst="rect">
                  <a:avLst/>
                </a:prstGeom>
                <a:noFill/>
                <a:ln w="9525">
                  <a:noFill/>
                  <a:miter lim="800000"/>
                  <a:headEnd/>
                  <a:tailEnd/>
                </a:ln>
              </p:spPr>
            </p:pic>
            <p:sp>
              <p:nvSpPr>
                <p:cNvPr id="66" name="Oval 68"/>
                <p:cNvSpPr>
                  <a:spLocks noChangeArrowheads="1"/>
                </p:cNvSpPr>
                <p:nvPr/>
              </p:nvSpPr>
              <p:spPr bwMode="auto">
                <a:xfrm rot="-942518">
                  <a:off x="5650756" y="3139370"/>
                  <a:ext cx="190025" cy="80846"/>
                </a:xfrm>
                <a:prstGeom prst="ellipse">
                  <a:avLst/>
                </a:prstGeom>
                <a:solidFill>
                  <a:srgbClr val="FFCC66"/>
                </a:solidFill>
                <a:ln w="12700" algn="ctr">
                  <a:solidFill>
                    <a:srgbClr val="FFCC66"/>
                  </a:solidFill>
                  <a:round/>
                  <a:headEnd/>
                  <a:tailEnd/>
                </a:ln>
                <a:effectLst/>
              </p:spPr>
              <p:txBody>
                <a:bodyPr wrap="none" lIns="72000" rIns="72000" anchor="ctr"/>
                <a:lstStyle/>
                <a:p>
                  <a:endParaRPr lang="el-GR" altLang="el-GR"/>
                </a:p>
              </p:txBody>
            </p:sp>
            <p:pic>
              <p:nvPicPr>
                <p:cNvPr id="67" name="Picture 69" descr="sony-ericsson-xperia-x10-sid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669491" y="3141108"/>
                  <a:ext cx="157908" cy="77369"/>
                </a:xfrm>
                <a:prstGeom prst="rect">
                  <a:avLst/>
                </a:prstGeom>
                <a:noFill/>
                <a:ln w="9525">
                  <a:noFill/>
                  <a:miter lim="800000"/>
                  <a:headEnd/>
                  <a:tailEnd/>
                </a:ln>
              </p:spPr>
            </p:pic>
            <p:sp>
              <p:nvSpPr>
                <p:cNvPr id="68" name="Line 70"/>
                <p:cNvSpPr>
                  <a:spLocks noChangeShapeType="1"/>
                </p:cNvSpPr>
                <p:nvPr/>
              </p:nvSpPr>
              <p:spPr bwMode="auto">
                <a:xfrm flipH="1" flipV="1">
                  <a:off x="5613286" y="3045484"/>
                  <a:ext cx="34793" cy="148652"/>
                </a:xfrm>
                <a:prstGeom prst="line">
                  <a:avLst/>
                </a:prstGeom>
                <a:noFill/>
                <a:ln w="12700">
                  <a:solidFill>
                    <a:srgbClr val="FFCC66"/>
                  </a:solidFill>
                  <a:prstDash val="dash"/>
                  <a:round/>
                  <a:headEnd/>
                  <a:tailEnd/>
                </a:ln>
                <a:effectLst/>
              </p:spPr>
              <p:txBody>
                <a:bodyPr wrap="none" lIns="72000" rIns="72000"/>
                <a:lstStyle/>
                <a:p>
                  <a:endParaRPr lang="en-US"/>
                </a:p>
              </p:txBody>
            </p:sp>
            <p:sp>
              <p:nvSpPr>
                <p:cNvPr id="69" name="Line 71"/>
                <p:cNvSpPr>
                  <a:spLocks noChangeShapeType="1"/>
                </p:cNvSpPr>
                <p:nvPr/>
              </p:nvSpPr>
              <p:spPr bwMode="auto">
                <a:xfrm>
                  <a:off x="5632021" y="3037660"/>
                  <a:ext cx="192702" cy="99101"/>
                </a:xfrm>
                <a:prstGeom prst="line">
                  <a:avLst/>
                </a:prstGeom>
                <a:noFill/>
                <a:ln w="12700">
                  <a:solidFill>
                    <a:srgbClr val="FFCC66"/>
                  </a:solidFill>
                  <a:prstDash val="dash"/>
                  <a:round/>
                  <a:headEnd/>
                  <a:tailEnd/>
                </a:ln>
                <a:effectLst/>
              </p:spPr>
              <p:txBody>
                <a:bodyPr wrap="none" lIns="72000" rIns="72000"/>
                <a:lstStyle/>
                <a:p>
                  <a:endParaRPr lang="en-US"/>
                </a:p>
              </p:txBody>
            </p:sp>
            <p:sp>
              <p:nvSpPr>
                <p:cNvPr id="70" name="Oval 72"/>
                <p:cNvSpPr>
                  <a:spLocks noChangeArrowheads="1"/>
                </p:cNvSpPr>
                <p:nvPr/>
              </p:nvSpPr>
              <p:spPr bwMode="auto">
                <a:xfrm rot="-942518">
                  <a:off x="5561542" y="2877707"/>
                  <a:ext cx="190025" cy="80846"/>
                </a:xfrm>
                <a:prstGeom prst="ellipse">
                  <a:avLst/>
                </a:prstGeom>
                <a:solidFill>
                  <a:srgbClr val="FFCC66"/>
                </a:solidFill>
                <a:ln w="12700" algn="ctr">
                  <a:solidFill>
                    <a:srgbClr val="FFCC66"/>
                  </a:solidFill>
                  <a:round/>
                  <a:headEnd/>
                  <a:tailEnd/>
                </a:ln>
                <a:effectLst/>
              </p:spPr>
              <p:txBody>
                <a:bodyPr wrap="none" lIns="72000" rIns="72000" anchor="ctr"/>
                <a:lstStyle/>
                <a:p>
                  <a:endParaRPr lang="el-GR" altLang="el-GR"/>
                </a:p>
              </p:txBody>
            </p:sp>
            <p:pic>
              <p:nvPicPr>
                <p:cNvPr id="71" name="Picture 73" descr="sony-ericsson-xperia-x10-sid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90983" y="2874230"/>
                  <a:ext cx="157908" cy="77369"/>
                </a:xfrm>
                <a:prstGeom prst="rect">
                  <a:avLst/>
                </a:prstGeom>
                <a:noFill/>
                <a:ln w="9525">
                  <a:noFill/>
                  <a:miter lim="800000"/>
                  <a:headEnd/>
                  <a:tailEnd/>
                </a:ln>
              </p:spPr>
            </p:pic>
            <p:sp>
              <p:nvSpPr>
                <p:cNvPr id="72" name="Line 74"/>
                <p:cNvSpPr>
                  <a:spLocks noChangeShapeType="1"/>
                </p:cNvSpPr>
                <p:nvPr/>
              </p:nvSpPr>
              <p:spPr bwMode="auto">
                <a:xfrm>
                  <a:off x="5522288" y="2784691"/>
                  <a:ext cx="45499" cy="164300"/>
                </a:xfrm>
                <a:prstGeom prst="line">
                  <a:avLst/>
                </a:prstGeom>
                <a:noFill/>
                <a:ln w="12700">
                  <a:solidFill>
                    <a:srgbClr val="FFCC66"/>
                  </a:solidFill>
                  <a:prstDash val="dash"/>
                  <a:round/>
                  <a:headEnd/>
                  <a:tailEnd/>
                </a:ln>
                <a:effectLst/>
              </p:spPr>
              <p:txBody>
                <a:bodyPr wrap="none" lIns="72000" rIns="72000"/>
                <a:lstStyle/>
                <a:p>
                  <a:endParaRPr lang="en-US"/>
                </a:p>
              </p:txBody>
            </p:sp>
            <p:sp>
              <p:nvSpPr>
                <p:cNvPr id="73" name="Line 75"/>
                <p:cNvSpPr>
                  <a:spLocks noChangeShapeType="1"/>
                </p:cNvSpPr>
                <p:nvPr/>
              </p:nvSpPr>
              <p:spPr bwMode="auto">
                <a:xfrm>
                  <a:off x="5543699" y="2779475"/>
                  <a:ext cx="190025" cy="96494"/>
                </a:xfrm>
                <a:prstGeom prst="line">
                  <a:avLst/>
                </a:prstGeom>
                <a:noFill/>
                <a:ln w="12700">
                  <a:solidFill>
                    <a:srgbClr val="FFCC66"/>
                  </a:solidFill>
                  <a:prstDash val="dash"/>
                  <a:round/>
                  <a:headEnd/>
                  <a:tailEnd/>
                </a:ln>
                <a:effectLst/>
              </p:spPr>
              <p:txBody>
                <a:bodyPr wrap="none" lIns="72000" rIns="72000"/>
                <a:lstStyle/>
                <a:p>
                  <a:endParaRPr lang="en-US"/>
                </a:p>
              </p:txBody>
            </p:sp>
            <p:sp>
              <p:nvSpPr>
                <p:cNvPr id="74" name="Oval 76"/>
                <p:cNvSpPr>
                  <a:spLocks noChangeArrowheads="1"/>
                </p:cNvSpPr>
                <p:nvPr/>
              </p:nvSpPr>
              <p:spPr bwMode="auto">
                <a:xfrm rot="-942518">
                  <a:off x="6064708" y="2770782"/>
                  <a:ext cx="190025" cy="80846"/>
                </a:xfrm>
                <a:prstGeom prst="ellipse">
                  <a:avLst/>
                </a:prstGeom>
                <a:solidFill>
                  <a:srgbClr val="FFCC66"/>
                </a:solidFill>
                <a:ln w="12700" algn="ctr">
                  <a:solidFill>
                    <a:srgbClr val="FFCC66"/>
                  </a:solidFill>
                  <a:round/>
                  <a:headEnd/>
                  <a:tailEnd/>
                </a:ln>
                <a:effectLst/>
              </p:spPr>
              <p:txBody>
                <a:bodyPr wrap="none" lIns="72000" rIns="72000" anchor="ctr"/>
                <a:lstStyle/>
                <a:p>
                  <a:endParaRPr lang="el-GR" altLang="el-GR"/>
                </a:p>
              </p:txBody>
            </p:sp>
            <p:pic>
              <p:nvPicPr>
                <p:cNvPr id="75" name="Picture 77" descr="sony-ericsson-xperia-x10-sid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083443" y="2772521"/>
                  <a:ext cx="157908" cy="77369"/>
                </a:xfrm>
                <a:prstGeom prst="rect">
                  <a:avLst/>
                </a:prstGeom>
                <a:noFill/>
                <a:ln w="9525">
                  <a:noFill/>
                  <a:miter lim="800000"/>
                  <a:headEnd/>
                  <a:tailEnd/>
                </a:ln>
              </p:spPr>
            </p:pic>
            <p:sp>
              <p:nvSpPr>
                <p:cNvPr id="76" name="Line 78"/>
                <p:cNvSpPr>
                  <a:spLocks noChangeShapeType="1"/>
                </p:cNvSpPr>
                <p:nvPr/>
              </p:nvSpPr>
              <p:spPr bwMode="auto">
                <a:xfrm flipH="1" flipV="1">
                  <a:off x="6021885" y="2744703"/>
                  <a:ext cx="48175" cy="93886"/>
                </a:xfrm>
                <a:prstGeom prst="line">
                  <a:avLst/>
                </a:prstGeom>
                <a:noFill/>
                <a:ln w="12700">
                  <a:solidFill>
                    <a:srgbClr val="FFCC66"/>
                  </a:solidFill>
                  <a:prstDash val="dash"/>
                  <a:round/>
                  <a:headEnd/>
                  <a:tailEnd/>
                </a:ln>
                <a:effectLst/>
              </p:spPr>
              <p:txBody>
                <a:bodyPr wrap="none" lIns="72000" rIns="72000"/>
                <a:lstStyle/>
                <a:p>
                  <a:endParaRPr lang="en-US"/>
                </a:p>
              </p:txBody>
            </p:sp>
            <p:sp>
              <p:nvSpPr>
                <p:cNvPr id="77" name="Line 79"/>
                <p:cNvSpPr>
                  <a:spLocks noChangeShapeType="1"/>
                </p:cNvSpPr>
                <p:nvPr/>
              </p:nvSpPr>
              <p:spPr bwMode="auto">
                <a:xfrm>
                  <a:off x="6040620" y="2736879"/>
                  <a:ext cx="179320" cy="28687"/>
                </a:xfrm>
                <a:prstGeom prst="line">
                  <a:avLst/>
                </a:prstGeom>
                <a:noFill/>
                <a:ln w="12700">
                  <a:solidFill>
                    <a:srgbClr val="FFCC66"/>
                  </a:solidFill>
                  <a:prstDash val="dash"/>
                  <a:round/>
                  <a:headEnd/>
                  <a:tailEnd/>
                </a:ln>
                <a:effectLst/>
              </p:spPr>
              <p:txBody>
                <a:bodyPr wrap="none" lIns="72000" rIns="72000"/>
                <a:lstStyle/>
                <a:p>
                  <a:endParaRPr lang="en-US"/>
                </a:p>
              </p:txBody>
            </p:sp>
            <p:sp>
              <p:nvSpPr>
                <p:cNvPr id="78" name="Oval 80"/>
                <p:cNvSpPr>
                  <a:spLocks noChangeArrowheads="1"/>
                </p:cNvSpPr>
                <p:nvPr/>
              </p:nvSpPr>
              <p:spPr bwMode="auto">
                <a:xfrm rot="-942518">
                  <a:off x="5935348" y="2879446"/>
                  <a:ext cx="190025" cy="80846"/>
                </a:xfrm>
                <a:prstGeom prst="ellipse">
                  <a:avLst/>
                </a:prstGeom>
                <a:solidFill>
                  <a:srgbClr val="FFCC66"/>
                </a:solidFill>
                <a:ln w="12700" algn="ctr">
                  <a:solidFill>
                    <a:srgbClr val="FFCC66"/>
                  </a:solidFill>
                  <a:round/>
                  <a:headEnd/>
                  <a:tailEnd/>
                </a:ln>
                <a:effectLst/>
              </p:spPr>
              <p:txBody>
                <a:bodyPr wrap="none" lIns="72000" rIns="72000" anchor="ctr"/>
                <a:lstStyle/>
                <a:p>
                  <a:endParaRPr lang="el-GR" altLang="el-GR"/>
                </a:p>
              </p:txBody>
            </p:sp>
            <p:pic>
              <p:nvPicPr>
                <p:cNvPr id="79" name="Picture 81" descr="sony-ericsson-xperia-x10-sid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964788" y="2875969"/>
                  <a:ext cx="157908" cy="77369"/>
                </a:xfrm>
                <a:prstGeom prst="rect">
                  <a:avLst/>
                </a:prstGeom>
                <a:noFill/>
                <a:ln w="9525">
                  <a:noFill/>
                  <a:miter lim="800000"/>
                  <a:headEnd/>
                  <a:tailEnd/>
                </a:ln>
              </p:spPr>
            </p:pic>
            <p:sp>
              <p:nvSpPr>
                <p:cNvPr id="80" name="Line 82"/>
                <p:cNvSpPr>
                  <a:spLocks noChangeShapeType="1"/>
                </p:cNvSpPr>
                <p:nvPr/>
              </p:nvSpPr>
              <p:spPr bwMode="auto">
                <a:xfrm>
                  <a:off x="5922858" y="2786430"/>
                  <a:ext cx="16058" cy="159084"/>
                </a:xfrm>
                <a:prstGeom prst="line">
                  <a:avLst/>
                </a:prstGeom>
                <a:noFill/>
                <a:ln w="12700">
                  <a:solidFill>
                    <a:srgbClr val="FFCC66"/>
                  </a:solidFill>
                  <a:prstDash val="dash"/>
                  <a:round/>
                  <a:headEnd/>
                  <a:tailEnd/>
                </a:ln>
                <a:effectLst/>
              </p:spPr>
              <p:txBody>
                <a:bodyPr wrap="none" lIns="72000" rIns="72000"/>
                <a:lstStyle/>
                <a:p>
                  <a:endParaRPr lang="en-US"/>
                </a:p>
              </p:txBody>
            </p:sp>
            <p:sp>
              <p:nvSpPr>
                <p:cNvPr id="81" name="Line 83"/>
                <p:cNvSpPr>
                  <a:spLocks noChangeShapeType="1"/>
                </p:cNvSpPr>
                <p:nvPr/>
              </p:nvSpPr>
              <p:spPr bwMode="auto">
                <a:xfrm>
                  <a:off x="5944269" y="2781214"/>
                  <a:ext cx="155232" cy="91278"/>
                </a:xfrm>
                <a:prstGeom prst="line">
                  <a:avLst/>
                </a:prstGeom>
                <a:noFill/>
                <a:ln w="12700">
                  <a:solidFill>
                    <a:srgbClr val="FFCC66"/>
                  </a:solidFill>
                  <a:prstDash val="dash"/>
                  <a:round/>
                  <a:headEnd/>
                  <a:tailEnd/>
                </a:ln>
                <a:effectLst/>
              </p:spPr>
              <p:txBody>
                <a:bodyPr wrap="none" lIns="72000" rIns="72000"/>
                <a:lstStyle/>
                <a:p>
                  <a:endParaRPr lang="en-US"/>
                </a:p>
              </p:txBody>
            </p:sp>
            <p:sp>
              <p:nvSpPr>
                <p:cNvPr id="82" name="Oval 84"/>
                <p:cNvSpPr>
                  <a:spLocks noChangeArrowheads="1"/>
                </p:cNvSpPr>
                <p:nvPr/>
              </p:nvSpPr>
              <p:spPr bwMode="auto">
                <a:xfrm rot="-942518">
                  <a:off x="5825615" y="3586196"/>
                  <a:ext cx="190025" cy="80846"/>
                </a:xfrm>
                <a:prstGeom prst="ellipse">
                  <a:avLst/>
                </a:prstGeom>
                <a:solidFill>
                  <a:srgbClr val="FFCC66"/>
                </a:solidFill>
                <a:ln w="12700" algn="ctr">
                  <a:solidFill>
                    <a:srgbClr val="FFCC66"/>
                  </a:solidFill>
                  <a:round/>
                  <a:headEnd/>
                  <a:tailEnd/>
                </a:ln>
                <a:effectLst/>
              </p:spPr>
              <p:txBody>
                <a:bodyPr wrap="none" lIns="72000" rIns="72000" anchor="ctr"/>
                <a:lstStyle/>
                <a:p>
                  <a:endParaRPr lang="el-GR" altLang="el-GR"/>
                </a:p>
              </p:txBody>
            </p:sp>
            <p:pic>
              <p:nvPicPr>
                <p:cNvPr id="83" name="Picture 85" descr="sony-ericsson-xperia-x10-sid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855056" y="3582718"/>
                  <a:ext cx="157908" cy="77369"/>
                </a:xfrm>
                <a:prstGeom prst="rect">
                  <a:avLst/>
                </a:prstGeom>
                <a:noFill/>
                <a:ln w="9525">
                  <a:noFill/>
                  <a:miter lim="800000"/>
                  <a:headEnd/>
                  <a:tailEnd/>
                </a:ln>
              </p:spPr>
            </p:pic>
            <p:sp>
              <p:nvSpPr>
                <p:cNvPr id="84" name="Line 86"/>
                <p:cNvSpPr>
                  <a:spLocks noChangeShapeType="1"/>
                </p:cNvSpPr>
                <p:nvPr/>
              </p:nvSpPr>
              <p:spPr bwMode="auto">
                <a:xfrm>
                  <a:off x="5786361" y="3493179"/>
                  <a:ext cx="45499" cy="164300"/>
                </a:xfrm>
                <a:prstGeom prst="line">
                  <a:avLst/>
                </a:prstGeom>
                <a:noFill/>
                <a:ln w="12700">
                  <a:solidFill>
                    <a:srgbClr val="FFCC66"/>
                  </a:solidFill>
                  <a:prstDash val="dash"/>
                  <a:round/>
                  <a:headEnd/>
                  <a:tailEnd/>
                </a:ln>
                <a:effectLst/>
              </p:spPr>
              <p:txBody>
                <a:bodyPr wrap="none" lIns="72000" rIns="72000"/>
                <a:lstStyle/>
                <a:p>
                  <a:endParaRPr lang="en-US"/>
                </a:p>
              </p:txBody>
            </p:sp>
            <p:sp>
              <p:nvSpPr>
                <p:cNvPr id="85" name="Line 87"/>
                <p:cNvSpPr>
                  <a:spLocks noChangeShapeType="1"/>
                </p:cNvSpPr>
                <p:nvPr/>
              </p:nvSpPr>
              <p:spPr bwMode="auto">
                <a:xfrm>
                  <a:off x="5807772" y="3487964"/>
                  <a:ext cx="190025" cy="96494"/>
                </a:xfrm>
                <a:prstGeom prst="line">
                  <a:avLst/>
                </a:prstGeom>
                <a:noFill/>
                <a:ln w="12700">
                  <a:solidFill>
                    <a:srgbClr val="FFCC66"/>
                  </a:solidFill>
                  <a:prstDash val="dash"/>
                  <a:round/>
                  <a:headEnd/>
                  <a:tailEnd/>
                </a:ln>
                <a:effectLst/>
              </p:spPr>
              <p:txBody>
                <a:bodyPr wrap="none" lIns="72000" rIns="72000"/>
                <a:lstStyle/>
                <a:p>
                  <a:endParaRPr lang="en-US"/>
                </a:p>
              </p:txBody>
            </p:sp>
          </p:grpSp>
          <p:sp>
            <p:nvSpPr>
              <p:cNvPr id="62" name="TextBox 15"/>
              <p:cNvSpPr txBox="1">
                <a:spLocks noChangeArrowheads="1"/>
              </p:cNvSpPr>
              <p:nvPr/>
            </p:nvSpPr>
            <p:spPr bwMode="auto">
              <a:xfrm>
                <a:off x="2222510" y="3968957"/>
                <a:ext cx="902721" cy="646331"/>
              </a:xfrm>
              <a:prstGeom prst="rect">
                <a:avLst/>
              </a:prstGeom>
              <a:noFill/>
              <a:ln w="9525">
                <a:noFill/>
                <a:miter lim="800000"/>
                <a:headEnd/>
                <a:tailEnd/>
              </a:ln>
            </p:spPr>
            <p:txBody>
              <a:bodyPr>
                <a:spAutoFit/>
              </a:bodyPr>
              <a:lstStyle/>
              <a:p>
                <a:r>
                  <a:rPr lang="en-US" altLang="el-GR" sz="1800">
                    <a:solidFill>
                      <a:srgbClr val="000000"/>
                    </a:solidFill>
                    <a:latin typeface="Calibri" pitchFamily="34" charset="0"/>
                  </a:rPr>
                  <a:t>Park area</a:t>
                </a:r>
              </a:p>
            </p:txBody>
          </p:sp>
        </p:grpSp>
        <p:pic>
          <p:nvPicPr>
            <p:cNvPr id="14" name="Picture 10" descr="images.jpg"/>
            <p:cNvPicPr>
              <a:picLocks noChangeAspect="1"/>
            </p:cNvPicPr>
            <p:nvPr/>
          </p:nvPicPr>
          <p:blipFill>
            <a:blip r:embed="rId7" cstate="print"/>
            <a:srcRect/>
            <a:stretch>
              <a:fillRect/>
            </a:stretch>
          </p:blipFill>
          <p:spPr bwMode="auto">
            <a:xfrm>
              <a:off x="8194675" y="5480050"/>
              <a:ext cx="192088" cy="431800"/>
            </a:xfrm>
            <a:prstGeom prst="rect">
              <a:avLst/>
            </a:prstGeom>
            <a:noFill/>
            <a:ln w="9525">
              <a:noFill/>
              <a:miter lim="800000"/>
              <a:headEnd/>
              <a:tailEnd/>
            </a:ln>
          </p:spPr>
        </p:pic>
        <p:pic>
          <p:nvPicPr>
            <p:cNvPr id="15" name="Picture 19" descr="images.jpg"/>
            <p:cNvPicPr>
              <a:picLocks noChangeAspect="1"/>
            </p:cNvPicPr>
            <p:nvPr/>
          </p:nvPicPr>
          <p:blipFill>
            <a:blip r:embed="rId7" cstate="print"/>
            <a:srcRect/>
            <a:stretch>
              <a:fillRect/>
            </a:stretch>
          </p:blipFill>
          <p:spPr bwMode="auto">
            <a:xfrm>
              <a:off x="7175500" y="5437188"/>
              <a:ext cx="192088" cy="430212"/>
            </a:xfrm>
            <a:prstGeom prst="rect">
              <a:avLst/>
            </a:prstGeom>
            <a:noFill/>
            <a:ln w="9525">
              <a:noFill/>
              <a:miter lim="800000"/>
              <a:headEnd/>
              <a:tailEnd/>
            </a:ln>
          </p:spPr>
        </p:pic>
        <p:cxnSp>
          <p:nvCxnSpPr>
            <p:cNvPr id="16" name="Straight Arrow Connector 37"/>
            <p:cNvCxnSpPr>
              <a:cxnSpLocks noChangeShapeType="1"/>
            </p:cNvCxnSpPr>
            <p:nvPr/>
          </p:nvCxnSpPr>
          <p:spPr bwMode="auto">
            <a:xfrm flipV="1">
              <a:off x="7415213" y="5765800"/>
              <a:ext cx="746125" cy="0"/>
            </a:xfrm>
            <a:prstGeom prst="straightConnector1">
              <a:avLst/>
            </a:prstGeom>
            <a:noFill/>
            <a:ln w="28575">
              <a:solidFill>
                <a:srgbClr val="00B050"/>
              </a:solidFill>
              <a:round/>
              <a:headEnd type="arrow" w="med" len="med"/>
              <a:tailEnd/>
            </a:ln>
          </p:spPr>
        </p:cxnSp>
        <p:cxnSp>
          <p:nvCxnSpPr>
            <p:cNvPr id="17" name="Straight Arrow Connector 39"/>
            <p:cNvCxnSpPr>
              <a:cxnSpLocks noChangeShapeType="1"/>
            </p:cNvCxnSpPr>
            <p:nvPr/>
          </p:nvCxnSpPr>
          <p:spPr bwMode="auto">
            <a:xfrm flipH="1" flipV="1">
              <a:off x="7415213" y="5624513"/>
              <a:ext cx="746125" cy="0"/>
            </a:xfrm>
            <a:prstGeom prst="straightConnector1">
              <a:avLst/>
            </a:prstGeom>
            <a:noFill/>
            <a:ln w="28575">
              <a:solidFill>
                <a:srgbClr val="00B050"/>
              </a:solidFill>
              <a:round/>
              <a:headEnd type="arrow" w="med" len="med"/>
              <a:tailEnd/>
            </a:ln>
          </p:spPr>
        </p:cxnSp>
        <p:sp>
          <p:nvSpPr>
            <p:cNvPr id="18" name="TextBox 2"/>
            <p:cNvSpPr txBox="1">
              <a:spLocks noChangeArrowheads="1"/>
            </p:cNvSpPr>
            <p:nvPr/>
          </p:nvSpPr>
          <p:spPr bwMode="auto">
            <a:xfrm>
              <a:off x="6831013" y="5867400"/>
              <a:ext cx="2095500" cy="708025"/>
            </a:xfrm>
            <a:prstGeom prst="rect">
              <a:avLst/>
            </a:prstGeom>
            <a:noFill/>
            <a:ln w="9525">
              <a:noFill/>
              <a:miter lim="800000"/>
              <a:headEnd/>
              <a:tailEnd/>
            </a:ln>
          </p:spPr>
          <p:txBody>
            <a:bodyPr wrap="none">
              <a:spAutoFit/>
            </a:bodyPr>
            <a:lstStyle/>
            <a:p>
              <a:pPr algn="ctr"/>
              <a:r>
                <a:rPr lang="en-US" altLang="el-GR" dirty="0"/>
                <a:t>Mobile </a:t>
              </a:r>
            </a:p>
            <a:p>
              <a:pPr algn="ctr"/>
              <a:r>
                <a:rPr lang="en-US" altLang="el-GR" dirty="0"/>
                <a:t>Device-to-device</a:t>
              </a:r>
            </a:p>
          </p:txBody>
        </p:sp>
        <p:grpSp>
          <p:nvGrpSpPr>
            <p:cNvPr id="19" name="Group 145"/>
            <p:cNvGrpSpPr>
              <a:grpSpLocks/>
            </p:cNvGrpSpPr>
            <p:nvPr/>
          </p:nvGrpSpPr>
          <p:grpSpPr bwMode="auto">
            <a:xfrm>
              <a:off x="-65569" y="5238751"/>
              <a:ext cx="2988026" cy="1560501"/>
              <a:chOff x="-31910" y="5204418"/>
              <a:chExt cx="2989206" cy="1561220"/>
            </a:xfrm>
          </p:grpSpPr>
          <p:sp>
            <p:nvSpPr>
              <p:cNvPr id="20" name="TextBox 143"/>
              <p:cNvSpPr txBox="1">
                <a:spLocks noChangeArrowheads="1"/>
              </p:cNvSpPr>
              <p:nvPr/>
            </p:nvSpPr>
            <p:spPr bwMode="auto">
              <a:xfrm>
                <a:off x="-31910" y="5842308"/>
                <a:ext cx="2858628" cy="923330"/>
              </a:xfrm>
              <a:prstGeom prst="rect">
                <a:avLst/>
              </a:prstGeom>
              <a:noFill/>
              <a:ln w="9525">
                <a:noFill/>
                <a:miter lim="800000"/>
                <a:headEnd/>
                <a:tailEnd/>
              </a:ln>
            </p:spPr>
            <p:txBody>
              <a:bodyPr>
                <a:spAutoFit/>
              </a:bodyPr>
              <a:lstStyle/>
              <a:p>
                <a:r>
                  <a:rPr lang="en-US" altLang="el-GR" sz="1800" dirty="0"/>
                  <a:t>Context-aware interference and mobility management</a:t>
                </a:r>
              </a:p>
            </p:txBody>
          </p:sp>
          <p:pic>
            <p:nvPicPr>
              <p:cNvPr id="21" name="Picture 1"/>
              <p:cNvPicPr>
                <a:picLocks noChangeAspect="1" noChangeArrowheads="1"/>
              </p:cNvPicPr>
              <p:nvPr/>
            </p:nvPicPr>
            <p:blipFill>
              <a:blip r:embed="rId8" cstate="print">
                <a:duotone>
                  <a:prstClr val="black"/>
                  <a:schemeClr val="accent1">
                    <a:tint val="45000"/>
                    <a:satMod val="400000"/>
                  </a:schemeClr>
                </a:duotone>
              </a:blip>
              <a:srcRect/>
              <a:stretch>
                <a:fillRect/>
              </a:stretch>
            </p:blipFill>
            <p:spPr bwMode="auto">
              <a:xfrm>
                <a:off x="2029492" y="5204418"/>
                <a:ext cx="927804" cy="808314"/>
              </a:xfrm>
              <a:prstGeom prst="rect">
                <a:avLst/>
              </a:prstGeom>
              <a:noFill/>
              <a:ln w="28575">
                <a:solidFill>
                  <a:schemeClr val="tx2">
                    <a:lumMod val="90000"/>
                    <a:lumOff val="10000"/>
                  </a:schemeClr>
                </a:solidFill>
                <a:miter lim="800000"/>
                <a:headEnd/>
                <a:tailEnd/>
              </a:ln>
              <a:effectLst>
                <a:outerShdw blurRad="50800" dist="38100" dir="2700000" algn="tl" rotWithShape="0">
                  <a:prstClr val="black">
                    <a:alpha val="40000"/>
                  </a:prstClr>
                </a:outerShdw>
              </a:effectLst>
            </p:spPr>
          </p:pic>
        </p:grpSp>
      </p:grpSp>
      <p:sp>
        <p:nvSpPr>
          <p:cNvPr id="150" name="149 - TextBox"/>
          <p:cNvSpPr txBox="1"/>
          <p:nvPr/>
        </p:nvSpPr>
        <p:spPr>
          <a:xfrm>
            <a:off x="4499992" y="6381328"/>
            <a:ext cx="4464496" cy="369332"/>
          </a:xfrm>
          <a:prstGeom prst="rect">
            <a:avLst/>
          </a:prstGeom>
          <a:noFill/>
        </p:spPr>
        <p:txBody>
          <a:bodyPr wrap="square" rtlCol="0">
            <a:spAutoFit/>
          </a:bodyPr>
          <a:lstStyle/>
          <a:p>
            <a:r>
              <a:rPr lang="en-US" altLang="el-GR" dirty="0">
                <a:latin typeface="Arial" pitchFamily="34" charset="0"/>
                <a:cs typeface="Arial" pitchFamily="34" charset="0"/>
              </a:rPr>
              <a:t>EU project METIS - </a:t>
            </a:r>
            <a:r>
              <a:rPr lang="en-US" dirty="0">
                <a:latin typeface="Arial" charset="0"/>
                <a:cs typeface="Arial" charset="0"/>
                <a:hlinkClick r:id="rId9"/>
              </a:rPr>
              <a:t>www.metis2020.com</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p:cNvPicPr>
            <a:picLocks noChangeAspect="1"/>
          </p:cNvPicPr>
          <p:nvPr/>
        </p:nvPicPr>
        <p:blipFill>
          <a:blip r:embed="rId3" cstate="print"/>
          <a:stretch>
            <a:fillRect/>
          </a:stretch>
        </p:blipFill>
        <p:spPr>
          <a:xfrm>
            <a:off x="5436096" y="1844824"/>
            <a:ext cx="3219989" cy="2286964"/>
          </a:xfrm>
          <a:prstGeom prst="rect">
            <a:avLst/>
          </a:prstGeom>
        </p:spPr>
      </p:pic>
      <p:sp>
        <p:nvSpPr>
          <p:cNvPr id="2" name="Τίτλος 1"/>
          <p:cNvSpPr>
            <a:spLocks noGrp="1"/>
          </p:cNvSpPr>
          <p:nvPr>
            <p:ph type="title"/>
          </p:nvPr>
        </p:nvSpPr>
        <p:spPr>
          <a:xfrm>
            <a:off x="395536" y="188640"/>
            <a:ext cx="7467600" cy="634082"/>
          </a:xfrm>
        </p:spPr>
        <p:txBody>
          <a:bodyPr/>
          <a:lstStyle/>
          <a:p>
            <a:r>
              <a:rPr lang="en-US" dirty="0" smtClean="0"/>
              <a:t>5G Characteristics</a:t>
            </a:r>
            <a:endParaRPr lang="el-GR" dirty="0"/>
          </a:p>
        </p:txBody>
      </p:sp>
      <p:sp>
        <p:nvSpPr>
          <p:cNvPr id="3" name="Θέση περιεχομένου 2"/>
          <p:cNvSpPr>
            <a:spLocks noGrp="1"/>
          </p:cNvSpPr>
          <p:nvPr>
            <p:ph sz="quarter" idx="1"/>
          </p:nvPr>
        </p:nvSpPr>
        <p:spPr>
          <a:xfrm>
            <a:off x="467544" y="836712"/>
            <a:ext cx="5760640" cy="5017768"/>
          </a:xfrm>
        </p:spPr>
        <p:txBody>
          <a:bodyPr>
            <a:normAutofit fontScale="92500" lnSpcReduction="20000"/>
          </a:bodyPr>
          <a:lstStyle/>
          <a:p>
            <a:r>
              <a:rPr lang="en-US" sz="2000" dirty="0" smtClean="0"/>
              <a:t>Heterogeneous network access environment.</a:t>
            </a:r>
          </a:p>
          <a:p>
            <a:r>
              <a:rPr lang="en-US" sz="2000" dirty="0" smtClean="0"/>
              <a:t>Entirely </a:t>
            </a:r>
            <a:r>
              <a:rPr lang="en-US" sz="2000" dirty="0"/>
              <a:t>IP based.</a:t>
            </a:r>
          </a:p>
          <a:p>
            <a:r>
              <a:rPr lang="en-US" sz="2000" dirty="0" smtClean="0"/>
              <a:t>Each of the radio technologies is considered as the IP link for the outside internet world.</a:t>
            </a:r>
          </a:p>
          <a:p>
            <a:r>
              <a:rPr lang="en-US" sz="2000" dirty="0" smtClean="0"/>
              <a:t>Massive MIMO (</a:t>
            </a:r>
            <a:r>
              <a:rPr lang="en-US" sz="2000" dirty="0" err="1" smtClean="0"/>
              <a:t>mMIMO</a:t>
            </a:r>
            <a:r>
              <a:rPr lang="en-US" sz="2000" dirty="0" smtClean="0"/>
              <a:t>)</a:t>
            </a:r>
          </a:p>
          <a:p>
            <a:pPr lvl="1"/>
            <a:r>
              <a:rPr lang="en-US" sz="1700" dirty="0" smtClean="0"/>
              <a:t>50-100 antennas / base station</a:t>
            </a:r>
          </a:p>
          <a:p>
            <a:r>
              <a:rPr lang="en-US" sz="2000" dirty="0" err="1" smtClean="0"/>
              <a:t>mmWave</a:t>
            </a:r>
            <a:r>
              <a:rPr lang="en-US" sz="2000" dirty="0" smtClean="0"/>
              <a:t> spectrum: </a:t>
            </a:r>
          </a:p>
          <a:p>
            <a:pPr lvl="1"/>
            <a:r>
              <a:rPr lang="en-US" altLang="el-GR" sz="1700" dirty="0" smtClean="0"/>
              <a:t>Officially </a:t>
            </a:r>
            <a:r>
              <a:rPr lang="en-GB" altLang="el-GR" sz="1700" dirty="0" smtClean="0"/>
              <a:t>between 30 and 300 GHz </a:t>
            </a:r>
            <a:endParaRPr lang="en-US" altLang="el-GR" sz="1700" dirty="0" smtClean="0"/>
          </a:p>
          <a:p>
            <a:pPr lvl="1"/>
            <a:r>
              <a:rPr lang="en-US" altLang="el-GR" sz="1700" dirty="0" smtClean="0"/>
              <a:t>&gt; </a:t>
            </a:r>
            <a:r>
              <a:rPr lang="en-US" altLang="el-GR" sz="1700" dirty="0" smtClean="0"/>
              <a:t>26GHz</a:t>
            </a:r>
            <a:r>
              <a:rPr lang="el-GR" altLang="el-GR" sz="1700" dirty="0" smtClean="0"/>
              <a:t> </a:t>
            </a:r>
            <a:r>
              <a:rPr lang="en-US" altLang="el-GR" sz="1700" dirty="0" smtClean="0"/>
              <a:t>and </a:t>
            </a:r>
            <a:r>
              <a:rPr lang="el-GR" altLang="el-GR" sz="1700" dirty="0" smtClean="0"/>
              <a:t>&gt; </a:t>
            </a:r>
            <a:r>
              <a:rPr lang="el-GR" altLang="el-GR" sz="1700" dirty="0" smtClean="0"/>
              <a:t>60 </a:t>
            </a:r>
            <a:r>
              <a:rPr lang="en-US" altLang="el-GR" sz="1700" dirty="0" smtClean="0"/>
              <a:t>GHz </a:t>
            </a:r>
            <a:endParaRPr lang="en-US" altLang="el-GR" sz="1700" dirty="0" smtClean="0"/>
          </a:p>
          <a:p>
            <a:pPr lvl="1"/>
            <a:r>
              <a:rPr lang="en-US" altLang="el-GR" sz="1700" dirty="0" err="1" smtClean="0"/>
              <a:t>Spectrun</a:t>
            </a:r>
            <a:r>
              <a:rPr lang="el-GR" altLang="el-GR" sz="1700" dirty="0" smtClean="0"/>
              <a:t> </a:t>
            </a:r>
            <a:r>
              <a:rPr lang="el-GR" altLang="el-GR" sz="1700" dirty="0" smtClean="0"/>
              <a:t>28-38</a:t>
            </a:r>
            <a:r>
              <a:rPr lang="en-US" altLang="el-GR" sz="1700" dirty="0" smtClean="0"/>
              <a:t>GHz </a:t>
            </a:r>
            <a:r>
              <a:rPr lang="en-GB" altLang="el-GR" sz="1700" dirty="0" smtClean="0"/>
              <a:t>good propagation characteristics</a:t>
            </a:r>
            <a:r>
              <a:rPr lang="el-GR" altLang="el-GR" sz="1700" dirty="0" smtClean="0"/>
              <a:t>. </a:t>
            </a:r>
          </a:p>
          <a:p>
            <a:pPr lvl="1"/>
            <a:r>
              <a:rPr lang="en-US" altLang="el-GR" sz="1700" dirty="0" smtClean="0"/>
              <a:t>Currently used frequencies &lt;</a:t>
            </a:r>
            <a:r>
              <a:rPr lang="el-GR" altLang="el-GR" sz="1700" dirty="0" smtClean="0"/>
              <a:t> 6</a:t>
            </a:r>
            <a:r>
              <a:rPr lang="en-US" altLang="el-GR" sz="1700" dirty="0" smtClean="0"/>
              <a:t>GHz</a:t>
            </a:r>
            <a:r>
              <a:rPr lang="en-US" altLang="el-GR" sz="1700" dirty="0" smtClean="0"/>
              <a:t>.</a:t>
            </a:r>
          </a:p>
          <a:p>
            <a:pPr lvl="1"/>
            <a:r>
              <a:rPr lang="en-GB" sz="1800" dirty="0" smtClean="0"/>
              <a:t>802.11ad Wi-Fi standard (operating at 60 GHz)</a:t>
            </a:r>
            <a:endParaRPr lang="el-GR" altLang="el-GR" sz="1700" dirty="0" smtClean="0"/>
          </a:p>
          <a:p>
            <a:r>
              <a:rPr lang="el-GR" altLang="el-GR" sz="2000" dirty="0" smtClean="0"/>
              <a:t>ΝΟΜΑ – </a:t>
            </a:r>
            <a:r>
              <a:rPr lang="en-GB" altLang="el-GR" sz="2000" dirty="0" smtClean="0"/>
              <a:t>Non </a:t>
            </a:r>
            <a:r>
              <a:rPr lang="el-GR" altLang="el-GR" sz="2000" dirty="0" smtClean="0"/>
              <a:t>Ο</a:t>
            </a:r>
            <a:r>
              <a:rPr lang="en-GB" altLang="el-GR" sz="2000" dirty="0" err="1" smtClean="0"/>
              <a:t>rthogonal</a:t>
            </a:r>
            <a:r>
              <a:rPr lang="en-GB" altLang="el-GR" sz="2000" dirty="0" smtClean="0"/>
              <a:t> </a:t>
            </a:r>
            <a:r>
              <a:rPr lang="el-GR" altLang="el-GR" sz="2000" dirty="0" smtClean="0"/>
              <a:t>Μ</a:t>
            </a:r>
            <a:r>
              <a:rPr lang="en-GB" altLang="el-GR" sz="2000" dirty="0" err="1" smtClean="0"/>
              <a:t>ultiple</a:t>
            </a:r>
            <a:r>
              <a:rPr lang="en-GB" altLang="el-GR" sz="2000" dirty="0" smtClean="0"/>
              <a:t> </a:t>
            </a:r>
            <a:r>
              <a:rPr lang="el-GR" altLang="el-GR" sz="2000" dirty="0" smtClean="0"/>
              <a:t>Α</a:t>
            </a:r>
            <a:r>
              <a:rPr lang="en-GB" altLang="el-GR" sz="2000" dirty="0" err="1" smtClean="0"/>
              <a:t>ccess</a:t>
            </a:r>
            <a:endParaRPr lang="el-GR" altLang="el-GR" sz="2000" dirty="0" smtClean="0"/>
          </a:p>
          <a:p>
            <a:pPr lvl="1"/>
            <a:r>
              <a:rPr lang="en-US" altLang="el-GR" sz="1700" dirty="0" smtClean="0"/>
              <a:t>Multiple users per RB (Resource Block)</a:t>
            </a:r>
            <a:endParaRPr lang="el-GR" altLang="el-GR" sz="2000" dirty="0" smtClean="0"/>
          </a:p>
          <a:p>
            <a:r>
              <a:rPr lang="en-GB" altLang="el-GR" sz="2000" dirty="0" err="1" smtClean="0"/>
              <a:t>Beamforming</a:t>
            </a:r>
            <a:r>
              <a:rPr lang="en-GB" altLang="el-GR" sz="2000" dirty="0" smtClean="0"/>
              <a:t> </a:t>
            </a:r>
          </a:p>
          <a:p>
            <a:pPr lvl="1"/>
            <a:r>
              <a:rPr lang="en-GB" altLang="el-GR" sz="1700" dirty="0" smtClean="0"/>
              <a:t>communication lobes in one direction = reduced attenuation. Spatial multiplexing (separate users and spatially)</a:t>
            </a:r>
            <a:endParaRPr lang="el-GR" altLang="el-GR" sz="1700" dirty="0" smtClean="0"/>
          </a:p>
          <a:p>
            <a:endParaRPr lang="en-US" altLang="el-GR" sz="2000" dirty="0" smtClean="0"/>
          </a:p>
          <a:p>
            <a:endParaRPr lang="en-US" sz="2000" dirty="0"/>
          </a:p>
          <a:p>
            <a:endParaRPr lang="el-GR" sz="2000" dirty="0"/>
          </a:p>
        </p:txBody>
      </p:sp>
      <p:sp>
        <p:nvSpPr>
          <p:cNvPr id="4" name="Θέση αριθμού διαφάνειας 3"/>
          <p:cNvSpPr>
            <a:spLocks noGrp="1"/>
          </p:cNvSpPr>
          <p:nvPr>
            <p:ph type="sldNum" sz="quarter" idx="15"/>
          </p:nvPr>
        </p:nvSpPr>
        <p:spPr/>
        <p:txBody>
          <a:bodyPr/>
          <a:lstStyle/>
          <a:p>
            <a:fld id="{93B0E327-F3A5-4F58-B50D-CC61C24A262C}" type="slidenum">
              <a:rPr lang="el-GR" smtClean="0"/>
              <a:pPr/>
              <a:t>6</a:t>
            </a:fld>
            <a:endParaRPr lang="el-GR"/>
          </a:p>
        </p:txBody>
      </p:sp>
    </p:spTree>
    <p:extLst>
      <p:ext uri="{BB962C8B-B14F-4D97-AF65-F5344CB8AC3E}">
        <p14:creationId xmlns="" xmlns:p14="http://schemas.microsoft.com/office/powerpoint/2010/main" val="716786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0"/>
            <a:ext cx="7467600" cy="620688"/>
          </a:xfrm>
        </p:spPr>
        <p:txBody>
          <a:bodyPr/>
          <a:lstStyle/>
          <a:p>
            <a:r>
              <a:rPr lang="en-US" dirty="0" smtClean="0"/>
              <a:t>LTE/EPC Network Architecture</a:t>
            </a:r>
            <a:endParaRPr lang="el-GR" dirty="0"/>
          </a:p>
        </p:txBody>
      </p:sp>
      <p:sp>
        <p:nvSpPr>
          <p:cNvPr id="4" name="Θέση αριθμού διαφάνειας 3"/>
          <p:cNvSpPr>
            <a:spLocks noGrp="1"/>
          </p:cNvSpPr>
          <p:nvPr>
            <p:ph type="sldNum" sz="quarter" idx="15"/>
          </p:nvPr>
        </p:nvSpPr>
        <p:spPr/>
        <p:txBody>
          <a:bodyPr/>
          <a:lstStyle/>
          <a:p>
            <a:fld id="{93B0E327-F3A5-4F58-B50D-CC61C24A262C}" type="slidenum">
              <a:rPr lang="el-GR" smtClean="0"/>
              <a:pPr/>
              <a:t>7</a:t>
            </a:fld>
            <a:endParaRPr lang="el-GR"/>
          </a:p>
        </p:txBody>
      </p:sp>
      <p:pic>
        <p:nvPicPr>
          <p:cNvPr id="31745" name="Picture 1"/>
          <p:cNvPicPr>
            <a:picLocks noChangeAspect="1" noChangeArrowheads="1"/>
          </p:cNvPicPr>
          <p:nvPr/>
        </p:nvPicPr>
        <p:blipFill>
          <a:blip r:embed="rId2" cstate="print"/>
          <a:srcRect/>
          <a:stretch>
            <a:fillRect/>
          </a:stretch>
        </p:blipFill>
        <p:spPr bwMode="auto">
          <a:xfrm>
            <a:off x="323528" y="620688"/>
            <a:ext cx="7801568" cy="3888432"/>
          </a:xfrm>
          <a:prstGeom prst="rect">
            <a:avLst/>
          </a:prstGeom>
          <a:noFill/>
          <a:ln w="9525">
            <a:noFill/>
            <a:miter lim="800000"/>
            <a:headEnd/>
            <a:tailEnd/>
          </a:ln>
        </p:spPr>
      </p:pic>
      <p:sp>
        <p:nvSpPr>
          <p:cNvPr id="8" name="7 - TextBox"/>
          <p:cNvSpPr txBox="1"/>
          <p:nvPr/>
        </p:nvSpPr>
        <p:spPr>
          <a:xfrm>
            <a:off x="179512" y="4581128"/>
            <a:ext cx="8604448" cy="2862322"/>
          </a:xfrm>
          <a:prstGeom prst="rect">
            <a:avLst/>
          </a:prstGeom>
          <a:noFill/>
        </p:spPr>
        <p:txBody>
          <a:bodyPr wrap="square" rtlCol="0">
            <a:spAutoFit/>
          </a:bodyPr>
          <a:lstStyle/>
          <a:p>
            <a:pPr>
              <a:buFont typeface="Arial" pitchFamily="34" charset="0"/>
              <a:buChar char="•"/>
            </a:pPr>
            <a:r>
              <a:rPr lang="en-US" dirty="0" smtClean="0"/>
              <a:t>EPC (Evolved Packet Core): </a:t>
            </a:r>
            <a:r>
              <a:rPr lang="el-GR" dirty="0" smtClean="0"/>
              <a:t>Δίκτυο κορμού </a:t>
            </a:r>
          </a:p>
          <a:p>
            <a:pPr>
              <a:buFont typeface="Arial" pitchFamily="34" charset="0"/>
              <a:buChar char="•"/>
            </a:pPr>
            <a:r>
              <a:rPr lang="en-US" dirty="0" smtClean="0"/>
              <a:t>HSS (Home Subscriber Server): </a:t>
            </a:r>
            <a:r>
              <a:rPr lang="el-GR" dirty="0" smtClean="0"/>
              <a:t>Περιέχει πληροφορίες (συνδρομής κτλ.) σχετικά με τους χρήστες.</a:t>
            </a:r>
          </a:p>
          <a:p>
            <a:pPr>
              <a:buFont typeface="Arial" pitchFamily="34" charset="0"/>
              <a:buChar char="•"/>
            </a:pPr>
            <a:r>
              <a:rPr lang="el-GR" dirty="0" smtClean="0"/>
              <a:t>ΜΜΕ (</a:t>
            </a:r>
            <a:r>
              <a:rPr lang="en-US" dirty="0" smtClean="0"/>
              <a:t>Mobility Management Entity) : </a:t>
            </a:r>
            <a:r>
              <a:rPr lang="el-GR" dirty="0" smtClean="0"/>
              <a:t>Οντότητα Υποστήριξης Κινητικότητας</a:t>
            </a:r>
          </a:p>
          <a:p>
            <a:pPr>
              <a:buFont typeface="Arial" pitchFamily="34" charset="0"/>
              <a:buChar char="•"/>
            </a:pPr>
            <a:r>
              <a:rPr lang="en-US" dirty="0" smtClean="0"/>
              <a:t>P-GW (Packet Gateway): </a:t>
            </a:r>
            <a:r>
              <a:rPr lang="el-GR" dirty="0" smtClean="0"/>
              <a:t>Παρέχει πρόσβαση σε ένα δίκτυο μεταγωγής πακέτων</a:t>
            </a:r>
          </a:p>
          <a:p>
            <a:pPr>
              <a:buFont typeface="Arial" pitchFamily="34" charset="0"/>
              <a:buChar char="•"/>
            </a:pPr>
            <a:r>
              <a:rPr lang="en-US" dirty="0" smtClean="0"/>
              <a:t>S-GW (Service Gateway): </a:t>
            </a:r>
            <a:r>
              <a:rPr lang="el-GR" dirty="0" smtClean="0"/>
              <a:t>Παρέχει πρόσβαση στο δίκτυο κορμού του </a:t>
            </a:r>
            <a:r>
              <a:rPr lang="en-US" dirty="0" smtClean="0"/>
              <a:t>LTE</a:t>
            </a:r>
          </a:p>
          <a:p>
            <a:pPr>
              <a:buFont typeface="Arial" pitchFamily="34" charset="0"/>
              <a:buChar char="•"/>
            </a:pPr>
            <a:r>
              <a:rPr lang="en-US" dirty="0" smtClean="0"/>
              <a:t>E-UTRAN (Evolved Universal Terrestrial Radio Access): </a:t>
            </a:r>
            <a:r>
              <a:rPr lang="el-GR" dirty="0" smtClean="0"/>
              <a:t>Δίκτυο πρόσβασης</a:t>
            </a:r>
          </a:p>
          <a:p>
            <a:pPr>
              <a:buFont typeface="Arial" pitchFamily="34" charset="0"/>
              <a:buChar char="•"/>
            </a:pPr>
            <a:endParaRPr lang="en-US" dirty="0" smtClean="0"/>
          </a:p>
          <a:p>
            <a:pPr>
              <a:buFont typeface="Arial" pitchFamily="34" charset="0"/>
              <a:buChar char="•"/>
            </a:pPr>
            <a:endParaRPr lang="en-GB" dirty="0" smtClean="0"/>
          </a:p>
          <a:p>
            <a:r>
              <a:rPr lang="en-US" dirty="0" smtClean="0"/>
              <a:t>  </a:t>
            </a:r>
            <a:endParaRPr lang="en-GB" dirty="0"/>
          </a:p>
        </p:txBody>
      </p:sp>
    </p:spTree>
    <p:extLst>
      <p:ext uri="{BB962C8B-B14F-4D97-AF65-F5344CB8AC3E}">
        <p14:creationId xmlns="" xmlns:p14="http://schemas.microsoft.com/office/powerpoint/2010/main" val="716786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850106"/>
          </a:xfrm>
        </p:spPr>
        <p:txBody>
          <a:bodyPr/>
          <a:lstStyle/>
          <a:p>
            <a:r>
              <a:rPr lang="en-US" dirty="0" smtClean="0"/>
              <a:t>EPC – Hardware Based Architecture</a:t>
            </a:r>
            <a:endParaRPr lang="el-GR" dirty="0"/>
          </a:p>
        </p:txBody>
      </p:sp>
      <p:sp>
        <p:nvSpPr>
          <p:cNvPr id="4" name="Θέση αριθμού διαφάνειας 3"/>
          <p:cNvSpPr>
            <a:spLocks noGrp="1"/>
          </p:cNvSpPr>
          <p:nvPr>
            <p:ph type="sldNum" sz="quarter" idx="15"/>
          </p:nvPr>
        </p:nvSpPr>
        <p:spPr/>
        <p:txBody>
          <a:bodyPr/>
          <a:lstStyle/>
          <a:p>
            <a:fld id="{93B0E327-F3A5-4F58-B50D-CC61C24A262C}" type="slidenum">
              <a:rPr lang="el-GR" smtClean="0"/>
              <a:pPr/>
              <a:t>8</a:t>
            </a:fld>
            <a:endParaRPr lang="el-GR"/>
          </a:p>
        </p:txBody>
      </p:sp>
      <p:pic>
        <p:nvPicPr>
          <p:cNvPr id="79874" name="Picture 2"/>
          <p:cNvPicPr>
            <a:picLocks noChangeAspect="1" noChangeArrowheads="1"/>
          </p:cNvPicPr>
          <p:nvPr/>
        </p:nvPicPr>
        <p:blipFill>
          <a:blip r:embed="rId2" cstate="print"/>
          <a:srcRect/>
          <a:stretch>
            <a:fillRect/>
          </a:stretch>
        </p:blipFill>
        <p:spPr bwMode="auto">
          <a:xfrm>
            <a:off x="827584" y="1700808"/>
            <a:ext cx="7420180" cy="3744416"/>
          </a:xfrm>
          <a:prstGeom prst="rect">
            <a:avLst/>
          </a:prstGeom>
          <a:noFill/>
          <a:ln w="9525">
            <a:noFill/>
            <a:miter lim="800000"/>
            <a:headEnd/>
            <a:tailEnd/>
          </a:ln>
        </p:spPr>
      </p:pic>
      <p:sp>
        <p:nvSpPr>
          <p:cNvPr id="7" name="6 - TextBox"/>
          <p:cNvSpPr txBox="1"/>
          <p:nvPr/>
        </p:nvSpPr>
        <p:spPr>
          <a:xfrm>
            <a:off x="971600" y="5517232"/>
            <a:ext cx="7056784" cy="1200329"/>
          </a:xfrm>
          <a:prstGeom prst="rect">
            <a:avLst/>
          </a:prstGeom>
          <a:noFill/>
        </p:spPr>
        <p:txBody>
          <a:bodyPr wrap="square" rtlCol="0">
            <a:spAutoFit/>
          </a:bodyPr>
          <a:lstStyle/>
          <a:p>
            <a:pPr>
              <a:buFont typeface="Arial" pitchFamily="34" charset="0"/>
              <a:buChar char="•"/>
            </a:pPr>
            <a:r>
              <a:rPr lang="en-US" dirty="0" smtClean="0"/>
              <a:t>S-GW &amp; P-GW serve both control  plane &amp; user plane traffic</a:t>
            </a:r>
          </a:p>
          <a:p>
            <a:pPr>
              <a:buFont typeface="Arial" pitchFamily="34" charset="0"/>
              <a:buChar char="•"/>
            </a:pPr>
            <a:r>
              <a:rPr lang="en-US" dirty="0" smtClean="0"/>
              <a:t>Low scalability</a:t>
            </a:r>
          </a:p>
          <a:p>
            <a:pPr>
              <a:buFont typeface="Arial" pitchFamily="34" charset="0"/>
              <a:buChar char="•"/>
            </a:pPr>
            <a:r>
              <a:rPr lang="en-US" dirty="0" smtClean="0"/>
              <a:t>Solution: </a:t>
            </a:r>
            <a:r>
              <a:rPr lang="en-US" dirty="0" err="1" smtClean="0"/>
              <a:t>vEPC</a:t>
            </a:r>
            <a:r>
              <a:rPr lang="en-US" dirty="0" smtClean="0"/>
              <a:t> (AWS, Azure, Private clouds)</a:t>
            </a:r>
            <a:endParaRPr lang="en-GB" dirty="0" smtClean="0"/>
          </a:p>
          <a:p>
            <a:endParaRPr lang="en-GB" dirty="0"/>
          </a:p>
        </p:txBody>
      </p:sp>
    </p:spTree>
    <p:extLst>
      <p:ext uri="{BB962C8B-B14F-4D97-AF65-F5344CB8AC3E}">
        <p14:creationId xmlns="" xmlns:p14="http://schemas.microsoft.com/office/powerpoint/2010/main" val="716786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706090"/>
          </a:xfrm>
        </p:spPr>
        <p:txBody>
          <a:bodyPr/>
          <a:lstStyle/>
          <a:p>
            <a:r>
              <a:rPr lang="en-US" dirty="0" smtClean="0"/>
              <a:t>4G EPC to 5G Core</a:t>
            </a:r>
            <a:endParaRPr lang="el-GR" dirty="0"/>
          </a:p>
        </p:txBody>
      </p:sp>
      <p:sp>
        <p:nvSpPr>
          <p:cNvPr id="4" name="Θέση αριθμού διαφάνειας 3"/>
          <p:cNvSpPr>
            <a:spLocks noGrp="1"/>
          </p:cNvSpPr>
          <p:nvPr>
            <p:ph type="sldNum" sz="quarter" idx="15"/>
          </p:nvPr>
        </p:nvSpPr>
        <p:spPr/>
        <p:txBody>
          <a:bodyPr/>
          <a:lstStyle/>
          <a:p>
            <a:fld id="{93B0E327-F3A5-4F58-B50D-CC61C24A262C}" type="slidenum">
              <a:rPr lang="el-GR" smtClean="0"/>
              <a:pPr/>
              <a:t>9</a:t>
            </a:fld>
            <a:endParaRPr lang="el-GR"/>
          </a:p>
        </p:txBody>
      </p:sp>
      <p:pic>
        <p:nvPicPr>
          <p:cNvPr id="80898" name="Picture 2"/>
          <p:cNvPicPr>
            <a:picLocks noChangeAspect="1" noChangeArrowheads="1"/>
          </p:cNvPicPr>
          <p:nvPr/>
        </p:nvPicPr>
        <p:blipFill>
          <a:blip r:embed="rId3" cstate="print"/>
          <a:srcRect/>
          <a:stretch>
            <a:fillRect/>
          </a:stretch>
        </p:blipFill>
        <p:spPr bwMode="auto">
          <a:xfrm>
            <a:off x="0" y="1124744"/>
            <a:ext cx="8590486" cy="1008112"/>
          </a:xfrm>
          <a:prstGeom prst="rect">
            <a:avLst/>
          </a:prstGeom>
          <a:noFill/>
          <a:ln w="9525">
            <a:noFill/>
            <a:miter lim="800000"/>
            <a:headEnd/>
            <a:tailEnd/>
          </a:ln>
        </p:spPr>
      </p:pic>
      <p:sp>
        <p:nvSpPr>
          <p:cNvPr id="9" name="8 - TextBox"/>
          <p:cNvSpPr txBox="1"/>
          <p:nvPr/>
        </p:nvSpPr>
        <p:spPr>
          <a:xfrm>
            <a:off x="323528" y="2276872"/>
            <a:ext cx="3456384" cy="2877711"/>
          </a:xfrm>
          <a:prstGeom prst="rect">
            <a:avLst/>
          </a:prstGeom>
          <a:noFill/>
        </p:spPr>
        <p:txBody>
          <a:bodyPr wrap="square" rtlCol="0">
            <a:spAutoFit/>
          </a:bodyPr>
          <a:lstStyle/>
          <a:p>
            <a:pPr>
              <a:spcAft>
                <a:spcPts val="600"/>
              </a:spcAft>
              <a:buFont typeface="Arial" pitchFamily="34" charset="0"/>
              <a:buChar char="•"/>
            </a:pPr>
            <a:r>
              <a:rPr lang="en-US" sz="2400" dirty="0" smtClean="0"/>
              <a:t>HW based NE’s</a:t>
            </a:r>
          </a:p>
          <a:p>
            <a:pPr>
              <a:spcAft>
                <a:spcPts val="600"/>
              </a:spcAft>
              <a:buFont typeface="Arial" pitchFamily="34" charset="0"/>
              <a:buChar char="•"/>
            </a:pPr>
            <a:r>
              <a:rPr lang="en-US" sz="2400" dirty="0" smtClean="0"/>
              <a:t>Dedicated Core</a:t>
            </a:r>
          </a:p>
          <a:p>
            <a:pPr>
              <a:spcAft>
                <a:spcPts val="600"/>
              </a:spcAft>
              <a:buFont typeface="Arial" pitchFamily="34" charset="0"/>
              <a:buChar char="•"/>
            </a:pPr>
            <a:r>
              <a:rPr lang="en-US" sz="2400" dirty="0" smtClean="0"/>
              <a:t>Functional Entities</a:t>
            </a:r>
          </a:p>
          <a:p>
            <a:pPr>
              <a:spcAft>
                <a:spcPts val="600"/>
              </a:spcAft>
              <a:buFont typeface="Arial" pitchFamily="34" charset="0"/>
              <a:buChar char="•"/>
            </a:pPr>
            <a:r>
              <a:rPr lang="en-US" sz="2400" dirty="0" smtClean="0"/>
              <a:t>Proprietary Protocols</a:t>
            </a:r>
          </a:p>
          <a:p>
            <a:pPr>
              <a:spcAft>
                <a:spcPts val="600"/>
              </a:spcAft>
              <a:buFont typeface="Arial" pitchFamily="34" charset="0"/>
              <a:buChar char="•"/>
            </a:pPr>
            <a:r>
              <a:rPr lang="en-US" sz="2400" dirty="0" smtClean="0"/>
              <a:t>Not Scalable</a:t>
            </a:r>
          </a:p>
          <a:p>
            <a:endParaRPr lang="en-US" dirty="0" smtClean="0"/>
          </a:p>
          <a:p>
            <a:endParaRPr lang="en-US" dirty="0" smtClean="0"/>
          </a:p>
        </p:txBody>
      </p:sp>
      <p:sp>
        <p:nvSpPr>
          <p:cNvPr id="10" name="9 - TextBox"/>
          <p:cNvSpPr txBox="1"/>
          <p:nvPr/>
        </p:nvSpPr>
        <p:spPr>
          <a:xfrm>
            <a:off x="5076056" y="2132856"/>
            <a:ext cx="3960440" cy="5170646"/>
          </a:xfrm>
          <a:prstGeom prst="rect">
            <a:avLst/>
          </a:prstGeom>
          <a:noFill/>
        </p:spPr>
        <p:txBody>
          <a:bodyPr wrap="square" rtlCol="0">
            <a:spAutoFit/>
          </a:bodyPr>
          <a:lstStyle/>
          <a:p>
            <a:pPr>
              <a:spcAft>
                <a:spcPts val="600"/>
              </a:spcAft>
              <a:buFont typeface="Arial" pitchFamily="34" charset="0"/>
              <a:buChar char="•"/>
            </a:pPr>
            <a:r>
              <a:rPr lang="en-US" sz="2400" dirty="0" smtClean="0"/>
              <a:t>Serviced Based</a:t>
            </a:r>
          </a:p>
          <a:p>
            <a:pPr>
              <a:spcAft>
                <a:spcPts val="600"/>
              </a:spcAft>
              <a:buFont typeface="Arial" pitchFamily="34" charset="0"/>
              <a:buChar char="•"/>
            </a:pPr>
            <a:r>
              <a:rPr lang="en-US" sz="2400" dirty="0" smtClean="0"/>
              <a:t>Virtualization/Slicing</a:t>
            </a:r>
          </a:p>
          <a:p>
            <a:pPr>
              <a:spcAft>
                <a:spcPts val="600"/>
              </a:spcAft>
              <a:buFont typeface="Arial" pitchFamily="34" charset="0"/>
              <a:buChar char="•"/>
            </a:pPr>
            <a:r>
              <a:rPr lang="en-US" sz="2400" dirty="0" smtClean="0"/>
              <a:t>Application Programming Interfaces (Restful APIs)</a:t>
            </a:r>
          </a:p>
          <a:p>
            <a:pPr>
              <a:spcAft>
                <a:spcPts val="600"/>
              </a:spcAft>
              <a:buFont typeface="Arial" pitchFamily="34" charset="0"/>
              <a:buChar char="•"/>
            </a:pPr>
            <a:r>
              <a:rPr lang="en-US" sz="2400" dirty="0" smtClean="0"/>
              <a:t>HTTPS/JSON based protocols</a:t>
            </a:r>
          </a:p>
          <a:p>
            <a:pPr>
              <a:spcAft>
                <a:spcPts val="600"/>
              </a:spcAft>
              <a:buFont typeface="Arial" pitchFamily="34" charset="0"/>
              <a:buChar char="•"/>
            </a:pPr>
            <a:r>
              <a:rPr lang="en-US" sz="2400" dirty="0" smtClean="0"/>
              <a:t>Exposure to 3</a:t>
            </a:r>
            <a:r>
              <a:rPr lang="en-US" sz="2400" baseline="30000" dirty="0" smtClean="0"/>
              <a:t>rd</a:t>
            </a:r>
            <a:r>
              <a:rPr lang="en-US" sz="2400" dirty="0" smtClean="0"/>
              <a:t> parties (NEF- Network exposure function)</a:t>
            </a:r>
          </a:p>
          <a:p>
            <a:pPr>
              <a:spcAft>
                <a:spcPts val="600"/>
              </a:spcAft>
              <a:buFont typeface="Arial" pitchFamily="34" charset="0"/>
              <a:buChar char="•"/>
            </a:pPr>
            <a:r>
              <a:rPr lang="en-US" sz="2400" dirty="0" smtClean="0"/>
              <a:t>Backward and Forward compatibilities</a:t>
            </a:r>
          </a:p>
          <a:p>
            <a:endParaRPr lang="en-US" dirty="0" smtClean="0"/>
          </a:p>
          <a:p>
            <a:endParaRPr lang="en-US" dirty="0" smtClean="0"/>
          </a:p>
        </p:txBody>
      </p:sp>
    </p:spTree>
    <p:extLst>
      <p:ext uri="{BB962C8B-B14F-4D97-AF65-F5344CB8AC3E}">
        <p14:creationId xmlns="" xmlns:p14="http://schemas.microsoft.com/office/powerpoint/2010/main" val="7167860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3016</TotalTime>
  <Words>1668</Words>
  <Application>Microsoft Office PowerPoint</Application>
  <PresentationFormat>Προβολή στην οθόνη (4:3)</PresentationFormat>
  <Paragraphs>413</Paragraphs>
  <Slides>33</Slides>
  <Notes>17</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33</vt:i4>
      </vt:variant>
    </vt:vector>
  </HeadingPairs>
  <TitlesOfParts>
    <vt:vector size="35" baseType="lpstr">
      <vt:lpstr>Oriel</vt:lpstr>
      <vt:lpstr>Equation</vt:lpstr>
      <vt:lpstr>   The 5G Wireless Network Architecture: Concepts and Challenges</vt:lpstr>
      <vt:lpstr>Διαφάνεια 2</vt:lpstr>
      <vt:lpstr>Διαφάνεια 3</vt:lpstr>
      <vt:lpstr>5G Challenges</vt:lpstr>
      <vt:lpstr>5G Components</vt:lpstr>
      <vt:lpstr>5G Characteristics</vt:lpstr>
      <vt:lpstr>LTE/EPC Network Architecture</vt:lpstr>
      <vt:lpstr>EPC – Hardware Based Architecture</vt:lpstr>
      <vt:lpstr>4G EPC to 5G Core</vt:lpstr>
      <vt:lpstr>5G Core Architecture</vt:lpstr>
      <vt:lpstr>Software Defined Networking (SDN)</vt:lpstr>
      <vt:lpstr>Components of SDN controller</vt:lpstr>
      <vt:lpstr>Software defined networking (SDN)</vt:lpstr>
      <vt:lpstr>Differences between MEC and Fog</vt:lpstr>
      <vt:lpstr>Handoff (Handover –Automatic Link Transfer)</vt:lpstr>
      <vt:lpstr>VHO Scenarios</vt:lpstr>
      <vt:lpstr>Vertical Handoff</vt:lpstr>
      <vt:lpstr>The proposed methodology for mobility management</vt:lpstr>
      <vt:lpstr>The range of the Satisfactory Indicator values as obtained for the Mobility Management</vt:lpstr>
      <vt:lpstr>The simulated topology for evaluating the Mobility Management scheme</vt:lpstr>
      <vt:lpstr>Vertical Handoff Decision Algorithms</vt:lpstr>
      <vt:lpstr>Multi-Attribute Decision Making (MADM) Methods</vt:lpstr>
      <vt:lpstr>Numerical Results</vt:lpstr>
      <vt:lpstr>Numerical Results - AHP</vt:lpstr>
      <vt:lpstr>Numerical Results - TOPSIS</vt:lpstr>
      <vt:lpstr>IP Mobility Management Technologies</vt:lpstr>
      <vt:lpstr>Mobility via Indirect Routing</vt:lpstr>
      <vt:lpstr>Mobility Management Technologies</vt:lpstr>
      <vt:lpstr>Fast Handovers for PMIPv6 (FPMIPv6) - Predictive</vt:lpstr>
      <vt:lpstr>Fast Handovers for PMIPv6 (FPMIPv6) - REACTIVE</vt:lpstr>
      <vt:lpstr>ΑΡΧΙΤΕΚΤΟΝΙΚΗ ΟΧΗΜΑΤΙΚΩΝ ΔΙΚΤΥΩΝ 5G ΜΕ ΤΕΧΝΟΛΟΓΙΑ ΥΠΟΛΟΓΙΣΤΙΚΗΣ ΑΚΡΟΥ ΓΙΑ ΤΗΝ ΥΠΟΣΤΗΡΙΞΗ ΚΑΙΝΟΤΟΜΩΝ ΥΠΗΡΕΣΙΩΝ (ΕΣΠΑ 20-21)</vt:lpstr>
      <vt:lpstr>The design of an architecture performing Network Slicing</vt:lpstr>
      <vt:lpstr>Διαφάνεια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LTE-A Interworking for Seamless Service Provisioning</dc:title>
  <dc:creator>Aggeliki</dc:creator>
  <cp:lastModifiedBy>Windows User</cp:lastModifiedBy>
  <cp:revision>275</cp:revision>
  <dcterms:created xsi:type="dcterms:W3CDTF">2014-07-18T19:16:01Z</dcterms:created>
  <dcterms:modified xsi:type="dcterms:W3CDTF">2022-02-04T14:16:23Z</dcterms:modified>
</cp:coreProperties>
</file>