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48"/>
  </p:notesMasterIdLst>
  <p:sldIdLst>
    <p:sldId id="394" r:id="rId2"/>
    <p:sldId id="426" r:id="rId3"/>
    <p:sldId id="442" r:id="rId4"/>
    <p:sldId id="444" r:id="rId5"/>
    <p:sldId id="443" r:id="rId6"/>
    <p:sldId id="427" r:id="rId7"/>
    <p:sldId id="445" r:id="rId8"/>
    <p:sldId id="428" r:id="rId9"/>
    <p:sldId id="429" r:id="rId10"/>
    <p:sldId id="447" r:id="rId11"/>
    <p:sldId id="430" r:id="rId12"/>
    <p:sldId id="448" r:id="rId13"/>
    <p:sldId id="434" r:id="rId14"/>
    <p:sldId id="431" r:id="rId15"/>
    <p:sldId id="449" r:id="rId16"/>
    <p:sldId id="450" r:id="rId17"/>
    <p:sldId id="451" r:id="rId18"/>
    <p:sldId id="452" r:id="rId19"/>
    <p:sldId id="432" r:id="rId20"/>
    <p:sldId id="433" r:id="rId21"/>
    <p:sldId id="455" r:id="rId22"/>
    <p:sldId id="453" r:id="rId23"/>
    <p:sldId id="454" r:id="rId24"/>
    <p:sldId id="435" r:id="rId25"/>
    <p:sldId id="457" r:id="rId26"/>
    <p:sldId id="459" r:id="rId27"/>
    <p:sldId id="456" r:id="rId28"/>
    <p:sldId id="458" r:id="rId29"/>
    <p:sldId id="460" r:id="rId30"/>
    <p:sldId id="461" r:id="rId31"/>
    <p:sldId id="436" r:id="rId32"/>
    <p:sldId id="437" r:id="rId33"/>
    <p:sldId id="462" r:id="rId34"/>
    <p:sldId id="438" r:id="rId35"/>
    <p:sldId id="463" r:id="rId36"/>
    <p:sldId id="439" r:id="rId37"/>
    <p:sldId id="464" r:id="rId38"/>
    <p:sldId id="440" r:id="rId39"/>
    <p:sldId id="465" r:id="rId40"/>
    <p:sldId id="466" r:id="rId41"/>
    <p:sldId id="467" r:id="rId42"/>
    <p:sldId id="468" r:id="rId43"/>
    <p:sldId id="469" r:id="rId44"/>
    <p:sldId id="441" r:id="rId45"/>
    <p:sldId id="470" r:id="rId46"/>
    <p:sldId id="471" r:id="rId47"/>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601" autoAdjust="0"/>
    <p:restoredTop sz="86406" autoAdjust="0"/>
  </p:normalViewPr>
  <p:slideViewPr>
    <p:cSldViewPr snapToGrid="0">
      <p:cViewPr varScale="1">
        <p:scale>
          <a:sx n="47" d="100"/>
          <a:sy n="47" d="100"/>
        </p:scale>
        <p:origin x="-948" y="-102"/>
      </p:cViewPr>
      <p:guideLst>
        <p:guide orient="horz" pos="789"/>
        <p:guide pos="484"/>
      </p:guideLst>
    </p:cSldViewPr>
  </p:slideViewPr>
  <p:outlineViewPr>
    <p:cViewPr>
      <p:scale>
        <a:sx n="33" d="100"/>
        <a:sy n="33" d="100"/>
      </p:scale>
      <p:origin x="48" y="43692"/>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cs typeface="+mn-cs"/>
              </a:defRPr>
            </a:lvl1pPr>
          </a:lstStyle>
          <a:p>
            <a:pPr>
              <a:defRPr/>
            </a:pPr>
            <a:endParaRPr lang="en-US"/>
          </a:p>
        </p:txBody>
      </p:sp>
      <p:sp>
        <p:nvSpPr>
          <p:cNvPr id="50179"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cs typeface="+mn-cs"/>
              </a:defRPr>
            </a:lvl1pPr>
          </a:lstStyle>
          <a:p>
            <a:pPr>
              <a:defRPr/>
            </a:pPr>
            <a:endParaRPr lang="en-US"/>
          </a:p>
        </p:txBody>
      </p:sp>
      <p:sp>
        <p:nvSpPr>
          <p:cNvPr id="50180"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50181" name="Rectangle 5"/>
          <p:cNvSpPr>
            <a:spLocks noGrp="1" noChangeArrowheads="1"/>
          </p:cNvSpPr>
          <p:nvPr>
            <p:ph type="body" sz="quarter" idx="3"/>
          </p:nvPr>
        </p:nvSpPr>
        <p:spPr bwMode="auto">
          <a:xfrm>
            <a:off x="685800" y="4416425"/>
            <a:ext cx="54864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0182"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cs typeface="+mn-cs"/>
              </a:defRPr>
            </a:lvl1pPr>
          </a:lstStyle>
          <a:p>
            <a:pPr>
              <a:defRPr/>
            </a:pPr>
            <a:endParaRPr lang="en-US"/>
          </a:p>
        </p:txBody>
      </p:sp>
      <p:sp>
        <p:nvSpPr>
          <p:cNvPr id="50183"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imes New Roman" pitchFamily="18" charset="0"/>
                <a:cs typeface="+mn-cs"/>
              </a:defRPr>
            </a:lvl1pPr>
          </a:lstStyle>
          <a:p>
            <a:pPr>
              <a:defRPr/>
            </a:pPr>
            <a:fld id="{FD85F9CD-D040-40B2-98A6-2AC166A3695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a:endParaRPr lang="el-GR" sz="2400">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endParaRPr lang="el-GR" sz="2400">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endParaRPr lang="el-GR" sz="2400">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endParaRPr lang="el-GR" sz="2400">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endParaRPr lang="el-GR" sz="2400">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endParaRPr lang="el-GR" sz="2400">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endParaRPr lang="el-GR" sz="2400">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endParaRPr lang="el-GR" sz="2400">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endParaRPr lang="el-GR" sz="2400">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endParaRPr lang="el-GR" sz="2400">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endParaRPr lang="el-GR" sz="2400">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endParaRPr lang="el-GR" sz="2400">
                  <a:latin typeface="Times New Roman" pitchFamily="18" charset="0"/>
                </a:endParaRPr>
              </a:p>
            </p:txBody>
          </p:sp>
        </p:grpSp>
      </p:grpSp>
      <p:sp>
        <p:nvSpPr>
          <p:cNvPr id="39955" name="Rectangle 19"/>
          <p:cNvSpPr>
            <a:spLocks noGrp="1" noChangeArrowheads="1"/>
          </p:cNvSpPr>
          <p:nvPr>
            <p:ph type="ctrTitle"/>
          </p:nvPr>
        </p:nvSpPr>
        <p:spPr>
          <a:xfrm>
            <a:off x="2971800" y="1828800"/>
            <a:ext cx="6019800" cy="2209800"/>
          </a:xfrm>
        </p:spPr>
        <p:txBody>
          <a:bodyPr/>
          <a:lstStyle>
            <a:lvl1pPr>
              <a:defRPr sz="4200">
                <a:solidFill>
                  <a:srgbClr val="FFFFFF"/>
                </a:solidFill>
              </a:defRPr>
            </a:lvl1pPr>
          </a:lstStyle>
          <a:p>
            <a:r>
              <a:rPr lang="en-US"/>
              <a:t>Click to edit Master title style</a:t>
            </a:r>
          </a:p>
        </p:txBody>
      </p:sp>
      <p:sp>
        <p:nvSpPr>
          <p:cNvPr id="39956"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2600"/>
            </a:lvl1pPr>
          </a:lstStyle>
          <a:p>
            <a:r>
              <a:rPr lang="en-US"/>
              <a:t>Click to edit Master subtitle style</a:t>
            </a:r>
          </a:p>
        </p:txBody>
      </p:sp>
      <p:sp>
        <p:nvSpPr>
          <p:cNvPr id="18" name="Rectangle 16"/>
          <p:cNvSpPr>
            <a:spLocks noGrp="1" noChangeArrowheads="1"/>
          </p:cNvSpPr>
          <p:nvPr>
            <p:ph type="dt" sz="half" idx="10"/>
          </p:nvPr>
        </p:nvSpPr>
        <p:spPr>
          <a:xfrm>
            <a:off x="457200" y="6248400"/>
            <a:ext cx="2133600" cy="457200"/>
          </a:xfrm>
        </p:spPr>
        <p:txBody>
          <a:bodyPr/>
          <a:lstStyle>
            <a:lvl1pPr>
              <a:defRPr smtClean="0"/>
            </a:lvl1pPr>
          </a:lstStyle>
          <a:p>
            <a:pPr>
              <a:defRPr/>
            </a:pPr>
            <a:r>
              <a:rPr lang="en-US"/>
              <a:t>Dan C. Marinescu</a:t>
            </a:r>
            <a:endParaRPr lang="en-US"/>
          </a:p>
        </p:txBody>
      </p:sp>
      <p:sp>
        <p:nvSpPr>
          <p:cNvPr id="19" name="Rectangle 17"/>
          <p:cNvSpPr>
            <a:spLocks noGrp="1" noChangeArrowheads="1"/>
          </p:cNvSpPr>
          <p:nvPr>
            <p:ph type="ftr" sz="quarter" idx="11"/>
          </p:nvPr>
        </p:nvSpPr>
        <p:spPr/>
        <p:txBody>
          <a:bodyPr/>
          <a:lstStyle>
            <a:lvl1pPr>
              <a:defRPr smtClean="0"/>
            </a:lvl1pPr>
          </a:lstStyle>
          <a:p>
            <a:pPr>
              <a:defRPr/>
            </a:pPr>
            <a:r>
              <a:rPr lang="en-US"/>
              <a:t>Cloud Computing: Theory and Practice.  Chapter 7</a:t>
            </a:r>
            <a:endParaRPr lang="en-US"/>
          </a:p>
        </p:txBody>
      </p:sp>
      <p:sp>
        <p:nvSpPr>
          <p:cNvPr id="20" name="Rectangle 18"/>
          <p:cNvSpPr>
            <a:spLocks noGrp="1" noChangeArrowheads="1"/>
          </p:cNvSpPr>
          <p:nvPr>
            <p:ph type="sldNum" sz="quarter" idx="12"/>
          </p:nvPr>
        </p:nvSpPr>
        <p:spPr/>
        <p:txBody>
          <a:bodyPr/>
          <a:lstStyle>
            <a:lvl1pPr>
              <a:defRPr/>
            </a:lvl1pPr>
          </a:lstStyle>
          <a:p>
            <a:pPr>
              <a:defRPr/>
            </a:pPr>
            <a:fld id="{67DA25B5-36E8-45B9-BF26-DD5E8700D79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r>
              <a:rPr lang="en-US"/>
              <a:t>Cloud Computing: Theory and Practice.  Chapter 7</a:t>
            </a:r>
          </a:p>
        </p:txBody>
      </p:sp>
      <p:sp>
        <p:nvSpPr>
          <p:cNvPr id="5" name="Rectangle 3"/>
          <p:cNvSpPr>
            <a:spLocks noGrp="1" noChangeArrowheads="1"/>
          </p:cNvSpPr>
          <p:nvPr>
            <p:ph type="sldNum" sz="quarter" idx="11"/>
          </p:nvPr>
        </p:nvSpPr>
        <p:spPr>
          <a:ln/>
        </p:spPr>
        <p:txBody>
          <a:bodyPr/>
          <a:lstStyle>
            <a:lvl1pPr>
              <a:defRPr/>
            </a:lvl1pPr>
          </a:lstStyle>
          <a:p>
            <a:pPr>
              <a:defRPr/>
            </a:pPr>
            <a:fld id="{001D83F3-0C7B-4849-A482-D34C67CC2139}"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r>
              <a:rPr lang="en-US"/>
              <a:t>Dan C. Marinescu</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r>
              <a:rPr lang="en-US"/>
              <a:t>Cloud Computing: Theory and Practice.  Chapter 7</a:t>
            </a:r>
          </a:p>
        </p:txBody>
      </p:sp>
      <p:sp>
        <p:nvSpPr>
          <p:cNvPr id="5" name="Rectangle 3"/>
          <p:cNvSpPr>
            <a:spLocks noGrp="1" noChangeArrowheads="1"/>
          </p:cNvSpPr>
          <p:nvPr>
            <p:ph type="sldNum" sz="quarter" idx="11"/>
          </p:nvPr>
        </p:nvSpPr>
        <p:spPr>
          <a:ln/>
        </p:spPr>
        <p:txBody>
          <a:bodyPr/>
          <a:lstStyle>
            <a:lvl1pPr>
              <a:defRPr/>
            </a:lvl1pPr>
          </a:lstStyle>
          <a:p>
            <a:pPr>
              <a:defRPr/>
            </a:pPr>
            <a:fld id="{E85793BA-E6D2-4B54-86CC-4B85056FCA8A}"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r>
              <a:rPr lang="en-US"/>
              <a:t>Dan C. Marinescu</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r>
              <a:rPr lang="en-US"/>
              <a:t>Cloud Computing: Theory and Practice.  Chapter 7</a:t>
            </a:r>
          </a:p>
        </p:txBody>
      </p:sp>
      <p:sp>
        <p:nvSpPr>
          <p:cNvPr id="5" name="Rectangle 3"/>
          <p:cNvSpPr>
            <a:spLocks noGrp="1" noChangeArrowheads="1"/>
          </p:cNvSpPr>
          <p:nvPr>
            <p:ph type="sldNum" sz="quarter" idx="11"/>
          </p:nvPr>
        </p:nvSpPr>
        <p:spPr>
          <a:ln/>
        </p:spPr>
        <p:txBody>
          <a:bodyPr/>
          <a:lstStyle>
            <a:lvl1pPr>
              <a:defRPr/>
            </a:lvl1pPr>
          </a:lstStyle>
          <a:p>
            <a:pPr>
              <a:defRPr/>
            </a:pPr>
            <a:fld id="{662FEB7F-7093-4DFC-8855-1421761C5A21}"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r>
              <a:rPr lang="en-US"/>
              <a:t>Dan C. Marinescu</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r>
              <a:rPr lang="en-US"/>
              <a:t>Cloud Computing: Theory and Practice.  Chapter 7</a:t>
            </a:r>
          </a:p>
        </p:txBody>
      </p:sp>
      <p:sp>
        <p:nvSpPr>
          <p:cNvPr id="5" name="Rectangle 3"/>
          <p:cNvSpPr>
            <a:spLocks noGrp="1" noChangeArrowheads="1"/>
          </p:cNvSpPr>
          <p:nvPr>
            <p:ph type="sldNum" sz="quarter" idx="11"/>
          </p:nvPr>
        </p:nvSpPr>
        <p:spPr>
          <a:ln/>
        </p:spPr>
        <p:txBody>
          <a:bodyPr/>
          <a:lstStyle>
            <a:lvl1pPr>
              <a:defRPr/>
            </a:lvl1pPr>
          </a:lstStyle>
          <a:p>
            <a:pPr>
              <a:defRPr/>
            </a:pPr>
            <a:fld id="{B8651B2D-DE68-47E3-ABAD-BFA070226952}"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r>
              <a:rPr lang="en-US"/>
              <a:t>Dan C. Marinescu</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r>
              <a:rPr lang="en-US"/>
              <a:t>Cloud Computing: Theory and Practice.  Chapter 7</a:t>
            </a:r>
          </a:p>
        </p:txBody>
      </p:sp>
      <p:sp>
        <p:nvSpPr>
          <p:cNvPr id="6" name="Rectangle 3"/>
          <p:cNvSpPr>
            <a:spLocks noGrp="1" noChangeArrowheads="1"/>
          </p:cNvSpPr>
          <p:nvPr>
            <p:ph type="sldNum" sz="quarter" idx="11"/>
          </p:nvPr>
        </p:nvSpPr>
        <p:spPr>
          <a:ln/>
        </p:spPr>
        <p:txBody>
          <a:bodyPr/>
          <a:lstStyle>
            <a:lvl1pPr>
              <a:defRPr/>
            </a:lvl1pPr>
          </a:lstStyle>
          <a:p>
            <a:pPr>
              <a:defRPr/>
            </a:pPr>
            <a:fld id="{1FD2F485-0210-4C10-B28A-D5A7B68CDCF5}"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r>
              <a:rPr lang="en-US"/>
              <a:t>Dan C. Marinescu</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ln/>
        </p:spPr>
        <p:txBody>
          <a:bodyPr/>
          <a:lstStyle>
            <a:lvl1pPr>
              <a:defRPr/>
            </a:lvl1pPr>
          </a:lstStyle>
          <a:p>
            <a:pPr>
              <a:defRPr/>
            </a:pPr>
            <a:r>
              <a:rPr lang="en-US"/>
              <a:t>Cloud Computing: Theory and Practice.  Chapter 7</a:t>
            </a:r>
          </a:p>
        </p:txBody>
      </p:sp>
      <p:sp>
        <p:nvSpPr>
          <p:cNvPr id="8" name="Rectangle 3"/>
          <p:cNvSpPr>
            <a:spLocks noGrp="1" noChangeArrowheads="1"/>
          </p:cNvSpPr>
          <p:nvPr>
            <p:ph type="sldNum" sz="quarter" idx="11"/>
          </p:nvPr>
        </p:nvSpPr>
        <p:spPr>
          <a:ln/>
        </p:spPr>
        <p:txBody>
          <a:bodyPr/>
          <a:lstStyle>
            <a:lvl1pPr>
              <a:defRPr/>
            </a:lvl1pPr>
          </a:lstStyle>
          <a:p>
            <a:pPr>
              <a:defRPr/>
            </a:pPr>
            <a:fld id="{C2BD2C3C-49F0-4107-A207-8059CF156995}" type="slidenum">
              <a:rPr lang="en-US"/>
              <a:pPr>
                <a:defRPr/>
              </a:pPr>
              <a:t>‹#›</a:t>
            </a:fld>
            <a:endParaRPr lang="en-US"/>
          </a:p>
        </p:txBody>
      </p:sp>
      <p:sp>
        <p:nvSpPr>
          <p:cNvPr id="9" name="Rectangle 16"/>
          <p:cNvSpPr>
            <a:spLocks noGrp="1" noChangeArrowheads="1"/>
          </p:cNvSpPr>
          <p:nvPr>
            <p:ph type="dt" sz="half" idx="12"/>
          </p:nvPr>
        </p:nvSpPr>
        <p:spPr>
          <a:ln/>
        </p:spPr>
        <p:txBody>
          <a:bodyPr/>
          <a:lstStyle>
            <a:lvl1pPr>
              <a:defRPr/>
            </a:lvl1pPr>
          </a:lstStyle>
          <a:p>
            <a:pPr>
              <a:defRPr/>
            </a:pPr>
            <a:r>
              <a:rPr lang="en-US"/>
              <a:t>Dan C. Marinescu</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a:ln/>
        </p:spPr>
        <p:txBody>
          <a:bodyPr/>
          <a:lstStyle>
            <a:lvl1pPr>
              <a:defRPr/>
            </a:lvl1pPr>
          </a:lstStyle>
          <a:p>
            <a:pPr>
              <a:defRPr/>
            </a:pPr>
            <a:r>
              <a:rPr lang="en-US"/>
              <a:t>Cloud Computing: Theory and Practice.  Chapter 7</a:t>
            </a:r>
          </a:p>
        </p:txBody>
      </p:sp>
      <p:sp>
        <p:nvSpPr>
          <p:cNvPr id="4" name="Rectangle 3"/>
          <p:cNvSpPr>
            <a:spLocks noGrp="1" noChangeArrowheads="1"/>
          </p:cNvSpPr>
          <p:nvPr>
            <p:ph type="sldNum" sz="quarter" idx="11"/>
          </p:nvPr>
        </p:nvSpPr>
        <p:spPr>
          <a:ln/>
        </p:spPr>
        <p:txBody>
          <a:bodyPr/>
          <a:lstStyle>
            <a:lvl1pPr>
              <a:defRPr/>
            </a:lvl1pPr>
          </a:lstStyle>
          <a:p>
            <a:pPr>
              <a:defRPr/>
            </a:pPr>
            <a:fld id="{5F16F643-4513-4AB4-A965-EF9472D014F3}" type="slidenum">
              <a:rPr lang="en-US"/>
              <a:pPr>
                <a:defRPr/>
              </a:pPr>
              <a:t>‹#›</a:t>
            </a:fld>
            <a:endParaRPr lang="en-US"/>
          </a:p>
        </p:txBody>
      </p:sp>
      <p:sp>
        <p:nvSpPr>
          <p:cNvPr id="5" name="Rectangle 16"/>
          <p:cNvSpPr>
            <a:spLocks noGrp="1" noChangeArrowheads="1"/>
          </p:cNvSpPr>
          <p:nvPr>
            <p:ph type="dt" sz="half" idx="12"/>
          </p:nvPr>
        </p:nvSpPr>
        <p:spPr>
          <a:ln/>
        </p:spPr>
        <p:txBody>
          <a:bodyPr/>
          <a:lstStyle>
            <a:lvl1pPr>
              <a:defRPr/>
            </a:lvl1pPr>
          </a:lstStyle>
          <a:p>
            <a:pPr>
              <a:defRPr/>
            </a:pPr>
            <a:r>
              <a:rPr lang="en-US"/>
              <a:t>Dan C. Marinescu</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r>
              <a:rPr lang="en-US"/>
              <a:t>Cloud Computing: Theory and Practice.  Chapter 7</a:t>
            </a:r>
          </a:p>
        </p:txBody>
      </p:sp>
      <p:sp>
        <p:nvSpPr>
          <p:cNvPr id="3" name="Rectangle 3"/>
          <p:cNvSpPr>
            <a:spLocks noGrp="1" noChangeArrowheads="1"/>
          </p:cNvSpPr>
          <p:nvPr>
            <p:ph type="sldNum" sz="quarter" idx="11"/>
          </p:nvPr>
        </p:nvSpPr>
        <p:spPr>
          <a:ln/>
        </p:spPr>
        <p:txBody>
          <a:bodyPr/>
          <a:lstStyle>
            <a:lvl1pPr>
              <a:defRPr/>
            </a:lvl1pPr>
          </a:lstStyle>
          <a:p>
            <a:pPr>
              <a:defRPr/>
            </a:pPr>
            <a:fld id="{D066262F-2D99-46A5-88EF-D8B70E1A8EA2}" type="slidenum">
              <a:rPr lang="en-US"/>
              <a:pPr>
                <a:defRPr/>
              </a:pPr>
              <a:t>‹#›</a:t>
            </a:fld>
            <a:endParaRPr lang="en-US"/>
          </a:p>
        </p:txBody>
      </p:sp>
      <p:sp>
        <p:nvSpPr>
          <p:cNvPr id="4" name="Rectangle 16"/>
          <p:cNvSpPr>
            <a:spLocks noGrp="1" noChangeArrowheads="1"/>
          </p:cNvSpPr>
          <p:nvPr>
            <p:ph type="dt" sz="half" idx="12"/>
          </p:nvPr>
        </p:nvSpPr>
        <p:spPr>
          <a:ln/>
        </p:spPr>
        <p:txBody>
          <a:bodyPr/>
          <a:lstStyle>
            <a:lvl1pPr>
              <a:defRPr/>
            </a:lvl1pPr>
          </a:lstStyle>
          <a:p>
            <a:pPr>
              <a:defRPr/>
            </a:pPr>
            <a:r>
              <a:rPr lang="en-US"/>
              <a:t>Dan C. Marinescu</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r>
              <a:rPr lang="en-US"/>
              <a:t>Cloud Computing: Theory and Practice.  Chapter 7</a:t>
            </a:r>
          </a:p>
        </p:txBody>
      </p:sp>
      <p:sp>
        <p:nvSpPr>
          <p:cNvPr id="6" name="Rectangle 3"/>
          <p:cNvSpPr>
            <a:spLocks noGrp="1" noChangeArrowheads="1"/>
          </p:cNvSpPr>
          <p:nvPr>
            <p:ph type="sldNum" sz="quarter" idx="11"/>
          </p:nvPr>
        </p:nvSpPr>
        <p:spPr>
          <a:ln/>
        </p:spPr>
        <p:txBody>
          <a:bodyPr/>
          <a:lstStyle>
            <a:lvl1pPr>
              <a:defRPr/>
            </a:lvl1pPr>
          </a:lstStyle>
          <a:p>
            <a:pPr>
              <a:defRPr/>
            </a:pPr>
            <a:fld id="{AD647251-621C-4F97-90EF-45D7469EA167}"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r>
              <a:rPr lang="en-US"/>
              <a:t>Dan C. Marinescu</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r>
              <a:rPr lang="en-US"/>
              <a:t>Cloud Computing: Theory and Practice.  Chapter 7</a:t>
            </a:r>
          </a:p>
        </p:txBody>
      </p:sp>
      <p:sp>
        <p:nvSpPr>
          <p:cNvPr id="6" name="Rectangle 3"/>
          <p:cNvSpPr>
            <a:spLocks noGrp="1" noChangeArrowheads="1"/>
          </p:cNvSpPr>
          <p:nvPr>
            <p:ph type="sldNum" sz="quarter" idx="11"/>
          </p:nvPr>
        </p:nvSpPr>
        <p:spPr>
          <a:ln/>
        </p:spPr>
        <p:txBody>
          <a:bodyPr/>
          <a:lstStyle>
            <a:lvl1pPr>
              <a:defRPr/>
            </a:lvl1pPr>
          </a:lstStyle>
          <a:p>
            <a:pPr>
              <a:defRPr/>
            </a:pPr>
            <a:fld id="{F90FC386-558F-4B17-832B-4C4964EE61D2}"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r>
              <a:rPr lang="en-US"/>
              <a:t>Dan C. Marinescu</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smtClean="0">
                <a:cs typeface="+mn-cs"/>
              </a:defRPr>
            </a:lvl1pPr>
          </a:lstStyle>
          <a:p>
            <a:pPr>
              <a:defRPr/>
            </a:pPr>
            <a:r>
              <a:rPr lang="en-US"/>
              <a:t>Cloud Computing: Theory and Practice.  Chapter 7</a:t>
            </a:r>
            <a:endParaRPr lang="en-US"/>
          </a:p>
        </p:txBody>
      </p:sp>
      <p:sp>
        <p:nvSpPr>
          <p:cNvPr id="38915"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Black" pitchFamily="34" charset="0"/>
                <a:cs typeface="+mn-cs"/>
              </a:defRPr>
            </a:lvl1pPr>
          </a:lstStyle>
          <a:p>
            <a:pPr>
              <a:defRPr/>
            </a:pPr>
            <a:fld id="{6D736D39-1F8F-4A0E-BE6F-83A582D93845}" type="slidenum">
              <a:rPr lang="en-US"/>
              <a:pPr>
                <a:defRPr/>
              </a:pPr>
              <a:t>‹#›</a:t>
            </a:fld>
            <a:endParaRPr lang="en-US"/>
          </a:p>
        </p:txBody>
      </p:sp>
      <p:grpSp>
        <p:nvGrpSpPr>
          <p:cNvPr id="1028" name="Group 4"/>
          <p:cNvGrpSpPr>
            <a:grpSpLocks/>
          </p:cNvGrpSpPr>
          <p:nvPr/>
        </p:nvGrpSpPr>
        <p:grpSpPr bwMode="auto">
          <a:xfrm>
            <a:off x="0" y="0"/>
            <a:ext cx="9144000" cy="546100"/>
            <a:chOff x="0" y="0"/>
            <a:chExt cx="5760" cy="344"/>
          </a:xfrm>
        </p:grpSpPr>
        <p:sp>
          <p:nvSpPr>
            <p:cNvPr id="1032"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a:endParaRPr lang="el-GR" sz="2400">
                <a:latin typeface="Times New Roman" pitchFamily="18" charset="0"/>
              </a:endParaRPr>
            </a:p>
          </p:txBody>
        </p:sp>
        <p:sp>
          <p:nvSpPr>
            <p:cNvPr id="1033"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endParaRPr lang="el-GR" sz="2400">
                <a:latin typeface="Times New Roman" pitchFamily="18" charset="0"/>
              </a:endParaRPr>
            </a:p>
          </p:txBody>
        </p:sp>
        <p:sp>
          <p:nvSpPr>
            <p:cNvPr id="1034"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endParaRPr lang="el-GR">
                <a:solidFill>
                  <a:schemeClr val="hlink"/>
                </a:solidFill>
              </a:endParaRPr>
            </a:p>
          </p:txBody>
        </p:sp>
        <p:sp>
          <p:nvSpPr>
            <p:cNvPr id="1035"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endParaRPr lang="el-GR">
                <a:solidFill>
                  <a:schemeClr val="hlink"/>
                </a:solidFill>
              </a:endParaRPr>
            </a:p>
          </p:txBody>
        </p:sp>
        <p:sp>
          <p:nvSpPr>
            <p:cNvPr id="1036"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endParaRPr lang="el-GR">
                <a:solidFill>
                  <a:schemeClr val="accent2"/>
                </a:solidFill>
              </a:endParaRPr>
            </a:p>
          </p:txBody>
        </p:sp>
        <p:sp>
          <p:nvSpPr>
            <p:cNvPr id="1037"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endParaRPr lang="el-GR">
                <a:solidFill>
                  <a:schemeClr val="hlink"/>
                </a:solidFill>
              </a:endParaRPr>
            </a:p>
          </p:txBody>
        </p:sp>
        <p:sp>
          <p:nvSpPr>
            <p:cNvPr id="1038"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endParaRPr lang="el-GR" sz="2400">
                <a:latin typeface="Times New Roman" pitchFamily="18" charset="0"/>
              </a:endParaRPr>
            </a:p>
          </p:txBody>
        </p:sp>
        <p:sp>
          <p:nvSpPr>
            <p:cNvPr id="1039"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endParaRPr lang="el-GR">
                <a:solidFill>
                  <a:schemeClr val="accent2"/>
                </a:solidFill>
              </a:endParaRPr>
            </a:p>
          </p:txBody>
        </p:sp>
        <p:sp>
          <p:nvSpPr>
            <p:cNvPr id="1040"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endParaRPr lang="el-GR">
                <a:solidFill>
                  <a:schemeClr val="accent2"/>
                </a:solidFill>
              </a:endParaRPr>
            </a:p>
          </p:txBody>
        </p:sp>
      </p:grpSp>
      <p:sp>
        <p:nvSpPr>
          <p:cNvPr id="1029" name="Rectangle 14"/>
          <p:cNvSpPr>
            <a:spLocks noGrp="1" noChangeArrowheads="1"/>
          </p:cNvSpPr>
          <p:nvPr>
            <p:ph type="title"/>
          </p:nvPr>
        </p:nvSpPr>
        <p:spPr bwMode="auto">
          <a:xfrm>
            <a:off x="457200" y="457200"/>
            <a:ext cx="8229600" cy="8001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0"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8928"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smtClean="0">
                <a:cs typeface="+mn-cs"/>
              </a:defRPr>
            </a:lvl1pPr>
          </a:lstStyle>
          <a:p>
            <a:pPr>
              <a:defRPr/>
            </a:pPr>
            <a:r>
              <a:rPr lang="en-US"/>
              <a:t>Dan C. Marinescu</a:t>
            </a:r>
            <a:endParaRPr lang="en-US"/>
          </a:p>
        </p:txBody>
      </p:sp>
    </p:spTree>
  </p:cSld>
  <p:clrMap bg1="lt1" tx1="dk1" bg2="lt2" tx2="dk2" accent1="accent1" accent2="accent2" accent3="accent3" accent4="accent4" accent5="accent5" accent6="accent6" hlink="hlink" folHlink="folHlink"/>
  <p:sldLayoutIdLst>
    <p:sldLayoutId id="2147483803"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hf hdr="0"/>
  <p:txStyles>
    <p:titleStyle>
      <a:lvl1pPr algn="l" rtl="0" eaLnBrk="0" fontAlgn="base" hangingPunct="0">
        <a:spcBef>
          <a:spcPct val="0"/>
        </a:spcBef>
        <a:spcAft>
          <a:spcPct val="0"/>
        </a:spcAft>
        <a:defRPr sz="3600">
          <a:solidFill>
            <a:schemeClr val="tx1"/>
          </a:solidFill>
          <a:latin typeface="+mj-lt"/>
          <a:ea typeface="+mj-ea"/>
          <a:cs typeface="+mj-cs"/>
        </a:defRPr>
      </a:lvl1pPr>
      <a:lvl2pPr algn="l" rtl="0" eaLnBrk="0" fontAlgn="base" hangingPunct="0">
        <a:spcBef>
          <a:spcPct val="0"/>
        </a:spcBef>
        <a:spcAft>
          <a:spcPct val="0"/>
        </a:spcAft>
        <a:defRPr sz="3600">
          <a:solidFill>
            <a:schemeClr val="tx1"/>
          </a:solidFill>
          <a:latin typeface="Arial" charset="0"/>
        </a:defRPr>
      </a:lvl2pPr>
      <a:lvl3pPr algn="l" rtl="0" eaLnBrk="0" fontAlgn="base" hangingPunct="0">
        <a:spcBef>
          <a:spcPct val="0"/>
        </a:spcBef>
        <a:spcAft>
          <a:spcPct val="0"/>
        </a:spcAft>
        <a:defRPr sz="3600">
          <a:solidFill>
            <a:schemeClr val="tx1"/>
          </a:solidFill>
          <a:latin typeface="Arial" charset="0"/>
        </a:defRPr>
      </a:lvl3pPr>
      <a:lvl4pPr algn="l" rtl="0" eaLnBrk="0" fontAlgn="base" hangingPunct="0">
        <a:spcBef>
          <a:spcPct val="0"/>
        </a:spcBef>
        <a:spcAft>
          <a:spcPct val="0"/>
        </a:spcAft>
        <a:defRPr sz="3600">
          <a:solidFill>
            <a:schemeClr val="tx1"/>
          </a:solidFill>
          <a:latin typeface="Arial" charset="0"/>
        </a:defRPr>
      </a:lvl4pPr>
      <a:lvl5pPr algn="l" rtl="0" eaLnBrk="0" fontAlgn="base" hangingPunct="0">
        <a:spcBef>
          <a:spcPct val="0"/>
        </a:spcBef>
        <a:spcAft>
          <a:spcPct val="0"/>
        </a:spcAft>
        <a:defRPr sz="3600">
          <a:solidFill>
            <a:schemeClr val="tx1"/>
          </a:solidFill>
          <a:latin typeface="Arial" charset="0"/>
        </a:defRPr>
      </a:lvl5pPr>
      <a:lvl6pPr marL="457200" algn="l" rtl="0" fontAlgn="base">
        <a:spcBef>
          <a:spcPct val="0"/>
        </a:spcBef>
        <a:spcAft>
          <a:spcPct val="0"/>
        </a:spcAft>
        <a:defRPr sz="3600">
          <a:solidFill>
            <a:schemeClr val="tx1"/>
          </a:solidFill>
          <a:latin typeface="Arial" charset="0"/>
        </a:defRPr>
      </a:lvl6pPr>
      <a:lvl7pPr marL="914400" algn="l" rtl="0" fontAlgn="base">
        <a:spcBef>
          <a:spcPct val="0"/>
        </a:spcBef>
        <a:spcAft>
          <a:spcPct val="0"/>
        </a:spcAft>
        <a:defRPr sz="3600">
          <a:solidFill>
            <a:schemeClr val="tx1"/>
          </a:solidFill>
          <a:latin typeface="Arial" charset="0"/>
        </a:defRPr>
      </a:lvl7pPr>
      <a:lvl8pPr marL="1371600" algn="l" rtl="0" fontAlgn="base">
        <a:spcBef>
          <a:spcPct val="0"/>
        </a:spcBef>
        <a:spcAft>
          <a:spcPct val="0"/>
        </a:spcAft>
        <a:defRPr sz="3600">
          <a:solidFill>
            <a:schemeClr val="tx1"/>
          </a:solidFill>
          <a:latin typeface="Arial" charset="0"/>
        </a:defRPr>
      </a:lvl8pPr>
      <a:lvl9pPr marL="1828800" algn="l" rtl="0" fontAlgn="base">
        <a:spcBef>
          <a:spcPct val="0"/>
        </a:spcBef>
        <a:spcAft>
          <a:spcPct val="0"/>
        </a:spcAft>
        <a:defRPr sz="36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16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14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14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14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14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vmlDrawing" Target="../drawings/vmlDrawing5.v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6.xml"/><Relationship Id="rId1" Type="http://schemas.openxmlformats.org/officeDocument/2006/relationships/vmlDrawing" Target="../drawings/vmlDrawing8.v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9.v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10.v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11.v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2.v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13.v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4.v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5.v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6.v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3.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a:xfrm>
            <a:off x="1047750" y="1828800"/>
            <a:ext cx="7858125" cy="1219200"/>
          </a:xfrm>
        </p:spPr>
        <p:txBody>
          <a:bodyPr/>
          <a:lstStyle/>
          <a:p>
            <a:pPr eaLnBrk="1" hangingPunct="1"/>
            <a:r>
              <a:rPr lang="en-US" sz="3600" smtClean="0"/>
              <a:t>  </a:t>
            </a:r>
            <a:r>
              <a:rPr lang="en-US" sz="4000" smtClean="0"/>
              <a:t>Chapter 7 – Networking Support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5"/>
          <p:cNvSpPr>
            <a:spLocks noGrp="1"/>
          </p:cNvSpPr>
          <p:nvPr>
            <p:ph type="title"/>
          </p:nvPr>
        </p:nvSpPr>
        <p:spPr>
          <a:xfrm>
            <a:off x="457200" y="523875"/>
            <a:ext cx="8229600" cy="581025"/>
          </a:xfrm>
        </p:spPr>
        <p:txBody>
          <a:bodyPr/>
          <a:lstStyle/>
          <a:p>
            <a:r>
              <a:rPr lang="en-US" sz="3200" smtClean="0"/>
              <a:t>The relations between Internet networks</a:t>
            </a:r>
          </a:p>
        </p:txBody>
      </p:sp>
      <p:sp>
        <p:nvSpPr>
          <p:cNvPr id="12291" name="Content Placeholder 6"/>
          <p:cNvSpPr>
            <a:spLocks noGrp="1"/>
          </p:cNvSpPr>
          <p:nvPr>
            <p:ph idx="1"/>
          </p:nvPr>
        </p:nvSpPr>
        <p:spPr>
          <a:xfrm>
            <a:off x="542925" y="1390650"/>
            <a:ext cx="7981950" cy="4724400"/>
          </a:xfrm>
        </p:spPr>
        <p:txBody>
          <a:bodyPr/>
          <a:lstStyle/>
          <a:p>
            <a:r>
              <a:rPr lang="en-US" sz="2000" smtClean="0"/>
              <a:t>Three type of relations:</a:t>
            </a:r>
          </a:p>
          <a:p>
            <a:pPr lvl="1"/>
            <a:r>
              <a:rPr lang="en-US" sz="1800" smtClean="0"/>
              <a:t>Peering - two networks exchange traffic between each other's customers freely.</a:t>
            </a:r>
          </a:p>
          <a:p>
            <a:pPr lvl="1"/>
            <a:r>
              <a:rPr lang="en-US" sz="1800" smtClean="0"/>
              <a:t>Transit - a network pays to another one to access the Internet.</a:t>
            </a:r>
          </a:p>
          <a:p>
            <a:pPr lvl="1"/>
            <a:r>
              <a:rPr lang="en-US" sz="1800" smtClean="0"/>
              <a:t>Customer -  a network is paid to allow Internet access.</a:t>
            </a:r>
          </a:p>
          <a:p>
            <a:r>
              <a:rPr lang="en-US" sz="2000" smtClean="0"/>
              <a:t>The networks are commonly classified as:</a:t>
            </a:r>
          </a:p>
          <a:p>
            <a:pPr lvl="1"/>
            <a:r>
              <a:rPr lang="en-US" sz="1800" smtClean="0"/>
              <a:t>Tier 1 - can reach every other network on the Internet without purchasing IP transit or paying settlements.</a:t>
            </a:r>
          </a:p>
          <a:p>
            <a:pPr lvl="1"/>
            <a:r>
              <a:rPr lang="en-US" sz="1800" smtClean="0"/>
              <a:t>Tier 2 - an Internet service provider who engages in the practice of peering with other networks, but who still purchases IP transit to reach some portion of the Internet; the common providers on the Internet.</a:t>
            </a:r>
          </a:p>
          <a:p>
            <a:pPr lvl="1"/>
            <a:r>
              <a:rPr lang="en-US" sz="1800" smtClean="0"/>
              <a:t>Tier 3 - purchases transit rights from other networks (typically Tier 2 networks) to reach the Internet.</a:t>
            </a:r>
          </a:p>
          <a:p>
            <a:endParaRPr lang="en-US" sz="2200" smtClean="0"/>
          </a:p>
        </p:txBody>
      </p:sp>
      <p:sp>
        <p:nvSpPr>
          <p:cNvPr id="12292" name="Footer Placeholder 2"/>
          <p:cNvSpPr>
            <a:spLocks noGrp="1"/>
          </p:cNvSpPr>
          <p:nvPr>
            <p:ph type="ftr" sz="quarter" idx="10"/>
          </p:nvPr>
        </p:nvSpPr>
        <p:spPr>
          <a:noFill/>
        </p:spPr>
        <p:txBody>
          <a:bodyPr/>
          <a:lstStyle/>
          <a:p>
            <a:r>
              <a:rPr lang="en-US"/>
              <a:t>Cloud Computing: Theory and Practice.  Chapter 7</a:t>
            </a:r>
          </a:p>
        </p:txBody>
      </p:sp>
      <p:sp>
        <p:nvSpPr>
          <p:cNvPr id="12293" name="Slide Number Placeholder 3"/>
          <p:cNvSpPr>
            <a:spLocks noGrp="1"/>
          </p:cNvSpPr>
          <p:nvPr>
            <p:ph type="sldNum" sz="quarter" idx="11"/>
          </p:nvPr>
        </p:nvSpPr>
        <p:spPr>
          <a:noFill/>
        </p:spPr>
        <p:txBody>
          <a:bodyPr/>
          <a:lstStyle/>
          <a:p>
            <a:fld id="{74CCC36A-4F85-4377-BAE5-84CFB4AA57C1}" type="slidenum">
              <a:rPr lang="en-US" smtClean="0"/>
              <a:pPr/>
              <a:t>10</a:t>
            </a:fld>
            <a:endParaRPr lang="en-US" smtClean="0"/>
          </a:p>
        </p:txBody>
      </p:sp>
      <p:sp>
        <p:nvSpPr>
          <p:cNvPr id="12294" name="Date Placeholder 4"/>
          <p:cNvSpPr>
            <a:spLocks noGrp="1"/>
          </p:cNvSpPr>
          <p:nvPr>
            <p:ph type="dt" sz="quarter" idx="12"/>
          </p:nvPr>
        </p:nvSpPr>
        <p:spPr>
          <a:noFill/>
        </p:spPr>
        <p:txBody>
          <a:bodyPr/>
          <a:lstStyle/>
          <a:p>
            <a:r>
              <a:rPr lang="en-US"/>
              <a:t>Dan C. Marinescu</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6"/>
          <p:cNvSpPr>
            <a:spLocks noGrp="1"/>
          </p:cNvSpPr>
          <p:nvPr>
            <p:ph idx="1"/>
          </p:nvPr>
        </p:nvSpPr>
        <p:spPr>
          <a:xfrm>
            <a:off x="457200" y="5181600"/>
            <a:ext cx="8229600" cy="971550"/>
          </a:xfrm>
        </p:spPr>
        <p:txBody>
          <a:bodyPr/>
          <a:lstStyle/>
          <a:p>
            <a:pPr>
              <a:buFont typeface="Wingdings" pitchFamily="2" charset="2"/>
              <a:buNone/>
            </a:pPr>
            <a:r>
              <a:rPr lang="en-US" sz="1800" smtClean="0"/>
              <a:t>     The relation of Internet networks based on the transit and paying settlements. There are three classes of networks, Tier 1, 2, and 3; an IXP is a physical infrastructure allowing ISPs to exchange Internet traffic.</a:t>
            </a:r>
          </a:p>
        </p:txBody>
      </p:sp>
      <p:sp>
        <p:nvSpPr>
          <p:cNvPr id="13315" name="Footer Placeholder 2"/>
          <p:cNvSpPr>
            <a:spLocks noGrp="1"/>
          </p:cNvSpPr>
          <p:nvPr>
            <p:ph type="ftr" sz="quarter" idx="10"/>
          </p:nvPr>
        </p:nvSpPr>
        <p:spPr>
          <a:noFill/>
        </p:spPr>
        <p:txBody>
          <a:bodyPr/>
          <a:lstStyle/>
          <a:p>
            <a:r>
              <a:rPr lang="en-US"/>
              <a:t>Cloud Computing: Theory and Practice.  Chapter 7</a:t>
            </a:r>
          </a:p>
        </p:txBody>
      </p:sp>
      <p:sp>
        <p:nvSpPr>
          <p:cNvPr id="13316" name="Slide Number Placeholder 3"/>
          <p:cNvSpPr>
            <a:spLocks noGrp="1"/>
          </p:cNvSpPr>
          <p:nvPr>
            <p:ph type="sldNum" sz="quarter" idx="11"/>
          </p:nvPr>
        </p:nvSpPr>
        <p:spPr>
          <a:noFill/>
        </p:spPr>
        <p:txBody>
          <a:bodyPr/>
          <a:lstStyle/>
          <a:p>
            <a:fld id="{C5F582D2-DCCB-4D37-9346-E5F392B9739E}" type="slidenum">
              <a:rPr lang="en-US" smtClean="0"/>
              <a:pPr/>
              <a:t>11</a:t>
            </a:fld>
            <a:endParaRPr lang="en-US" smtClean="0"/>
          </a:p>
        </p:txBody>
      </p:sp>
      <p:sp>
        <p:nvSpPr>
          <p:cNvPr id="13317" name="Date Placeholder 4"/>
          <p:cNvSpPr>
            <a:spLocks noGrp="1"/>
          </p:cNvSpPr>
          <p:nvPr>
            <p:ph type="dt" sz="quarter" idx="12"/>
          </p:nvPr>
        </p:nvSpPr>
        <p:spPr>
          <a:noFill/>
        </p:spPr>
        <p:txBody>
          <a:bodyPr/>
          <a:lstStyle/>
          <a:p>
            <a:r>
              <a:rPr lang="en-US"/>
              <a:t>Dan C. Marinescu</a:t>
            </a:r>
          </a:p>
        </p:txBody>
      </p:sp>
      <p:graphicFrame>
        <p:nvGraphicFramePr>
          <p:cNvPr id="13318" name="Object 2"/>
          <p:cNvGraphicFramePr>
            <a:graphicFrameLocks noChangeAspect="1"/>
          </p:cNvGraphicFramePr>
          <p:nvPr/>
        </p:nvGraphicFramePr>
        <p:xfrm>
          <a:off x="1200150" y="504825"/>
          <a:ext cx="6665913" cy="4678363"/>
        </p:xfrm>
        <a:graphic>
          <a:graphicData uri="http://schemas.openxmlformats.org/presentationml/2006/ole">
            <p:oleObj spid="_x0000_s13318" name="Visio" r:id="rId3" imgW="7386242" imgH="5185423" progId="Visio.Drawing.11">
              <p:embed/>
            </p:oleObj>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5"/>
          <p:cNvSpPr>
            <a:spLocks noGrp="1"/>
          </p:cNvSpPr>
          <p:nvPr>
            <p:ph type="title"/>
          </p:nvPr>
        </p:nvSpPr>
        <p:spPr>
          <a:xfrm>
            <a:off x="457200" y="504825"/>
            <a:ext cx="8229600" cy="581025"/>
          </a:xfrm>
        </p:spPr>
        <p:txBody>
          <a:bodyPr/>
          <a:lstStyle/>
          <a:p>
            <a:r>
              <a:rPr lang="en-US" sz="3200" smtClean="0"/>
              <a:t>The transformation of the Internet</a:t>
            </a:r>
          </a:p>
        </p:txBody>
      </p:sp>
      <p:sp>
        <p:nvSpPr>
          <p:cNvPr id="14339" name="Content Placeholder 6"/>
          <p:cNvSpPr>
            <a:spLocks noGrp="1"/>
          </p:cNvSpPr>
          <p:nvPr>
            <p:ph idx="1"/>
          </p:nvPr>
        </p:nvSpPr>
        <p:spPr>
          <a:xfrm>
            <a:off x="609600" y="1447800"/>
            <a:ext cx="8077200" cy="4419600"/>
          </a:xfrm>
        </p:spPr>
        <p:txBody>
          <a:bodyPr/>
          <a:lstStyle/>
          <a:p>
            <a:r>
              <a:rPr lang="en-US" sz="2000" smtClean="0"/>
              <a:t>Web applications, cloud computing, and content-delivery networks are reshaping the definition of a network.</a:t>
            </a:r>
          </a:p>
          <a:p>
            <a:r>
              <a:rPr lang="en-US" sz="2000" smtClean="0"/>
              <a:t>Data streaming consumes an increasingly larger fraction of the available bandwidth as high definition TV sets become less expensive and content providers, such as Netflix and Hulu, offer customers services that require a significant increase of the network bandwidth.</a:t>
            </a:r>
          </a:p>
          <a:p>
            <a:r>
              <a:rPr lang="en-US" sz="2000" smtClean="0"/>
              <a:t>The “last mile” - the link connecting the home to the Internet Service Provider (ISP) network is the bottleneck.</a:t>
            </a:r>
          </a:p>
          <a:p>
            <a:r>
              <a:rPr lang="en-US" sz="2000" smtClean="0"/>
              <a:t> Google has initiated the Google Fiber Project which aims to provide 1Gb/s access speed to individual households through FTTH.</a:t>
            </a:r>
          </a:p>
        </p:txBody>
      </p:sp>
      <p:sp>
        <p:nvSpPr>
          <p:cNvPr id="14340" name="Footer Placeholder 2"/>
          <p:cNvSpPr>
            <a:spLocks noGrp="1"/>
          </p:cNvSpPr>
          <p:nvPr>
            <p:ph type="ftr" sz="quarter" idx="10"/>
          </p:nvPr>
        </p:nvSpPr>
        <p:spPr>
          <a:noFill/>
        </p:spPr>
        <p:txBody>
          <a:bodyPr/>
          <a:lstStyle/>
          <a:p>
            <a:r>
              <a:rPr lang="en-US"/>
              <a:t>Cloud Computing: Theory and Practice.  Chapter 7</a:t>
            </a:r>
          </a:p>
        </p:txBody>
      </p:sp>
      <p:sp>
        <p:nvSpPr>
          <p:cNvPr id="14341" name="Slide Number Placeholder 3"/>
          <p:cNvSpPr>
            <a:spLocks noGrp="1"/>
          </p:cNvSpPr>
          <p:nvPr>
            <p:ph type="sldNum" sz="quarter" idx="11"/>
          </p:nvPr>
        </p:nvSpPr>
        <p:spPr>
          <a:noFill/>
        </p:spPr>
        <p:txBody>
          <a:bodyPr/>
          <a:lstStyle/>
          <a:p>
            <a:fld id="{8C7FF792-BE7E-412C-B010-51D1C932305D}" type="slidenum">
              <a:rPr lang="en-US" smtClean="0"/>
              <a:pPr/>
              <a:t>12</a:t>
            </a:fld>
            <a:endParaRPr lang="en-US" smtClean="0"/>
          </a:p>
        </p:txBody>
      </p:sp>
      <p:sp>
        <p:nvSpPr>
          <p:cNvPr id="14342" name="Date Placeholder 4"/>
          <p:cNvSpPr>
            <a:spLocks noGrp="1"/>
          </p:cNvSpPr>
          <p:nvPr>
            <p:ph type="dt" sz="quarter" idx="12"/>
          </p:nvPr>
        </p:nvSpPr>
        <p:spPr>
          <a:noFill/>
        </p:spPr>
        <p:txBody>
          <a:bodyPr/>
          <a:lstStyle/>
          <a:p>
            <a:r>
              <a:rPr lang="en-US"/>
              <a:t>Dan C. Marinescu</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9"/>
          <p:cNvSpPr>
            <a:spLocks noGrp="1"/>
          </p:cNvSpPr>
          <p:nvPr>
            <p:ph type="title"/>
          </p:nvPr>
        </p:nvSpPr>
        <p:spPr>
          <a:xfrm>
            <a:off x="323850" y="5286375"/>
            <a:ext cx="8229600" cy="800100"/>
          </a:xfrm>
        </p:spPr>
        <p:txBody>
          <a:bodyPr/>
          <a:lstStyle/>
          <a:p>
            <a:r>
              <a:rPr lang="en-US" sz="1800" smtClean="0"/>
              <a:t>The transformation of the Internet. The traffic carried by Tier 3 networks increased from 5.8% in 2007 to 9.4% in 2009; Goggle applications accounted for 5.2% of the traffic in 2009.</a:t>
            </a:r>
          </a:p>
        </p:txBody>
      </p:sp>
      <p:sp>
        <p:nvSpPr>
          <p:cNvPr id="15363" name="Footer Placeholder 3"/>
          <p:cNvSpPr>
            <a:spLocks noGrp="1"/>
          </p:cNvSpPr>
          <p:nvPr>
            <p:ph type="ftr" sz="quarter" idx="10"/>
          </p:nvPr>
        </p:nvSpPr>
        <p:spPr>
          <a:noFill/>
        </p:spPr>
        <p:txBody>
          <a:bodyPr/>
          <a:lstStyle/>
          <a:p>
            <a:r>
              <a:rPr lang="en-US"/>
              <a:t>Cloud Computing: Theory and Practice.  Chapter 7</a:t>
            </a:r>
          </a:p>
        </p:txBody>
      </p:sp>
      <p:sp>
        <p:nvSpPr>
          <p:cNvPr id="15364" name="Slide Number Placeholder 4"/>
          <p:cNvSpPr>
            <a:spLocks noGrp="1"/>
          </p:cNvSpPr>
          <p:nvPr>
            <p:ph type="sldNum" sz="quarter" idx="11"/>
          </p:nvPr>
        </p:nvSpPr>
        <p:spPr>
          <a:noFill/>
        </p:spPr>
        <p:txBody>
          <a:bodyPr/>
          <a:lstStyle/>
          <a:p>
            <a:fld id="{0129096E-94DB-49AE-A0E8-CE0E9EFCA763}" type="slidenum">
              <a:rPr lang="en-US" smtClean="0"/>
              <a:pPr/>
              <a:t>13</a:t>
            </a:fld>
            <a:endParaRPr lang="en-US" smtClean="0"/>
          </a:p>
        </p:txBody>
      </p:sp>
      <p:sp>
        <p:nvSpPr>
          <p:cNvPr id="15365" name="Date Placeholder 5"/>
          <p:cNvSpPr>
            <a:spLocks noGrp="1"/>
          </p:cNvSpPr>
          <p:nvPr>
            <p:ph type="dt" sz="quarter" idx="12"/>
          </p:nvPr>
        </p:nvSpPr>
        <p:spPr>
          <a:noFill/>
        </p:spPr>
        <p:txBody>
          <a:bodyPr/>
          <a:lstStyle/>
          <a:p>
            <a:r>
              <a:rPr lang="en-US"/>
              <a:t>Dan C. Marinescu</a:t>
            </a:r>
          </a:p>
        </p:txBody>
      </p:sp>
      <p:graphicFrame>
        <p:nvGraphicFramePr>
          <p:cNvPr id="15366" name="Object 2"/>
          <p:cNvGraphicFramePr>
            <a:graphicFrameLocks noChangeAspect="1"/>
          </p:cNvGraphicFramePr>
          <p:nvPr/>
        </p:nvGraphicFramePr>
        <p:xfrm>
          <a:off x="2128838" y="400050"/>
          <a:ext cx="4259262" cy="4813300"/>
        </p:xfrm>
        <a:graphic>
          <a:graphicData uri="http://schemas.openxmlformats.org/presentationml/2006/ole">
            <p:oleObj spid="_x0000_s15366" name="Visio" r:id="rId3" imgW="7533601" imgH="8511083" progId="Visio.Drawing.11">
              <p:embed/>
            </p:oleObj>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p:cNvSpPr>
            <a:spLocks noGrp="1"/>
          </p:cNvSpPr>
          <p:nvPr>
            <p:ph idx="1"/>
          </p:nvPr>
        </p:nvSpPr>
        <p:spPr>
          <a:xfrm>
            <a:off x="133350" y="5743575"/>
            <a:ext cx="8686800" cy="419100"/>
          </a:xfrm>
        </p:spPr>
        <p:txBody>
          <a:bodyPr/>
          <a:lstStyle/>
          <a:p>
            <a:pPr>
              <a:buFont typeface="Wingdings" pitchFamily="2" charset="2"/>
              <a:buNone/>
            </a:pPr>
            <a:r>
              <a:rPr lang="en-US" sz="1800" smtClean="0"/>
              <a:t>The average download speed for broadband access advertised by several countries</a:t>
            </a:r>
          </a:p>
        </p:txBody>
      </p:sp>
      <p:sp>
        <p:nvSpPr>
          <p:cNvPr id="16387" name="Footer Placeholder 3"/>
          <p:cNvSpPr>
            <a:spLocks noGrp="1"/>
          </p:cNvSpPr>
          <p:nvPr>
            <p:ph type="ftr" sz="quarter" idx="10"/>
          </p:nvPr>
        </p:nvSpPr>
        <p:spPr>
          <a:noFill/>
        </p:spPr>
        <p:txBody>
          <a:bodyPr/>
          <a:lstStyle/>
          <a:p>
            <a:r>
              <a:rPr lang="en-US"/>
              <a:t>Cloud Computing: Theory and Practice.  Chapter 7</a:t>
            </a:r>
          </a:p>
        </p:txBody>
      </p:sp>
      <p:sp>
        <p:nvSpPr>
          <p:cNvPr id="16388" name="Slide Number Placeholder 4"/>
          <p:cNvSpPr>
            <a:spLocks noGrp="1"/>
          </p:cNvSpPr>
          <p:nvPr>
            <p:ph type="sldNum" sz="quarter" idx="11"/>
          </p:nvPr>
        </p:nvSpPr>
        <p:spPr>
          <a:noFill/>
        </p:spPr>
        <p:txBody>
          <a:bodyPr/>
          <a:lstStyle/>
          <a:p>
            <a:fld id="{84BDB0DE-0AE7-4F63-BBED-384E28E30FAB}" type="slidenum">
              <a:rPr lang="en-US" smtClean="0"/>
              <a:pPr/>
              <a:t>14</a:t>
            </a:fld>
            <a:endParaRPr lang="en-US" smtClean="0"/>
          </a:p>
        </p:txBody>
      </p:sp>
      <p:sp>
        <p:nvSpPr>
          <p:cNvPr id="16389" name="Date Placeholder 5"/>
          <p:cNvSpPr>
            <a:spLocks noGrp="1"/>
          </p:cNvSpPr>
          <p:nvPr>
            <p:ph type="dt" sz="quarter" idx="12"/>
          </p:nvPr>
        </p:nvSpPr>
        <p:spPr>
          <a:noFill/>
        </p:spPr>
        <p:txBody>
          <a:bodyPr/>
          <a:lstStyle/>
          <a:p>
            <a:r>
              <a:rPr lang="en-US"/>
              <a:t>Dan C. Marinescu</a:t>
            </a:r>
          </a:p>
        </p:txBody>
      </p:sp>
      <p:graphicFrame>
        <p:nvGraphicFramePr>
          <p:cNvPr id="16390" name="Object 2"/>
          <p:cNvGraphicFramePr>
            <a:graphicFrameLocks noChangeAspect="1"/>
          </p:cNvGraphicFramePr>
          <p:nvPr/>
        </p:nvGraphicFramePr>
        <p:xfrm>
          <a:off x="617538" y="1044575"/>
          <a:ext cx="7642225" cy="3986213"/>
        </p:xfrm>
        <a:graphic>
          <a:graphicData uri="http://schemas.openxmlformats.org/presentationml/2006/ole">
            <p:oleObj spid="_x0000_s16390" name="Visio" r:id="rId3" imgW="7642274" imgH="3985860" progId="Visio.Drawing.11">
              <p:embed/>
            </p:oleObj>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66725" y="457200"/>
            <a:ext cx="8220075" cy="657225"/>
          </a:xfrm>
        </p:spPr>
        <p:txBody>
          <a:bodyPr/>
          <a:lstStyle/>
          <a:p>
            <a:r>
              <a:rPr lang="en-US" sz="3200" smtClean="0"/>
              <a:t>Web access and TCP </a:t>
            </a:r>
          </a:p>
        </p:txBody>
      </p:sp>
      <p:sp>
        <p:nvSpPr>
          <p:cNvPr id="3" name="Content Placeholder 2"/>
          <p:cNvSpPr>
            <a:spLocks noGrp="1"/>
          </p:cNvSpPr>
          <p:nvPr>
            <p:ph idx="1"/>
          </p:nvPr>
        </p:nvSpPr>
        <p:spPr>
          <a:xfrm>
            <a:off x="457200" y="1323975"/>
            <a:ext cx="8229600" cy="4543425"/>
          </a:xfrm>
        </p:spPr>
        <p:txBody>
          <a:bodyPr/>
          <a:lstStyle/>
          <a:p>
            <a:pPr>
              <a:defRPr/>
            </a:pPr>
            <a:r>
              <a:rPr lang="en-US" sz="2000" dirty="0"/>
              <a:t>HTTP - the application protocol for Web access </a:t>
            </a:r>
            <a:r>
              <a:rPr lang="en-US" sz="2000" dirty="0" smtClean="0"/>
              <a:t>uses the TCP transport protocol.</a:t>
            </a:r>
            <a:endParaRPr lang="en-US" sz="2000" dirty="0"/>
          </a:p>
          <a:p>
            <a:pPr>
              <a:defRPr/>
            </a:pPr>
            <a:r>
              <a:rPr lang="en-US" sz="2000" dirty="0"/>
              <a:t>TCP supports mechanisms to avoid congestion and limit the amount of data transported over the Internet.</a:t>
            </a:r>
          </a:p>
          <a:p>
            <a:pPr>
              <a:defRPr/>
            </a:pPr>
            <a:r>
              <a:rPr lang="en-US" sz="2000" dirty="0" smtClean="0"/>
              <a:t>Web access requires the transfer of large amounts of data as we can see in measurements reported by Google</a:t>
            </a:r>
          </a:p>
          <a:p>
            <a:pPr>
              <a:defRPr/>
            </a:pPr>
            <a:endParaRPr lang="en-US" sz="2000" dirty="0"/>
          </a:p>
          <a:p>
            <a:pPr>
              <a:defRPr/>
            </a:pPr>
            <a:endParaRPr lang="en-US" sz="2000" dirty="0" smtClean="0"/>
          </a:p>
          <a:p>
            <a:pPr>
              <a:defRPr/>
            </a:pPr>
            <a:endParaRPr lang="en-US" sz="2000" dirty="0"/>
          </a:p>
          <a:p>
            <a:pPr>
              <a:defRPr/>
            </a:pPr>
            <a:endParaRPr lang="en-US" sz="2000" dirty="0" smtClean="0"/>
          </a:p>
          <a:p>
            <a:pPr>
              <a:defRPr/>
            </a:pPr>
            <a:endParaRPr lang="en-US" sz="2000" dirty="0" smtClean="0"/>
          </a:p>
          <a:p>
            <a:pPr marL="0" indent="0">
              <a:buFont typeface="Wingdings" pitchFamily="2" charset="2"/>
              <a:buNone/>
              <a:defRPr/>
            </a:pPr>
            <a:endParaRPr lang="en-US" sz="2000" dirty="0"/>
          </a:p>
          <a:p>
            <a:pPr marL="0" indent="0">
              <a:buFont typeface="Wingdings" pitchFamily="2" charset="2"/>
              <a:buNone/>
              <a:defRPr/>
            </a:pPr>
            <a:endParaRPr lang="en-US" sz="2000" dirty="0" smtClean="0"/>
          </a:p>
          <a:p>
            <a:pPr marL="0" indent="0">
              <a:buFont typeface="Wingdings" pitchFamily="2" charset="2"/>
              <a:buNone/>
              <a:defRPr/>
            </a:pPr>
            <a:endParaRPr lang="en-US" sz="2000" dirty="0"/>
          </a:p>
          <a:p>
            <a:pPr marL="0" indent="0">
              <a:buFont typeface="Wingdings" pitchFamily="2" charset="2"/>
              <a:buNone/>
              <a:defRPr/>
            </a:pPr>
            <a:endParaRPr lang="en-US" sz="2000" dirty="0"/>
          </a:p>
        </p:txBody>
      </p:sp>
      <p:sp>
        <p:nvSpPr>
          <p:cNvPr id="17412" name="Footer Placeholder 3"/>
          <p:cNvSpPr>
            <a:spLocks noGrp="1"/>
          </p:cNvSpPr>
          <p:nvPr>
            <p:ph type="ftr" sz="quarter" idx="10"/>
          </p:nvPr>
        </p:nvSpPr>
        <p:spPr>
          <a:noFill/>
        </p:spPr>
        <p:txBody>
          <a:bodyPr/>
          <a:lstStyle/>
          <a:p>
            <a:r>
              <a:rPr lang="en-US"/>
              <a:t>Cloud Computing: Theory and Practice.  Chapter 7</a:t>
            </a:r>
          </a:p>
        </p:txBody>
      </p:sp>
      <p:sp>
        <p:nvSpPr>
          <p:cNvPr id="17413" name="Slide Number Placeholder 4"/>
          <p:cNvSpPr>
            <a:spLocks noGrp="1"/>
          </p:cNvSpPr>
          <p:nvPr>
            <p:ph type="sldNum" sz="quarter" idx="11"/>
          </p:nvPr>
        </p:nvSpPr>
        <p:spPr>
          <a:noFill/>
        </p:spPr>
        <p:txBody>
          <a:bodyPr/>
          <a:lstStyle/>
          <a:p>
            <a:fld id="{662406DE-43BD-4A7A-B10E-A9E19690252F}" type="slidenum">
              <a:rPr lang="en-US" smtClean="0"/>
              <a:pPr/>
              <a:t>15</a:t>
            </a:fld>
            <a:endParaRPr lang="en-US" smtClean="0"/>
          </a:p>
        </p:txBody>
      </p:sp>
      <p:sp>
        <p:nvSpPr>
          <p:cNvPr id="17414" name="Date Placeholder 5"/>
          <p:cNvSpPr>
            <a:spLocks noGrp="1"/>
          </p:cNvSpPr>
          <p:nvPr>
            <p:ph type="dt" sz="quarter" idx="12"/>
          </p:nvPr>
        </p:nvSpPr>
        <p:spPr>
          <a:noFill/>
        </p:spPr>
        <p:txBody>
          <a:bodyPr/>
          <a:lstStyle/>
          <a:p>
            <a:r>
              <a:rPr lang="en-US"/>
              <a:t>Dan C. Marinescu</a:t>
            </a:r>
          </a:p>
        </p:txBody>
      </p:sp>
      <p:pic>
        <p:nvPicPr>
          <p:cNvPr id="17415" name="Picture 2" descr="C:\CloudComputing\LectureNotesDecember6\Slides\snapshots\WebAccessData.PNG"/>
          <p:cNvPicPr>
            <a:picLocks noChangeAspect="1" noChangeArrowheads="1"/>
          </p:cNvPicPr>
          <p:nvPr/>
        </p:nvPicPr>
        <p:blipFill>
          <a:blip r:embed="rId2" cstate="print"/>
          <a:srcRect/>
          <a:stretch>
            <a:fillRect/>
          </a:stretch>
        </p:blipFill>
        <p:spPr bwMode="auto">
          <a:xfrm>
            <a:off x="554038" y="3367088"/>
            <a:ext cx="8031162" cy="2614612"/>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323850" y="523875"/>
            <a:ext cx="8267700" cy="628650"/>
          </a:xfrm>
        </p:spPr>
        <p:txBody>
          <a:bodyPr/>
          <a:lstStyle/>
          <a:p>
            <a:r>
              <a:rPr lang="en-US" smtClean="0"/>
              <a:t> </a:t>
            </a:r>
            <a:r>
              <a:rPr lang="en-US" sz="3200" smtClean="0"/>
              <a:t>Congestion control in TCP</a:t>
            </a:r>
          </a:p>
        </p:txBody>
      </p:sp>
      <p:sp>
        <p:nvSpPr>
          <p:cNvPr id="18435" name="Content Placeholder 2"/>
          <p:cNvSpPr>
            <a:spLocks noGrp="1"/>
          </p:cNvSpPr>
          <p:nvPr>
            <p:ph idx="1"/>
          </p:nvPr>
        </p:nvSpPr>
        <p:spPr>
          <a:xfrm>
            <a:off x="323850" y="1476375"/>
            <a:ext cx="8610600" cy="4600575"/>
          </a:xfrm>
        </p:spPr>
        <p:txBody>
          <a:bodyPr/>
          <a:lstStyle/>
          <a:p>
            <a:r>
              <a:rPr lang="en-US" sz="2000" smtClean="0"/>
              <a:t>Algorithms to control congestion include Tahoe, an algorithm based on: (1) slow start,  (2) congestion avoidance, and (3) fast retransmit.</a:t>
            </a:r>
          </a:p>
          <a:p>
            <a:r>
              <a:rPr lang="en-US" sz="2000" smtClean="0"/>
              <a:t>Slow start means that: </a:t>
            </a:r>
          </a:p>
          <a:p>
            <a:pPr lvl="1"/>
            <a:r>
              <a:rPr lang="en-US" sz="1800" smtClean="0"/>
              <a:t>(a)  the sender starts with a window of two times  MSS (Maximum Segment Size).  </a:t>
            </a:r>
          </a:p>
          <a:p>
            <a:pPr lvl="1"/>
            <a:r>
              <a:rPr lang="en-US" sz="1800" smtClean="0"/>
              <a:t>(b) for every packet acknowledged, the congestion window increases by     1 MSS so that the congestion window effectively doubles for every RTT (Round Trip Time).</a:t>
            </a:r>
          </a:p>
          <a:p>
            <a:r>
              <a:rPr lang="en-US" sz="2000" smtClean="0"/>
              <a:t>To overcame the limitations of the slow start application, strategies have been developed to reduce the time to download data over the Internet. For example, </a:t>
            </a:r>
          </a:p>
          <a:p>
            <a:pPr lvl="1"/>
            <a:r>
              <a:rPr lang="en-US" sz="1800" smtClean="0"/>
              <a:t>Firefox 3 and Google Chrome open up to six TCP connections per domain. </a:t>
            </a:r>
          </a:p>
          <a:p>
            <a:pPr lvl="1"/>
            <a:r>
              <a:rPr lang="en-US" sz="1800" smtClean="0"/>
              <a:t>Internet Explorer 8 opens 180 connections. </a:t>
            </a:r>
          </a:p>
        </p:txBody>
      </p:sp>
      <p:sp>
        <p:nvSpPr>
          <p:cNvPr id="18436" name="Footer Placeholder 3"/>
          <p:cNvSpPr>
            <a:spLocks noGrp="1"/>
          </p:cNvSpPr>
          <p:nvPr>
            <p:ph type="ftr" sz="quarter" idx="10"/>
          </p:nvPr>
        </p:nvSpPr>
        <p:spPr>
          <a:noFill/>
        </p:spPr>
        <p:txBody>
          <a:bodyPr/>
          <a:lstStyle/>
          <a:p>
            <a:r>
              <a:rPr lang="en-US"/>
              <a:t>Cloud Computing: Theory and Practice.  Chapter 7</a:t>
            </a:r>
          </a:p>
        </p:txBody>
      </p:sp>
      <p:sp>
        <p:nvSpPr>
          <p:cNvPr id="18437" name="Slide Number Placeholder 4"/>
          <p:cNvSpPr>
            <a:spLocks noGrp="1"/>
          </p:cNvSpPr>
          <p:nvPr>
            <p:ph type="sldNum" sz="quarter" idx="11"/>
          </p:nvPr>
        </p:nvSpPr>
        <p:spPr>
          <a:noFill/>
        </p:spPr>
        <p:txBody>
          <a:bodyPr/>
          <a:lstStyle/>
          <a:p>
            <a:fld id="{7B5FC88E-57BF-40A1-8DAD-D74964B89CB3}" type="slidenum">
              <a:rPr lang="en-US" smtClean="0"/>
              <a:pPr/>
              <a:t>16</a:t>
            </a:fld>
            <a:endParaRPr lang="en-US" smtClean="0"/>
          </a:p>
        </p:txBody>
      </p:sp>
      <p:sp>
        <p:nvSpPr>
          <p:cNvPr id="18438" name="Date Placeholder 5"/>
          <p:cNvSpPr>
            <a:spLocks noGrp="1"/>
          </p:cNvSpPr>
          <p:nvPr>
            <p:ph type="dt" sz="quarter" idx="12"/>
          </p:nvPr>
        </p:nvSpPr>
        <p:spPr>
          <a:noFill/>
        </p:spPr>
        <p:txBody>
          <a:bodyPr/>
          <a:lstStyle/>
          <a:p>
            <a:r>
              <a:rPr lang="en-US"/>
              <a:t>Dan C. Marinescu</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523875"/>
            <a:ext cx="8229600" cy="638175"/>
          </a:xfrm>
        </p:spPr>
        <p:txBody>
          <a:bodyPr/>
          <a:lstStyle/>
          <a:p>
            <a:r>
              <a:rPr lang="en-US" sz="3200" smtClean="0"/>
              <a:t>Congestion control in TCP (cont’d)</a:t>
            </a:r>
          </a:p>
        </p:txBody>
      </p:sp>
      <p:sp>
        <p:nvSpPr>
          <p:cNvPr id="19459" name="Content Placeholder 2"/>
          <p:cNvSpPr>
            <a:spLocks noGrp="1"/>
          </p:cNvSpPr>
          <p:nvPr>
            <p:ph idx="1"/>
          </p:nvPr>
        </p:nvSpPr>
        <p:spPr>
          <a:xfrm>
            <a:off x="571500" y="1504950"/>
            <a:ext cx="8115300" cy="4362450"/>
          </a:xfrm>
        </p:spPr>
        <p:txBody>
          <a:bodyPr/>
          <a:lstStyle/>
          <a:p>
            <a:r>
              <a:rPr lang="en-US" sz="2000" smtClean="0"/>
              <a:t>The strategies used by the browsers to avoid the congestion control mechanisms circumvent the mechanisms for congestion control and incur a considerable overhead. </a:t>
            </a:r>
          </a:p>
          <a:p>
            <a:r>
              <a:rPr lang="en-US" sz="2000" smtClean="0"/>
              <a:t>The TCP latency is dominated by the number of RTTs during the slow start phase.</a:t>
            </a:r>
          </a:p>
          <a:p>
            <a:r>
              <a:rPr lang="en-US" sz="2000" smtClean="0"/>
              <a:t>Given that the average page size is 384 KB, a single TCP connection requires multiple RTTs to download a single page.</a:t>
            </a:r>
          </a:p>
          <a:p>
            <a:r>
              <a:rPr lang="en-US" sz="2000" smtClean="0"/>
              <a:t>It is argued that a better solution is to increase the initial congestion window of TCP.  The</a:t>
            </a:r>
            <a:r>
              <a:rPr lang="en-US" sz="2000" smtClean="0">
                <a:sym typeface="Wingdings" pitchFamily="2" charset="2"/>
              </a:rPr>
              <a:t> effects of this solution:</a:t>
            </a:r>
            <a:endParaRPr lang="en-US" sz="2000" smtClean="0"/>
          </a:p>
          <a:p>
            <a:pPr lvl="1"/>
            <a:r>
              <a:rPr lang="en-US" sz="1800" smtClean="0"/>
              <a:t>It ensures fairness between </a:t>
            </a:r>
            <a:r>
              <a:rPr lang="en-US" sz="1800" u="sng" smtClean="0"/>
              <a:t>short-lived transactions </a:t>
            </a:r>
            <a:r>
              <a:rPr lang="en-US" sz="1800" smtClean="0"/>
              <a:t>which are a majority of Internet transfers and the </a:t>
            </a:r>
            <a:r>
              <a:rPr lang="en-US" sz="1800" u="sng" smtClean="0"/>
              <a:t>long-lived transactions </a:t>
            </a:r>
            <a:r>
              <a:rPr lang="en-US" sz="1800" smtClean="0"/>
              <a:t>which transfer very large amounts of data, e.g., audio and video streaming.</a:t>
            </a:r>
          </a:p>
          <a:p>
            <a:pPr lvl="1"/>
            <a:r>
              <a:rPr lang="en-US" sz="1800" smtClean="0"/>
              <a:t>It allows faster recovery after losses through Fast Retransmission.</a:t>
            </a:r>
          </a:p>
        </p:txBody>
      </p:sp>
      <p:sp>
        <p:nvSpPr>
          <p:cNvPr id="19460" name="Footer Placeholder 3"/>
          <p:cNvSpPr>
            <a:spLocks noGrp="1"/>
          </p:cNvSpPr>
          <p:nvPr>
            <p:ph type="ftr" sz="quarter" idx="10"/>
          </p:nvPr>
        </p:nvSpPr>
        <p:spPr>
          <a:noFill/>
        </p:spPr>
        <p:txBody>
          <a:bodyPr/>
          <a:lstStyle/>
          <a:p>
            <a:r>
              <a:rPr lang="en-US"/>
              <a:t>Cloud Computing: Theory and Practice.  Chapter 7</a:t>
            </a:r>
          </a:p>
        </p:txBody>
      </p:sp>
      <p:sp>
        <p:nvSpPr>
          <p:cNvPr id="19461" name="Slide Number Placeholder 4"/>
          <p:cNvSpPr>
            <a:spLocks noGrp="1"/>
          </p:cNvSpPr>
          <p:nvPr>
            <p:ph type="sldNum" sz="quarter" idx="11"/>
          </p:nvPr>
        </p:nvSpPr>
        <p:spPr>
          <a:noFill/>
        </p:spPr>
        <p:txBody>
          <a:bodyPr/>
          <a:lstStyle/>
          <a:p>
            <a:fld id="{6F7A4D07-02C5-4FD7-9E13-F0EF6EF10A89}" type="slidenum">
              <a:rPr lang="en-US" smtClean="0"/>
              <a:pPr/>
              <a:t>17</a:t>
            </a:fld>
            <a:endParaRPr lang="en-US" smtClean="0"/>
          </a:p>
        </p:txBody>
      </p:sp>
      <p:sp>
        <p:nvSpPr>
          <p:cNvPr id="19462" name="Date Placeholder 5"/>
          <p:cNvSpPr>
            <a:spLocks noGrp="1"/>
          </p:cNvSpPr>
          <p:nvPr>
            <p:ph type="dt" sz="quarter" idx="12"/>
          </p:nvPr>
        </p:nvSpPr>
        <p:spPr>
          <a:noFill/>
        </p:spPr>
        <p:txBody>
          <a:bodyPr/>
          <a:lstStyle/>
          <a:p>
            <a:r>
              <a:rPr lang="en-US"/>
              <a:t>Dan C. Marinescu</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514350"/>
            <a:ext cx="8229600" cy="514350"/>
          </a:xfrm>
        </p:spPr>
        <p:txBody>
          <a:bodyPr/>
          <a:lstStyle/>
          <a:p>
            <a:r>
              <a:rPr lang="en-US" sz="3200" smtClean="0"/>
              <a:t>Class-Based Queuing (CBQ)</a:t>
            </a:r>
          </a:p>
        </p:txBody>
      </p:sp>
      <p:sp>
        <p:nvSpPr>
          <p:cNvPr id="20483" name="Content Placeholder 2"/>
          <p:cNvSpPr>
            <a:spLocks noGrp="1"/>
          </p:cNvSpPr>
          <p:nvPr>
            <p:ph idx="1"/>
          </p:nvPr>
        </p:nvSpPr>
        <p:spPr>
          <a:xfrm>
            <a:off x="590550" y="1047750"/>
            <a:ext cx="8096250" cy="5257800"/>
          </a:xfrm>
        </p:spPr>
        <p:txBody>
          <a:bodyPr/>
          <a:lstStyle/>
          <a:p>
            <a:r>
              <a:rPr lang="en-US" sz="2000" smtClean="0"/>
              <a:t>The objectives of CBQ are to support:</a:t>
            </a:r>
          </a:p>
          <a:p>
            <a:pPr lvl="1"/>
            <a:r>
              <a:rPr lang="en-US" sz="1800" smtClean="0"/>
              <a:t> Flexible link sharing for applications which require bandwidth guarantees such as VoIP, video-streaming, and audio-streaming. </a:t>
            </a:r>
          </a:p>
          <a:p>
            <a:pPr lvl="1"/>
            <a:r>
              <a:rPr lang="en-US" sz="1800" smtClean="0"/>
              <a:t>Some balance between short-lived network flows, such as web searches, and long-lived ones, such as video-streaming or file transfers.</a:t>
            </a:r>
          </a:p>
          <a:p>
            <a:r>
              <a:rPr lang="en-US" sz="2000" smtClean="0"/>
              <a:t>CBQ aggregates the connections and constructs a  tree-like hierarchy of classes with different priorities and throughput allocations.  CBQ uses several functional units: </a:t>
            </a:r>
          </a:p>
          <a:p>
            <a:pPr lvl="1"/>
            <a:r>
              <a:rPr lang="en-US" sz="1800" smtClean="0"/>
              <a:t>a </a:t>
            </a:r>
            <a:r>
              <a:rPr lang="en-US" sz="1800" u="sng" smtClean="0"/>
              <a:t>classifier</a:t>
            </a:r>
            <a:r>
              <a:rPr lang="en-US" sz="1800" smtClean="0"/>
              <a:t> which uses the information in the packet header to assign arriving packets to classes. </a:t>
            </a:r>
          </a:p>
          <a:p>
            <a:pPr lvl="1"/>
            <a:r>
              <a:rPr lang="en-US" sz="1800" smtClean="0"/>
              <a:t>an </a:t>
            </a:r>
            <a:r>
              <a:rPr lang="en-US" sz="1800" u="sng" smtClean="0"/>
              <a:t>estimator</a:t>
            </a:r>
            <a:r>
              <a:rPr lang="en-US" sz="1800" smtClean="0"/>
              <a:t> of the short-term bandwidth for the class. </a:t>
            </a:r>
          </a:p>
          <a:p>
            <a:pPr lvl="1"/>
            <a:r>
              <a:rPr lang="en-US" sz="1800" smtClean="0"/>
              <a:t>a </a:t>
            </a:r>
            <a:r>
              <a:rPr lang="en-US" sz="1800" u="sng" smtClean="0"/>
              <a:t>selector/scheduler</a:t>
            </a:r>
            <a:r>
              <a:rPr lang="en-US" sz="1800" smtClean="0"/>
              <a:t> which identifies the highest priority class to send next and, if multiple classes have the same priority, to schedule them on a round-robin base.</a:t>
            </a:r>
          </a:p>
          <a:p>
            <a:pPr lvl="1"/>
            <a:r>
              <a:rPr lang="en-US" sz="1800" smtClean="0"/>
              <a:t> a </a:t>
            </a:r>
            <a:r>
              <a:rPr lang="en-US" sz="1800" u="sng" smtClean="0"/>
              <a:t>delayer</a:t>
            </a:r>
            <a:r>
              <a:rPr lang="en-US" sz="1800" smtClean="0"/>
              <a:t> to compute the next time when a class that has exceeded its link allocation is allowed to send. </a:t>
            </a:r>
          </a:p>
        </p:txBody>
      </p:sp>
      <p:sp>
        <p:nvSpPr>
          <p:cNvPr id="20484" name="Footer Placeholder 3"/>
          <p:cNvSpPr>
            <a:spLocks noGrp="1"/>
          </p:cNvSpPr>
          <p:nvPr>
            <p:ph type="ftr" sz="quarter" idx="10"/>
          </p:nvPr>
        </p:nvSpPr>
        <p:spPr>
          <a:noFill/>
        </p:spPr>
        <p:txBody>
          <a:bodyPr/>
          <a:lstStyle/>
          <a:p>
            <a:r>
              <a:rPr lang="en-US"/>
              <a:t>Cloud Computing: Theory and Practice.  Chapter 7</a:t>
            </a:r>
          </a:p>
        </p:txBody>
      </p:sp>
      <p:sp>
        <p:nvSpPr>
          <p:cNvPr id="20485" name="Slide Number Placeholder 4"/>
          <p:cNvSpPr>
            <a:spLocks noGrp="1"/>
          </p:cNvSpPr>
          <p:nvPr>
            <p:ph type="sldNum" sz="quarter" idx="11"/>
          </p:nvPr>
        </p:nvSpPr>
        <p:spPr>
          <a:noFill/>
        </p:spPr>
        <p:txBody>
          <a:bodyPr/>
          <a:lstStyle/>
          <a:p>
            <a:fld id="{DE8B14E9-CFFA-4B0A-9C0F-382C2F7FED41}" type="slidenum">
              <a:rPr lang="en-US" smtClean="0"/>
              <a:pPr/>
              <a:t>18</a:t>
            </a:fld>
            <a:endParaRPr lang="en-US" smtClean="0"/>
          </a:p>
        </p:txBody>
      </p:sp>
      <p:sp>
        <p:nvSpPr>
          <p:cNvPr id="20486" name="Date Placeholder 5"/>
          <p:cNvSpPr>
            <a:spLocks noGrp="1"/>
          </p:cNvSpPr>
          <p:nvPr>
            <p:ph type="dt" sz="quarter" idx="12"/>
          </p:nvPr>
        </p:nvSpPr>
        <p:spPr>
          <a:noFill/>
        </p:spPr>
        <p:txBody>
          <a:bodyPr/>
          <a:lstStyle/>
          <a:p>
            <a:r>
              <a:rPr lang="en-US"/>
              <a:t>Dan C. Marinescu</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idx="1"/>
          </p:nvPr>
        </p:nvSpPr>
        <p:spPr>
          <a:xfrm>
            <a:off x="371475" y="5172075"/>
            <a:ext cx="8229600" cy="933450"/>
          </a:xfrm>
        </p:spPr>
        <p:txBody>
          <a:bodyPr/>
          <a:lstStyle/>
          <a:p>
            <a:pPr>
              <a:buFont typeface="Wingdings" pitchFamily="2" charset="2"/>
              <a:buNone/>
            </a:pPr>
            <a:r>
              <a:rPr lang="en-US" sz="1800" smtClean="0"/>
              <a:t>     Class-Based Queuing (CBQ) - packets are first classified into flows and then assigned to a queue dedicated to the flow;  queues are serviced one packet at a time in round­-robin order and  empty queues are skipped</a:t>
            </a:r>
          </a:p>
        </p:txBody>
      </p:sp>
      <p:sp>
        <p:nvSpPr>
          <p:cNvPr id="21507" name="Footer Placeholder 3"/>
          <p:cNvSpPr>
            <a:spLocks noGrp="1"/>
          </p:cNvSpPr>
          <p:nvPr>
            <p:ph type="ftr" sz="quarter" idx="10"/>
          </p:nvPr>
        </p:nvSpPr>
        <p:spPr>
          <a:noFill/>
        </p:spPr>
        <p:txBody>
          <a:bodyPr/>
          <a:lstStyle/>
          <a:p>
            <a:r>
              <a:rPr lang="en-US"/>
              <a:t>Cloud Computing: Theory and Practice.  Chapter 7</a:t>
            </a:r>
          </a:p>
        </p:txBody>
      </p:sp>
      <p:sp>
        <p:nvSpPr>
          <p:cNvPr id="21508" name="Slide Number Placeholder 4"/>
          <p:cNvSpPr>
            <a:spLocks noGrp="1"/>
          </p:cNvSpPr>
          <p:nvPr>
            <p:ph type="sldNum" sz="quarter" idx="11"/>
          </p:nvPr>
        </p:nvSpPr>
        <p:spPr>
          <a:noFill/>
        </p:spPr>
        <p:txBody>
          <a:bodyPr/>
          <a:lstStyle/>
          <a:p>
            <a:fld id="{E6DD5A5A-7B64-43CD-BACF-5A121753591D}" type="slidenum">
              <a:rPr lang="en-US" smtClean="0"/>
              <a:pPr/>
              <a:t>19</a:t>
            </a:fld>
            <a:endParaRPr lang="en-US" smtClean="0"/>
          </a:p>
        </p:txBody>
      </p:sp>
      <p:sp>
        <p:nvSpPr>
          <p:cNvPr id="21509" name="Date Placeholder 5"/>
          <p:cNvSpPr>
            <a:spLocks noGrp="1"/>
          </p:cNvSpPr>
          <p:nvPr>
            <p:ph type="dt" sz="quarter" idx="12"/>
          </p:nvPr>
        </p:nvSpPr>
        <p:spPr>
          <a:noFill/>
        </p:spPr>
        <p:txBody>
          <a:bodyPr/>
          <a:lstStyle/>
          <a:p>
            <a:r>
              <a:rPr lang="en-US"/>
              <a:t>Dan C. Marinescu</a:t>
            </a:r>
          </a:p>
        </p:txBody>
      </p:sp>
      <p:graphicFrame>
        <p:nvGraphicFramePr>
          <p:cNvPr id="21510" name="Object 2"/>
          <p:cNvGraphicFramePr>
            <a:graphicFrameLocks noChangeAspect="1"/>
          </p:cNvGraphicFramePr>
          <p:nvPr/>
        </p:nvGraphicFramePr>
        <p:xfrm>
          <a:off x="879475" y="1177925"/>
          <a:ext cx="7499350" cy="3282950"/>
        </p:xfrm>
        <a:graphic>
          <a:graphicData uri="http://schemas.openxmlformats.org/presentationml/2006/ole">
            <p:oleObj spid="_x0000_s21510" name="Visio" r:id="rId3" imgW="7498783" imgH="3283737" progId="Visio.Drawing.11">
              <p:embed/>
            </p:oleObj>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5"/>
          <p:cNvSpPr>
            <a:spLocks noGrp="1"/>
          </p:cNvSpPr>
          <p:nvPr>
            <p:ph type="title"/>
          </p:nvPr>
        </p:nvSpPr>
        <p:spPr>
          <a:xfrm>
            <a:off x="457200" y="457200"/>
            <a:ext cx="8229600" cy="781050"/>
          </a:xfrm>
        </p:spPr>
        <p:txBody>
          <a:bodyPr/>
          <a:lstStyle/>
          <a:p>
            <a:r>
              <a:rPr lang="en-US" sz="3200" smtClean="0"/>
              <a:t>Contents</a:t>
            </a:r>
          </a:p>
        </p:txBody>
      </p:sp>
      <p:sp>
        <p:nvSpPr>
          <p:cNvPr id="4099" name="Content Placeholder 6"/>
          <p:cNvSpPr>
            <a:spLocks noGrp="1"/>
          </p:cNvSpPr>
          <p:nvPr>
            <p:ph idx="1"/>
          </p:nvPr>
        </p:nvSpPr>
        <p:spPr>
          <a:xfrm>
            <a:off x="685800" y="1552575"/>
            <a:ext cx="8229600" cy="4476750"/>
          </a:xfrm>
        </p:spPr>
        <p:txBody>
          <a:bodyPr/>
          <a:lstStyle/>
          <a:p>
            <a:pPr marL="0" indent="0"/>
            <a:r>
              <a:rPr lang="en-US" sz="2000" smtClean="0"/>
              <a:t>   Packet-switched networks.</a:t>
            </a:r>
          </a:p>
          <a:p>
            <a:pPr marL="0" indent="0"/>
            <a:r>
              <a:rPr lang="en-US" sz="2000" smtClean="0"/>
              <a:t>   The Internet.</a:t>
            </a:r>
          </a:p>
          <a:p>
            <a:pPr marL="0" indent="0"/>
            <a:r>
              <a:rPr lang="en-US" sz="2000" smtClean="0"/>
              <a:t>    Web access and TCP congestion control.</a:t>
            </a:r>
          </a:p>
          <a:p>
            <a:pPr marL="0" indent="0"/>
            <a:r>
              <a:rPr lang="en-US" sz="2000" smtClean="0"/>
              <a:t>    Network management; class-based queuing.</a:t>
            </a:r>
          </a:p>
          <a:p>
            <a:pPr marL="0" indent="0"/>
            <a:r>
              <a:rPr lang="en-US" sz="2000" smtClean="0"/>
              <a:t>    Cloud interconnection networks.</a:t>
            </a:r>
          </a:p>
          <a:p>
            <a:pPr marL="0" indent="0"/>
            <a:r>
              <a:rPr lang="en-US" sz="2000" smtClean="0"/>
              <a:t>    Storage area networks.</a:t>
            </a:r>
          </a:p>
          <a:p>
            <a:pPr marL="0" indent="0"/>
            <a:r>
              <a:rPr lang="en-US" sz="2000" smtClean="0"/>
              <a:t>    Content delivery networks.</a:t>
            </a:r>
          </a:p>
          <a:p>
            <a:pPr marL="0" indent="0"/>
            <a:r>
              <a:rPr lang="en-US" sz="2000" smtClean="0"/>
              <a:t>    Overlay networks.</a:t>
            </a:r>
            <a:endParaRPr lang="en-US" sz="1600" smtClean="0"/>
          </a:p>
        </p:txBody>
      </p:sp>
      <p:sp>
        <p:nvSpPr>
          <p:cNvPr id="4100" name="Footer Placeholder 3"/>
          <p:cNvSpPr>
            <a:spLocks noGrp="1"/>
          </p:cNvSpPr>
          <p:nvPr>
            <p:ph type="ftr" sz="quarter" idx="10"/>
          </p:nvPr>
        </p:nvSpPr>
        <p:spPr>
          <a:xfrm>
            <a:off x="2905125" y="6457950"/>
            <a:ext cx="3609975" cy="228600"/>
          </a:xfrm>
          <a:noFill/>
        </p:spPr>
        <p:txBody>
          <a:bodyPr/>
          <a:lstStyle/>
          <a:p>
            <a:r>
              <a:rPr lang="en-US"/>
              <a:t>Cloud Computing: Theory and Practice.  Chapter 7</a:t>
            </a:r>
          </a:p>
        </p:txBody>
      </p:sp>
      <p:sp>
        <p:nvSpPr>
          <p:cNvPr id="4101" name="Slide Number Placeholder 4"/>
          <p:cNvSpPr>
            <a:spLocks noGrp="1"/>
          </p:cNvSpPr>
          <p:nvPr>
            <p:ph type="sldNum" sz="quarter" idx="11"/>
          </p:nvPr>
        </p:nvSpPr>
        <p:spPr>
          <a:noFill/>
        </p:spPr>
        <p:txBody>
          <a:bodyPr/>
          <a:lstStyle/>
          <a:p>
            <a:fld id="{84AD4C4F-6578-4A8C-A191-A9563D81A617}" type="slidenum">
              <a:rPr lang="en-US" smtClean="0"/>
              <a:pPr/>
              <a:t>2</a:t>
            </a:fld>
            <a:endParaRPr lang="en-US" smtClean="0"/>
          </a:p>
        </p:txBody>
      </p:sp>
      <p:sp>
        <p:nvSpPr>
          <p:cNvPr id="4102" name="Date Placeholder 7"/>
          <p:cNvSpPr>
            <a:spLocks noGrp="1"/>
          </p:cNvSpPr>
          <p:nvPr>
            <p:ph type="dt" sz="quarter" idx="12"/>
          </p:nvPr>
        </p:nvSpPr>
        <p:spPr>
          <a:noFill/>
        </p:spPr>
        <p:txBody>
          <a:bodyPr/>
          <a:lstStyle/>
          <a:p>
            <a:r>
              <a:rPr lang="en-US"/>
              <a:t>Dan C. Marinescu</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7"/>
          <p:cNvSpPr>
            <a:spLocks noGrp="1"/>
          </p:cNvSpPr>
          <p:nvPr>
            <p:ph type="title"/>
          </p:nvPr>
        </p:nvSpPr>
        <p:spPr>
          <a:xfrm>
            <a:off x="457200" y="419100"/>
            <a:ext cx="8229600" cy="533400"/>
          </a:xfrm>
        </p:spPr>
        <p:txBody>
          <a:bodyPr/>
          <a:lstStyle/>
          <a:p>
            <a:r>
              <a:rPr lang="en-US" sz="3200" smtClean="0"/>
              <a:t>Class-Based Queuing (CBQ)</a:t>
            </a:r>
          </a:p>
        </p:txBody>
      </p:sp>
      <p:sp>
        <p:nvSpPr>
          <p:cNvPr id="22531" name="Footer Placeholder 3"/>
          <p:cNvSpPr>
            <a:spLocks noGrp="1"/>
          </p:cNvSpPr>
          <p:nvPr>
            <p:ph type="ftr" sz="quarter" idx="10"/>
          </p:nvPr>
        </p:nvSpPr>
        <p:spPr>
          <a:noFill/>
        </p:spPr>
        <p:txBody>
          <a:bodyPr/>
          <a:lstStyle/>
          <a:p>
            <a:r>
              <a:rPr lang="en-US"/>
              <a:t>Cloud Computing: Theory and Practice.  Chapter 7</a:t>
            </a:r>
          </a:p>
        </p:txBody>
      </p:sp>
      <p:sp>
        <p:nvSpPr>
          <p:cNvPr id="22532" name="Slide Number Placeholder 4"/>
          <p:cNvSpPr>
            <a:spLocks noGrp="1"/>
          </p:cNvSpPr>
          <p:nvPr>
            <p:ph type="sldNum" sz="quarter" idx="11"/>
          </p:nvPr>
        </p:nvSpPr>
        <p:spPr>
          <a:noFill/>
        </p:spPr>
        <p:txBody>
          <a:bodyPr/>
          <a:lstStyle/>
          <a:p>
            <a:fld id="{36803FF0-1921-4F69-AB63-BCF959EAC4EC}" type="slidenum">
              <a:rPr lang="en-US" smtClean="0"/>
              <a:pPr/>
              <a:t>20</a:t>
            </a:fld>
            <a:endParaRPr lang="en-US" smtClean="0"/>
          </a:p>
        </p:txBody>
      </p:sp>
      <p:sp>
        <p:nvSpPr>
          <p:cNvPr id="22533" name="Date Placeholder 5"/>
          <p:cNvSpPr>
            <a:spLocks noGrp="1"/>
          </p:cNvSpPr>
          <p:nvPr>
            <p:ph type="dt" sz="quarter" idx="12"/>
          </p:nvPr>
        </p:nvSpPr>
        <p:spPr>
          <a:noFill/>
        </p:spPr>
        <p:txBody>
          <a:bodyPr/>
          <a:lstStyle/>
          <a:p>
            <a:r>
              <a:rPr lang="en-US"/>
              <a:t>Dan C. Marinescu</a:t>
            </a:r>
          </a:p>
        </p:txBody>
      </p:sp>
      <p:sp>
        <p:nvSpPr>
          <p:cNvPr id="22534" name="Content Placeholder 2"/>
          <p:cNvSpPr>
            <a:spLocks noGrp="1"/>
          </p:cNvSpPr>
          <p:nvPr>
            <p:ph idx="4294967295"/>
          </p:nvPr>
        </p:nvSpPr>
        <p:spPr>
          <a:xfrm>
            <a:off x="390525" y="4552950"/>
            <a:ext cx="8143875" cy="1619250"/>
          </a:xfrm>
        </p:spPr>
        <p:txBody>
          <a:bodyPr/>
          <a:lstStyle/>
          <a:p>
            <a:pPr>
              <a:buFont typeface="Wingdings" pitchFamily="2" charset="2"/>
              <a:buNone/>
            </a:pPr>
            <a:r>
              <a:rPr lang="en-US" sz="1800" smtClean="0"/>
              <a:t>     </a:t>
            </a:r>
            <a:r>
              <a:rPr lang="en-US" sz="1600" smtClean="0"/>
              <a:t>CBQ link sharing for two groups: A</a:t>
            </a:r>
            <a:r>
              <a:rPr lang="en-US" sz="1600" smtClean="0">
                <a:sym typeface="Wingdings" pitchFamily="2" charset="2"/>
              </a:rPr>
              <a:t></a:t>
            </a:r>
            <a:r>
              <a:rPr lang="en-US" sz="1600" smtClean="0"/>
              <a:t>short-lived and B</a:t>
            </a:r>
            <a:r>
              <a:rPr lang="en-US" sz="1600" smtClean="0">
                <a:sym typeface="Wingdings" pitchFamily="2" charset="2"/>
              </a:rPr>
              <a:t></a:t>
            </a:r>
            <a:r>
              <a:rPr lang="en-US" sz="1600" smtClean="0"/>
              <a:t>long-lived traffic, allocated 25% and 75% of the link capacity. There are three classes with priorities 1, 2, and 3:  (i) Real-time (RT) and the video streaming have priority 1 and are allocated 3% and 60%, respectively,  (ii) Web transactions and audio streaming have priority 2 and are allocated 20% and 10%, respectively; (iii)  In interactive (Intr) and file transfer (FTP) applications have priority 3 and are allocated 2% and 5%, respectively.</a:t>
            </a:r>
          </a:p>
        </p:txBody>
      </p:sp>
      <p:graphicFrame>
        <p:nvGraphicFramePr>
          <p:cNvPr id="22535" name="Object 2"/>
          <p:cNvGraphicFramePr>
            <a:graphicFrameLocks noChangeAspect="1"/>
          </p:cNvGraphicFramePr>
          <p:nvPr/>
        </p:nvGraphicFramePr>
        <p:xfrm>
          <a:off x="557213" y="1433513"/>
          <a:ext cx="7762875" cy="2579687"/>
        </p:xfrm>
        <a:graphic>
          <a:graphicData uri="http://schemas.openxmlformats.org/presentationml/2006/ole">
            <p:oleObj spid="_x0000_s22535" name="Visio" r:id="rId3" imgW="7762201" imgH="2579853" progId="Visio.Drawing.11">
              <p:embed/>
            </p:oleObj>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5"/>
          <p:cNvSpPr>
            <a:spLocks noGrp="1"/>
          </p:cNvSpPr>
          <p:nvPr>
            <p:ph type="title"/>
          </p:nvPr>
        </p:nvSpPr>
        <p:spPr>
          <a:xfrm>
            <a:off x="457200" y="571500"/>
            <a:ext cx="8229600" cy="523875"/>
          </a:xfrm>
        </p:spPr>
        <p:txBody>
          <a:bodyPr/>
          <a:lstStyle/>
          <a:p>
            <a:r>
              <a:rPr lang="en-US" sz="3200" smtClean="0"/>
              <a:t>Class-Based Queuing (CBQ)</a:t>
            </a:r>
          </a:p>
        </p:txBody>
      </p:sp>
      <p:sp>
        <p:nvSpPr>
          <p:cNvPr id="23555" name="Content Placeholder 6"/>
          <p:cNvSpPr>
            <a:spLocks noGrp="1"/>
          </p:cNvSpPr>
          <p:nvPr>
            <p:ph idx="1"/>
          </p:nvPr>
        </p:nvSpPr>
        <p:spPr>
          <a:xfrm>
            <a:off x="685800" y="1428750"/>
            <a:ext cx="8001000" cy="4143375"/>
          </a:xfrm>
        </p:spPr>
        <p:txBody>
          <a:bodyPr/>
          <a:lstStyle/>
          <a:p>
            <a:r>
              <a:rPr lang="en-US" sz="2000" smtClean="0"/>
              <a:t>A class is</a:t>
            </a:r>
          </a:p>
          <a:p>
            <a:pPr lvl="1"/>
            <a:r>
              <a:rPr lang="en-US" sz="1600" smtClean="0"/>
              <a:t> </a:t>
            </a:r>
            <a:r>
              <a:rPr lang="en-US" sz="1800" u="sng" smtClean="0"/>
              <a:t>overlimit</a:t>
            </a:r>
            <a:r>
              <a:rPr lang="en-US" sz="1800" smtClean="0"/>
              <a:t> </a:t>
            </a:r>
            <a:r>
              <a:rPr lang="en-US" sz="1800" smtClean="0">
                <a:sym typeface="Wingdings" pitchFamily="2" charset="2"/>
              </a:rPr>
              <a:t> </a:t>
            </a:r>
            <a:r>
              <a:rPr lang="en-US" sz="1800" smtClean="0"/>
              <a:t>if over a certain recent period it has used more than its bandwidth allocation (in bytes per second).</a:t>
            </a:r>
          </a:p>
          <a:p>
            <a:pPr lvl="1"/>
            <a:r>
              <a:rPr lang="en-US" sz="1800" smtClean="0"/>
              <a:t> underlimit </a:t>
            </a:r>
            <a:r>
              <a:rPr lang="en-US" sz="1800" smtClean="0">
                <a:sym typeface="Wingdings" pitchFamily="2" charset="2"/>
              </a:rPr>
              <a:t> </a:t>
            </a:r>
            <a:r>
              <a:rPr lang="en-US" sz="1800" smtClean="0"/>
              <a:t>if it has used less.</a:t>
            </a:r>
          </a:p>
          <a:p>
            <a:pPr lvl="1"/>
            <a:r>
              <a:rPr lang="en-US" sz="1800" smtClean="0"/>
              <a:t>atlimit </a:t>
            </a:r>
            <a:r>
              <a:rPr lang="en-US" sz="1800" smtClean="0">
                <a:sym typeface="Wingdings" pitchFamily="2" charset="2"/>
              </a:rPr>
              <a:t> </a:t>
            </a:r>
            <a:r>
              <a:rPr lang="en-US" sz="1800" smtClean="0"/>
              <a:t>if it has used exactly its allocation.</a:t>
            </a:r>
          </a:p>
          <a:p>
            <a:pPr lvl="1">
              <a:buFont typeface="Wingdings" pitchFamily="2" charset="2"/>
              <a:buNone/>
            </a:pPr>
            <a:r>
              <a:rPr lang="en-US" sz="1800" smtClean="0"/>
              <a:t> </a:t>
            </a:r>
          </a:p>
          <a:p>
            <a:r>
              <a:rPr lang="en-US" sz="2000" smtClean="0"/>
              <a:t>A leaf class is</a:t>
            </a:r>
          </a:p>
          <a:p>
            <a:pPr lvl="1"/>
            <a:r>
              <a:rPr lang="en-US" sz="1600" smtClean="0"/>
              <a:t> </a:t>
            </a:r>
            <a:r>
              <a:rPr lang="en-US" sz="1800" u="sng" smtClean="0"/>
              <a:t>satisfied</a:t>
            </a:r>
            <a:r>
              <a:rPr lang="en-US" sz="1800" smtClean="0"/>
              <a:t> if it is underlimit and has a persistent backlog. </a:t>
            </a:r>
          </a:p>
          <a:p>
            <a:pPr lvl="1"/>
            <a:r>
              <a:rPr lang="en-US" sz="1800" u="sng" smtClean="0"/>
              <a:t>unsatisfied</a:t>
            </a:r>
            <a:r>
              <a:rPr lang="en-US" sz="1800" smtClean="0"/>
              <a:t> otherwise.</a:t>
            </a:r>
          </a:p>
          <a:p>
            <a:pPr lvl="1">
              <a:buFont typeface="Wingdings" pitchFamily="2" charset="2"/>
              <a:buNone/>
            </a:pPr>
            <a:r>
              <a:rPr lang="en-US" sz="1800" smtClean="0"/>
              <a:t> </a:t>
            </a:r>
          </a:p>
          <a:p>
            <a:r>
              <a:rPr lang="en-US" sz="2000" smtClean="0"/>
              <a:t>A non-leaf class is unsatisfied if it is underlimit and has some descendent class with a persistent backlog.</a:t>
            </a:r>
          </a:p>
        </p:txBody>
      </p:sp>
      <p:sp>
        <p:nvSpPr>
          <p:cNvPr id="23556" name="Footer Placeholder 2"/>
          <p:cNvSpPr>
            <a:spLocks noGrp="1"/>
          </p:cNvSpPr>
          <p:nvPr>
            <p:ph type="ftr" sz="quarter" idx="10"/>
          </p:nvPr>
        </p:nvSpPr>
        <p:spPr>
          <a:noFill/>
        </p:spPr>
        <p:txBody>
          <a:bodyPr/>
          <a:lstStyle/>
          <a:p>
            <a:r>
              <a:rPr lang="en-US"/>
              <a:t>Cloud Computing: Theory and Practice.  Chapter 7</a:t>
            </a:r>
          </a:p>
        </p:txBody>
      </p:sp>
      <p:sp>
        <p:nvSpPr>
          <p:cNvPr id="23557" name="Slide Number Placeholder 3"/>
          <p:cNvSpPr>
            <a:spLocks noGrp="1"/>
          </p:cNvSpPr>
          <p:nvPr>
            <p:ph type="sldNum" sz="quarter" idx="11"/>
          </p:nvPr>
        </p:nvSpPr>
        <p:spPr>
          <a:noFill/>
        </p:spPr>
        <p:txBody>
          <a:bodyPr/>
          <a:lstStyle/>
          <a:p>
            <a:fld id="{0831BD76-7648-4951-9285-BBD1B9429682}" type="slidenum">
              <a:rPr lang="en-US" smtClean="0"/>
              <a:pPr/>
              <a:t>21</a:t>
            </a:fld>
            <a:endParaRPr lang="en-US" smtClean="0"/>
          </a:p>
        </p:txBody>
      </p:sp>
      <p:sp>
        <p:nvSpPr>
          <p:cNvPr id="23558" name="Date Placeholder 4"/>
          <p:cNvSpPr>
            <a:spLocks noGrp="1"/>
          </p:cNvSpPr>
          <p:nvPr>
            <p:ph type="dt" sz="quarter" idx="12"/>
          </p:nvPr>
        </p:nvSpPr>
        <p:spPr>
          <a:noFill/>
        </p:spPr>
        <p:txBody>
          <a:bodyPr/>
          <a:lstStyle/>
          <a:p>
            <a:r>
              <a:rPr lang="en-US"/>
              <a:t>Dan C. Marinescu</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6"/>
          <p:cNvSpPr>
            <a:spLocks noGrp="1"/>
          </p:cNvSpPr>
          <p:nvPr>
            <p:ph idx="1"/>
          </p:nvPr>
        </p:nvSpPr>
        <p:spPr>
          <a:xfrm>
            <a:off x="219075" y="4219575"/>
            <a:ext cx="8705850" cy="2038350"/>
          </a:xfrm>
        </p:spPr>
        <p:txBody>
          <a:bodyPr/>
          <a:lstStyle/>
          <a:p>
            <a:pPr>
              <a:buFont typeface="Wingdings" pitchFamily="2" charset="2"/>
              <a:buNone/>
            </a:pPr>
            <a:r>
              <a:rPr lang="en-US" sz="1800" smtClean="0"/>
              <a:t>     There are two groups A and B and three types of traffic, e.g., web, real-time, and  interactive, denoted as 1, 2, and 3. (a) Group  A and class A.3 traffic are underlimit and unsatisfied; classes A.1, A.2 and B.1 are overlimit,  unsatisfied and with persistent backlog and have to be regulated; (b)  Group A is underlimit and unsatisfied; Group B is overlimit and needs to be regulated; class A.1 traffic is underlimit; class A.2 is overlimit and with persistent backlog; class B.1 traffic is overlimit and with persistent backlog and needs to be regulated.</a:t>
            </a:r>
          </a:p>
        </p:txBody>
      </p:sp>
      <p:sp>
        <p:nvSpPr>
          <p:cNvPr id="24579" name="Footer Placeholder 2"/>
          <p:cNvSpPr>
            <a:spLocks noGrp="1"/>
          </p:cNvSpPr>
          <p:nvPr>
            <p:ph type="ftr" sz="quarter" idx="10"/>
          </p:nvPr>
        </p:nvSpPr>
        <p:spPr>
          <a:noFill/>
        </p:spPr>
        <p:txBody>
          <a:bodyPr/>
          <a:lstStyle/>
          <a:p>
            <a:r>
              <a:rPr lang="en-US"/>
              <a:t>Cloud Computing: Theory and Practice.  Chapter 7</a:t>
            </a:r>
          </a:p>
        </p:txBody>
      </p:sp>
      <p:sp>
        <p:nvSpPr>
          <p:cNvPr id="24580" name="Slide Number Placeholder 3"/>
          <p:cNvSpPr>
            <a:spLocks noGrp="1"/>
          </p:cNvSpPr>
          <p:nvPr>
            <p:ph type="sldNum" sz="quarter" idx="11"/>
          </p:nvPr>
        </p:nvSpPr>
        <p:spPr>
          <a:noFill/>
        </p:spPr>
        <p:txBody>
          <a:bodyPr/>
          <a:lstStyle/>
          <a:p>
            <a:fld id="{B7B1A99E-9425-46D9-9A24-0EE5977C7CD9}" type="slidenum">
              <a:rPr lang="en-US" smtClean="0"/>
              <a:pPr/>
              <a:t>22</a:t>
            </a:fld>
            <a:endParaRPr lang="en-US" smtClean="0"/>
          </a:p>
        </p:txBody>
      </p:sp>
      <p:sp>
        <p:nvSpPr>
          <p:cNvPr id="24581" name="Date Placeholder 4"/>
          <p:cNvSpPr>
            <a:spLocks noGrp="1"/>
          </p:cNvSpPr>
          <p:nvPr>
            <p:ph type="dt" sz="quarter" idx="12"/>
          </p:nvPr>
        </p:nvSpPr>
        <p:spPr>
          <a:noFill/>
        </p:spPr>
        <p:txBody>
          <a:bodyPr/>
          <a:lstStyle/>
          <a:p>
            <a:r>
              <a:rPr lang="en-US"/>
              <a:t>Dan C. Marinescu</a:t>
            </a:r>
          </a:p>
        </p:txBody>
      </p:sp>
      <p:graphicFrame>
        <p:nvGraphicFramePr>
          <p:cNvPr id="24582" name="Object 2"/>
          <p:cNvGraphicFramePr>
            <a:graphicFrameLocks noChangeAspect="1"/>
          </p:cNvGraphicFramePr>
          <p:nvPr/>
        </p:nvGraphicFramePr>
        <p:xfrm>
          <a:off x="611188" y="1271588"/>
          <a:ext cx="7485062" cy="1952625"/>
        </p:xfrm>
        <a:graphic>
          <a:graphicData uri="http://schemas.openxmlformats.org/presentationml/2006/ole">
            <p:oleObj spid="_x0000_s24582" name="Visio" r:id="rId3" imgW="7484364" imgH="1952064" progId="Visio.Drawing.11">
              <p:embed/>
            </p:oleObj>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457200"/>
            <a:ext cx="8229600" cy="676275"/>
          </a:xfrm>
        </p:spPr>
        <p:txBody>
          <a:bodyPr/>
          <a:lstStyle/>
          <a:p>
            <a:r>
              <a:rPr lang="en-US" sz="3200" smtClean="0"/>
              <a:t>Hierarchical Token Buckets (HTB)</a:t>
            </a:r>
          </a:p>
        </p:txBody>
      </p:sp>
      <p:sp>
        <p:nvSpPr>
          <p:cNvPr id="25603" name="Content Placeholder 2"/>
          <p:cNvSpPr>
            <a:spLocks noGrp="1"/>
          </p:cNvSpPr>
          <p:nvPr>
            <p:ph idx="1"/>
          </p:nvPr>
        </p:nvSpPr>
        <p:spPr>
          <a:xfrm>
            <a:off x="581025" y="1428750"/>
            <a:ext cx="8105775" cy="4676775"/>
          </a:xfrm>
        </p:spPr>
        <p:txBody>
          <a:bodyPr/>
          <a:lstStyle/>
          <a:p>
            <a:r>
              <a:rPr lang="en-US" sz="2000" smtClean="0"/>
              <a:t>Hierarchical Token Buckets (HTB) is a link sharing algorithm inspired by CBQ.</a:t>
            </a:r>
          </a:p>
          <a:p>
            <a:endParaRPr lang="en-US" sz="2000" smtClean="0"/>
          </a:p>
          <a:p>
            <a:r>
              <a:rPr lang="en-US" sz="2000" smtClean="0"/>
              <a:t>The Linux kernel implements HTB.</a:t>
            </a:r>
          </a:p>
          <a:p>
            <a:endParaRPr lang="en-US" sz="2000" smtClean="0"/>
          </a:p>
          <a:p>
            <a:r>
              <a:rPr lang="en-US" sz="2000" smtClean="0"/>
              <a:t> Each class has</a:t>
            </a:r>
          </a:p>
          <a:p>
            <a:pPr lvl="1"/>
            <a:r>
              <a:rPr lang="en-US" sz="1800" smtClean="0"/>
              <a:t>An assured rate (AR).</a:t>
            </a:r>
          </a:p>
          <a:p>
            <a:pPr lvl="1"/>
            <a:r>
              <a:rPr lang="en-US" sz="1800" smtClean="0"/>
              <a:t>A ceil rate (CR).</a:t>
            </a:r>
          </a:p>
          <a:p>
            <a:pPr lvl="1">
              <a:buFont typeface="Wingdings" pitchFamily="2" charset="2"/>
              <a:buNone/>
            </a:pPr>
            <a:endParaRPr lang="en-US" sz="1800" smtClean="0"/>
          </a:p>
          <a:p>
            <a:r>
              <a:rPr lang="en-US" sz="2000" smtClean="0"/>
              <a:t>HTB supports </a:t>
            </a:r>
            <a:r>
              <a:rPr lang="en-US" sz="2000" u="sng" smtClean="0"/>
              <a:t>borrowing</a:t>
            </a:r>
            <a:r>
              <a:rPr lang="en-US" sz="2000" smtClean="0"/>
              <a:t> </a:t>
            </a:r>
            <a:r>
              <a:rPr lang="en-US" sz="2000" smtClean="0">
                <a:sym typeface="Wingdings" pitchFamily="2" charset="2"/>
              </a:rPr>
              <a:t></a:t>
            </a:r>
            <a:r>
              <a:rPr lang="en-US" sz="2000" smtClean="0"/>
              <a:t> If a class C needs a rate above its AR  it tries to borrow from its parent;  then  the parent examines its children and, if there are classes running at a rate lower that their AR, the parent can borrow from them and reallocate it to class C.</a:t>
            </a:r>
          </a:p>
        </p:txBody>
      </p:sp>
      <p:sp>
        <p:nvSpPr>
          <p:cNvPr id="25604" name="Footer Placeholder 3"/>
          <p:cNvSpPr>
            <a:spLocks noGrp="1"/>
          </p:cNvSpPr>
          <p:nvPr>
            <p:ph type="ftr" sz="quarter" idx="10"/>
          </p:nvPr>
        </p:nvSpPr>
        <p:spPr>
          <a:noFill/>
        </p:spPr>
        <p:txBody>
          <a:bodyPr/>
          <a:lstStyle/>
          <a:p>
            <a:r>
              <a:rPr lang="en-US"/>
              <a:t>Cloud Computing: Theory and Practice.  Chapter 7</a:t>
            </a:r>
          </a:p>
        </p:txBody>
      </p:sp>
      <p:sp>
        <p:nvSpPr>
          <p:cNvPr id="25605" name="Slide Number Placeholder 4"/>
          <p:cNvSpPr>
            <a:spLocks noGrp="1"/>
          </p:cNvSpPr>
          <p:nvPr>
            <p:ph type="sldNum" sz="quarter" idx="11"/>
          </p:nvPr>
        </p:nvSpPr>
        <p:spPr>
          <a:noFill/>
        </p:spPr>
        <p:txBody>
          <a:bodyPr/>
          <a:lstStyle/>
          <a:p>
            <a:fld id="{2AC145DE-1211-4668-9A30-7870F6D4F099}" type="slidenum">
              <a:rPr lang="en-US" smtClean="0"/>
              <a:pPr/>
              <a:t>23</a:t>
            </a:fld>
            <a:endParaRPr lang="en-US" smtClean="0"/>
          </a:p>
        </p:txBody>
      </p:sp>
      <p:sp>
        <p:nvSpPr>
          <p:cNvPr id="25606" name="Date Placeholder 5"/>
          <p:cNvSpPr>
            <a:spLocks noGrp="1"/>
          </p:cNvSpPr>
          <p:nvPr>
            <p:ph type="dt" sz="quarter" idx="12"/>
          </p:nvPr>
        </p:nvSpPr>
        <p:spPr>
          <a:noFill/>
        </p:spPr>
        <p:txBody>
          <a:bodyPr/>
          <a:lstStyle/>
          <a:p>
            <a:r>
              <a:rPr lang="en-US"/>
              <a:t>Dan C. Marinescu</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5"/>
          <p:cNvSpPr>
            <a:spLocks noGrp="1"/>
          </p:cNvSpPr>
          <p:nvPr>
            <p:ph type="title"/>
          </p:nvPr>
        </p:nvSpPr>
        <p:spPr>
          <a:xfrm>
            <a:off x="457200" y="533400"/>
            <a:ext cx="8229600" cy="600075"/>
          </a:xfrm>
        </p:spPr>
        <p:txBody>
          <a:bodyPr/>
          <a:lstStyle/>
          <a:p>
            <a:r>
              <a:rPr lang="en-US" sz="3200" smtClean="0"/>
              <a:t>Hierarchical Token Buckets (HTB)</a:t>
            </a:r>
          </a:p>
        </p:txBody>
      </p:sp>
      <p:sp>
        <p:nvSpPr>
          <p:cNvPr id="26627" name="Content Placeholder 6"/>
          <p:cNvSpPr>
            <a:spLocks noGrp="1"/>
          </p:cNvSpPr>
          <p:nvPr>
            <p:ph idx="1"/>
          </p:nvPr>
        </p:nvSpPr>
        <p:spPr>
          <a:xfrm>
            <a:off x="438150" y="5686425"/>
            <a:ext cx="8229600" cy="571500"/>
          </a:xfrm>
        </p:spPr>
        <p:txBody>
          <a:bodyPr/>
          <a:lstStyle/>
          <a:p>
            <a:pPr>
              <a:buFont typeface="Wingdings" pitchFamily="2" charset="2"/>
              <a:buNone/>
            </a:pPr>
            <a:r>
              <a:rPr lang="en-US" sz="1800" smtClean="0"/>
              <a:t>     HTB packet scheduling uses for every node a ceil rate in addition to the assured rate.</a:t>
            </a:r>
          </a:p>
        </p:txBody>
      </p:sp>
      <p:sp>
        <p:nvSpPr>
          <p:cNvPr id="26628" name="Footer Placeholder 2"/>
          <p:cNvSpPr>
            <a:spLocks noGrp="1"/>
          </p:cNvSpPr>
          <p:nvPr>
            <p:ph type="ftr" sz="quarter" idx="10"/>
          </p:nvPr>
        </p:nvSpPr>
        <p:spPr>
          <a:noFill/>
        </p:spPr>
        <p:txBody>
          <a:bodyPr/>
          <a:lstStyle/>
          <a:p>
            <a:r>
              <a:rPr lang="en-US"/>
              <a:t>Cloud Computing: Theory and Practice.  Chapter 7</a:t>
            </a:r>
          </a:p>
        </p:txBody>
      </p:sp>
      <p:sp>
        <p:nvSpPr>
          <p:cNvPr id="26629" name="Slide Number Placeholder 3"/>
          <p:cNvSpPr>
            <a:spLocks noGrp="1"/>
          </p:cNvSpPr>
          <p:nvPr>
            <p:ph type="sldNum" sz="quarter" idx="11"/>
          </p:nvPr>
        </p:nvSpPr>
        <p:spPr>
          <a:noFill/>
        </p:spPr>
        <p:txBody>
          <a:bodyPr/>
          <a:lstStyle/>
          <a:p>
            <a:fld id="{1A1DB985-BFF2-42DF-A2D5-53258BF3BFE9}" type="slidenum">
              <a:rPr lang="en-US" smtClean="0"/>
              <a:pPr/>
              <a:t>24</a:t>
            </a:fld>
            <a:endParaRPr lang="en-US" smtClean="0"/>
          </a:p>
        </p:txBody>
      </p:sp>
      <p:sp>
        <p:nvSpPr>
          <p:cNvPr id="26630" name="Date Placeholder 4"/>
          <p:cNvSpPr>
            <a:spLocks noGrp="1"/>
          </p:cNvSpPr>
          <p:nvPr>
            <p:ph type="dt" sz="quarter" idx="12"/>
          </p:nvPr>
        </p:nvSpPr>
        <p:spPr>
          <a:noFill/>
        </p:spPr>
        <p:txBody>
          <a:bodyPr/>
          <a:lstStyle/>
          <a:p>
            <a:r>
              <a:rPr lang="en-US"/>
              <a:t>Dan C. Marinescu</a:t>
            </a:r>
          </a:p>
        </p:txBody>
      </p:sp>
      <p:graphicFrame>
        <p:nvGraphicFramePr>
          <p:cNvPr id="26631" name="Object 2"/>
          <p:cNvGraphicFramePr>
            <a:graphicFrameLocks noChangeAspect="1"/>
          </p:cNvGraphicFramePr>
          <p:nvPr/>
        </p:nvGraphicFramePr>
        <p:xfrm>
          <a:off x="728663" y="1976438"/>
          <a:ext cx="7686675" cy="2903537"/>
        </p:xfrm>
        <a:graphic>
          <a:graphicData uri="http://schemas.openxmlformats.org/presentationml/2006/ole">
            <p:oleObj spid="_x0000_s26631" name="Visio" r:id="rId3" imgW="7686587" imgH="2904316" progId="Visio.Drawing.11">
              <p:embed/>
            </p:oleObj>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504825"/>
            <a:ext cx="8229600" cy="523875"/>
          </a:xfrm>
        </p:spPr>
        <p:txBody>
          <a:bodyPr/>
          <a:lstStyle/>
          <a:p>
            <a:r>
              <a:rPr lang="en-US" sz="3200" smtClean="0"/>
              <a:t>Cloud interconnection networks</a:t>
            </a:r>
          </a:p>
        </p:txBody>
      </p:sp>
      <p:sp>
        <p:nvSpPr>
          <p:cNvPr id="27651" name="Content Placeholder 2"/>
          <p:cNvSpPr>
            <a:spLocks noGrp="1"/>
          </p:cNvSpPr>
          <p:nvPr>
            <p:ph idx="1"/>
          </p:nvPr>
        </p:nvSpPr>
        <p:spPr>
          <a:xfrm>
            <a:off x="476250" y="1247775"/>
            <a:ext cx="8229600" cy="4924425"/>
          </a:xfrm>
        </p:spPr>
        <p:txBody>
          <a:bodyPr/>
          <a:lstStyle/>
          <a:p>
            <a:r>
              <a:rPr lang="en-US" sz="2000" smtClean="0"/>
              <a:t>While processor and memory technology have followed Moore's law, the interconnection networks have evolved at a slower pace and have become a major factor in determining the overall performance and cost of the system.</a:t>
            </a:r>
          </a:p>
          <a:p>
            <a:r>
              <a:rPr lang="en-US" sz="2000" smtClean="0"/>
              <a:t>The networking infrastructure is organized  hierarchically:  servers are packed into racks and interconnected by a top of the rack router; the rack routers are connected to cluster routers which in turn are interconnected by a local communication fabric.</a:t>
            </a:r>
          </a:p>
          <a:p>
            <a:r>
              <a:rPr lang="en-US" sz="2000" smtClean="0"/>
              <a:t>The networking infrastructure of a cloud must satisfy several requirements: </a:t>
            </a:r>
          </a:p>
          <a:p>
            <a:pPr lvl="1"/>
            <a:r>
              <a:rPr lang="en-US" sz="1800" smtClean="0"/>
              <a:t>Scalability.</a:t>
            </a:r>
          </a:p>
          <a:p>
            <a:pPr lvl="1"/>
            <a:r>
              <a:rPr lang="en-US" sz="1800" smtClean="0"/>
              <a:t>Low cost. </a:t>
            </a:r>
          </a:p>
          <a:p>
            <a:pPr lvl="1"/>
            <a:r>
              <a:rPr lang="en-US" sz="1800" smtClean="0"/>
              <a:t>Low-latency.</a:t>
            </a:r>
          </a:p>
          <a:p>
            <a:pPr lvl="1"/>
            <a:r>
              <a:rPr lang="en-US" sz="1800" smtClean="0"/>
              <a:t>High bandwidth.</a:t>
            </a:r>
          </a:p>
          <a:p>
            <a:pPr lvl="1"/>
            <a:r>
              <a:rPr lang="en-US" sz="1800" smtClean="0"/>
              <a:t>Provide </a:t>
            </a:r>
            <a:r>
              <a:rPr lang="en-US" sz="1800" u="sng" smtClean="0"/>
              <a:t>location transparent communication </a:t>
            </a:r>
            <a:r>
              <a:rPr lang="en-US" sz="1800" smtClean="0"/>
              <a:t>between servers. </a:t>
            </a:r>
            <a:endParaRPr lang="en-US" smtClean="0"/>
          </a:p>
        </p:txBody>
      </p:sp>
      <p:sp>
        <p:nvSpPr>
          <p:cNvPr id="27652" name="Footer Placeholder 3"/>
          <p:cNvSpPr>
            <a:spLocks noGrp="1"/>
          </p:cNvSpPr>
          <p:nvPr>
            <p:ph type="ftr" sz="quarter" idx="10"/>
          </p:nvPr>
        </p:nvSpPr>
        <p:spPr>
          <a:noFill/>
        </p:spPr>
        <p:txBody>
          <a:bodyPr/>
          <a:lstStyle/>
          <a:p>
            <a:r>
              <a:rPr lang="en-US"/>
              <a:t>Cloud Computing: Theory and Practice.  Chapter 7</a:t>
            </a:r>
          </a:p>
        </p:txBody>
      </p:sp>
      <p:sp>
        <p:nvSpPr>
          <p:cNvPr id="27653" name="Slide Number Placeholder 4"/>
          <p:cNvSpPr>
            <a:spLocks noGrp="1"/>
          </p:cNvSpPr>
          <p:nvPr>
            <p:ph type="sldNum" sz="quarter" idx="11"/>
          </p:nvPr>
        </p:nvSpPr>
        <p:spPr>
          <a:noFill/>
        </p:spPr>
        <p:txBody>
          <a:bodyPr/>
          <a:lstStyle/>
          <a:p>
            <a:fld id="{99D3BEA4-0894-4437-A696-0BDA89486691}" type="slidenum">
              <a:rPr lang="en-US" smtClean="0"/>
              <a:pPr/>
              <a:t>25</a:t>
            </a:fld>
            <a:endParaRPr lang="en-US" smtClean="0"/>
          </a:p>
        </p:txBody>
      </p:sp>
      <p:sp>
        <p:nvSpPr>
          <p:cNvPr id="27654" name="Date Placeholder 5"/>
          <p:cNvSpPr>
            <a:spLocks noGrp="1"/>
          </p:cNvSpPr>
          <p:nvPr>
            <p:ph type="dt" sz="quarter" idx="12"/>
          </p:nvPr>
        </p:nvSpPr>
        <p:spPr>
          <a:noFill/>
        </p:spPr>
        <p:txBody>
          <a:bodyPr/>
          <a:lstStyle/>
          <a:p>
            <a:r>
              <a:rPr lang="en-US"/>
              <a:t>Dan C. Marinescu</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457200"/>
            <a:ext cx="8229600" cy="781050"/>
          </a:xfrm>
        </p:spPr>
        <p:txBody>
          <a:bodyPr/>
          <a:lstStyle/>
          <a:p>
            <a:r>
              <a:rPr lang="en-US" sz="3200" smtClean="0"/>
              <a:t>Location transparent communication</a:t>
            </a:r>
          </a:p>
        </p:txBody>
      </p:sp>
      <p:sp>
        <p:nvSpPr>
          <p:cNvPr id="28675" name="Content Placeholder 2"/>
          <p:cNvSpPr>
            <a:spLocks noGrp="1"/>
          </p:cNvSpPr>
          <p:nvPr>
            <p:ph idx="1"/>
          </p:nvPr>
        </p:nvSpPr>
        <p:spPr>
          <a:xfrm>
            <a:off x="600075" y="1714500"/>
            <a:ext cx="8086725" cy="4152900"/>
          </a:xfrm>
        </p:spPr>
        <p:txBody>
          <a:bodyPr/>
          <a:lstStyle/>
          <a:p>
            <a:pPr marL="342900" lvl="1" indent="-342900">
              <a:buClr>
                <a:schemeClr val="bg2"/>
              </a:buClr>
              <a:buSzPct val="75000"/>
              <a:buFont typeface="Wingdings" pitchFamily="2" charset="2"/>
              <a:buChar char="n"/>
            </a:pPr>
            <a:r>
              <a:rPr lang="en-US" smtClean="0"/>
              <a:t>Every server should be able to communicate with every other server with similar speed and latency. </a:t>
            </a:r>
          </a:p>
          <a:p>
            <a:pPr marL="342900" lvl="1" indent="-342900">
              <a:buClr>
                <a:schemeClr val="bg2"/>
              </a:buClr>
              <a:buSzPct val="75000"/>
              <a:buFont typeface="Wingdings" pitchFamily="2" charset="2"/>
              <a:buChar char="n"/>
            </a:pPr>
            <a:r>
              <a:rPr lang="en-US" smtClean="0"/>
              <a:t>Applications need not be location aware.</a:t>
            </a:r>
          </a:p>
          <a:p>
            <a:pPr marL="342900" lvl="1" indent="-342900">
              <a:buClr>
                <a:schemeClr val="bg2"/>
              </a:buClr>
              <a:buSzPct val="75000"/>
              <a:buFont typeface="Wingdings" pitchFamily="2" charset="2"/>
              <a:buChar char="n"/>
            </a:pPr>
            <a:r>
              <a:rPr lang="en-US" smtClean="0"/>
              <a:t>It also reduces the complexity of the system management.</a:t>
            </a:r>
          </a:p>
          <a:p>
            <a:pPr marL="342900" lvl="1" indent="-342900">
              <a:buClr>
                <a:schemeClr val="bg2"/>
              </a:buClr>
              <a:buSzPct val="75000"/>
              <a:buFont typeface="Wingdings" pitchFamily="2" charset="2"/>
              <a:buChar char="n"/>
            </a:pPr>
            <a:r>
              <a:rPr lang="en-US" smtClean="0"/>
              <a:t>In a hierarchical organization </a:t>
            </a:r>
            <a:r>
              <a:rPr lang="en-US" i="1" smtClean="0"/>
              <a:t>true location transparency is not feasible </a:t>
            </a:r>
            <a:r>
              <a:rPr lang="en-US" smtClean="0"/>
              <a:t>and cost considerations ultimately decide the actual organization and performance of the communication fabric.</a:t>
            </a:r>
          </a:p>
          <a:p>
            <a:pPr marL="0" indent="0">
              <a:buFont typeface="Wingdings" pitchFamily="2" charset="2"/>
              <a:buNone/>
            </a:pPr>
            <a:endParaRPr lang="en-US" smtClean="0"/>
          </a:p>
        </p:txBody>
      </p:sp>
      <p:sp>
        <p:nvSpPr>
          <p:cNvPr id="28676" name="Footer Placeholder 3"/>
          <p:cNvSpPr>
            <a:spLocks noGrp="1"/>
          </p:cNvSpPr>
          <p:nvPr>
            <p:ph type="ftr" sz="quarter" idx="10"/>
          </p:nvPr>
        </p:nvSpPr>
        <p:spPr>
          <a:noFill/>
        </p:spPr>
        <p:txBody>
          <a:bodyPr/>
          <a:lstStyle/>
          <a:p>
            <a:r>
              <a:rPr lang="en-US"/>
              <a:t>Cloud Computing: Theory and Practice.  Chapter 7</a:t>
            </a:r>
          </a:p>
        </p:txBody>
      </p:sp>
      <p:sp>
        <p:nvSpPr>
          <p:cNvPr id="28677" name="Slide Number Placeholder 4"/>
          <p:cNvSpPr>
            <a:spLocks noGrp="1"/>
          </p:cNvSpPr>
          <p:nvPr>
            <p:ph type="sldNum" sz="quarter" idx="11"/>
          </p:nvPr>
        </p:nvSpPr>
        <p:spPr>
          <a:noFill/>
        </p:spPr>
        <p:txBody>
          <a:bodyPr/>
          <a:lstStyle/>
          <a:p>
            <a:fld id="{E4324B6D-9446-470C-BA39-839EEABE52AE}" type="slidenum">
              <a:rPr lang="en-US" smtClean="0"/>
              <a:pPr/>
              <a:t>26</a:t>
            </a:fld>
            <a:endParaRPr lang="en-US" smtClean="0"/>
          </a:p>
        </p:txBody>
      </p:sp>
      <p:sp>
        <p:nvSpPr>
          <p:cNvPr id="28678" name="Date Placeholder 5"/>
          <p:cNvSpPr>
            <a:spLocks noGrp="1"/>
          </p:cNvSpPr>
          <p:nvPr>
            <p:ph type="dt" sz="quarter" idx="12"/>
          </p:nvPr>
        </p:nvSpPr>
        <p:spPr>
          <a:noFill/>
        </p:spPr>
        <p:txBody>
          <a:bodyPr/>
          <a:lstStyle/>
          <a:p>
            <a:r>
              <a:rPr lang="en-US"/>
              <a:t>Dan C. Marinescu</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457200"/>
            <a:ext cx="8229600" cy="638175"/>
          </a:xfrm>
        </p:spPr>
        <p:txBody>
          <a:bodyPr/>
          <a:lstStyle/>
          <a:p>
            <a:r>
              <a:rPr lang="en-US" sz="3200" smtClean="0"/>
              <a:t>Interconnection networks - InfiniBand</a:t>
            </a:r>
          </a:p>
        </p:txBody>
      </p:sp>
      <p:sp>
        <p:nvSpPr>
          <p:cNvPr id="29699" name="Content Placeholder 2"/>
          <p:cNvSpPr>
            <a:spLocks noGrp="1"/>
          </p:cNvSpPr>
          <p:nvPr>
            <p:ph idx="1"/>
          </p:nvPr>
        </p:nvSpPr>
        <p:spPr>
          <a:xfrm>
            <a:off x="390525" y="1152525"/>
            <a:ext cx="8601075" cy="4991100"/>
          </a:xfrm>
        </p:spPr>
        <p:txBody>
          <a:bodyPr/>
          <a:lstStyle/>
          <a:p>
            <a:r>
              <a:rPr lang="en-US" sz="2000" smtClean="0"/>
              <a:t>Interconnection network used by supercomputers and computer clouds.</a:t>
            </a:r>
          </a:p>
          <a:p>
            <a:pPr lvl="1"/>
            <a:r>
              <a:rPr lang="en-US" sz="1800" smtClean="0"/>
              <a:t>Has a switched fabric topology designed to be scalable. </a:t>
            </a:r>
          </a:p>
          <a:p>
            <a:pPr lvl="1"/>
            <a:r>
              <a:rPr lang="en-US" sz="1800" smtClean="0"/>
              <a:t>Supports several signaling rates. </a:t>
            </a:r>
          </a:p>
          <a:p>
            <a:pPr lvl="1"/>
            <a:r>
              <a:rPr lang="en-US" sz="1800" smtClean="0"/>
              <a:t>The energy consumption depends on the throughput.</a:t>
            </a:r>
          </a:p>
          <a:p>
            <a:pPr lvl="1"/>
            <a:r>
              <a:rPr lang="en-US" sz="1800" smtClean="0"/>
              <a:t>Links can be bonded together for additional throughput.</a:t>
            </a:r>
          </a:p>
          <a:p>
            <a:r>
              <a:rPr lang="en-US" sz="2000" smtClean="0"/>
              <a:t>The data rates.</a:t>
            </a:r>
          </a:p>
          <a:p>
            <a:pPr lvl="1"/>
            <a:r>
              <a:rPr lang="en-US" sz="1800" smtClean="0"/>
              <a:t>single data rate (SDR) - 2.5 Gbps in each direction per connection.</a:t>
            </a:r>
          </a:p>
          <a:p>
            <a:pPr lvl="1"/>
            <a:r>
              <a:rPr lang="en-US" sz="1800" smtClean="0"/>
              <a:t>double data rate (DDR) - 5 Gbps. </a:t>
            </a:r>
          </a:p>
          <a:p>
            <a:pPr lvl="1"/>
            <a:r>
              <a:rPr lang="en-US" sz="1800" smtClean="0"/>
              <a:t>quad data rate (QDR) – 10 Gbps. </a:t>
            </a:r>
          </a:p>
          <a:p>
            <a:pPr lvl="1"/>
            <a:r>
              <a:rPr lang="en-US" sz="1800" smtClean="0"/>
              <a:t>fourteen data rate (FDR) – 14.0625 Gbps. </a:t>
            </a:r>
          </a:p>
          <a:p>
            <a:pPr lvl="1"/>
            <a:r>
              <a:rPr lang="en-US" sz="1800" smtClean="0"/>
              <a:t>enhanced data rated (EDR) – 25.78125 Gbps.</a:t>
            </a:r>
          </a:p>
          <a:p>
            <a:r>
              <a:rPr lang="en-US" sz="2000" smtClean="0"/>
              <a:t>Advantages. </a:t>
            </a:r>
          </a:p>
          <a:p>
            <a:pPr lvl="1"/>
            <a:r>
              <a:rPr lang="en-US" sz="1800" smtClean="0"/>
              <a:t>high throughput, low latency. </a:t>
            </a:r>
          </a:p>
          <a:p>
            <a:pPr lvl="1"/>
            <a:r>
              <a:rPr lang="en-US" sz="1800" smtClean="0"/>
              <a:t>supports quality of service guarantees and failover - the capability to switch to a redundant or standby system</a:t>
            </a:r>
          </a:p>
          <a:p>
            <a:pPr lvl="1"/>
            <a:endParaRPr lang="en-US" sz="1800" smtClean="0"/>
          </a:p>
        </p:txBody>
      </p:sp>
      <p:sp>
        <p:nvSpPr>
          <p:cNvPr id="29700" name="Footer Placeholder 3"/>
          <p:cNvSpPr>
            <a:spLocks noGrp="1"/>
          </p:cNvSpPr>
          <p:nvPr>
            <p:ph type="ftr" sz="quarter" idx="10"/>
          </p:nvPr>
        </p:nvSpPr>
        <p:spPr>
          <a:noFill/>
        </p:spPr>
        <p:txBody>
          <a:bodyPr/>
          <a:lstStyle/>
          <a:p>
            <a:r>
              <a:rPr lang="en-US"/>
              <a:t>Cloud Computing: Theory and Practice.  Chapter 7</a:t>
            </a:r>
          </a:p>
        </p:txBody>
      </p:sp>
      <p:sp>
        <p:nvSpPr>
          <p:cNvPr id="29701" name="Slide Number Placeholder 4"/>
          <p:cNvSpPr>
            <a:spLocks noGrp="1"/>
          </p:cNvSpPr>
          <p:nvPr>
            <p:ph type="sldNum" sz="quarter" idx="11"/>
          </p:nvPr>
        </p:nvSpPr>
        <p:spPr>
          <a:noFill/>
        </p:spPr>
        <p:txBody>
          <a:bodyPr/>
          <a:lstStyle/>
          <a:p>
            <a:fld id="{A8480B3C-4299-4FCC-8FEC-43417929A619}" type="slidenum">
              <a:rPr lang="en-US" smtClean="0"/>
              <a:pPr/>
              <a:t>27</a:t>
            </a:fld>
            <a:endParaRPr lang="en-US" smtClean="0"/>
          </a:p>
        </p:txBody>
      </p:sp>
      <p:sp>
        <p:nvSpPr>
          <p:cNvPr id="29702" name="Date Placeholder 5"/>
          <p:cNvSpPr>
            <a:spLocks noGrp="1"/>
          </p:cNvSpPr>
          <p:nvPr>
            <p:ph type="dt" sz="quarter" idx="12"/>
          </p:nvPr>
        </p:nvSpPr>
        <p:spPr>
          <a:noFill/>
        </p:spPr>
        <p:txBody>
          <a:bodyPr/>
          <a:lstStyle/>
          <a:p>
            <a:r>
              <a:rPr lang="en-US"/>
              <a:t>Dan C. Marinescu</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457200"/>
            <a:ext cx="8229600" cy="647700"/>
          </a:xfrm>
        </p:spPr>
        <p:txBody>
          <a:bodyPr/>
          <a:lstStyle/>
          <a:p>
            <a:r>
              <a:rPr lang="en-US" sz="3200" smtClean="0"/>
              <a:t>Routers and switches</a:t>
            </a:r>
          </a:p>
        </p:txBody>
      </p:sp>
      <p:sp>
        <p:nvSpPr>
          <p:cNvPr id="30723" name="Content Placeholder 2"/>
          <p:cNvSpPr>
            <a:spLocks noGrp="1"/>
          </p:cNvSpPr>
          <p:nvPr>
            <p:ph idx="1"/>
          </p:nvPr>
        </p:nvSpPr>
        <p:spPr>
          <a:xfrm>
            <a:off x="457200" y="1266825"/>
            <a:ext cx="8591550" cy="4791075"/>
          </a:xfrm>
        </p:spPr>
        <p:txBody>
          <a:bodyPr/>
          <a:lstStyle/>
          <a:p>
            <a:r>
              <a:rPr lang="en-US" sz="2000" smtClean="0"/>
              <a:t>The cost of routers and the number of cables interconnecting the routers are major components of the cost of interconnection network.</a:t>
            </a:r>
          </a:p>
          <a:p>
            <a:r>
              <a:rPr lang="en-US" sz="2000" smtClean="0"/>
              <a:t>Better performance and lower costs can only be achieved with innovative router architecture </a:t>
            </a:r>
            <a:r>
              <a:rPr lang="en-US" sz="2000" smtClean="0">
                <a:sym typeface="Wingdings" pitchFamily="2" charset="2"/>
              </a:rPr>
              <a:t> wire density has scaled up at a slower rate than processor speed and wire delay has remained constant .</a:t>
            </a:r>
          </a:p>
          <a:p>
            <a:r>
              <a:rPr lang="en-US" sz="2000" smtClean="0"/>
              <a:t>Router – switch interconnecting several networks.</a:t>
            </a:r>
          </a:p>
          <a:p>
            <a:pPr lvl="1"/>
            <a:r>
              <a:rPr lang="en-US" sz="1800" smtClean="0"/>
              <a:t>low-radix routers – have a small number of ports; divide the bandwidth into a smaller number of </a:t>
            </a:r>
            <a:r>
              <a:rPr lang="en-US" sz="1800" u="sng" smtClean="0"/>
              <a:t>wide</a:t>
            </a:r>
            <a:r>
              <a:rPr lang="en-US" sz="1800" smtClean="0"/>
              <a:t> ports.</a:t>
            </a:r>
          </a:p>
          <a:p>
            <a:pPr lvl="1"/>
            <a:r>
              <a:rPr lang="en-US" sz="1800" smtClean="0"/>
              <a:t>high-radix routers - have a large number of ports; divide the bandwidth into larger number of </a:t>
            </a:r>
            <a:r>
              <a:rPr lang="en-US" sz="1800" u="sng" smtClean="0"/>
              <a:t>narrow</a:t>
            </a:r>
            <a:r>
              <a:rPr lang="en-US" sz="1800" smtClean="0"/>
              <a:t> ports</a:t>
            </a:r>
          </a:p>
          <a:p>
            <a:r>
              <a:rPr lang="en-US" sz="2000" smtClean="0"/>
              <a:t>The number of intermediate routers in high-radix networks is reduced; lower latency and reduced power consumption.</a:t>
            </a:r>
            <a:endParaRPr lang="en-US" sz="2200" smtClean="0"/>
          </a:p>
          <a:p>
            <a:r>
              <a:rPr lang="en-US" sz="2000" smtClean="0"/>
              <a:t>The pin bandwidth of the chips used for switching has increased by approximately an order of magnitude every 5 years during the past two decades.</a:t>
            </a:r>
          </a:p>
          <a:p>
            <a:endParaRPr lang="en-US" sz="2200" smtClean="0"/>
          </a:p>
        </p:txBody>
      </p:sp>
      <p:sp>
        <p:nvSpPr>
          <p:cNvPr id="30724" name="Footer Placeholder 3"/>
          <p:cNvSpPr>
            <a:spLocks noGrp="1"/>
          </p:cNvSpPr>
          <p:nvPr>
            <p:ph type="ftr" sz="quarter" idx="10"/>
          </p:nvPr>
        </p:nvSpPr>
        <p:spPr>
          <a:noFill/>
        </p:spPr>
        <p:txBody>
          <a:bodyPr/>
          <a:lstStyle/>
          <a:p>
            <a:r>
              <a:rPr lang="en-US"/>
              <a:t>Cloud Computing: Theory and Practice.  Chapter 7</a:t>
            </a:r>
          </a:p>
        </p:txBody>
      </p:sp>
      <p:sp>
        <p:nvSpPr>
          <p:cNvPr id="30725" name="Slide Number Placeholder 4"/>
          <p:cNvSpPr>
            <a:spLocks noGrp="1"/>
          </p:cNvSpPr>
          <p:nvPr>
            <p:ph type="sldNum" sz="quarter" idx="11"/>
          </p:nvPr>
        </p:nvSpPr>
        <p:spPr>
          <a:noFill/>
        </p:spPr>
        <p:txBody>
          <a:bodyPr/>
          <a:lstStyle/>
          <a:p>
            <a:fld id="{0D58C6DA-3C5A-4978-840F-D50BBDD34CE4}" type="slidenum">
              <a:rPr lang="en-US" smtClean="0"/>
              <a:pPr/>
              <a:t>28</a:t>
            </a:fld>
            <a:endParaRPr lang="en-US" smtClean="0"/>
          </a:p>
        </p:txBody>
      </p:sp>
      <p:sp>
        <p:nvSpPr>
          <p:cNvPr id="30726" name="Date Placeholder 5"/>
          <p:cNvSpPr>
            <a:spLocks noGrp="1"/>
          </p:cNvSpPr>
          <p:nvPr>
            <p:ph type="dt" sz="quarter" idx="12"/>
          </p:nvPr>
        </p:nvSpPr>
        <p:spPr>
          <a:noFill/>
        </p:spPr>
        <p:txBody>
          <a:bodyPr/>
          <a:lstStyle/>
          <a:p>
            <a:r>
              <a:rPr lang="en-US"/>
              <a:t>Dan C. Marinescu</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457200"/>
            <a:ext cx="8229600" cy="647700"/>
          </a:xfrm>
        </p:spPr>
        <p:txBody>
          <a:bodyPr/>
          <a:lstStyle/>
          <a:p>
            <a:r>
              <a:rPr lang="en-US" sz="3200" smtClean="0"/>
              <a:t>Network characterization</a:t>
            </a:r>
          </a:p>
        </p:txBody>
      </p:sp>
      <p:sp>
        <p:nvSpPr>
          <p:cNvPr id="31747" name="Content Placeholder 2"/>
          <p:cNvSpPr>
            <a:spLocks noGrp="1"/>
          </p:cNvSpPr>
          <p:nvPr>
            <p:ph idx="1"/>
          </p:nvPr>
        </p:nvSpPr>
        <p:spPr>
          <a:xfrm>
            <a:off x="590550" y="1562100"/>
            <a:ext cx="8096250" cy="4638675"/>
          </a:xfrm>
        </p:spPr>
        <p:txBody>
          <a:bodyPr/>
          <a:lstStyle/>
          <a:p>
            <a:r>
              <a:rPr lang="en-US" sz="2000" smtClean="0"/>
              <a:t>The </a:t>
            </a:r>
            <a:r>
              <a:rPr lang="en-US" sz="2000" u="sng" smtClean="0"/>
              <a:t>diameter of a network</a:t>
            </a:r>
            <a:r>
              <a:rPr lang="en-US" sz="2000" smtClean="0"/>
              <a:t> is the average distance between all pairs of nodes;  if a network is fully-connected its diameter is equal one.</a:t>
            </a:r>
          </a:p>
          <a:p>
            <a:r>
              <a:rPr lang="en-US" sz="2000" smtClean="0"/>
              <a:t>When a network is partitioned into two networks of the same size, the </a:t>
            </a:r>
            <a:r>
              <a:rPr lang="en-US" sz="2000" u="sng" smtClean="0"/>
              <a:t>bisection bandwidth </a:t>
            </a:r>
            <a:r>
              <a:rPr lang="en-US" sz="2000" smtClean="0"/>
              <a:t>measures the communication bandwidth between the two.</a:t>
            </a:r>
          </a:p>
          <a:p>
            <a:r>
              <a:rPr lang="en-US" sz="2000" smtClean="0"/>
              <a:t>The cost.</a:t>
            </a:r>
          </a:p>
          <a:p>
            <a:r>
              <a:rPr lang="en-US" sz="2000" smtClean="0"/>
              <a:t>The power consumption.</a:t>
            </a:r>
          </a:p>
        </p:txBody>
      </p:sp>
      <p:sp>
        <p:nvSpPr>
          <p:cNvPr id="31748" name="Footer Placeholder 3"/>
          <p:cNvSpPr>
            <a:spLocks noGrp="1"/>
          </p:cNvSpPr>
          <p:nvPr>
            <p:ph type="ftr" sz="quarter" idx="10"/>
          </p:nvPr>
        </p:nvSpPr>
        <p:spPr>
          <a:noFill/>
        </p:spPr>
        <p:txBody>
          <a:bodyPr/>
          <a:lstStyle/>
          <a:p>
            <a:r>
              <a:rPr lang="en-US"/>
              <a:t>Cloud Computing: Theory and Practice.  Chapter 7</a:t>
            </a:r>
          </a:p>
        </p:txBody>
      </p:sp>
      <p:sp>
        <p:nvSpPr>
          <p:cNvPr id="31749" name="Slide Number Placeholder 4"/>
          <p:cNvSpPr>
            <a:spLocks noGrp="1"/>
          </p:cNvSpPr>
          <p:nvPr>
            <p:ph type="sldNum" sz="quarter" idx="11"/>
          </p:nvPr>
        </p:nvSpPr>
        <p:spPr>
          <a:noFill/>
        </p:spPr>
        <p:txBody>
          <a:bodyPr/>
          <a:lstStyle/>
          <a:p>
            <a:fld id="{319E9D40-601A-4D98-AB9C-ED1CEE0AD749}" type="slidenum">
              <a:rPr lang="en-US" smtClean="0"/>
              <a:pPr/>
              <a:t>29</a:t>
            </a:fld>
            <a:endParaRPr lang="en-US" smtClean="0"/>
          </a:p>
        </p:txBody>
      </p:sp>
      <p:sp>
        <p:nvSpPr>
          <p:cNvPr id="31750" name="Date Placeholder 5"/>
          <p:cNvSpPr>
            <a:spLocks noGrp="1"/>
          </p:cNvSpPr>
          <p:nvPr>
            <p:ph type="dt" sz="quarter" idx="12"/>
          </p:nvPr>
        </p:nvSpPr>
        <p:spPr>
          <a:noFill/>
        </p:spPr>
        <p:txBody>
          <a:bodyPr/>
          <a:lstStyle/>
          <a:p>
            <a:r>
              <a:rPr lang="en-US"/>
              <a:t>Dan C. Marinescu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457200"/>
            <a:ext cx="8229600" cy="628650"/>
          </a:xfrm>
        </p:spPr>
        <p:txBody>
          <a:bodyPr/>
          <a:lstStyle/>
          <a:p>
            <a:r>
              <a:rPr lang="en-US" sz="3200" smtClean="0"/>
              <a:t>Packet-switched networks</a:t>
            </a:r>
          </a:p>
        </p:txBody>
      </p:sp>
      <p:sp>
        <p:nvSpPr>
          <p:cNvPr id="5123" name="Content Placeholder 2"/>
          <p:cNvSpPr>
            <a:spLocks noGrp="1"/>
          </p:cNvSpPr>
          <p:nvPr>
            <p:ph idx="1"/>
          </p:nvPr>
        </p:nvSpPr>
        <p:spPr>
          <a:xfrm>
            <a:off x="466725" y="1123950"/>
            <a:ext cx="8420100" cy="5010150"/>
          </a:xfrm>
        </p:spPr>
        <p:txBody>
          <a:bodyPr/>
          <a:lstStyle/>
          <a:p>
            <a:r>
              <a:rPr lang="en-US" sz="2000" smtClean="0"/>
              <a:t>A packet-switched network transports data units called packets through a maze of switches where packets are queued and routed towards their destination.</a:t>
            </a:r>
          </a:p>
          <a:p>
            <a:r>
              <a:rPr lang="en-US" sz="2000" smtClean="0"/>
              <a:t>A packet-switched network consists of:</a:t>
            </a:r>
          </a:p>
          <a:p>
            <a:pPr lvl="1"/>
            <a:r>
              <a:rPr lang="en-US" sz="1800" smtClean="0"/>
              <a:t> </a:t>
            </a:r>
            <a:r>
              <a:rPr lang="en-US" sz="1800" u="sng" smtClean="0"/>
              <a:t>Network core</a:t>
            </a:r>
            <a:r>
              <a:rPr lang="en-US" sz="1800" smtClean="0"/>
              <a:t>  made up  from routers and control systems interconnected by very high bandwidth communication channels.</a:t>
            </a:r>
          </a:p>
          <a:p>
            <a:pPr lvl="1"/>
            <a:r>
              <a:rPr lang="en-US" sz="1800" smtClean="0"/>
              <a:t> </a:t>
            </a:r>
            <a:r>
              <a:rPr lang="en-US" sz="1800" u="sng" smtClean="0"/>
              <a:t>Network edge</a:t>
            </a:r>
            <a:r>
              <a:rPr lang="en-US" sz="1800" smtClean="0"/>
              <a:t> where the end-user systems/hosts reside.</a:t>
            </a:r>
          </a:p>
          <a:p>
            <a:r>
              <a:rPr lang="en-US" sz="2000" u="sng" smtClean="0"/>
              <a:t>Packet</a:t>
            </a:r>
            <a:r>
              <a:rPr lang="en-US" sz="2000" smtClean="0"/>
              <a:t> </a:t>
            </a:r>
            <a:r>
              <a:rPr lang="en-US" sz="2000" smtClean="0">
                <a:sym typeface="Wingdings" pitchFamily="2" charset="2"/>
              </a:rPr>
              <a:t></a:t>
            </a:r>
            <a:r>
              <a:rPr lang="en-US" sz="2000" smtClean="0"/>
              <a:t> consists of a header which contains control information necessary for its transport through the network  and a payload or data.</a:t>
            </a:r>
          </a:p>
          <a:p>
            <a:r>
              <a:rPr lang="en-US" sz="2000" smtClean="0"/>
              <a:t>Packets are subject to a variable delay, errors, and  loss. </a:t>
            </a:r>
          </a:p>
          <a:p>
            <a:r>
              <a:rPr lang="en-US" sz="2000" smtClean="0"/>
              <a:t>A </a:t>
            </a:r>
            <a:r>
              <a:rPr lang="en-US" sz="2000" u="sng" smtClean="0"/>
              <a:t>network architecture</a:t>
            </a:r>
            <a:r>
              <a:rPr lang="en-US" sz="2000" smtClean="0"/>
              <a:t> describes the protocol stack.</a:t>
            </a:r>
          </a:p>
          <a:p>
            <a:r>
              <a:rPr lang="en-US" sz="2000" u="sng" smtClean="0"/>
              <a:t>Protocol</a:t>
            </a:r>
            <a:r>
              <a:rPr lang="en-US" sz="2000" smtClean="0"/>
              <a:t> </a:t>
            </a:r>
            <a:r>
              <a:rPr lang="en-US" sz="2000" smtClean="0">
                <a:sym typeface="Wingdings" pitchFamily="2" charset="2"/>
              </a:rPr>
              <a:t></a:t>
            </a:r>
            <a:r>
              <a:rPr lang="en-US" sz="2000" smtClean="0"/>
              <a:t> a discipline for communication, it specifies the actions taken by the sender and the receiver of a data unit.</a:t>
            </a:r>
          </a:p>
          <a:p>
            <a:r>
              <a:rPr lang="en-US" sz="2000" u="sng" smtClean="0"/>
              <a:t>Host</a:t>
            </a:r>
            <a:r>
              <a:rPr lang="en-US" sz="2000" smtClean="0"/>
              <a:t> </a:t>
            </a:r>
            <a:r>
              <a:rPr lang="en-US" sz="2000" smtClean="0">
                <a:sym typeface="Wingdings" pitchFamily="2" charset="2"/>
              </a:rPr>
              <a:t></a:t>
            </a:r>
            <a:r>
              <a:rPr lang="en-US" sz="2000" smtClean="0"/>
              <a:t> a system located at the network edge capable to initiate and to receive communication, e.g., computer, mobile device, sensor.</a:t>
            </a:r>
          </a:p>
        </p:txBody>
      </p:sp>
      <p:sp>
        <p:nvSpPr>
          <p:cNvPr id="5124" name="Footer Placeholder 3"/>
          <p:cNvSpPr>
            <a:spLocks noGrp="1"/>
          </p:cNvSpPr>
          <p:nvPr>
            <p:ph type="ftr" sz="quarter" idx="10"/>
          </p:nvPr>
        </p:nvSpPr>
        <p:spPr>
          <a:noFill/>
        </p:spPr>
        <p:txBody>
          <a:bodyPr/>
          <a:lstStyle/>
          <a:p>
            <a:r>
              <a:rPr lang="en-US"/>
              <a:t>Cloud Computing: Theory and Practice.  Chapter 7</a:t>
            </a:r>
          </a:p>
        </p:txBody>
      </p:sp>
      <p:sp>
        <p:nvSpPr>
          <p:cNvPr id="5125" name="Slide Number Placeholder 4"/>
          <p:cNvSpPr>
            <a:spLocks noGrp="1"/>
          </p:cNvSpPr>
          <p:nvPr>
            <p:ph type="sldNum" sz="quarter" idx="11"/>
          </p:nvPr>
        </p:nvSpPr>
        <p:spPr>
          <a:noFill/>
        </p:spPr>
        <p:txBody>
          <a:bodyPr/>
          <a:lstStyle/>
          <a:p>
            <a:fld id="{3228CF9A-AC32-49E0-A2F6-EF2D465AC426}" type="slidenum">
              <a:rPr lang="en-US" smtClean="0"/>
              <a:pPr/>
              <a:t>3</a:t>
            </a:fld>
            <a:endParaRPr lang="en-US" smtClean="0"/>
          </a:p>
        </p:txBody>
      </p:sp>
      <p:sp>
        <p:nvSpPr>
          <p:cNvPr id="5126" name="Date Placeholder 5"/>
          <p:cNvSpPr>
            <a:spLocks noGrp="1"/>
          </p:cNvSpPr>
          <p:nvPr>
            <p:ph type="dt" sz="quarter" idx="12"/>
          </p:nvPr>
        </p:nvSpPr>
        <p:spPr>
          <a:noFill/>
        </p:spPr>
        <p:txBody>
          <a:bodyPr/>
          <a:lstStyle/>
          <a:p>
            <a:r>
              <a:rPr lang="en-US"/>
              <a:t>Dan C. Marinescu</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533400"/>
            <a:ext cx="8229600" cy="552450"/>
          </a:xfrm>
        </p:spPr>
        <p:txBody>
          <a:bodyPr/>
          <a:lstStyle/>
          <a:p>
            <a:r>
              <a:rPr lang="en-US" sz="3200" smtClean="0"/>
              <a:t>Clos networks</a:t>
            </a:r>
          </a:p>
        </p:txBody>
      </p:sp>
      <p:sp>
        <p:nvSpPr>
          <p:cNvPr id="32771" name="Content Placeholder 2"/>
          <p:cNvSpPr>
            <a:spLocks noGrp="1"/>
          </p:cNvSpPr>
          <p:nvPr>
            <p:ph idx="1"/>
          </p:nvPr>
        </p:nvSpPr>
        <p:spPr>
          <a:xfrm>
            <a:off x="228600" y="1304925"/>
            <a:ext cx="8686800" cy="4848225"/>
          </a:xfrm>
        </p:spPr>
        <p:txBody>
          <a:bodyPr/>
          <a:lstStyle/>
          <a:p>
            <a:r>
              <a:rPr lang="en-US" sz="2000" smtClean="0"/>
              <a:t>Butterfly network </a:t>
            </a:r>
            <a:r>
              <a:rPr lang="en-US" sz="2000" smtClean="0">
                <a:sym typeface="Wingdings" pitchFamily="2" charset="2"/>
              </a:rPr>
              <a:t> the name comes</a:t>
            </a:r>
            <a:r>
              <a:rPr lang="en-US" sz="2000" smtClean="0"/>
              <a:t> from the pattern of inverted triangles created by the interconnections, which look like butterfly wings. </a:t>
            </a:r>
          </a:p>
          <a:p>
            <a:pPr lvl="2"/>
            <a:r>
              <a:rPr lang="en-US" smtClean="0"/>
              <a:t>Transfers the data using the most efficient route, but it is blocking, it cannot handle a conflict between two packets attempting to reach the same port at the same time.</a:t>
            </a:r>
          </a:p>
          <a:p>
            <a:r>
              <a:rPr lang="en-US" sz="2000" smtClean="0"/>
              <a:t>Clos </a:t>
            </a:r>
            <a:r>
              <a:rPr lang="en-US" sz="2000" smtClean="0">
                <a:sym typeface="Wingdings" pitchFamily="2" charset="2"/>
              </a:rPr>
              <a:t> </a:t>
            </a:r>
            <a:r>
              <a:rPr lang="en-US" sz="2000" smtClean="0"/>
              <a:t>Multi­stage non­blocking network with an odd number of stages.</a:t>
            </a:r>
          </a:p>
          <a:p>
            <a:pPr lvl="1"/>
            <a:r>
              <a:rPr lang="en-US" sz="1800" smtClean="0"/>
              <a:t>Consists of two butterfly networks. The last stage of the input is fused with the first stage of the output.</a:t>
            </a:r>
          </a:p>
          <a:p>
            <a:pPr lvl="1"/>
            <a:r>
              <a:rPr lang="en-US" sz="1800" smtClean="0"/>
              <a:t>All packets overshoot their destination and then hop back to it; most of the time, the overshoot is not necessary and increases the latency, a packet takes twice as many hops as it really needs.</a:t>
            </a:r>
          </a:p>
          <a:p>
            <a:r>
              <a:rPr lang="en-US" sz="2000" smtClean="0"/>
              <a:t>Folded Clos topology </a:t>
            </a:r>
            <a:r>
              <a:rPr lang="en-US" sz="2000" smtClean="0">
                <a:sym typeface="Wingdings" pitchFamily="2" charset="2"/>
              </a:rPr>
              <a:t> </a:t>
            </a:r>
            <a:r>
              <a:rPr lang="en-US" sz="2000" smtClean="0"/>
              <a:t>the input and the output networks share switch modules.  Such networks are called fat tree.</a:t>
            </a:r>
          </a:p>
          <a:p>
            <a:pPr lvl="1"/>
            <a:r>
              <a:rPr lang="en-US" sz="1800" smtClean="0"/>
              <a:t>Myrinet, InfiniBand, and Quadrics implement a fat-tree topology.</a:t>
            </a:r>
          </a:p>
          <a:p>
            <a:endParaRPr lang="en-US" sz="2200" smtClean="0"/>
          </a:p>
          <a:p>
            <a:endParaRPr lang="en-US" sz="2000" smtClean="0"/>
          </a:p>
          <a:p>
            <a:endParaRPr lang="en-US" sz="2000" smtClean="0"/>
          </a:p>
        </p:txBody>
      </p:sp>
      <p:sp>
        <p:nvSpPr>
          <p:cNvPr id="32772" name="Footer Placeholder 3"/>
          <p:cNvSpPr>
            <a:spLocks noGrp="1"/>
          </p:cNvSpPr>
          <p:nvPr>
            <p:ph type="ftr" sz="quarter" idx="10"/>
          </p:nvPr>
        </p:nvSpPr>
        <p:spPr>
          <a:noFill/>
        </p:spPr>
        <p:txBody>
          <a:bodyPr/>
          <a:lstStyle/>
          <a:p>
            <a:r>
              <a:rPr lang="en-US"/>
              <a:t>Cloud Computing: Theory and Practice.  Chapter 7</a:t>
            </a:r>
          </a:p>
        </p:txBody>
      </p:sp>
      <p:sp>
        <p:nvSpPr>
          <p:cNvPr id="32773" name="Slide Number Placeholder 4"/>
          <p:cNvSpPr>
            <a:spLocks noGrp="1"/>
          </p:cNvSpPr>
          <p:nvPr>
            <p:ph type="sldNum" sz="quarter" idx="11"/>
          </p:nvPr>
        </p:nvSpPr>
        <p:spPr>
          <a:noFill/>
        </p:spPr>
        <p:txBody>
          <a:bodyPr/>
          <a:lstStyle/>
          <a:p>
            <a:fld id="{56D4318D-4579-48D8-96D8-76289021E4CA}" type="slidenum">
              <a:rPr lang="en-US" smtClean="0"/>
              <a:pPr/>
              <a:t>30</a:t>
            </a:fld>
            <a:endParaRPr lang="en-US" smtClean="0"/>
          </a:p>
        </p:txBody>
      </p:sp>
      <p:sp>
        <p:nvSpPr>
          <p:cNvPr id="32774" name="Date Placeholder 5"/>
          <p:cNvSpPr>
            <a:spLocks noGrp="1"/>
          </p:cNvSpPr>
          <p:nvPr>
            <p:ph type="dt" sz="quarter" idx="12"/>
          </p:nvPr>
        </p:nvSpPr>
        <p:spPr>
          <a:noFill/>
        </p:spPr>
        <p:txBody>
          <a:bodyPr/>
          <a:lstStyle/>
          <a:p>
            <a:r>
              <a:rPr lang="en-US"/>
              <a:t>Dan C. Marinescu</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2"/>
          <p:cNvSpPr>
            <a:spLocks noGrp="1"/>
          </p:cNvSpPr>
          <p:nvPr>
            <p:ph idx="1"/>
          </p:nvPr>
        </p:nvSpPr>
        <p:spPr>
          <a:xfrm>
            <a:off x="314325" y="4914900"/>
            <a:ext cx="8229600" cy="1314450"/>
          </a:xfrm>
        </p:spPr>
        <p:txBody>
          <a:bodyPr/>
          <a:lstStyle/>
          <a:p>
            <a:r>
              <a:rPr lang="en-US" sz="1800" smtClean="0"/>
              <a:t>a) A 5-stage Clos network with radix-2 routers and unidirectional channels; the network is equivalent to two back-to-back butterfly networks. </a:t>
            </a:r>
          </a:p>
          <a:p>
            <a:r>
              <a:rPr lang="en-US" sz="1800" smtClean="0"/>
              <a:t>(b) The corresponding folded-Clos network with bidirectional channels; the input and the output networks share switch modules.</a:t>
            </a:r>
          </a:p>
        </p:txBody>
      </p:sp>
      <p:sp>
        <p:nvSpPr>
          <p:cNvPr id="33795" name="Footer Placeholder 3"/>
          <p:cNvSpPr>
            <a:spLocks noGrp="1"/>
          </p:cNvSpPr>
          <p:nvPr>
            <p:ph type="ftr" sz="quarter" idx="10"/>
          </p:nvPr>
        </p:nvSpPr>
        <p:spPr>
          <a:noFill/>
        </p:spPr>
        <p:txBody>
          <a:bodyPr/>
          <a:lstStyle/>
          <a:p>
            <a:r>
              <a:rPr lang="en-US"/>
              <a:t>Cloud Computing: Theory and Practice.  Chapter 7</a:t>
            </a:r>
          </a:p>
        </p:txBody>
      </p:sp>
      <p:sp>
        <p:nvSpPr>
          <p:cNvPr id="33796" name="Slide Number Placeholder 4"/>
          <p:cNvSpPr>
            <a:spLocks noGrp="1"/>
          </p:cNvSpPr>
          <p:nvPr>
            <p:ph type="sldNum" sz="quarter" idx="11"/>
          </p:nvPr>
        </p:nvSpPr>
        <p:spPr>
          <a:noFill/>
        </p:spPr>
        <p:txBody>
          <a:bodyPr/>
          <a:lstStyle/>
          <a:p>
            <a:fld id="{756880F7-9494-417D-B0AC-E7C8696EEB6C}" type="slidenum">
              <a:rPr lang="en-US" smtClean="0"/>
              <a:pPr/>
              <a:t>31</a:t>
            </a:fld>
            <a:endParaRPr lang="en-US" smtClean="0"/>
          </a:p>
        </p:txBody>
      </p:sp>
      <p:sp>
        <p:nvSpPr>
          <p:cNvPr id="33797" name="Date Placeholder 5"/>
          <p:cNvSpPr>
            <a:spLocks noGrp="1"/>
          </p:cNvSpPr>
          <p:nvPr>
            <p:ph type="dt" sz="quarter" idx="12"/>
          </p:nvPr>
        </p:nvSpPr>
        <p:spPr>
          <a:noFill/>
        </p:spPr>
        <p:txBody>
          <a:bodyPr/>
          <a:lstStyle/>
          <a:p>
            <a:r>
              <a:rPr lang="en-US"/>
              <a:t>Dan C. Marinescu</a:t>
            </a:r>
          </a:p>
        </p:txBody>
      </p:sp>
      <p:graphicFrame>
        <p:nvGraphicFramePr>
          <p:cNvPr id="33798" name="Object 2"/>
          <p:cNvGraphicFramePr>
            <a:graphicFrameLocks noChangeAspect="1"/>
          </p:cNvGraphicFramePr>
          <p:nvPr/>
        </p:nvGraphicFramePr>
        <p:xfrm>
          <a:off x="1295400" y="714375"/>
          <a:ext cx="6573838" cy="3848100"/>
        </p:xfrm>
        <a:graphic>
          <a:graphicData uri="http://schemas.openxmlformats.org/presentationml/2006/ole">
            <p:oleObj spid="_x0000_s33798" name="Visio" r:id="rId3" imgW="6574184" imgH="3847408" progId="Visio.Drawing.11">
              <p:embed/>
            </p:oleObj>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2"/>
          <p:cNvSpPr>
            <a:spLocks noGrp="1"/>
          </p:cNvSpPr>
          <p:nvPr>
            <p:ph idx="1"/>
          </p:nvPr>
        </p:nvSpPr>
        <p:spPr>
          <a:xfrm>
            <a:off x="342900" y="4772025"/>
            <a:ext cx="8496300" cy="1362075"/>
          </a:xfrm>
        </p:spPr>
        <p:txBody>
          <a:bodyPr/>
          <a:lstStyle/>
          <a:p>
            <a:pPr>
              <a:buFont typeface="Wingdings" pitchFamily="2" charset="2"/>
              <a:buNone/>
            </a:pPr>
            <a:r>
              <a:rPr lang="en-US" smtClean="0"/>
              <a:t> </a:t>
            </a:r>
            <a:r>
              <a:rPr lang="en-US" sz="1800" smtClean="0"/>
              <a:t>(a) A 2-ary 4-fly butterfly with unidirectional links. </a:t>
            </a:r>
          </a:p>
          <a:p>
            <a:pPr>
              <a:buFont typeface="Wingdings" pitchFamily="2" charset="2"/>
              <a:buNone/>
            </a:pPr>
            <a:r>
              <a:rPr lang="en-US" sz="1800" smtClean="0"/>
              <a:t> (b) The corresponding 2-ary 4-flat flattened butterfly is obtained by combining the four switches S</a:t>
            </a:r>
            <a:r>
              <a:rPr lang="en-US" sz="1800" baseline="-25000" smtClean="0"/>
              <a:t>0</a:t>
            </a:r>
            <a:r>
              <a:rPr lang="en-US" sz="1800" smtClean="0"/>
              <a:t>, S</a:t>
            </a:r>
            <a:r>
              <a:rPr lang="en-US" sz="1800" baseline="-25000" smtClean="0"/>
              <a:t>1</a:t>
            </a:r>
            <a:r>
              <a:rPr lang="en-US" sz="1800" smtClean="0"/>
              <a:t>, S</a:t>
            </a:r>
            <a:r>
              <a:rPr lang="en-US" sz="1800" baseline="-25000" smtClean="0"/>
              <a:t>2</a:t>
            </a:r>
            <a:r>
              <a:rPr lang="en-US" sz="1800" smtClean="0"/>
              <a:t>, and S</a:t>
            </a:r>
            <a:r>
              <a:rPr lang="en-US" sz="1800" baseline="-25000" smtClean="0"/>
              <a:t>3</a:t>
            </a:r>
            <a:r>
              <a:rPr lang="en-US" sz="1800" smtClean="0"/>
              <a:t>, in the first row of the traditional butterfly  into a single switch S</a:t>
            </a:r>
            <a:r>
              <a:rPr lang="en-US" sz="1800" baseline="-25000" smtClean="0"/>
              <a:t>0</a:t>
            </a:r>
            <a:r>
              <a:rPr lang="en-US" sz="1800" smtClean="0"/>
              <a:t>‘, and by adding additional connections between switches</a:t>
            </a:r>
          </a:p>
        </p:txBody>
      </p:sp>
      <p:sp>
        <p:nvSpPr>
          <p:cNvPr id="34819" name="Footer Placeholder 3"/>
          <p:cNvSpPr>
            <a:spLocks noGrp="1"/>
          </p:cNvSpPr>
          <p:nvPr>
            <p:ph type="ftr" sz="quarter" idx="10"/>
          </p:nvPr>
        </p:nvSpPr>
        <p:spPr>
          <a:noFill/>
        </p:spPr>
        <p:txBody>
          <a:bodyPr/>
          <a:lstStyle/>
          <a:p>
            <a:r>
              <a:rPr lang="en-US"/>
              <a:t>Cloud Computing: Theory and Practice.  Chapter 7</a:t>
            </a:r>
          </a:p>
        </p:txBody>
      </p:sp>
      <p:sp>
        <p:nvSpPr>
          <p:cNvPr id="34820" name="Slide Number Placeholder 4"/>
          <p:cNvSpPr>
            <a:spLocks noGrp="1"/>
          </p:cNvSpPr>
          <p:nvPr>
            <p:ph type="sldNum" sz="quarter" idx="11"/>
          </p:nvPr>
        </p:nvSpPr>
        <p:spPr>
          <a:noFill/>
        </p:spPr>
        <p:txBody>
          <a:bodyPr/>
          <a:lstStyle/>
          <a:p>
            <a:fld id="{D1A0EE0E-72AE-47D3-ACA4-8801641133F0}" type="slidenum">
              <a:rPr lang="en-US" smtClean="0"/>
              <a:pPr/>
              <a:t>32</a:t>
            </a:fld>
            <a:endParaRPr lang="en-US" smtClean="0"/>
          </a:p>
        </p:txBody>
      </p:sp>
      <p:sp>
        <p:nvSpPr>
          <p:cNvPr id="34821" name="Date Placeholder 5"/>
          <p:cNvSpPr>
            <a:spLocks noGrp="1"/>
          </p:cNvSpPr>
          <p:nvPr>
            <p:ph type="dt" sz="quarter" idx="12"/>
          </p:nvPr>
        </p:nvSpPr>
        <p:spPr>
          <a:noFill/>
        </p:spPr>
        <p:txBody>
          <a:bodyPr/>
          <a:lstStyle/>
          <a:p>
            <a:r>
              <a:rPr lang="en-US"/>
              <a:t>Dan C. Marinescu</a:t>
            </a:r>
          </a:p>
        </p:txBody>
      </p:sp>
      <p:graphicFrame>
        <p:nvGraphicFramePr>
          <p:cNvPr id="34822" name="Object 2"/>
          <p:cNvGraphicFramePr>
            <a:graphicFrameLocks noChangeAspect="1"/>
          </p:cNvGraphicFramePr>
          <p:nvPr/>
        </p:nvGraphicFramePr>
        <p:xfrm>
          <a:off x="1333500" y="592138"/>
          <a:ext cx="6410325" cy="4113212"/>
        </p:xfrm>
        <a:graphic>
          <a:graphicData uri="http://schemas.openxmlformats.org/presentationml/2006/ole">
            <p:oleObj spid="_x0000_s34822" name="Visio" r:id="rId3" imgW="7376394" imgH="5790313" progId="Visio.Drawing.11">
              <p:embed/>
            </p:oleObj>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57200" y="457200"/>
            <a:ext cx="8229600" cy="762000"/>
          </a:xfrm>
        </p:spPr>
        <p:txBody>
          <a:bodyPr/>
          <a:lstStyle/>
          <a:p>
            <a:r>
              <a:rPr lang="en-US" sz="3200" smtClean="0"/>
              <a:t>Storage area networks</a:t>
            </a:r>
          </a:p>
        </p:txBody>
      </p:sp>
      <p:sp>
        <p:nvSpPr>
          <p:cNvPr id="35843" name="Content Placeholder 2"/>
          <p:cNvSpPr>
            <a:spLocks noGrp="1"/>
          </p:cNvSpPr>
          <p:nvPr>
            <p:ph idx="1"/>
          </p:nvPr>
        </p:nvSpPr>
        <p:spPr>
          <a:xfrm>
            <a:off x="590550" y="1628775"/>
            <a:ext cx="8239125" cy="3724275"/>
          </a:xfrm>
        </p:spPr>
        <p:txBody>
          <a:bodyPr/>
          <a:lstStyle/>
          <a:p>
            <a:r>
              <a:rPr lang="en-US" sz="2000" smtClean="0"/>
              <a:t>Specialized, high-speed network for data block transfers between computer systems and storage elements.</a:t>
            </a:r>
          </a:p>
          <a:p>
            <a:r>
              <a:rPr lang="en-US" sz="2000" smtClean="0"/>
              <a:t>Consists of a communication infrastructure and a management layer.</a:t>
            </a:r>
          </a:p>
          <a:p>
            <a:r>
              <a:rPr lang="en-US" sz="2000" smtClean="0"/>
              <a:t>The Fiber Channel (FC) is the dominant architecture of SANs.</a:t>
            </a:r>
          </a:p>
          <a:p>
            <a:r>
              <a:rPr lang="en-US" sz="2000" smtClean="0"/>
              <a:t>FC it is a layered protocol.</a:t>
            </a:r>
          </a:p>
          <a:p>
            <a:endParaRPr lang="en-US" sz="2000" smtClean="0"/>
          </a:p>
        </p:txBody>
      </p:sp>
      <p:sp>
        <p:nvSpPr>
          <p:cNvPr id="35844" name="Footer Placeholder 3"/>
          <p:cNvSpPr>
            <a:spLocks noGrp="1"/>
          </p:cNvSpPr>
          <p:nvPr>
            <p:ph type="ftr" sz="quarter" idx="10"/>
          </p:nvPr>
        </p:nvSpPr>
        <p:spPr>
          <a:noFill/>
        </p:spPr>
        <p:txBody>
          <a:bodyPr/>
          <a:lstStyle/>
          <a:p>
            <a:r>
              <a:rPr lang="en-US"/>
              <a:t>Cloud Computing: Theory and Practice.  Chapter 7</a:t>
            </a:r>
          </a:p>
        </p:txBody>
      </p:sp>
      <p:sp>
        <p:nvSpPr>
          <p:cNvPr id="35845" name="Slide Number Placeholder 4"/>
          <p:cNvSpPr>
            <a:spLocks noGrp="1"/>
          </p:cNvSpPr>
          <p:nvPr>
            <p:ph type="sldNum" sz="quarter" idx="11"/>
          </p:nvPr>
        </p:nvSpPr>
        <p:spPr>
          <a:noFill/>
        </p:spPr>
        <p:txBody>
          <a:bodyPr/>
          <a:lstStyle/>
          <a:p>
            <a:fld id="{CCD3D99C-EFDA-47F6-9699-F48DC002242E}" type="slidenum">
              <a:rPr lang="en-US" smtClean="0"/>
              <a:pPr/>
              <a:t>33</a:t>
            </a:fld>
            <a:endParaRPr lang="en-US" smtClean="0"/>
          </a:p>
        </p:txBody>
      </p:sp>
      <p:sp>
        <p:nvSpPr>
          <p:cNvPr id="35846" name="Date Placeholder 5"/>
          <p:cNvSpPr>
            <a:spLocks noGrp="1"/>
          </p:cNvSpPr>
          <p:nvPr>
            <p:ph type="dt" sz="quarter" idx="12"/>
          </p:nvPr>
        </p:nvSpPr>
        <p:spPr>
          <a:noFill/>
        </p:spPr>
        <p:txBody>
          <a:bodyPr/>
          <a:lstStyle/>
          <a:p>
            <a:r>
              <a:rPr lang="en-US"/>
              <a:t>Dan C. Marinescu</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2"/>
          <p:cNvSpPr>
            <a:spLocks noGrp="1"/>
          </p:cNvSpPr>
          <p:nvPr>
            <p:ph idx="1"/>
          </p:nvPr>
        </p:nvSpPr>
        <p:spPr>
          <a:xfrm>
            <a:off x="619125" y="5438775"/>
            <a:ext cx="7172325" cy="704850"/>
          </a:xfrm>
        </p:spPr>
        <p:txBody>
          <a:bodyPr/>
          <a:lstStyle/>
          <a:p>
            <a:pPr>
              <a:buFont typeface="Wingdings" pitchFamily="2" charset="2"/>
              <a:buNone/>
            </a:pPr>
            <a:r>
              <a:rPr lang="en-US" sz="1800" smtClean="0"/>
              <a:t>      A storage area network interconnects servers to servers, servers to storage devices, and storage devices to storage devices.</a:t>
            </a:r>
          </a:p>
        </p:txBody>
      </p:sp>
      <p:sp>
        <p:nvSpPr>
          <p:cNvPr id="36867" name="Footer Placeholder 3"/>
          <p:cNvSpPr>
            <a:spLocks noGrp="1"/>
          </p:cNvSpPr>
          <p:nvPr>
            <p:ph type="ftr" sz="quarter" idx="10"/>
          </p:nvPr>
        </p:nvSpPr>
        <p:spPr>
          <a:noFill/>
        </p:spPr>
        <p:txBody>
          <a:bodyPr/>
          <a:lstStyle/>
          <a:p>
            <a:r>
              <a:rPr lang="en-US"/>
              <a:t>Cloud Computing: Theory and Practice.  Chapter 7</a:t>
            </a:r>
          </a:p>
        </p:txBody>
      </p:sp>
      <p:sp>
        <p:nvSpPr>
          <p:cNvPr id="36868" name="Slide Number Placeholder 4"/>
          <p:cNvSpPr>
            <a:spLocks noGrp="1"/>
          </p:cNvSpPr>
          <p:nvPr>
            <p:ph type="sldNum" sz="quarter" idx="11"/>
          </p:nvPr>
        </p:nvSpPr>
        <p:spPr>
          <a:noFill/>
        </p:spPr>
        <p:txBody>
          <a:bodyPr/>
          <a:lstStyle/>
          <a:p>
            <a:fld id="{23F0E48E-7E69-4F14-9036-FFEF86D41E56}" type="slidenum">
              <a:rPr lang="en-US" smtClean="0"/>
              <a:pPr/>
              <a:t>34</a:t>
            </a:fld>
            <a:endParaRPr lang="en-US" smtClean="0"/>
          </a:p>
        </p:txBody>
      </p:sp>
      <p:sp>
        <p:nvSpPr>
          <p:cNvPr id="36869" name="Date Placeholder 5"/>
          <p:cNvSpPr>
            <a:spLocks noGrp="1"/>
          </p:cNvSpPr>
          <p:nvPr>
            <p:ph type="dt" sz="quarter" idx="12"/>
          </p:nvPr>
        </p:nvSpPr>
        <p:spPr>
          <a:noFill/>
        </p:spPr>
        <p:txBody>
          <a:bodyPr/>
          <a:lstStyle/>
          <a:p>
            <a:r>
              <a:rPr lang="en-US"/>
              <a:t>Dan C. Marinescu</a:t>
            </a:r>
          </a:p>
        </p:txBody>
      </p:sp>
      <p:graphicFrame>
        <p:nvGraphicFramePr>
          <p:cNvPr id="36870" name="Object 2"/>
          <p:cNvGraphicFramePr>
            <a:graphicFrameLocks noChangeAspect="1"/>
          </p:cNvGraphicFramePr>
          <p:nvPr/>
        </p:nvGraphicFramePr>
        <p:xfrm>
          <a:off x="1762125" y="703263"/>
          <a:ext cx="5543550" cy="4502150"/>
        </p:xfrm>
        <a:graphic>
          <a:graphicData uri="http://schemas.openxmlformats.org/presentationml/2006/ole">
            <p:oleObj spid="_x0000_s36870" name="Visio" r:id="rId3" imgW="6761636" imgH="5491919" progId="Visio.Drawing.11">
              <p:embed/>
            </p:oleObj>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57200" y="533400"/>
            <a:ext cx="8229600" cy="571500"/>
          </a:xfrm>
        </p:spPr>
        <p:txBody>
          <a:bodyPr/>
          <a:lstStyle/>
          <a:p>
            <a:r>
              <a:rPr lang="en-US" sz="3200" smtClean="0"/>
              <a:t>FC protocol layers</a:t>
            </a:r>
          </a:p>
        </p:txBody>
      </p:sp>
      <p:sp>
        <p:nvSpPr>
          <p:cNvPr id="37891" name="Content Placeholder 2"/>
          <p:cNvSpPr>
            <a:spLocks noGrp="1"/>
          </p:cNvSpPr>
          <p:nvPr>
            <p:ph idx="1"/>
          </p:nvPr>
        </p:nvSpPr>
        <p:spPr>
          <a:xfrm>
            <a:off x="457200" y="1400175"/>
            <a:ext cx="8229600" cy="4733925"/>
          </a:xfrm>
        </p:spPr>
        <p:txBody>
          <a:bodyPr/>
          <a:lstStyle/>
          <a:p>
            <a:r>
              <a:rPr lang="en-US" sz="2000" smtClean="0"/>
              <a:t>Three lower-layer protocols: FC-0, the physical interface; FC-1, the transmission protocol responsible for encoding/decoding;  and FC-2, the signaling protocol responsible for framing and flow control.</a:t>
            </a:r>
          </a:p>
          <a:p>
            <a:pPr lvl="1"/>
            <a:r>
              <a:rPr lang="en-US" sz="1800" smtClean="0"/>
              <a:t>FC-0 uses laser diodes as the optical source and manages the        point-to-point fiber connections.</a:t>
            </a:r>
          </a:p>
          <a:p>
            <a:pPr lvl="1"/>
            <a:r>
              <a:rPr lang="en-US" sz="1800" smtClean="0"/>
              <a:t>FC-1 controls the serial transmission and integrates data with clock information.</a:t>
            </a:r>
          </a:p>
          <a:p>
            <a:pPr lvl="1"/>
            <a:r>
              <a:rPr lang="en-US" sz="1800" smtClean="0"/>
              <a:t>FC-2 handles the topologies, the communication models, the classes of service, sequence and exchange identifiers, and segmentation and reassembly.</a:t>
            </a:r>
          </a:p>
          <a:p>
            <a:pPr lvl="1">
              <a:buFont typeface="Wingdings" pitchFamily="2" charset="2"/>
              <a:buNone/>
            </a:pPr>
            <a:endParaRPr lang="en-US" sz="1800" smtClean="0"/>
          </a:p>
          <a:p>
            <a:r>
              <a:rPr lang="en-US" sz="2000" smtClean="0"/>
              <a:t>Two upper-layer protocols: </a:t>
            </a:r>
          </a:p>
          <a:p>
            <a:pPr lvl="1"/>
            <a:r>
              <a:rPr lang="en-US" sz="1800" smtClean="0"/>
              <a:t>FC-3  is common services layer. </a:t>
            </a:r>
          </a:p>
          <a:p>
            <a:pPr lvl="1"/>
            <a:r>
              <a:rPr lang="en-US" sz="1800" smtClean="0"/>
              <a:t>FC-4 is the  protocol mapping layer.</a:t>
            </a:r>
          </a:p>
        </p:txBody>
      </p:sp>
      <p:sp>
        <p:nvSpPr>
          <p:cNvPr id="37892" name="Footer Placeholder 3"/>
          <p:cNvSpPr>
            <a:spLocks noGrp="1"/>
          </p:cNvSpPr>
          <p:nvPr>
            <p:ph type="ftr" sz="quarter" idx="10"/>
          </p:nvPr>
        </p:nvSpPr>
        <p:spPr>
          <a:noFill/>
        </p:spPr>
        <p:txBody>
          <a:bodyPr/>
          <a:lstStyle/>
          <a:p>
            <a:r>
              <a:rPr lang="en-US"/>
              <a:t>Cloud Computing: Theory and Practice.  Chapter 7</a:t>
            </a:r>
          </a:p>
        </p:txBody>
      </p:sp>
      <p:sp>
        <p:nvSpPr>
          <p:cNvPr id="37893" name="Slide Number Placeholder 4"/>
          <p:cNvSpPr>
            <a:spLocks noGrp="1"/>
          </p:cNvSpPr>
          <p:nvPr>
            <p:ph type="sldNum" sz="quarter" idx="11"/>
          </p:nvPr>
        </p:nvSpPr>
        <p:spPr>
          <a:noFill/>
        </p:spPr>
        <p:txBody>
          <a:bodyPr/>
          <a:lstStyle/>
          <a:p>
            <a:fld id="{4A305D62-1FF9-47D5-890C-39478E9DD7BC}" type="slidenum">
              <a:rPr lang="en-US" smtClean="0"/>
              <a:pPr/>
              <a:t>35</a:t>
            </a:fld>
            <a:endParaRPr lang="en-US" smtClean="0"/>
          </a:p>
        </p:txBody>
      </p:sp>
      <p:sp>
        <p:nvSpPr>
          <p:cNvPr id="37894" name="Date Placeholder 5"/>
          <p:cNvSpPr>
            <a:spLocks noGrp="1"/>
          </p:cNvSpPr>
          <p:nvPr>
            <p:ph type="dt" sz="quarter" idx="12"/>
          </p:nvPr>
        </p:nvSpPr>
        <p:spPr>
          <a:noFill/>
        </p:spPr>
        <p:txBody>
          <a:bodyPr/>
          <a:lstStyle/>
          <a:p>
            <a:r>
              <a:rPr lang="en-US"/>
              <a:t>Dan C. Marinescu</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7"/>
          <p:cNvSpPr>
            <a:spLocks noGrp="1"/>
          </p:cNvSpPr>
          <p:nvPr>
            <p:ph idx="1"/>
          </p:nvPr>
        </p:nvSpPr>
        <p:spPr>
          <a:xfrm>
            <a:off x="2609850" y="5562600"/>
            <a:ext cx="4591050" cy="447675"/>
          </a:xfrm>
        </p:spPr>
        <p:txBody>
          <a:bodyPr/>
          <a:lstStyle/>
          <a:p>
            <a:pPr marL="0" indent="0">
              <a:buFont typeface="Wingdings" pitchFamily="2" charset="2"/>
              <a:buNone/>
            </a:pPr>
            <a:r>
              <a:rPr lang="en-US" sz="1800" smtClean="0"/>
              <a:t>   FC (Fiber Channel) protocol layers</a:t>
            </a:r>
          </a:p>
        </p:txBody>
      </p:sp>
      <p:sp>
        <p:nvSpPr>
          <p:cNvPr id="38915" name="Footer Placeholder 3"/>
          <p:cNvSpPr>
            <a:spLocks noGrp="1"/>
          </p:cNvSpPr>
          <p:nvPr>
            <p:ph type="ftr" sz="quarter" idx="10"/>
          </p:nvPr>
        </p:nvSpPr>
        <p:spPr>
          <a:noFill/>
        </p:spPr>
        <p:txBody>
          <a:bodyPr/>
          <a:lstStyle/>
          <a:p>
            <a:r>
              <a:rPr lang="en-US"/>
              <a:t>Cloud Computing: Theory and Practice.  Chapter 7</a:t>
            </a:r>
          </a:p>
        </p:txBody>
      </p:sp>
      <p:sp>
        <p:nvSpPr>
          <p:cNvPr id="38916" name="Slide Number Placeholder 4"/>
          <p:cNvSpPr>
            <a:spLocks noGrp="1"/>
          </p:cNvSpPr>
          <p:nvPr>
            <p:ph type="sldNum" sz="quarter" idx="11"/>
          </p:nvPr>
        </p:nvSpPr>
        <p:spPr>
          <a:noFill/>
        </p:spPr>
        <p:txBody>
          <a:bodyPr/>
          <a:lstStyle/>
          <a:p>
            <a:fld id="{A60BE608-0A92-4203-8835-CCDDD25F5827}" type="slidenum">
              <a:rPr lang="en-US" smtClean="0"/>
              <a:pPr/>
              <a:t>36</a:t>
            </a:fld>
            <a:endParaRPr lang="en-US" smtClean="0"/>
          </a:p>
        </p:txBody>
      </p:sp>
      <p:sp>
        <p:nvSpPr>
          <p:cNvPr id="38917" name="Date Placeholder 5"/>
          <p:cNvSpPr>
            <a:spLocks noGrp="1"/>
          </p:cNvSpPr>
          <p:nvPr>
            <p:ph type="dt" sz="quarter" idx="12"/>
          </p:nvPr>
        </p:nvSpPr>
        <p:spPr>
          <a:noFill/>
        </p:spPr>
        <p:txBody>
          <a:bodyPr/>
          <a:lstStyle/>
          <a:p>
            <a:r>
              <a:rPr lang="en-US"/>
              <a:t>Dan C. Marinescu</a:t>
            </a:r>
          </a:p>
        </p:txBody>
      </p:sp>
      <p:graphicFrame>
        <p:nvGraphicFramePr>
          <p:cNvPr id="38918" name="Object 8"/>
          <p:cNvGraphicFramePr>
            <a:graphicFrameLocks noChangeAspect="1"/>
          </p:cNvGraphicFramePr>
          <p:nvPr/>
        </p:nvGraphicFramePr>
        <p:xfrm>
          <a:off x="1657350" y="695325"/>
          <a:ext cx="5207000" cy="4552950"/>
        </p:xfrm>
        <a:graphic>
          <a:graphicData uri="http://schemas.openxmlformats.org/presentationml/2006/ole">
            <p:oleObj spid="_x0000_s38918" name="Visio" r:id="rId3" imgW="3184057" imgH="2784002" progId="Visio.Drawing.11">
              <p:embed/>
            </p:oleObj>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57200" y="457200"/>
            <a:ext cx="8229600" cy="590550"/>
          </a:xfrm>
        </p:spPr>
        <p:txBody>
          <a:bodyPr/>
          <a:lstStyle/>
          <a:p>
            <a:r>
              <a:rPr lang="en-US" sz="3200" smtClean="0"/>
              <a:t>FC classes of service</a:t>
            </a:r>
          </a:p>
        </p:txBody>
      </p:sp>
      <p:sp>
        <p:nvSpPr>
          <p:cNvPr id="39939" name="Content Placeholder 2"/>
          <p:cNvSpPr>
            <a:spLocks noGrp="1"/>
          </p:cNvSpPr>
          <p:nvPr>
            <p:ph idx="1"/>
          </p:nvPr>
        </p:nvSpPr>
        <p:spPr>
          <a:xfrm>
            <a:off x="457200" y="1143000"/>
            <a:ext cx="8229600" cy="5000625"/>
          </a:xfrm>
        </p:spPr>
        <p:txBody>
          <a:bodyPr/>
          <a:lstStyle/>
          <a:p>
            <a:r>
              <a:rPr lang="en-US" sz="2000" smtClean="0"/>
              <a:t>Class 1 </a:t>
            </a:r>
            <a:r>
              <a:rPr lang="en-US" sz="2000" smtClean="0">
                <a:sym typeface="Wingdings" pitchFamily="2" charset="2"/>
              </a:rPr>
              <a:t></a:t>
            </a:r>
            <a:r>
              <a:rPr lang="en-US" sz="2000" smtClean="0"/>
              <a:t> rarely used blocking connection-oriented service.</a:t>
            </a:r>
          </a:p>
          <a:p>
            <a:r>
              <a:rPr lang="en-US" sz="2000" smtClean="0"/>
              <a:t>Class 2 </a:t>
            </a:r>
            <a:r>
              <a:rPr lang="en-US" sz="2000" smtClean="0">
                <a:sym typeface="Wingdings" pitchFamily="2" charset="2"/>
              </a:rPr>
              <a:t> </a:t>
            </a:r>
            <a:r>
              <a:rPr lang="en-US" sz="2000" smtClean="0"/>
              <a:t>acknowledgments ensure that the frames are received; allows the fabric to multiplex several messages on a frame-by-frame basis; does not guarantee in-order delivery. </a:t>
            </a:r>
          </a:p>
          <a:p>
            <a:r>
              <a:rPr lang="en-US" sz="2000" smtClean="0"/>
              <a:t>Class 3 </a:t>
            </a:r>
            <a:r>
              <a:rPr lang="en-US" sz="2000" smtClean="0">
                <a:sym typeface="Wingdings" pitchFamily="2" charset="2"/>
              </a:rPr>
              <a:t></a:t>
            </a:r>
            <a:r>
              <a:rPr lang="en-US" sz="2000" smtClean="0"/>
              <a:t>  datagram connection; no acknowledgments.</a:t>
            </a:r>
          </a:p>
          <a:p>
            <a:r>
              <a:rPr lang="en-US" sz="2000" smtClean="0"/>
              <a:t>Class 4 </a:t>
            </a:r>
            <a:r>
              <a:rPr lang="en-US" sz="2000" smtClean="0">
                <a:sym typeface="Wingdings" pitchFamily="2" charset="2"/>
              </a:rPr>
              <a:t> </a:t>
            </a:r>
            <a:r>
              <a:rPr lang="en-US" sz="2000" smtClean="0"/>
              <a:t>connection-oriented service for multimedia applications; virtual circuits (VCs) established between ports, in-order delivery, acknowledgment of delivered frames; the fabric is responsible for multiplexing frames of different VCs. Guaranteed QoS, bandwidth and latency.</a:t>
            </a:r>
          </a:p>
          <a:p>
            <a:r>
              <a:rPr lang="en-US" sz="2000" smtClean="0"/>
              <a:t>Class 5 </a:t>
            </a:r>
            <a:r>
              <a:rPr lang="en-US" sz="2000" smtClean="0">
                <a:sym typeface="Wingdings" pitchFamily="2" charset="2"/>
              </a:rPr>
              <a:t> </a:t>
            </a:r>
            <a:r>
              <a:rPr lang="en-US" sz="2000" smtClean="0"/>
              <a:t>isochronous service for applications requiring immediate delivery, without buffering.</a:t>
            </a:r>
          </a:p>
          <a:p>
            <a:r>
              <a:rPr lang="en-US" sz="2000" smtClean="0"/>
              <a:t>Class 6 </a:t>
            </a:r>
            <a:r>
              <a:rPr lang="en-US" sz="2000" smtClean="0">
                <a:sym typeface="Wingdings" pitchFamily="2" charset="2"/>
              </a:rPr>
              <a:t></a:t>
            </a:r>
            <a:r>
              <a:rPr lang="en-US" sz="2000" smtClean="0"/>
              <a:t> supports dedicated connections for a reliable multicast.</a:t>
            </a:r>
          </a:p>
          <a:p>
            <a:r>
              <a:rPr lang="en-US" sz="2000" smtClean="0"/>
              <a:t>Class 7 </a:t>
            </a:r>
            <a:r>
              <a:rPr lang="en-US" sz="2000" smtClean="0">
                <a:sym typeface="Wingdings" pitchFamily="2" charset="2"/>
              </a:rPr>
              <a:t> </a:t>
            </a:r>
            <a:r>
              <a:rPr lang="en-US" sz="2000" smtClean="0"/>
              <a:t>similar to Class 2, used for the control and management of the fabric;  connectionless service with notification of non-delivery.</a:t>
            </a:r>
          </a:p>
        </p:txBody>
      </p:sp>
      <p:sp>
        <p:nvSpPr>
          <p:cNvPr id="39940" name="Footer Placeholder 3"/>
          <p:cNvSpPr>
            <a:spLocks noGrp="1"/>
          </p:cNvSpPr>
          <p:nvPr>
            <p:ph type="ftr" sz="quarter" idx="10"/>
          </p:nvPr>
        </p:nvSpPr>
        <p:spPr>
          <a:noFill/>
        </p:spPr>
        <p:txBody>
          <a:bodyPr/>
          <a:lstStyle/>
          <a:p>
            <a:r>
              <a:rPr lang="en-US"/>
              <a:t>Cloud Computing: Theory and Practice.  Chapter 7</a:t>
            </a:r>
          </a:p>
        </p:txBody>
      </p:sp>
      <p:sp>
        <p:nvSpPr>
          <p:cNvPr id="39941" name="Slide Number Placeholder 4"/>
          <p:cNvSpPr>
            <a:spLocks noGrp="1"/>
          </p:cNvSpPr>
          <p:nvPr>
            <p:ph type="sldNum" sz="quarter" idx="11"/>
          </p:nvPr>
        </p:nvSpPr>
        <p:spPr>
          <a:noFill/>
        </p:spPr>
        <p:txBody>
          <a:bodyPr/>
          <a:lstStyle/>
          <a:p>
            <a:fld id="{1C44FE42-AC86-40AC-B4AE-735E03E358F5}" type="slidenum">
              <a:rPr lang="en-US" smtClean="0"/>
              <a:pPr/>
              <a:t>37</a:t>
            </a:fld>
            <a:endParaRPr lang="en-US" smtClean="0"/>
          </a:p>
        </p:txBody>
      </p:sp>
      <p:sp>
        <p:nvSpPr>
          <p:cNvPr id="39942" name="Date Placeholder 5"/>
          <p:cNvSpPr>
            <a:spLocks noGrp="1"/>
          </p:cNvSpPr>
          <p:nvPr>
            <p:ph type="dt" sz="quarter" idx="12"/>
          </p:nvPr>
        </p:nvSpPr>
        <p:spPr>
          <a:noFill/>
        </p:spPr>
        <p:txBody>
          <a:bodyPr/>
          <a:lstStyle/>
          <a:p>
            <a:r>
              <a:rPr lang="en-US"/>
              <a:t>Dan C. Marinescu</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2"/>
          <p:cNvSpPr>
            <a:spLocks noGrp="1"/>
          </p:cNvSpPr>
          <p:nvPr>
            <p:ph idx="1"/>
          </p:nvPr>
        </p:nvSpPr>
        <p:spPr>
          <a:xfrm>
            <a:off x="2914650" y="5514975"/>
            <a:ext cx="3143250" cy="495300"/>
          </a:xfrm>
        </p:spPr>
        <p:txBody>
          <a:bodyPr/>
          <a:lstStyle/>
          <a:p>
            <a:pPr marL="0" indent="0">
              <a:buFont typeface="Wingdings" pitchFamily="2" charset="2"/>
              <a:buNone/>
            </a:pPr>
            <a:r>
              <a:rPr lang="en-US" sz="1800" smtClean="0"/>
              <a:t>The format of a FC frame</a:t>
            </a:r>
          </a:p>
        </p:txBody>
      </p:sp>
      <p:sp>
        <p:nvSpPr>
          <p:cNvPr id="40963" name="Footer Placeholder 3"/>
          <p:cNvSpPr>
            <a:spLocks noGrp="1"/>
          </p:cNvSpPr>
          <p:nvPr>
            <p:ph type="ftr" sz="quarter" idx="10"/>
          </p:nvPr>
        </p:nvSpPr>
        <p:spPr>
          <a:noFill/>
        </p:spPr>
        <p:txBody>
          <a:bodyPr/>
          <a:lstStyle/>
          <a:p>
            <a:r>
              <a:rPr lang="en-US"/>
              <a:t>Cloud Computing: Theory and Practice.  Chapter 7</a:t>
            </a:r>
          </a:p>
        </p:txBody>
      </p:sp>
      <p:sp>
        <p:nvSpPr>
          <p:cNvPr id="40964" name="Slide Number Placeholder 4"/>
          <p:cNvSpPr>
            <a:spLocks noGrp="1"/>
          </p:cNvSpPr>
          <p:nvPr>
            <p:ph type="sldNum" sz="quarter" idx="11"/>
          </p:nvPr>
        </p:nvSpPr>
        <p:spPr>
          <a:noFill/>
        </p:spPr>
        <p:txBody>
          <a:bodyPr/>
          <a:lstStyle/>
          <a:p>
            <a:fld id="{FCFB0FF7-622D-410D-A6B0-595A75988590}" type="slidenum">
              <a:rPr lang="en-US" smtClean="0"/>
              <a:pPr/>
              <a:t>38</a:t>
            </a:fld>
            <a:endParaRPr lang="en-US" smtClean="0"/>
          </a:p>
        </p:txBody>
      </p:sp>
      <p:sp>
        <p:nvSpPr>
          <p:cNvPr id="40965" name="Date Placeholder 5"/>
          <p:cNvSpPr>
            <a:spLocks noGrp="1"/>
          </p:cNvSpPr>
          <p:nvPr>
            <p:ph type="dt" sz="quarter" idx="12"/>
          </p:nvPr>
        </p:nvSpPr>
        <p:spPr>
          <a:noFill/>
        </p:spPr>
        <p:txBody>
          <a:bodyPr/>
          <a:lstStyle/>
          <a:p>
            <a:r>
              <a:rPr lang="en-US"/>
              <a:t>Dan C. Marinescu</a:t>
            </a:r>
          </a:p>
        </p:txBody>
      </p:sp>
      <p:graphicFrame>
        <p:nvGraphicFramePr>
          <p:cNvPr id="40966" name="Object 6"/>
          <p:cNvGraphicFramePr>
            <a:graphicFrameLocks noChangeAspect="1"/>
          </p:cNvGraphicFramePr>
          <p:nvPr/>
        </p:nvGraphicFramePr>
        <p:xfrm>
          <a:off x="115888" y="2505075"/>
          <a:ext cx="8370887" cy="1341438"/>
        </p:xfrm>
        <a:graphic>
          <a:graphicData uri="http://schemas.openxmlformats.org/presentationml/2006/ole">
            <p:oleObj spid="_x0000_s40966" name="Visio" r:id="rId3" imgW="7349777" imgH="1177587" progId="Visio.Drawing.11">
              <p:embed/>
            </p:oleObj>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457200" y="523875"/>
            <a:ext cx="8229600" cy="733425"/>
          </a:xfrm>
        </p:spPr>
        <p:txBody>
          <a:bodyPr/>
          <a:lstStyle/>
          <a:p>
            <a:r>
              <a:rPr lang="en-US" sz="3200" smtClean="0"/>
              <a:t>FC networks</a:t>
            </a:r>
          </a:p>
        </p:txBody>
      </p:sp>
      <p:sp>
        <p:nvSpPr>
          <p:cNvPr id="41987" name="Content Placeholder 2"/>
          <p:cNvSpPr>
            <a:spLocks noGrp="1"/>
          </p:cNvSpPr>
          <p:nvPr>
            <p:ph idx="1"/>
          </p:nvPr>
        </p:nvSpPr>
        <p:spPr>
          <a:xfrm>
            <a:off x="571500" y="1552575"/>
            <a:ext cx="8115300" cy="4314825"/>
          </a:xfrm>
        </p:spPr>
        <p:txBody>
          <a:bodyPr/>
          <a:lstStyle/>
          <a:p>
            <a:r>
              <a:rPr lang="en-US" sz="2000" smtClean="0"/>
              <a:t>An FC device has a unique id called the WWN (World Wide Name), a 64 bit address, the equivalent of the MAC address.</a:t>
            </a:r>
          </a:p>
          <a:p>
            <a:r>
              <a:rPr lang="en-US" sz="2000" smtClean="0"/>
              <a:t>Each port in the switched fabric has its own unique 24-bit address consisting of:  the domain (bits 23 - 16), the area (bits 15 - 08), and the port physical address (bits 07-00).</a:t>
            </a:r>
          </a:p>
          <a:p>
            <a:r>
              <a:rPr lang="en-US" sz="2000" smtClean="0"/>
              <a:t>A switch  assigns dynamically and maintains the port addresses.</a:t>
            </a:r>
          </a:p>
          <a:p>
            <a:r>
              <a:rPr lang="en-US" sz="2000" smtClean="0"/>
              <a:t> When a device with a WWN logs into the switch on a port, the switch assigns the port address to that device and maintains the correlation between that port address and the WWN address of the device using a Name Server.</a:t>
            </a:r>
          </a:p>
          <a:p>
            <a:r>
              <a:rPr lang="en-US" sz="2000" smtClean="0"/>
              <a:t>The Name Server is a component of the fabric operating system, running on the switch.</a:t>
            </a:r>
          </a:p>
        </p:txBody>
      </p:sp>
      <p:sp>
        <p:nvSpPr>
          <p:cNvPr id="41988" name="Footer Placeholder 3"/>
          <p:cNvSpPr>
            <a:spLocks noGrp="1"/>
          </p:cNvSpPr>
          <p:nvPr>
            <p:ph type="ftr" sz="quarter" idx="10"/>
          </p:nvPr>
        </p:nvSpPr>
        <p:spPr>
          <a:noFill/>
        </p:spPr>
        <p:txBody>
          <a:bodyPr/>
          <a:lstStyle/>
          <a:p>
            <a:r>
              <a:rPr lang="en-US"/>
              <a:t>Cloud Computing: Theory and Practice.  Chapter 7</a:t>
            </a:r>
          </a:p>
        </p:txBody>
      </p:sp>
      <p:sp>
        <p:nvSpPr>
          <p:cNvPr id="41989" name="Slide Number Placeholder 4"/>
          <p:cNvSpPr>
            <a:spLocks noGrp="1"/>
          </p:cNvSpPr>
          <p:nvPr>
            <p:ph type="sldNum" sz="quarter" idx="11"/>
          </p:nvPr>
        </p:nvSpPr>
        <p:spPr>
          <a:noFill/>
        </p:spPr>
        <p:txBody>
          <a:bodyPr/>
          <a:lstStyle/>
          <a:p>
            <a:fld id="{5239B095-D1B0-4BF1-B4BF-0C59F02820D9}" type="slidenum">
              <a:rPr lang="en-US" smtClean="0"/>
              <a:pPr/>
              <a:t>39</a:t>
            </a:fld>
            <a:endParaRPr lang="en-US" smtClean="0"/>
          </a:p>
        </p:txBody>
      </p:sp>
      <p:sp>
        <p:nvSpPr>
          <p:cNvPr id="41990" name="Date Placeholder 5"/>
          <p:cNvSpPr>
            <a:spLocks noGrp="1"/>
          </p:cNvSpPr>
          <p:nvPr>
            <p:ph type="dt" sz="quarter" idx="12"/>
          </p:nvPr>
        </p:nvSpPr>
        <p:spPr>
          <a:noFill/>
        </p:spPr>
        <p:txBody>
          <a:bodyPr/>
          <a:lstStyle/>
          <a:p>
            <a:r>
              <a:rPr lang="en-US"/>
              <a:t>Dan C. Marinescu</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552450"/>
            <a:ext cx="8229600" cy="561975"/>
          </a:xfrm>
        </p:spPr>
        <p:txBody>
          <a:bodyPr/>
          <a:lstStyle/>
          <a:p>
            <a:r>
              <a:rPr lang="en-US" sz="3200" smtClean="0"/>
              <a:t>The Internet</a:t>
            </a:r>
          </a:p>
        </p:txBody>
      </p:sp>
      <p:sp>
        <p:nvSpPr>
          <p:cNvPr id="6147" name="Content Placeholder 2"/>
          <p:cNvSpPr>
            <a:spLocks noGrp="1"/>
          </p:cNvSpPr>
          <p:nvPr>
            <p:ph idx="1"/>
          </p:nvPr>
        </p:nvSpPr>
        <p:spPr>
          <a:xfrm>
            <a:off x="571500" y="1228725"/>
            <a:ext cx="8115300" cy="4886325"/>
          </a:xfrm>
        </p:spPr>
        <p:txBody>
          <a:bodyPr/>
          <a:lstStyle/>
          <a:p>
            <a:r>
              <a:rPr lang="en-US" sz="2000" smtClean="0"/>
              <a:t>Collection of separate and distinct networks. </a:t>
            </a:r>
          </a:p>
          <a:p>
            <a:r>
              <a:rPr lang="en-US" sz="2000" smtClean="0"/>
              <a:t>All networks operate under a common framework consisting of:</a:t>
            </a:r>
          </a:p>
          <a:p>
            <a:pPr lvl="1"/>
            <a:r>
              <a:rPr lang="en-US" sz="1800" smtClean="0"/>
              <a:t>globally unique IP addressing.</a:t>
            </a:r>
          </a:p>
          <a:p>
            <a:pPr lvl="1"/>
            <a:r>
              <a:rPr lang="en-US" sz="1800" smtClean="0"/>
              <a:t>IP routing. </a:t>
            </a:r>
          </a:p>
          <a:p>
            <a:pPr lvl="1"/>
            <a:r>
              <a:rPr lang="en-US" sz="1800" smtClean="0"/>
              <a:t>global Border Gateway Routing (BGP) protocols.</a:t>
            </a:r>
          </a:p>
          <a:p>
            <a:r>
              <a:rPr lang="en-US" sz="2000" smtClean="0"/>
              <a:t>IP only provides  best effort delivery -  any router on the path from the source to the destination may drop a packet if it is overloaded.</a:t>
            </a:r>
          </a:p>
          <a:p>
            <a:r>
              <a:rPr lang="en-US" sz="2000" smtClean="0"/>
              <a:t>The Internet uses two transport protocols </a:t>
            </a:r>
          </a:p>
          <a:p>
            <a:pPr lvl="1"/>
            <a:r>
              <a:rPr lang="en-US" sz="1800" smtClean="0"/>
              <a:t>UDP (User Datagram Protocol) - a connectionless datagram protocol. The  UDP transport protocol assumes that error checking and error correction are either not necessary or performed by the application. Datagrams may arrive out of order, duplicated, or may not arrive at all.  </a:t>
            </a:r>
          </a:p>
          <a:p>
            <a:pPr lvl="1"/>
            <a:r>
              <a:rPr lang="en-US" sz="1800" smtClean="0"/>
              <a:t>TCP (Transport Control Protocol) - a connection-oriented protocol. TCP provides reliable, ordered delivery of a stream of bytes from an application on one system to its peer  on the destination system.</a:t>
            </a:r>
          </a:p>
        </p:txBody>
      </p:sp>
      <p:sp>
        <p:nvSpPr>
          <p:cNvPr id="6148" name="Footer Placeholder 3"/>
          <p:cNvSpPr>
            <a:spLocks noGrp="1"/>
          </p:cNvSpPr>
          <p:nvPr>
            <p:ph type="ftr" sz="quarter" idx="10"/>
          </p:nvPr>
        </p:nvSpPr>
        <p:spPr>
          <a:noFill/>
        </p:spPr>
        <p:txBody>
          <a:bodyPr/>
          <a:lstStyle/>
          <a:p>
            <a:r>
              <a:rPr lang="en-US"/>
              <a:t>Cloud Computing: Theory and Practice.  Chapter 7</a:t>
            </a:r>
          </a:p>
        </p:txBody>
      </p:sp>
      <p:sp>
        <p:nvSpPr>
          <p:cNvPr id="6149" name="Slide Number Placeholder 4"/>
          <p:cNvSpPr>
            <a:spLocks noGrp="1"/>
          </p:cNvSpPr>
          <p:nvPr>
            <p:ph type="sldNum" sz="quarter" idx="11"/>
          </p:nvPr>
        </p:nvSpPr>
        <p:spPr>
          <a:noFill/>
        </p:spPr>
        <p:txBody>
          <a:bodyPr/>
          <a:lstStyle/>
          <a:p>
            <a:fld id="{3E475B7A-F8AC-4A25-BCC1-549A2417ADCA}" type="slidenum">
              <a:rPr lang="en-US" smtClean="0"/>
              <a:pPr/>
              <a:t>4</a:t>
            </a:fld>
            <a:endParaRPr lang="en-US" smtClean="0"/>
          </a:p>
        </p:txBody>
      </p:sp>
      <p:sp>
        <p:nvSpPr>
          <p:cNvPr id="6150" name="Date Placeholder 5"/>
          <p:cNvSpPr>
            <a:spLocks noGrp="1"/>
          </p:cNvSpPr>
          <p:nvPr>
            <p:ph type="dt" sz="quarter" idx="12"/>
          </p:nvPr>
        </p:nvSpPr>
        <p:spPr>
          <a:noFill/>
        </p:spPr>
        <p:txBody>
          <a:bodyPr/>
          <a:lstStyle/>
          <a:p>
            <a:r>
              <a:rPr lang="en-US"/>
              <a:t>Dan C. Marinescu</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457200" y="457200"/>
            <a:ext cx="8229600" cy="438150"/>
          </a:xfrm>
        </p:spPr>
        <p:txBody>
          <a:bodyPr/>
          <a:lstStyle/>
          <a:p>
            <a:r>
              <a:rPr lang="en-US" sz="3200" smtClean="0"/>
              <a:t>Content delivery networks (CDNs)</a:t>
            </a:r>
          </a:p>
        </p:txBody>
      </p:sp>
      <p:sp>
        <p:nvSpPr>
          <p:cNvPr id="43011" name="Content Placeholder 2"/>
          <p:cNvSpPr>
            <a:spLocks noGrp="1"/>
          </p:cNvSpPr>
          <p:nvPr>
            <p:ph idx="1"/>
          </p:nvPr>
        </p:nvSpPr>
        <p:spPr>
          <a:xfrm>
            <a:off x="428625" y="952500"/>
            <a:ext cx="8229600" cy="5295900"/>
          </a:xfrm>
        </p:spPr>
        <p:txBody>
          <a:bodyPr/>
          <a:lstStyle/>
          <a:p>
            <a:r>
              <a:rPr lang="en-US" sz="2000" smtClean="0"/>
              <a:t>CDNs are designed to support scalability, to increase reliability and performance, and to provide better security.  In 2013, Internet video is expected to generate over 18 exabytes of data per month.</a:t>
            </a:r>
          </a:p>
          <a:p>
            <a:r>
              <a:rPr lang="en-US" sz="2000" smtClean="0"/>
              <a:t>A CDN receives the content from an </a:t>
            </a:r>
            <a:r>
              <a:rPr lang="en-US" sz="2000" u="sng" smtClean="0"/>
              <a:t>origin server</a:t>
            </a:r>
            <a:r>
              <a:rPr lang="en-US" sz="2000" smtClean="0"/>
              <a:t>, then replicates it to its </a:t>
            </a:r>
            <a:r>
              <a:rPr lang="en-US" sz="2000" u="sng" smtClean="0"/>
              <a:t>edge cache servers</a:t>
            </a:r>
            <a:r>
              <a:rPr lang="en-US" sz="2000" smtClean="0"/>
              <a:t>;  the content is delivered to an end-user from the “closest” edge server.</a:t>
            </a:r>
          </a:p>
          <a:p>
            <a:r>
              <a:rPr lang="en-US" sz="2000" smtClean="0"/>
              <a:t>A CDN can deliver static content and/or live or on-demand streaming media. </a:t>
            </a:r>
          </a:p>
          <a:p>
            <a:pPr lvl="1"/>
            <a:r>
              <a:rPr lang="en-US" sz="1800" smtClean="0"/>
              <a:t>Static content -  media that can be maintained using traditional caching technologies as changes are infrequent. Examples:  HTML pages, images, documents, software patches, audio and video files.  </a:t>
            </a:r>
          </a:p>
          <a:p>
            <a:pPr lvl="1"/>
            <a:r>
              <a:rPr lang="en-US" sz="1800" smtClean="0"/>
              <a:t>Live media - live events when the content is delivered in real time from the encoder to the media server.</a:t>
            </a:r>
          </a:p>
          <a:p>
            <a:r>
              <a:rPr lang="en-US" sz="2000" smtClean="0"/>
              <a:t>Protocols used by CDNs: </a:t>
            </a:r>
            <a:r>
              <a:rPr lang="en-US" sz="1800" smtClean="0"/>
              <a:t>Network Element Control Protocol (NECP),  Web Cache Coordination Protocol (WCCP), SOCKS,  Cache Array Routing Protocol (CARP), Internet Cache Protocol (ICP), Hypertext Caching Protocol (HTCP), and Cache Digest.</a:t>
            </a:r>
          </a:p>
        </p:txBody>
      </p:sp>
      <p:sp>
        <p:nvSpPr>
          <p:cNvPr id="43012" name="Footer Placeholder 3"/>
          <p:cNvSpPr>
            <a:spLocks noGrp="1"/>
          </p:cNvSpPr>
          <p:nvPr>
            <p:ph type="ftr" sz="quarter" idx="10"/>
          </p:nvPr>
        </p:nvSpPr>
        <p:spPr>
          <a:noFill/>
        </p:spPr>
        <p:txBody>
          <a:bodyPr/>
          <a:lstStyle/>
          <a:p>
            <a:r>
              <a:rPr lang="en-US"/>
              <a:t>Cloud Computing: Theory and Practice.  Chapter 7</a:t>
            </a:r>
          </a:p>
        </p:txBody>
      </p:sp>
      <p:sp>
        <p:nvSpPr>
          <p:cNvPr id="43013" name="Slide Number Placeholder 4"/>
          <p:cNvSpPr>
            <a:spLocks noGrp="1"/>
          </p:cNvSpPr>
          <p:nvPr>
            <p:ph type="sldNum" sz="quarter" idx="11"/>
          </p:nvPr>
        </p:nvSpPr>
        <p:spPr>
          <a:noFill/>
        </p:spPr>
        <p:txBody>
          <a:bodyPr/>
          <a:lstStyle/>
          <a:p>
            <a:fld id="{7350E801-4C91-4C22-A331-E85D9F0FDD8F}" type="slidenum">
              <a:rPr lang="en-US" smtClean="0"/>
              <a:pPr/>
              <a:t>40</a:t>
            </a:fld>
            <a:endParaRPr lang="en-US" smtClean="0"/>
          </a:p>
        </p:txBody>
      </p:sp>
      <p:sp>
        <p:nvSpPr>
          <p:cNvPr id="43014" name="Date Placeholder 5"/>
          <p:cNvSpPr>
            <a:spLocks noGrp="1"/>
          </p:cNvSpPr>
          <p:nvPr>
            <p:ph type="dt" sz="quarter" idx="12"/>
          </p:nvPr>
        </p:nvSpPr>
        <p:spPr>
          <a:noFill/>
        </p:spPr>
        <p:txBody>
          <a:bodyPr/>
          <a:lstStyle/>
          <a:p>
            <a:r>
              <a:rPr lang="en-US"/>
              <a:t>Dan C. Marinescu</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57200" y="457200"/>
            <a:ext cx="8229600" cy="695325"/>
          </a:xfrm>
        </p:spPr>
        <p:txBody>
          <a:bodyPr/>
          <a:lstStyle/>
          <a:p>
            <a:r>
              <a:rPr lang="en-US" sz="3200" smtClean="0"/>
              <a:t>CDN design and performance</a:t>
            </a:r>
          </a:p>
        </p:txBody>
      </p:sp>
      <p:sp>
        <p:nvSpPr>
          <p:cNvPr id="44035" name="Content Placeholder 2"/>
          <p:cNvSpPr>
            <a:spLocks noGrp="1"/>
          </p:cNvSpPr>
          <p:nvPr>
            <p:ph idx="1"/>
          </p:nvPr>
        </p:nvSpPr>
        <p:spPr>
          <a:xfrm>
            <a:off x="600075" y="1333500"/>
            <a:ext cx="8086725" cy="4838700"/>
          </a:xfrm>
        </p:spPr>
        <p:txBody>
          <a:bodyPr/>
          <a:lstStyle/>
          <a:p>
            <a:r>
              <a:rPr lang="en-US" sz="2000" smtClean="0"/>
              <a:t>Design and policy decisions for a CDNs.</a:t>
            </a:r>
          </a:p>
          <a:p>
            <a:pPr lvl="1"/>
            <a:r>
              <a:rPr lang="en-US" sz="1800" smtClean="0"/>
              <a:t>The placement of the edge servers.</a:t>
            </a:r>
          </a:p>
          <a:p>
            <a:pPr lvl="1"/>
            <a:r>
              <a:rPr lang="en-US" sz="1800" smtClean="0"/>
              <a:t>The content selection and delivery.</a:t>
            </a:r>
          </a:p>
          <a:p>
            <a:pPr lvl="1"/>
            <a:r>
              <a:rPr lang="en-US" sz="1800" smtClean="0"/>
              <a:t>The content management.</a:t>
            </a:r>
          </a:p>
          <a:p>
            <a:pPr lvl="1"/>
            <a:r>
              <a:rPr lang="en-US" sz="1800" smtClean="0"/>
              <a:t>The request routing policies.</a:t>
            </a:r>
          </a:p>
          <a:p>
            <a:pPr lvl="1">
              <a:buFont typeface="Wingdings" pitchFamily="2" charset="2"/>
              <a:buNone/>
            </a:pPr>
            <a:endParaRPr lang="en-US" sz="1800" smtClean="0"/>
          </a:p>
          <a:p>
            <a:r>
              <a:rPr lang="en-US" sz="2000" smtClean="0"/>
              <a:t>Critical metrics for CDN performance</a:t>
            </a:r>
          </a:p>
          <a:p>
            <a:pPr lvl="1"/>
            <a:r>
              <a:rPr lang="en-US" sz="1800" smtClean="0"/>
              <a:t>Cache hit ratio - the ratio of the number of cached objects versus total number of objects requested.</a:t>
            </a:r>
          </a:p>
          <a:p>
            <a:pPr lvl="1"/>
            <a:r>
              <a:rPr lang="en-US" sz="1800" smtClean="0"/>
              <a:t>Reserved bandwidth for the origin server.</a:t>
            </a:r>
          </a:p>
          <a:p>
            <a:pPr lvl="1"/>
            <a:r>
              <a:rPr lang="en-US" sz="1800" smtClean="0"/>
              <a:t>Latency - based on the perceived response time by the end users.</a:t>
            </a:r>
          </a:p>
          <a:p>
            <a:pPr lvl="1"/>
            <a:r>
              <a:rPr lang="en-US" sz="1800" smtClean="0"/>
              <a:t>Edge server utilization.</a:t>
            </a:r>
          </a:p>
          <a:p>
            <a:pPr lvl="1"/>
            <a:r>
              <a:rPr lang="en-US" sz="1800" smtClean="0"/>
              <a:t>Reliability - based on packet-loss measurements.</a:t>
            </a:r>
          </a:p>
        </p:txBody>
      </p:sp>
      <p:sp>
        <p:nvSpPr>
          <p:cNvPr id="44036" name="Footer Placeholder 3"/>
          <p:cNvSpPr>
            <a:spLocks noGrp="1"/>
          </p:cNvSpPr>
          <p:nvPr>
            <p:ph type="ftr" sz="quarter" idx="10"/>
          </p:nvPr>
        </p:nvSpPr>
        <p:spPr>
          <a:noFill/>
        </p:spPr>
        <p:txBody>
          <a:bodyPr/>
          <a:lstStyle/>
          <a:p>
            <a:r>
              <a:rPr lang="en-US"/>
              <a:t>Cloud Computing: Theory and Practice.  Chapter 7</a:t>
            </a:r>
          </a:p>
        </p:txBody>
      </p:sp>
      <p:sp>
        <p:nvSpPr>
          <p:cNvPr id="44037" name="Slide Number Placeholder 4"/>
          <p:cNvSpPr>
            <a:spLocks noGrp="1"/>
          </p:cNvSpPr>
          <p:nvPr>
            <p:ph type="sldNum" sz="quarter" idx="11"/>
          </p:nvPr>
        </p:nvSpPr>
        <p:spPr>
          <a:noFill/>
        </p:spPr>
        <p:txBody>
          <a:bodyPr/>
          <a:lstStyle/>
          <a:p>
            <a:fld id="{D0899111-B75C-4665-8514-A28D5228DB6A}" type="slidenum">
              <a:rPr lang="en-US" smtClean="0"/>
              <a:pPr/>
              <a:t>41</a:t>
            </a:fld>
            <a:endParaRPr lang="en-US" smtClean="0"/>
          </a:p>
        </p:txBody>
      </p:sp>
      <p:sp>
        <p:nvSpPr>
          <p:cNvPr id="44038" name="Date Placeholder 5"/>
          <p:cNvSpPr>
            <a:spLocks noGrp="1"/>
          </p:cNvSpPr>
          <p:nvPr>
            <p:ph type="dt" sz="quarter" idx="12"/>
          </p:nvPr>
        </p:nvSpPr>
        <p:spPr>
          <a:noFill/>
        </p:spPr>
        <p:txBody>
          <a:bodyPr/>
          <a:lstStyle/>
          <a:p>
            <a:r>
              <a:rPr lang="en-US"/>
              <a:t>Dan C. Marinescu</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457200" y="514350"/>
            <a:ext cx="8229600" cy="628650"/>
          </a:xfrm>
        </p:spPr>
        <p:txBody>
          <a:bodyPr/>
          <a:lstStyle/>
          <a:p>
            <a:r>
              <a:rPr lang="en-US" sz="3200" smtClean="0"/>
              <a:t>Overlay networks</a:t>
            </a:r>
          </a:p>
        </p:txBody>
      </p:sp>
      <p:sp>
        <p:nvSpPr>
          <p:cNvPr id="3" name="Content Placeholder 2"/>
          <p:cNvSpPr>
            <a:spLocks noGrp="1"/>
          </p:cNvSpPr>
          <p:nvPr>
            <p:ph idx="1"/>
          </p:nvPr>
        </p:nvSpPr>
        <p:spPr>
          <a:xfrm>
            <a:off x="581025" y="1428750"/>
            <a:ext cx="8105775" cy="4438650"/>
          </a:xfrm>
        </p:spPr>
        <p:txBody>
          <a:bodyPr/>
          <a:lstStyle/>
          <a:p>
            <a:pPr>
              <a:defRPr/>
            </a:pPr>
            <a:r>
              <a:rPr lang="en-US" sz="2000" dirty="0"/>
              <a:t>An overlay network, or a virtual network, is a network built on top of a physical </a:t>
            </a:r>
            <a:r>
              <a:rPr lang="en-US" sz="2000" dirty="0" smtClean="0"/>
              <a:t>network.</a:t>
            </a:r>
          </a:p>
          <a:p>
            <a:pPr lvl="1">
              <a:defRPr/>
            </a:pPr>
            <a:r>
              <a:rPr lang="en-US" sz="1800" dirty="0"/>
              <a:t>T</a:t>
            </a:r>
            <a:r>
              <a:rPr lang="en-US" sz="1800" dirty="0" smtClean="0"/>
              <a:t>he </a:t>
            </a:r>
            <a:r>
              <a:rPr lang="en-US" sz="1800" dirty="0"/>
              <a:t>nodes of an overlay network are connected by virtual links which could traverse multiple physical links. </a:t>
            </a:r>
            <a:endParaRPr lang="en-US" sz="1800" dirty="0" smtClean="0"/>
          </a:p>
          <a:p>
            <a:pPr lvl="1">
              <a:defRPr/>
            </a:pPr>
            <a:r>
              <a:rPr lang="en-US" sz="1800" dirty="0" smtClean="0"/>
              <a:t>Overlay </a:t>
            </a:r>
            <a:r>
              <a:rPr lang="en-US" sz="1800" dirty="0"/>
              <a:t>networks are widely used in many distributed systems such as peer-to-peer systems, content-delivery systems, and client-server systems; </a:t>
            </a:r>
            <a:r>
              <a:rPr lang="en-US" sz="1800" dirty="0" smtClean="0"/>
              <a:t> in </a:t>
            </a:r>
            <a:r>
              <a:rPr lang="en-US" sz="1800" dirty="0"/>
              <a:t>all these </a:t>
            </a:r>
            <a:r>
              <a:rPr lang="en-US" sz="1800" dirty="0" smtClean="0"/>
              <a:t>cases, </a:t>
            </a:r>
            <a:r>
              <a:rPr lang="en-US" sz="1800" dirty="0"/>
              <a:t>the distributed systems communicate through the Internet</a:t>
            </a:r>
            <a:r>
              <a:rPr lang="en-US" sz="1600" dirty="0" smtClean="0"/>
              <a:t>.</a:t>
            </a:r>
          </a:p>
          <a:p>
            <a:pPr marL="457200" lvl="1" indent="0">
              <a:buFont typeface="Wingdings" pitchFamily="2" charset="2"/>
              <a:buNone/>
              <a:defRPr/>
            </a:pPr>
            <a:endParaRPr lang="en-US" sz="1600" dirty="0"/>
          </a:p>
        </p:txBody>
      </p:sp>
      <p:sp>
        <p:nvSpPr>
          <p:cNvPr id="45060" name="Footer Placeholder 3"/>
          <p:cNvSpPr>
            <a:spLocks noGrp="1"/>
          </p:cNvSpPr>
          <p:nvPr>
            <p:ph type="ftr" sz="quarter" idx="10"/>
          </p:nvPr>
        </p:nvSpPr>
        <p:spPr>
          <a:noFill/>
        </p:spPr>
        <p:txBody>
          <a:bodyPr/>
          <a:lstStyle/>
          <a:p>
            <a:r>
              <a:rPr lang="en-US"/>
              <a:t>Cloud Computing: Theory and Practice.  Chapter 7</a:t>
            </a:r>
          </a:p>
        </p:txBody>
      </p:sp>
      <p:sp>
        <p:nvSpPr>
          <p:cNvPr id="45061" name="Slide Number Placeholder 4"/>
          <p:cNvSpPr>
            <a:spLocks noGrp="1"/>
          </p:cNvSpPr>
          <p:nvPr>
            <p:ph type="sldNum" sz="quarter" idx="11"/>
          </p:nvPr>
        </p:nvSpPr>
        <p:spPr>
          <a:noFill/>
        </p:spPr>
        <p:txBody>
          <a:bodyPr/>
          <a:lstStyle/>
          <a:p>
            <a:fld id="{87A00E84-213C-47FF-8A5C-56B65C362D95}" type="slidenum">
              <a:rPr lang="en-US" smtClean="0"/>
              <a:pPr/>
              <a:t>42</a:t>
            </a:fld>
            <a:endParaRPr lang="en-US" smtClean="0"/>
          </a:p>
        </p:txBody>
      </p:sp>
      <p:sp>
        <p:nvSpPr>
          <p:cNvPr id="45062" name="Date Placeholder 5"/>
          <p:cNvSpPr>
            <a:spLocks noGrp="1"/>
          </p:cNvSpPr>
          <p:nvPr>
            <p:ph type="dt" sz="quarter" idx="12"/>
          </p:nvPr>
        </p:nvSpPr>
        <p:spPr>
          <a:noFill/>
        </p:spPr>
        <p:txBody>
          <a:bodyPr/>
          <a:lstStyle/>
          <a:p>
            <a:r>
              <a:rPr lang="en-US"/>
              <a:t>Dan C. Marinescu</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457200" y="542925"/>
            <a:ext cx="8229600" cy="714375"/>
          </a:xfrm>
        </p:spPr>
        <p:txBody>
          <a:bodyPr/>
          <a:lstStyle/>
          <a:p>
            <a:r>
              <a:rPr lang="en-US" sz="3200" smtClean="0"/>
              <a:t>Scale-free networks</a:t>
            </a:r>
          </a:p>
        </p:txBody>
      </p:sp>
      <p:sp>
        <p:nvSpPr>
          <p:cNvPr id="46083" name="Content Placeholder 2"/>
          <p:cNvSpPr>
            <a:spLocks noGrp="1"/>
          </p:cNvSpPr>
          <p:nvPr>
            <p:ph idx="1"/>
          </p:nvPr>
        </p:nvSpPr>
        <p:spPr>
          <a:xfrm>
            <a:off x="581025" y="1562100"/>
            <a:ext cx="8105775" cy="4305300"/>
          </a:xfrm>
        </p:spPr>
        <p:txBody>
          <a:bodyPr/>
          <a:lstStyle/>
          <a:p>
            <a:r>
              <a:rPr lang="en-US" sz="2000" smtClean="0"/>
              <a:t>The degree distribution of scale-free networks follows a power law.</a:t>
            </a:r>
          </a:p>
          <a:p>
            <a:endParaRPr lang="en-US" sz="2000" smtClean="0"/>
          </a:p>
          <a:p>
            <a:r>
              <a:rPr lang="en-US" sz="2000" smtClean="0"/>
              <a:t>Many physical and social systems are interconnected by a scale-free network. Empirical data available for power grids, the web, the citation of scientific papers, or social networks  confirm this trend.</a:t>
            </a:r>
          </a:p>
          <a:p>
            <a:pPr>
              <a:buFont typeface="Wingdings" pitchFamily="2" charset="2"/>
              <a:buNone/>
            </a:pPr>
            <a:endParaRPr lang="en-US" sz="2000" smtClean="0"/>
          </a:p>
          <a:p>
            <a:r>
              <a:rPr lang="en-US" sz="2000" smtClean="0"/>
              <a:t>The majority of the vertices of a scale-free network:</a:t>
            </a:r>
          </a:p>
          <a:p>
            <a:pPr lvl="1"/>
            <a:r>
              <a:rPr lang="en-US" sz="1800" smtClean="0"/>
              <a:t>Are directly connected with the vertices with the highest degree.</a:t>
            </a:r>
          </a:p>
          <a:p>
            <a:pPr lvl="1"/>
            <a:r>
              <a:rPr lang="en-US" sz="1800" smtClean="0"/>
              <a:t>Have a low degree and only a few vertices are connected to a large number of edges.</a:t>
            </a:r>
          </a:p>
        </p:txBody>
      </p:sp>
      <p:sp>
        <p:nvSpPr>
          <p:cNvPr id="46084" name="Footer Placeholder 3"/>
          <p:cNvSpPr>
            <a:spLocks noGrp="1"/>
          </p:cNvSpPr>
          <p:nvPr>
            <p:ph type="ftr" sz="quarter" idx="10"/>
          </p:nvPr>
        </p:nvSpPr>
        <p:spPr>
          <a:noFill/>
        </p:spPr>
        <p:txBody>
          <a:bodyPr/>
          <a:lstStyle/>
          <a:p>
            <a:r>
              <a:rPr lang="en-US"/>
              <a:t>Cloud Computing: Theory and Practice.  Chapter 7</a:t>
            </a:r>
          </a:p>
        </p:txBody>
      </p:sp>
      <p:sp>
        <p:nvSpPr>
          <p:cNvPr id="46085" name="Slide Number Placeholder 4"/>
          <p:cNvSpPr>
            <a:spLocks noGrp="1"/>
          </p:cNvSpPr>
          <p:nvPr>
            <p:ph type="sldNum" sz="quarter" idx="11"/>
          </p:nvPr>
        </p:nvSpPr>
        <p:spPr>
          <a:noFill/>
        </p:spPr>
        <p:txBody>
          <a:bodyPr/>
          <a:lstStyle/>
          <a:p>
            <a:fld id="{38354429-3D88-46B7-8FD6-9B3F70D10F5C}" type="slidenum">
              <a:rPr lang="en-US" smtClean="0"/>
              <a:pPr/>
              <a:t>43</a:t>
            </a:fld>
            <a:endParaRPr lang="en-US" smtClean="0"/>
          </a:p>
        </p:txBody>
      </p:sp>
      <p:sp>
        <p:nvSpPr>
          <p:cNvPr id="46086" name="Date Placeholder 5"/>
          <p:cNvSpPr>
            <a:spLocks noGrp="1"/>
          </p:cNvSpPr>
          <p:nvPr>
            <p:ph type="dt" sz="quarter" idx="12"/>
          </p:nvPr>
        </p:nvSpPr>
        <p:spPr>
          <a:noFill/>
        </p:spPr>
        <p:txBody>
          <a:bodyPr/>
          <a:lstStyle/>
          <a:p>
            <a:r>
              <a:rPr lang="en-US"/>
              <a:t>Dan C. Marinescu</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ontent Placeholder 2"/>
          <p:cNvSpPr>
            <a:spLocks noGrp="1"/>
          </p:cNvSpPr>
          <p:nvPr>
            <p:ph idx="1"/>
          </p:nvPr>
        </p:nvSpPr>
        <p:spPr>
          <a:xfrm>
            <a:off x="457200" y="5305425"/>
            <a:ext cx="8229600" cy="914400"/>
          </a:xfrm>
        </p:spPr>
        <p:txBody>
          <a:bodyPr/>
          <a:lstStyle/>
          <a:p>
            <a:pPr marL="0" indent="0">
              <a:buFont typeface="Wingdings" pitchFamily="2" charset="2"/>
              <a:buNone/>
            </a:pPr>
            <a:r>
              <a:rPr lang="en-US" sz="1800" smtClean="0"/>
              <a:t> A scale-free network is non-homogeneous; the majority of vertices have a low degree and only a few vertices are connected to a large number of edges; the majority of the vertices are directly connected with the highest degree ones.</a:t>
            </a:r>
          </a:p>
        </p:txBody>
      </p:sp>
      <p:sp>
        <p:nvSpPr>
          <p:cNvPr id="47107" name="Footer Placeholder 3"/>
          <p:cNvSpPr>
            <a:spLocks noGrp="1"/>
          </p:cNvSpPr>
          <p:nvPr>
            <p:ph type="ftr" sz="quarter" idx="10"/>
          </p:nvPr>
        </p:nvSpPr>
        <p:spPr>
          <a:noFill/>
        </p:spPr>
        <p:txBody>
          <a:bodyPr/>
          <a:lstStyle/>
          <a:p>
            <a:r>
              <a:rPr lang="en-US"/>
              <a:t>Cloud Computing: Theory and Practice.  Chapter 7</a:t>
            </a:r>
          </a:p>
        </p:txBody>
      </p:sp>
      <p:sp>
        <p:nvSpPr>
          <p:cNvPr id="47108" name="Slide Number Placeholder 4"/>
          <p:cNvSpPr>
            <a:spLocks noGrp="1"/>
          </p:cNvSpPr>
          <p:nvPr>
            <p:ph type="sldNum" sz="quarter" idx="11"/>
          </p:nvPr>
        </p:nvSpPr>
        <p:spPr>
          <a:noFill/>
        </p:spPr>
        <p:txBody>
          <a:bodyPr/>
          <a:lstStyle/>
          <a:p>
            <a:fld id="{2F3E161B-3C1E-4D8D-B484-FA48090BEF34}" type="slidenum">
              <a:rPr lang="en-US" smtClean="0"/>
              <a:pPr/>
              <a:t>44</a:t>
            </a:fld>
            <a:endParaRPr lang="en-US" smtClean="0"/>
          </a:p>
        </p:txBody>
      </p:sp>
      <p:sp>
        <p:nvSpPr>
          <p:cNvPr id="47109" name="Date Placeholder 5"/>
          <p:cNvSpPr>
            <a:spLocks noGrp="1"/>
          </p:cNvSpPr>
          <p:nvPr>
            <p:ph type="dt" sz="quarter" idx="12"/>
          </p:nvPr>
        </p:nvSpPr>
        <p:spPr>
          <a:noFill/>
        </p:spPr>
        <p:txBody>
          <a:bodyPr/>
          <a:lstStyle/>
          <a:p>
            <a:r>
              <a:rPr lang="en-US"/>
              <a:t>Dan C. Marinescu</a:t>
            </a:r>
          </a:p>
        </p:txBody>
      </p:sp>
      <p:graphicFrame>
        <p:nvGraphicFramePr>
          <p:cNvPr id="47110" name="Object 6"/>
          <p:cNvGraphicFramePr>
            <a:graphicFrameLocks noChangeAspect="1"/>
          </p:cNvGraphicFramePr>
          <p:nvPr/>
        </p:nvGraphicFramePr>
        <p:xfrm>
          <a:off x="823913" y="557213"/>
          <a:ext cx="7286625" cy="4486275"/>
        </p:xfrm>
        <a:graphic>
          <a:graphicData uri="http://schemas.openxmlformats.org/presentationml/2006/ole">
            <p:oleObj spid="_x0000_s47110" name="Visio" r:id="rId3" imgW="7286296" imgH="4485802" progId="Visio.Drawing.11">
              <p:embed/>
            </p:oleObj>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457200" y="457200"/>
            <a:ext cx="8229600" cy="704850"/>
          </a:xfrm>
        </p:spPr>
        <p:txBody>
          <a:bodyPr/>
          <a:lstStyle/>
          <a:p>
            <a:r>
              <a:rPr lang="en-US" sz="3200" smtClean="0"/>
              <a:t>Epidemic algorithms</a:t>
            </a:r>
          </a:p>
        </p:txBody>
      </p:sp>
      <p:sp>
        <p:nvSpPr>
          <p:cNvPr id="3" name="Content Placeholder 2"/>
          <p:cNvSpPr>
            <a:spLocks noGrp="1"/>
          </p:cNvSpPr>
          <p:nvPr>
            <p:ph idx="1"/>
          </p:nvPr>
        </p:nvSpPr>
        <p:spPr>
          <a:xfrm>
            <a:off x="457200" y="1200150"/>
            <a:ext cx="8445500" cy="4927600"/>
          </a:xfrm>
        </p:spPr>
        <p:txBody>
          <a:bodyPr/>
          <a:lstStyle/>
          <a:p>
            <a:pPr>
              <a:defRPr/>
            </a:pPr>
            <a:r>
              <a:rPr lang="en-US" sz="2000" dirty="0"/>
              <a:t>Epidemic algorithm mimic the transmission of infectious diseases and are often used in distributed systems to accomplish tasks such as:</a:t>
            </a:r>
          </a:p>
          <a:p>
            <a:pPr lvl="1">
              <a:defRPr/>
            </a:pPr>
            <a:r>
              <a:rPr lang="en-US" sz="1800" dirty="0" smtClean="0"/>
              <a:t>disseminate </a:t>
            </a:r>
            <a:r>
              <a:rPr lang="en-US" sz="1800" dirty="0"/>
              <a:t>information, e.g., topology </a:t>
            </a:r>
            <a:r>
              <a:rPr lang="en-US" sz="1800" dirty="0" smtClean="0"/>
              <a:t>information.</a:t>
            </a:r>
            <a:endParaRPr lang="en-US" sz="1800" dirty="0"/>
          </a:p>
          <a:p>
            <a:pPr lvl="1">
              <a:defRPr/>
            </a:pPr>
            <a:r>
              <a:rPr lang="en-US" sz="1800" dirty="0" smtClean="0"/>
              <a:t>compute </a:t>
            </a:r>
            <a:r>
              <a:rPr lang="en-US" sz="1800" dirty="0"/>
              <a:t>aggregates, e.g., arrange the nodes in a gossip overlay into a list sorted by some attributes in logarithmic </a:t>
            </a:r>
            <a:r>
              <a:rPr lang="en-US" sz="1800" dirty="0" smtClean="0"/>
              <a:t>time.</a:t>
            </a:r>
            <a:endParaRPr lang="en-US" sz="1800" dirty="0"/>
          </a:p>
          <a:p>
            <a:pPr lvl="1">
              <a:defRPr/>
            </a:pPr>
            <a:r>
              <a:rPr lang="en-US" sz="1800" dirty="0" smtClean="0"/>
              <a:t>manage </a:t>
            </a:r>
            <a:r>
              <a:rPr lang="en-US" sz="1800" dirty="0"/>
              <a:t>data replication in a distributed </a:t>
            </a:r>
            <a:r>
              <a:rPr lang="en-US" sz="1800" dirty="0" smtClean="0"/>
              <a:t>system.</a:t>
            </a:r>
            <a:endParaRPr lang="en-US" sz="1800" dirty="0"/>
          </a:p>
          <a:p>
            <a:pPr>
              <a:defRPr/>
            </a:pPr>
            <a:r>
              <a:rPr lang="en-US" sz="2000" i="1" dirty="0" smtClean="0"/>
              <a:t>Game </a:t>
            </a:r>
            <a:r>
              <a:rPr lang="en-US" sz="2000" i="1" dirty="0"/>
              <a:t>of </a:t>
            </a:r>
            <a:r>
              <a:rPr lang="en-US" sz="2000" i="1" dirty="0" smtClean="0"/>
              <a:t>life </a:t>
            </a:r>
            <a:r>
              <a:rPr lang="en-US" sz="2000" dirty="0"/>
              <a:t>is </a:t>
            </a:r>
            <a:r>
              <a:rPr lang="en-US" sz="2000" dirty="0" smtClean="0"/>
              <a:t>a </a:t>
            </a:r>
            <a:r>
              <a:rPr lang="en-US" sz="2000" dirty="0"/>
              <a:t>popular epidemic algorithm invented by John </a:t>
            </a:r>
            <a:r>
              <a:rPr lang="en-US" sz="2000" dirty="0" smtClean="0"/>
              <a:t>Conway.</a:t>
            </a:r>
          </a:p>
          <a:p>
            <a:pPr>
              <a:defRPr/>
            </a:pPr>
            <a:r>
              <a:rPr lang="en-US" sz="2000" dirty="0"/>
              <a:t>Several classes of epidemic algorithms </a:t>
            </a:r>
            <a:r>
              <a:rPr lang="en-US" sz="2000" dirty="0" smtClean="0"/>
              <a:t>exist. The </a:t>
            </a:r>
            <a:r>
              <a:rPr lang="en-US" sz="2000" dirty="0"/>
              <a:t>concepts used to classify these </a:t>
            </a:r>
            <a:r>
              <a:rPr lang="en-US" sz="2000" dirty="0" smtClean="0"/>
              <a:t>algorithms</a:t>
            </a:r>
          </a:p>
          <a:p>
            <a:pPr lvl="1">
              <a:defRPr/>
            </a:pPr>
            <a:r>
              <a:rPr lang="en-US" sz="1800" dirty="0" smtClean="0"/>
              <a:t>Susceptible (S), </a:t>
            </a:r>
          </a:p>
          <a:p>
            <a:pPr lvl="1">
              <a:defRPr/>
            </a:pPr>
            <a:r>
              <a:rPr lang="en-US" sz="1800" dirty="0" smtClean="0"/>
              <a:t>Infective (I),</a:t>
            </a:r>
          </a:p>
          <a:p>
            <a:pPr lvl="1">
              <a:defRPr/>
            </a:pPr>
            <a:r>
              <a:rPr lang="en-US" sz="1800" dirty="0" smtClean="0"/>
              <a:t>Recovered (R) </a:t>
            </a:r>
          </a:p>
          <a:p>
            <a:pPr marL="0" indent="0">
              <a:buFont typeface="Wingdings" pitchFamily="2" charset="2"/>
              <a:buNone/>
              <a:defRPr/>
            </a:pPr>
            <a:r>
              <a:rPr lang="en-US" sz="2000" dirty="0" smtClean="0"/>
              <a:t>     refer </a:t>
            </a:r>
            <a:r>
              <a:rPr lang="en-US" sz="2000" dirty="0"/>
              <a:t>to the state of the </a:t>
            </a:r>
            <a:r>
              <a:rPr lang="en-US" sz="2000" dirty="0" smtClean="0"/>
              <a:t> </a:t>
            </a:r>
            <a:r>
              <a:rPr lang="en-US" sz="2000" dirty="0"/>
              <a:t>population subject to infectious </a:t>
            </a:r>
            <a:r>
              <a:rPr lang="en-US" sz="2000" dirty="0" smtClean="0"/>
              <a:t>disease and,</a:t>
            </a:r>
          </a:p>
          <a:p>
            <a:pPr marL="0" indent="0">
              <a:buFont typeface="Wingdings" pitchFamily="2" charset="2"/>
              <a:buNone/>
              <a:defRPr/>
            </a:pPr>
            <a:r>
              <a:rPr lang="en-US" sz="2000" dirty="0"/>
              <a:t> </a:t>
            </a:r>
            <a:r>
              <a:rPr lang="en-US" sz="2000" dirty="0" smtClean="0"/>
              <a:t>    by extension</a:t>
            </a:r>
            <a:r>
              <a:rPr lang="en-US" sz="2000" dirty="0"/>
              <a:t>, to the recipient of information in a distributed </a:t>
            </a:r>
            <a:r>
              <a:rPr lang="en-US" sz="2000" dirty="0" smtClean="0"/>
              <a:t>system. </a:t>
            </a:r>
            <a:endParaRPr lang="en-US" sz="2000" dirty="0"/>
          </a:p>
        </p:txBody>
      </p:sp>
      <p:sp>
        <p:nvSpPr>
          <p:cNvPr id="48132" name="Footer Placeholder 3"/>
          <p:cNvSpPr>
            <a:spLocks noGrp="1"/>
          </p:cNvSpPr>
          <p:nvPr>
            <p:ph type="ftr" sz="quarter" idx="10"/>
          </p:nvPr>
        </p:nvSpPr>
        <p:spPr>
          <a:noFill/>
        </p:spPr>
        <p:txBody>
          <a:bodyPr/>
          <a:lstStyle/>
          <a:p>
            <a:r>
              <a:rPr lang="en-US"/>
              <a:t>Cloud Computing: Theory and Practice.  Chapter 7</a:t>
            </a:r>
          </a:p>
        </p:txBody>
      </p:sp>
      <p:sp>
        <p:nvSpPr>
          <p:cNvPr id="48133" name="Slide Number Placeholder 4"/>
          <p:cNvSpPr>
            <a:spLocks noGrp="1"/>
          </p:cNvSpPr>
          <p:nvPr>
            <p:ph type="sldNum" sz="quarter" idx="11"/>
          </p:nvPr>
        </p:nvSpPr>
        <p:spPr>
          <a:noFill/>
        </p:spPr>
        <p:txBody>
          <a:bodyPr/>
          <a:lstStyle/>
          <a:p>
            <a:fld id="{444E2C36-5A58-404B-9421-EAC06A3FD0CB}" type="slidenum">
              <a:rPr lang="en-US" smtClean="0"/>
              <a:pPr/>
              <a:t>45</a:t>
            </a:fld>
            <a:endParaRPr lang="en-US" smtClean="0"/>
          </a:p>
        </p:txBody>
      </p:sp>
      <p:sp>
        <p:nvSpPr>
          <p:cNvPr id="48134" name="Date Placeholder 5"/>
          <p:cNvSpPr>
            <a:spLocks noGrp="1"/>
          </p:cNvSpPr>
          <p:nvPr>
            <p:ph type="dt" sz="quarter" idx="12"/>
          </p:nvPr>
        </p:nvSpPr>
        <p:spPr>
          <a:noFill/>
        </p:spPr>
        <p:txBody>
          <a:bodyPr/>
          <a:lstStyle/>
          <a:p>
            <a:r>
              <a:rPr lang="en-US"/>
              <a:t>Dan C. Marinescu</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457200" y="457200"/>
            <a:ext cx="8229600" cy="762000"/>
          </a:xfrm>
        </p:spPr>
        <p:txBody>
          <a:bodyPr/>
          <a:lstStyle/>
          <a:p>
            <a:r>
              <a:rPr lang="en-US" sz="3200" smtClean="0"/>
              <a:t>Types of epidemic algorithms</a:t>
            </a:r>
          </a:p>
        </p:txBody>
      </p:sp>
      <p:sp>
        <p:nvSpPr>
          <p:cNvPr id="49155" name="Content Placeholder 2"/>
          <p:cNvSpPr>
            <a:spLocks noGrp="1"/>
          </p:cNvSpPr>
          <p:nvPr>
            <p:ph idx="1"/>
          </p:nvPr>
        </p:nvSpPr>
        <p:spPr>
          <a:xfrm>
            <a:off x="457200" y="1466850"/>
            <a:ext cx="8229600" cy="4640263"/>
          </a:xfrm>
        </p:spPr>
        <p:txBody>
          <a:bodyPr/>
          <a:lstStyle/>
          <a:p>
            <a:r>
              <a:rPr lang="en-US" sz="2000" smtClean="0"/>
              <a:t>Susceptible-Infective (SI) algorithms </a:t>
            </a:r>
            <a:r>
              <a:rPr lang="en-US" sz="2000" smtClean="0">
                <a:sym typeface="Wingdings" pitchFamily="2" charset="2"/>
              </a:rPr>
              <a:t> </a:t>
            </a:r>
            <a:r>
              <a:rPr lang="en-US" sz="2000" smtClean="0"/>
              <a:t>apply when the entire population is susceptible to be infected; once an individual becomes infected it remains in that state until the entire population is infected.</a:t>
            </a:r>
          </a:p>
          <a:p>
            <a:pPr>
              <a:buFont typeface="Wingdings" pitchFamily="2" charset="2"/>
              <a:buNone/>
            </a:pPr>
            <a:endParaRPr lang="en-US" sz="2000" smtClean="0"/>
          </a:p>
          <a:p>
            <a:r>
              <a:rPr lang="en-US" sz="2000" smtClean="0"/>
              <a:t>Susceptible-Infectious-Recover (SIR) </a:t>
            </a:r>
            <a:r>
              <a:rPr lang="en-US" sz="2000" smtClean="0">
                <a:sym typeface="Wingdings" pitchFamily="2" charset="2"/>
              </a:rPr>
              <a:t></a:t>
            </a:r>
            <a:r>
              <a:rPr lang="en-US" sz="2000" smtClean="0"/>
              <a:t> based on the model developed by Kermack and McKendrik which assumes </a:t>
            </a:r>
          </a:p>
          <a:p>
            <a:pPr lvl="1"/>
            <a:r>
              <a:rPr lang="en-US" sz="1800" smtClean="0"/>
              <a:t>the following transition from one state to another  S </a:t>
            </a:r>
            <a:r>
              <a:rPr lang="en-US" sz="1800" smtClean="0">
                <a:sym typeface="Wingdings" pitchFamily="2" charset="2"/>
              </a:rPr>
              <a:t></a:t>
            </a:r>
            <a:r>
              <a:rPr lang="en-US" sz="1800" smtClean="0"/>
              <a:t> I </a:t>
            </a:r>
            <a:r>
              <a:rPr lang="en-US" sz="1800" smtClean="0">
                <a:sym typeface="Wingdings" pitchFamily="2" charset="2"/>
              </a:rPr>
              <a:t></a:t>
            </a:r>
            <a:r>
              <a:rPr lang="en-US" sz="1800" smtClean="0"/>
              <a:t> R; </a:t>
            </a:r>
          </a:p>
          <a:p>
            <a:pPr lvl="1"/>
            <a:r>
              <a:rPr lang="en-US" sz="1800" smtClean="0"/>
              <a:t>that the size of the population is fixed (S(t) + I(t) + R(t) =N.</a:t>
            </a:r>
          </a:p>
          <a:p>
            <a:pPr lvl="1"/>
            <a:endParaRPr lang="en-US" sz="1800" smtClean="0"/>
          </a:p>
          <a:p>
            <a:r>
              <a:rPr lang="en-US" sz="2000" smtClean="0"/>
              <a:t>Susceptible-Infective-Susceptible (SIS) algorithms </a:t>
            </a:r>
            <a:r>
              <a:rPr lang="en-US" sz="2000" smtClean="0">
                <a:sym typeface="Wingdings" pitchFamily="2" charset="2"/>
              </a:rPr>
              <a:t> </a:t>
            </a:r>
            <a:r>
              <a:rPr lang="en-US" sz="2000" smtClean="0"/>
              <a:t>are particular cases of SIR models when individuals recover from the disease without immunity. If  p=R(r)/I(r), then the number of newly infected grows until (1-p)/2 are infected and then decreases exponentially    to (1-p).</a:t>
            </a:r>
          </a:p>
          <a:p>
            <a:endParaRPr lang="en-US" sz="2000" smtClean="0"/>
          </a:p>
        </p:txBody>
      </p:sp>
      <p:sp>
        <p:nvSpPr>
          <p:cNvPr id="49156" name="Footer Placeholder 3"/>
          <p:cNvSpPr>
            <a:spLocks noGrp="1"/>
          </p:cNvSpPr>
          <p:nvPr>
            <p:ph type="ftr" sz="quarter" idx="10"/>
          </p:nvPr>
        </p:nvSpPr>
        <p:spPr>
          <a:noFill/>
        </p:spPr>
        <p:txBody>
          <a:bodyPr/>
          <a:lstStyle/>
          <a:p>
            <a:r>
              <a:rPr lang="en-US"/>
              <a:t>Cloud Computing: Theory and Practice.  Chapter 7</a:t>
            </a:r>
          </a:p>
        </p:txBody>
      </p:sp>
      <p:sp>
        <p:nvSpPr>
          <p:cNvPr id="49157" name="Slide Number Placeholder 4"/>
          <p:cNvSpPr>
            <a:spLocks noGrp="1"/>
          </p:cNvSpPr>
          <p:nvPr>
            <p:ph type="sldNum" sz="quarter" idx="11"/>
          </p:nvPr>
        </p:nvSpPr>
        <p:spPr>
          <a:noFill/>
        </p:spPr>
        <p:txBody>
          <a:bodyPr/>
          <a:lstStyle/>
          <a:p>
            <a:fld id="{BE66F842-D09D-4C3B-B388-C4ED7EA97A4C}" type="slidenum">
              <a:rPr lang="en-US" smtClean="0"/>
              <a:pPr/>
              <a:t>46</a:t>
            </a:fld>
            <a:endParaRPr lang="en-US" smtClean="0"/>
          </a:p>
        </p:txBody>
      </p:sp>
      <p:sp>
        <p:nvSpPr>
          <p:cNvPr id="49158" name="Date Placeholder 5"/>
          <p:cNvSpPr>
            <a:spLocks noGrp="1"/>
          </p:cNvSpPr>
          <p:nvPr>
            <p:ph type="dt" sz="quarter" idx="12"/>
          </p:nvPr>
        </p:nvSpPr>
        <p:spPr>
          <a:noFill/>
        </p:spPr>
        <p:txBody>
          <a:bodyPr/>
          <a:lstStyle/>
          <a:p>
            <a:r>
              <a:rPr lang="en-US"/>
              <a:t>Dan C. Marinescu</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smtClean="0"/>
              <a:t> The Internet protocol stack</a:t>
            </a:r>
          </a:p>
        </p:txBody>
      </p:sp>
      <p:sp>
        <p:nvSpPr>
          <p:cNvPr id="7171" name="Footer Placeholder 3"/>
          <p:cNvSpPr>
            <a:spLocks noGrp="1"/>
          </p:cNvSpPr>
          <p:nvPr>
            <p:ph type="ftr" sz="quarter" idx="10"/>
          </p:nvPr>
        </p:nvSpPr>
        <p:spPr>
          <a:noFill/>
        </p:spPr>
        <p:txBody>
          <a:bodyPr/>
          <a:lstStyle/>
          <a:p>
            <a:r>
              <a:rPr lang="en-US"/>
              <a:t>Cloud Computing: Theory and Practice.  Chapter 7</a:t>
            </a:r>
          </a:p>
        </p:txBody>
      </p:sp>
      <p:sp>
        <p:nvSpPr>
          <p:cNvPr id="7172" name="Slide Number Placeholder 4"/>
          <p:cNvSpPr>
            <a:spLocks noGrp="1"/>
          </p:cNvSpPr>
          <p:nvPr>
            <p:ph type="sldNum" sz="quarter" idx="11"/>
          </p:nvPr>
        </p:nvSpPr>
        <p:spPr>
          <a:noFill/>
        </p:spPr>
        <p:txBody>
          <a:bodyPr/>
          <a:lstStyle/>
          <a:p>
            <a:fld id="{37054BF9-2D46-4803-9964-5E19BC0E8B71}" type="slidenum">
              <a:rPr lang="en-US" smtClean="0"/>
              <a:pPr/>
              <a:t>5</a:t>
            </a:fld>
            <a:endParaRPr lang="en-US" smtClean="0"/>
          </a:p>
        </p:txBody>
      </p:sp>
      <p:sp>
        <p:nvSpPr>
          <p:cNvPr id="7173" name="Date Placeholder 5"/>
          <p:cNvSpPr>
            <a:spLocks noGrp="1"/>
          </p:cNvSpPr>
          <p:nvPr>
            <p:ph type="dt" sz="quarter" idx="12"/>
          </p:nvPr>
        </p:nvSpPr>
        <p:spPr>
          <a:noFill/>
        </p:spPr>
        <p:txBody>
          <a:bodyPr/>
          <a:lstStyle/>
          <a:p>
            <a:r>
              <a:rPr lang="en-US"/>
              <a:t>Dan C. Marinescu</a:t>
            </a:r>
          </a:p>
        </p:txBody>
      </p:sp>
      <p:graphicFrame>
        <p:nvGraphicFramePr>
          <p:cNvPr id="7174" name="Object 6"/>
          <p:cNvGraphicFramePr>
            <a:graphicFrameLocks noChangeAspect="1"/>
          </p:cNvGraphicFramePr>
          <p:nvPr/>
        </p:nvGraphicFramePr>
        <p:xfrm>
          <a:off x="762000" y="1255713"/>
          <a:ext cx="5627688" cy="5173662"/>
        </p:xfrm>
        <a:graphic>
          <a:graphicData uri="http://schemas.openxmlformats.org/presentationml/2006/ole">
            <p:oleObj spid="_x0000_s7174" name="Visio" r:id="rId3" imgW="5885571" imgH="5409482" progId="Visio.Drawing.11">
              <p:embed/>
            </p:oleObj>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7"/>
          <p:cNvSpPr>
            <a:spLocks noGrp="1"/>
          </p:cNvSpPr>
          <p:nvPr>
            <p:ph type="title"/>
          </p:nvPr>
        </p:nvSpPr>
        <p:spPr>
          <a:xfrm>
            <a:off x="457200" y="561975"/>
            <a:ext cx="8229600" cy="419100"/>
          </a:xfrm>
        </p:spPr>
        <p:txBody>
          <a:bodyPr/>
          <a:lstStyle/>
          <a:p>
            <a:r>
              <a:rPr lang="en-US" sz="3200" smtClean="0"/>
              <a:t>The Internet protocol stack (cont’d)</a:t>
            </a:r>
          </a:p>
        </p:txBody>
      </p:sp>
      <p:sp>
        <p:nvSpPr>
          <p:cNvPr id="8195" name="Footer Placeholder 3"/>
          <p:cNvSpPr>
            <a:spLocks noGrp="1"/>
          </p:cNvSpPr>
          <p:nvPr>
            <p:ph type="ftr" sz="quarter" idx="10"/>
          </p:nvPr>
        </p:nvSpPr>
        <p:spPr>
          <a:noFill/>
        </p:spPr>
        <p:txBody>
          <a:bodyPr/>
          <a:lstStyle/>
          <a:p>
            <a:r>
              <a:rPr lang="en-US"/>
              <a:t>Cloud Computing: Theory and Practice.  Chapter 7</a:t>
            </a:r>
          </a:p>
        </p:txBody>
      </p:sp>
      <p:sp>
        <p:nvSpPr>
          <p:cNvPr id="8196" name="Slide Number Placeholder 4"/>
          <p:cNvSpPr>
            <a:spLocks noGrp="1"/>
          </p:cNvSpPr>
          <p:nvPr>
            <p:ph type="sldNum" sz="quarter" idx="11"/>
          </p:nvPr>
        </p:nvSpPr>
        <p:spPr>
          <a:noFill/>
        </p:spPr>
        <p:txBody>
          <a:bodyPr/>
          <a:lstStyle/>
          <a:p>
            <a:fld id="{72215D78-8E6F-4F80-BB71-A0E26A651005}" type="slidenum">
              <a:rPr lang="en-US" smtClean="0"/>
              <a:pPr/>
              <a:t>6</a:t>
            </a:fld>
            <a:endParaRPr lang="en-US" smtClean="0"/>
          </a:p>
        </p:txBody>
      </p:sp>
      <p:sp>
        <p:nvSpPr>
          <p:cNvPr id="8197" name="Date Placeholder 5"/>
          <p:cNvSpPr>
            <a:spLocks noGrp="1"/>
          </p:cNvSpPr>
          <p:nvPr>
            <p:ph type="dt" sz="quarter" idx="12"/>
          </p:nvPr>
        </p:nvSpPr>
        <p:spPr>
          <a:noFill/>
        </p:spPr>
        <p:txBody>
          <a:bodyPr/>
          <a:lstStyle/>
          <a:p>
            <a:r>
              <a:rPr lang="en-US"/>
              <a:t>Dan C. Marinescu</a:t>
            </a:r>
          </a:p>
        </p:txBody>
      </p:sp>
      <p:graphicFrame>
        <p:nvGraphicFramePr>
          <p:cNvPr id="8198" name="Object 2"/>
          <p:cNvGraphicFramePr>
            <a:graphicFrameLocks noChangeAspect="1"/>
          </p:cNvGraphicFramePr>
          <p:nvPr/>
        </p:nvGraphicFramePr>
        <p:xfrm>
          <a:off x="390525" y="1209675"/>
          <a:ext cx="8210550" cy="4911725"/>
        </p:xfrm>
        <a:graphic>
          <a:graphicData uri="http://schemas.openxmlformats.org/presentationml/2006/ole">
            <p:oleObj spid="_x0000_s8198" name="Visio" r:id="rId3" imgW="7590575" imgH="4716519" progId="Visio.Drawing.11">
              <p:embed/>
            </p:oleObj>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638175"/>
            <a:ext cx="8229600" cy="438150"/>
          </a:xfrm>
        </p:spPr>
        <p:txBody>
          <a:bodyPr/>
          <a:lstStyle/>
          <a:p>
            <a:r>
              <a:rPr lang="en-US" sz="3200" smtClean="0"/>
              <a:t>IPv4 </a:t>
            </a:r>
            <a:r>
              <a:rPr lang="en-US" sz="3200" i="1" smtClean="0"/>
              <a:t>vs</a:t>
            </a:r>
            <a:r>
              <a:rPr lang="en-US" sz="3200" smtClean="0"/>
              <a:t> IPv6</a:t>
            </a:r>
          </a:p>
        </p:txBody>
      </p:sp>
      <p:sp>
        <p:nvSpPr>
          <p:cNvPr id="9219" name="Content Placeholder 5"/>
          <p:cNvSpPr>
            <a:spLocks noGrp="1"/>
          </p:cNvSpPr>
          <p:nvPr>
            <p:ph idx="1"/>
          </p:nvPr>
        </p:nvSpPr>
        <p:spPr>
          <a:xfrm>
            <a:off x="457200" y="1476375"/>
            <a:ext cx="8572500" cy="4676775"/>
          </a:xfrm>
        </p:spPr>
        <p:txBody>
          <a:bodyPr/>
          <a:lstStyle/>
          <a:p>
            <a:r>
              <a:rPr lang="en-US" sz="2000" smtClean="0"/>
              <a:t>IPv4 has an addressing capability of 2</a:t>
            </a:r>
            <a:r>
              <a:rPr lang="en-US" sz="2000" baseline="30000" smtClean="0"/>
              <a:t>32</a:t>
            </a:r>
            <a:r>
              <a:rPr lang="en-US" sz="2000" smtClean="0"/>
              <a:t>, or approximately  4.3 billion addresses, a number that proved to be insufficient. </a:t>
            </a:r>
          </a:p>
          <a:p>
            <a:endParaRPr lang="en-US" sz="2000" smtClean="0"/>
          </a:p>
          <a:p>
            <a:r>
              <a:rPr lang="en-US" sz="2000" smtClean="0"/>
              <a:t>IPv6 has an addressing capability of 2</a:t>
            </a:r>
            <a:r>
              <a:rPr lang="en-US" sz="2000" baseline="30000" smtClean="0"/>
              <a:t>128</a:t>
            </a:r>
            <a:r>
              <a:rPr lang="en-US" sz="2000" smtClean="0"/>
              <a:t>, or  3.4x10</a:t>
            </a:r>
            <a:r>
              <a:rPr lang="en-US" sz="2000" baseline="30000" smtClean="0"/>
              <a:t>38</a:t>
            </a:r>
            <a:r>
              <a:rPr lang="en-US" sz="2000" smtClean="0"/>
              <a:t> addresses.</a:t>
            </a:r>
          </a:p>
          <a:p>
            <a:endParaRPr lang="en-US" sz="2000" smtClean="0"/>
          </a:p>
          <a:p>
            <a:r>
              <a:rPr lang="en-US" sz="2000" smtClean="0"/>
              <a:t>Other major differences between IPv4 and IPv6:</a:t>
            </a:r>
          </a:p>
          <a:p>
            <a:pPr lvl="1"/>
            <a:r>
              <a:rPr lang="en-US" sz="1800" smtClean="0"/>
              <a:t>IPv6  supports new multicast solutions and but not traditional IP broadcast.</a:t>
            </a:r>
          </a:p>
          <a:p>
            <a:pPr lvl="1"/>
            <a:r>
              <a:rPr lang="en-US" sz="1800" smtClean="0"/>
              <a:t>IPv6 hosts can configure themselves automatically when connected to a routed IPv6 network using the Internet Control Message Protocol version 6. </a:t>
            </a:r>
          </a:p>
          <a:p>
            <a:pPr lvl="1"/>
            <a:r>
              <a:rPr lang="en-US" sz="1800" smtClean="0"/>
              <a:t>Mandatory support for network security. Internet Network Security(IPsec) is an integral part of the base protocol suite in IPv6.</a:t>
            </a:r>
          </a:p>
          <a:p>
            <a:pPr lvl="1">
              <a:buFont typeface="Wingdings" pitchFamily="2" charset="2"/>
              <a:buNone/>
            </a:pPr>
            <a:endParaRPr lang="en-US" sz="1800" smtClean="0"/>
          </a:p>
          <a:p>
            <a:r>
              <a:rPr lang="en-US" sz="2000" smtClean="0"/>
              <a:t>Migration from IPv4 to IPv6 is a very challenging and costly proposition.</a:t>
            </a:r>
          </a:p>
          <a:p>
            <a:endParaRPr lang="en-US" sz="2000" smtClean="0"/>
          </a:p>
        </p:txBody>
      </p:sp>
      <p:sp>
        <p:nvSpPr>
          <p:cNvPr id="9220" name="Footer Placeholder 2"/>
          <p:cNvSpPr>
            <a:spLocks noGrp="1"/>
          </p:cNvSpPr>
          <p:nvPr>
            <p:ph type="ftr" sz="quarter" idx="10"/>
          </p:nvPr>
        </p:nvSpPr>
        <p:spPr>
          <a:noFill/>
        </p:spPr>
        <p:txBody>
          <a:bodyPr/>
          <a:lstStyle/>
          <a:p>
            <a:r>
              <a:rPr lang="en-US"/>
              <a:t>Cloud Computing: Theory and Practice.  Chapter 7</a:t>
            </a:r>
          </a:p>
        </p:txBody>
      </p:sp>
      <p:sp>
        <p:nvSpPr>
          <p:cNvPr id="9221" name="Slide Number Placeholder 3"/>
          <p:cNvSpPr>
            <a:spLocks noGrp="1"/>
          </p:cNvSpPr>
          <p:nvPr>
            <p:ph type="sldNum" sz="quarter" idx="11"/>
          </p:nvPr>
        </p:nvSpPr>
        <p:spPr>
          <a:noFill/>
        </p:spPr>
        <p:txBody>
          <a:bodyPr/>
          <a:lstStyle/>
          <a:p>
            <a:fld id="{6895E2C7-704E-41ED-A437-2C06EBF7F4B5}" type="slidenum">
              <a:rPr lang="en-US" smtClean="0"/>
              <a:pPr/>
              <a:t>7</a:t>
            </a:fld>
            <a:endParaRPr lang="en-US" smtClean="0"/>
          </a:p>
        </p:txBody>
      </p:sp>
      <p:sp>
        <p:nvSpPr>
          <p:cNvPr id="9222" name="Date Placeholder 4"/>
          <p:cNvSpPr>
            <a:spLocks noGrp="1"/>
          </p:cNvSpPr>
          <p:nvPr>
            <p:ph type="dt" sz="quarter" idx="12"/>
          </p:nvPr>
        </p:nvSpPr>
        <p:spPr>
          <a:noFill/>
        </p:spPr>
        <p:txBody>
          <a:bodyPr/>
          <a:lstStyle/>
          <a:p>
            <a:r>
              <a:rPr lang="en-US"/>
              <a:t>Dan C. Marinescu</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2"/>
          <p:cNvSpPr>
            <a:spLocks noGrp="1"/>
          </p:cNvSpPr>
          <p:nvPr>
            <p:ph type="title"/>
          </p:nvPr>
        </p:nvSpPr>
        <p:spPr/>
        <p:txBody>
          <a:bodyPr/>
          <a:lstStyle/>
          <a:p>
            <a:r>
              <a:rPr lang="en-US" sz="3200" smtClean="0"/>
              <a:t>IP and MAC addresses, ports and sockets</a:t>
            </a:r>
          </a:p>
        </p:txBody>
      </p:sp>
      <p:sp>
        <p:nvSpPr>
          <p:cNvPr id="10243" name="Content Placeholder 6"/>
          <p:cNvSpPr>
            <a:spLocks noGrp="1"/>
          </p:cNvSpPr>
          <p:nvPr>
            <p:ph idx="1"/>
          </p:nvPr>
        </p:nvSpPr>
        <p:spPr>
          <a:xfrm>
            <a:off x="457200" y="1419225"/>
            <a:ext cx="8229600" cy="4629150"/>
          </a:xfrm>
        </p:spPr>
        <p:txBody>
          <a:bodyPr/>
          <a:lstStyle/>
          <a:p>
            <a:r>
              <a:rPr lang="en-US" sz="2000" smtClean="0"/>
              <a:t>IP address </a:t>
            </a:r>
            <a:r>
              <a:rPr lang="en-US" sz="2000" smtClean="0">
                <a:sym typeface="Wingdings" pitchFamily="2" charset="2"/>
              </a:rPr>
              <a:t> logical address assigned dynamically by a DHCP server. A host may have multiple IP addresses as it may be connected to more than one network.</a:t>
            </a:r>
          </a:p>
          <a:p>
            <a:endParaRPr lang="en-US" sz="2000" smtClean="0">
              <a:sym typeface="Wingdings" pitchFamily="2" charset="2"/>
            </a:endParaRPr>
          </a:p>
          <a:p>
            <a:r>
              <a:rPr lang="en-US" sz="2000" smtClean="0">
                <a:sym typeface="Wingdings" pitchFamily="2" charset="2"/>
              </a:rPr>
              <a:t>MAC address  unique physical address of each network interface.</a:t>
            </a:r>
          </a:p>
          <a:p>
            <a:endParaRPr lang="en-US" sz="2000" smtClean="0"/>
          </a:p>
          <a:p>
            <a:r>
              <a:rPr lang="en-US" sz="2000" smtClean="0"/>
              <a:t>Network interface </a:t>
            </a:r>
            <a:r>
              <a:rPr lang="en-US" sz="2000" smtClean="0">
                <a:sym typeface="Wingdings" pitchFamily="2" charset="2"/>
              </a:rPr>
              <a:t></a:t>
            </a:r>
            <a:r>
              <a:rPr lang="en-US" sz="2000" smtClean="0"/>
              <a:t> hardware connecting a host with a network. </a:t>
            </a:r>
          </a:p>
          <a:p>
            <a:endParaRPr lang="en-US" sz="2000" smtClean="0"/>
          </a:p>
          <a:p>
            <a:r>
              <a:rPr lang="en-US" sz="2000" smtClean="0"/>
              <a:t>Port </a:t>
            </a:r>
            <a:r>
              <a:rPr lang="en-US" sz="2000" smtClean="0">
                <a:sym typeface="Wingdings" pitchFamily="2" charset="2"/>
              </a:rPr>
              <a:t> software abstraction for message delivery to an application.</a:t>
            </a:r>
          </a:p>
          <a:p>
            <a:endParaRPr lang="en-US" sz="2000" smtClean="0">
              <a:sym typeface="Wingdings" pitchFamily="2" charset="2"/>
            </a:endParaRPr>
          </a:p>
          <a:p>
            <a:r>
              <a:rPr lang="en-US" sz="2000" smtClean="0">
                <a:sym typeface="Wingdings" pitchFamily="2" charset="2"/>
              </a:rPr>
              <a:t>Sockets  software abstraction allowing an application to send and receive messages at a given port;  implemented as two queues, one for incoming and the other for outgoing messages.</a:t>
            </a:r>
            <a:endParaRPr lang="en-US" smtClean="0"/>
          </a:p>
        </p:txBody>
      </p:sp>
      <p:sp>
        <p:nvSpPr>
          <p:cNvPr id="10244" name="Footer Placeholder 3"/>
          <p:cNvSpPr>
            <a:spLocks noGrp="1"/>
          </p:cNvSpPr>
          <p:nvPr>
            <p:ph type="ftr" sz="quarter" idx="10"/>
          </p:nvPr>
        </p:nvSpPr>
        <p:spPr>
          <a:noFill/>
        </p:spPr>
        <p:txBody>
          <a:bodyPr/>
          <a:lstStyle/>
          <a:p>
            <a:r>
              <a:rPr lang="en-US"/>
              <a:t>Cloud Computing: Theory and Practice.  Chapter 7</a:t>
            </a:r>
          </a:p>
        </p:txBody>
      </p:sp>
      <p:sp>
        <p:nvSpPr>
          <p:cNvPr id="10245" name="Slide Number Placeholder 4"/>
          <p:cNvSpPr>
            <a:spLocks noGrp="1"/>
          </p:cNvSpPr>
          <p:nvPr>
            <p:ph type="sldNum" sz="quarter" idx="11"/>
          </p:nvPr>
        </p:nvSpPr>
        <p:spPr>
          <a:noFill/>
        </p:spPr>
        <p:txBody>
          <a:bodyPr/>
          <a:lstStyle/>
          <a:p>
            <a:fld id="{3E2CA110-8708-4769-B3E4-E0BBB9985917}" type="slidenum">
              <a:rPr lang="en-US" smtClean="0"/>
              <a:pPr/>
              <a:t>8</a:t>
            </a:fld>
            <a:endParaRPr lang="en-US" smtClean="0"/>
          </a:p>
        </p:txBody>
      </p:sp>
      <p:sp>
        <p:nvSpPr>
          <p:cNvPr id="10246" name="Date Placeholder 5"/>
          <p:cNvSpPr>
            <a:spLocks noGrp="1"/>
          </p:cNvSpPr>
          <p:nvPr>
            <p:ph type="dt" sz="quarter" idx="12"/>
          </p:nvPr>
        </p:nvSpPr>
        <p:spPr>
          <a:noFill/>
        </p:spPr>
        <p:txBody>
          <a:bodyPr/>
          <a:lstStyle/>
          <a:p>
            <a:r>
              <a:rPr lang="en-US"/>
              <a:t>Dan C. Marinescu</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6"/>
          <p:cNvSpPr>
            <a:spLocks noGrp="1"/>
          </p:cNvSpPr>
          <p:nvPr>
            <p:ph type="title"/>
          </p:nvPr>
        </p:nvSpPr>
        <p:spPr/>
        <p:txBody>
          <a:bodyPr/>
          <a:lstStyle/>
          <a:p>
            <a:r>
              <a:rPr lang="en-US" sz="3200" smtClean="0"/>
              <a:t>Sockets and ports</a:t>
            </a:r>
          </a:p>
        </p:txBody>
      </p:sp>
      <p:sp>
        <p:nvSpPr>
          <p:cNvPr id="11267" name="Footer Placeholder 3"/>
          <p:cNvSpPr>
            <a:spLocks noGrp="1"/>
          </p:cNvSpPr>
          <p:nvPr>
            <p:ph type="ftr" sz="quarter" idx="10"/>
          </p:nvPr>
        </p:nvSpPr>
        <p:spPr>
          <a:noFill/>
        </p:spPr>
        <p:txBody>
          <a:bodyPr/>
          <a:lstStyle/>
          <a:p>
            <a:r>
              <a:rPr lang="en-US"/>
              <a:t>Cloud Computing: Theory and Practice.  Chapter 7</a:t>
            </a:r>
          </a:p>
        </p:txBody>
      </p:sp>
      <p:sp>
        <p:nvSpPr>
          <p:cNvPr id="11268" name="Slide Number Placeholder 4"/>
          <p:cNvSpPr>
            <a:spLocks noGrp="1"/>
          </p:cNvSpPr>
          <p:nvPr>
            <p:ph type="sldNum" sz="quarter" idx="11"/>
          </p:nvPr>
        </p:nvSpPr>
        <p:spPr>
          <a:noFill/>
        </p:spPr>
        <p:txBody>
          <a:bodyPr/>
          <a:lstStyle/>
          <a:p>
            <a:fld id="{B723256B-157C-46C0-9AA4-CE89108E4242}" type="slidenum">
              <a:rPr lang="en-US" smtClean="0"/>
              <a:pPr/>
              <a:t>9</a:t>
            </a:fld>
            <a:endParaRPr lang="en-US" smtClean="0"/>
          </a:p>
        </p:txBody>
      </p:sp>
      <p:sp>
        <p:nvSpPr>
          <p:cNvPr id="11269" name="Date Placeholder 5"/>
          <p:cNvSpPr>
            <a:spLocks noGrp="1"/>
          </p:cNvSpPr>
          <p:nvPr>
            <p:ph type="dt" sz="quarter" idx="12"/>
          </p:nvPr>
        </p:nvSpPr>
        <p:spPr>
          <a:noFill/>
        </p:spPr>
        <p:txBody>
          <a:bodyPr/>
          <a:lstStyle/>
          <a:p>
            <a:r>
              <a:rPr lang="en-US"/>
              <a:t>Dan C. Marinescu</a:t>
            </a:r>
          </a:p>
        </p:txBody>
      </p:sp>
      <p:graphicFrame>
        <p:nvGraphicFramePr>
          <p:cNvPr id="11270" name="Object 2"/>
          <p:cNvGraphicFramePr>
            <a:graphicFrameLocks noChangeAspect="1"/>
          </p:cNvGraphicFramePr>
          <p:nvPr/>
        </p:nvGraphicFramePr>
        <p:xfrm>
          <a:off x="1298575" y="1495425"/>
          <a:ext cx="5635625" cy="4672013"/>
        </p:xfrm>
        <a:graphic>
          <a:graphicData uri="http://schemas.openxmlformats.org/presentationml/2006/ole">
            <p:oleObj spid="_x0000_s11270" name="Visio" r:id="rId3" imgW="6262233" imgH="5191412" progId="Visio.Drawing.11">
              <p:embed/>
            </p:oleObj>
          </a:graphicData>
        </a:graphic>
      </p:graphicFrame>
    </p:spTree>
  </p:cSld>
  <p:clrMapOvr>
    <a:masterClrMapping/>
  </p:clrMapOvr>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Radial</Template>
  <TotalTime>23395</TotalTime>
  <Words>4512</Words>
  <Application>Microsoft Office PowerPoint</Application>
  <PresentationFormat>Προβολή στην οθόνη (4:3)</PresentationFormat>
  <Paragraphs>407</Paragraphs>
  <Slides>46</Slides>
  <Notes>0</Notes>
  <HiddenSlides>0</HiddenSlides>
  <MMClips>0</MMClips>
  <ScaleCrop>false</ScaleCrop>
  <HeadingPairs>
    <vt:vector size="8" baseType="variant">
      <vt:variant>
        <vt:lpstr>Γραμματοσειρές που χρησιμοποιούνται</vt:lpstr>
      </vt:variant>
      <vt:variant>
        <vt:i4>4</vt:i4>
      </vt: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46</vt:i4>
      </vt:variant>
    </vt:vector>
  </HeadingPairs>
  <TitlesOfParts>
    <vt:vector size="52" baseType="lpstr">
      <vt:lpstr>Arial</vt:lpstr>
      <vt:lpstr>Wingdings</vt:lpstr>
      <vt:lpstr>Times New Roman</vt:lpstr>
      <vt:lpstr>Arial Black</vt:lpstr>
      <vt:lpstr>Pixel</vt:lpstr>
      <vt:lpstr>Visio</vt:lpstr>
      <vt:lpstr>  Chapter 7 – Networking Support</vt:lpstr>
      <vt:lpstr>Contents</vt:lpstr>
      <vt:lpstr>Packet-switched networks</vt:lpstr>
      <vt:lpstr>The Internet</vt:lpstr>
      <vt:lpstr> The Internet protocol stack</vt:lpstr>
      <vt:lpstr>The Internet protocol stack (cont’d)</vt:lpstr>
      <vt:lpstr>IPv4 vs IPv6</vt:lpstr>
      <vt:lpstr>IP and MAC addresses, ports and sockets</vt:lpstr>
      <vt:lpstr>Sockets and ports</vt:lpstr>
      <vt:lpstr>The relations between Internet networks</vt:lpstr>
      <vt:lpstr>Διαφάνεια 11</vt:lpstr>
      <vt:lpstr>The transformation of the Internet</vt:lpstr>
      <vt:lpstr>The transformation of the Internet. The traffic carried by Tier 3 networks increased from 5.8% in 2007 to 9.4% in 2009; Goggle applications accounted for 5.2% of the traffic in 2009.</vt:lpstr>
      <vt:lpstr>Διαφάνεια 14</vt:lpstr>
      <vt:lpstr>Web access and TCP </vt:lpstr>
      <vt:lpstr> Congestion control in TCP</vt:lpstr>
      <vt:lpstr>Congestion control in TCP (cont’d)</vt:lpstr>
      <vt:lpstr>Class-Based Queuing (CBQ)</vt:lpstr>
      <vt:lpstr>Διαφάνεια 19</vt:lpstr>
      <vt:lpstr>Class-Based Queuing (CBQ)</vt:lpstr>
      <vt:lpstr>Class-Based Queuing (CBQ)</vt:lpstr>
      <vt:lpstr>Διαφάνεια 22</vt:lpstr>
      <vt:lpstr>Hierarchical Token Buckets (HTB)</vt:lpstr>
      <vt:lpstr>Hierarchical Token Buckets (HTB)</vt:lpstr>
      <vt:lpstr>Cloud interconnection networks</vt:lpstr>
      <vt:lpstr>Location transparent communication</vt:lpstr>
      <vt:lpstr>Interconnection networks - InfiniBand</vt:lpstr>
      <vt:lpstr>Routers and switches</vt:lpstr>
      <vt:lpstr>Network characterization</vt:lpstr>
      <vt:lpstr>Clos networks</vt:lpstr>
      <vt:lpstr>Διαφάνεια 31</vt:lpstr>
      <vt:lpstr>Διαφάνεια 32</vt:lpstr>
      <vt:lpstr>Storage area networks</vt:lpstr>
      <vt:lpstr>Διαφάνεια 34</vt:lpstr>
      <vt:lpstr>FC protocol layers</vt:lpstr>
      <vt:lpstr>Διαφάνεια 36</vt:lpstr>
      <vt:lpstr>FC classes of service</vt:lpstr>
      <vt:lpstr>Διαφάνεια 38</vt:lpstr>
      <vt:lpstr>FC networks</vt:lpstr>
      <vt:lpstr>Content delivery networks (CDNs)</vt:lpstr>
      <vt:lpstr>CDN design and performance</vt:lpstr>
      <vt:lpstr>Overlay networks</vt:lpstr>
      <vt:lpstr>Scale-free networks</vt:lpstr>
      <vt:lpstr>Διαφάνεια 44</vt:lpstr>
      <vt:lpstr>Epidemic algorithms</vt:lpstr>
      <vt:lpstr>Types of epidemic algorithms</vt:lpstr>
    </vt:vector>
  </TitlesOfParts>
  <Company>Lucent Technologies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1.01</dc:title>
  <dc:creator>Lucent End User</dc:creator>
  <cp:lastModifiedBy>cdoulig</cp:lastModifiedBy>
  <cp:revision>568</cp:revision>
  <dcterms:created xsi:type="dcterms:W3CDTF">2004-10-07T18:29:30Z</dcterms:created>
  <dcterms:modified xsi:type="dcterms:W3CDTF">2014-02-24T09:59:26Z</dcterms:modified>
</cp:coreProperties>
</file>