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9" r:id="rId1"/>
  </p:sldMasterIdLst>
  <p:notesMasterIdLst>
    <p:notesMasterId r:id="rId32"/>
  </p:notesMasterIdLst>
  <p:handoutMasterIdLst>
    <p:handoutMasterId r:id="rId33"/>
  </p:handoutMasterIdLst>
  <p:sldIdLst>
    <p:sldId id="426" r:id="rId2"/>
    <p:sldId id="257" r:id="rId3"/>
    <p:sldId id="383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405" r:id="rId16"/>
    <p:sldId id="404" r:id="rId17"/>
    <p:sldId id="285" r:id="rId18"/>
    <p:sldId id="286" r:id="rId19"/>
    <p:sldId id="441" r:id="rId20"/>
    <p:sldId id="432" r:id="rId21"/>
    <p:sldId id="433" r:id="rId22"/>
    <p:sldId id="431" r:id="rId23"/>
    <p:sldId id="434" r:id="rId24"/>
    <p:sldId id="435" r:id="rId25"/>
    <p:sldId id="436" r:id="rId26"/>
    <p:sldId id="437" r:id="rId27"/>
    <p:sldId id="438" r:id="rId28"/>
    <p:sldId id="442" r:id="rId29"/>
    <p:sldId id="439" r:id="rId30"/>
    <p:sldId id="440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9" autoAdjust="0"/>
  </p:normalViewPr>
  <p:slideViewPr>
    <p:cSldViewPr snapToGrid="0">
      <p:cViewPr>
        <p:scale>
          <a:sx n="100" d="100"/>
          <a:sy n="100" d="100"/>
        </p:scale>
        <p:origin x="-374" y="922"/>
      </p:cViewPr>
      <p:guideLst>
        <p:guide orient="horz" pos="2160"/>
        <p:guide pos="2880"/>
      </p:guideLst>
    </p:cSldViewPr>
  </p:slideViewPr>
  <p:outlineViewPr>
    <p:cViewPr>
      <p:scale>
        <a:sx n="36" d="100"/>
        <a:sy n="3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74254617-D10E-4B13-B570-E9DCEAD7D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DEF945AA-71A9-44FD-8320-3341E4D2D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4 - Στρογγυλεμένο ορθογώνιο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1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Κατανεμημένες Βάσεις Δεδομένων </a:t>
            </a:r>
          </a:p>
        </p:txBody>
      </p:sp>
      <p:sp>
        <p:nvSpPr>
          <p:cNvPr id="13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254BEA-AC6A-4981-BACC-0C9F08AC273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Κατανεμημένες Βάσεις Δεδομένων </a:t>
            </a: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CBBB6-200F-4F0A-8A94-DCFDBB1A5E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Κατανεμημένες Βάσεις Δεδομένων </a:t>
            </a: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58CFC-37EB-467B-A845-63858A26E2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914400" y="274638"/>
            <a:ext cx="7772400" cy="5745162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l-GR"/>
              <a:t>Κατανεμημένες Βάσεις Δεδομένων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050" y="6210300"/>
            <a:ext cx="457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9B3238-4678-4DE5-8151-74D3B456FE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Κατανεμημένες Βάσεις Δεδομένων </a:t>
            </a:r>
          </a:p>
        </p:txBody>
      </p:sp>
      <p:sp>
        <p:nvSpPr>
          <p:cNvPr id="6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6A108-2652-447B-92B7-263303858A9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4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7 - Ορθογώνιο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9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Κατανεμημένες Βάσεις Δεδομένων </a:t>
            </a:r>
          </a:p>
        </p:txBody>
      </p:sp>
      <p:sp>
        <p:nvSpPr>
          <p:cNvPr id="11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5B524-24BD-4978-99D7-0054EB896A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Κατανεμημένες Βάσεις Δεδομένων </a:t>
            </a:r>
          </a:p>
        </p:txBody>
      </p:sp>
      <p:sp>
        <p:nvSpPr>
          <p:cNvPr id="7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B2F16-EA9E-4793-A8DD-465221F0A80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Κατανεμημένες Βάσεις Δεδομένων </a:t>
            </a:r>
          </a:p>
        </p:txBody>
      </p:sp>
      <p:sp>
        <p:nvSpPr>
          <p:cNvPr id="9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51BB2-53CC-4696-A111-2D65F3D007F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Κατανεμημένες Βάσεις Δεδομένων </a:t>
            </a:r>
          </a:p>
        </p:txBody>
      </p:sp>
      <p:sp>
        <p:nvSpPr>
          <p:cNvPr id="5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17115-91B3-4525-A2BA-64687BB72A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Κατανεμημένες Βάσεις Δεδομένων </a:t>
            </a:r>
          </a:p>
        </p:txBody>
      </p:sp>
      <p:sp>
        <p:nvSpPr>
          <p:cNvPr id="4" name="2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83FAE-C216-47DB-98B6-58F3CB7B380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5 - Στρογγυλεμένο ορθογώνιο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Κατανεμημένες Βάσεις Δεδομένων </a:t>
            </a:r>
          </a:p>
        </p:txBody>
      </p:sp>
      <p:sp>
        <p:nvSpPr>
          <p:cNvPr id="9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05741-0662-4653-B1E4-A6C198A0520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- Ορθογώνιο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- Ορθογώνιο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8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/>
              <a:t>Κατανεμημένες Βάσεις Δεδομένων </a:t>
            </a:r>
          </a:p>
        </p:txBody>
      </p:sp>
      <p:sp>
        <p:nvSpPr>
          <p:cNvPr id="10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85B2B-F24A-4DEA-8833-FF2B1CC0D23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21 - Θέση τίτλου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9" name="1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/>
              <a:t>Κατανεμημένες Βάσεις Δεδομένων </a:t>
            </a:r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CC1CA2F-58A7-4DD1-9E0D-DA7DC6C1FC6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6" r:id="rId2"/>
    <p:sldLayoutId id="2147483779" r:id="rId3"/>
    <p:sldLayoutId id="2147483775" r:id="rId4"/>
    <p:sldLayoutId id="2147483774" r:id="rId5"/>
    <p:sldLayoutId id="2147483773" r:id="rId6"/>
    <p:sldLayoutId id="2147483772" r:id="rId7"/>
    <p:sldLayoutId id="2147483780" r:id="rId8"/>
    <p:sldLayoutId id="2147483781" r:id="rId9"/>
    <p:sldLayoutId id="2147483771" r:id="rId10"/>
    <p:sldLayoutId id="2147483770" r:id="rId11"/>
    <p:sldLayoutId id="2147483777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630363" y="1487488"/>
            <a:ext cx="6400800" cy="1512887"/>
          </a:xfrm>
        </p:spPr>
        <p:txBody>
          <a:bodyPr>
            <a:normAutofit/>
          </a:bodyPr>
          <a:lstStyle/>
          <a:p>
            <a:pPr eaLnBrk="1" hangingPunct="1"/>
            <a:endParaRPr lang="el-GR" sz="2400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l-GR" sz="2400" dirty="0" smtClean="0">
                <a:solidFill>
                  <a:schemeClr val="tx1"/>
                </a:solidFill>
              </a:rPr>
              <a:t>ΥΠΟΛΟΓΙΣΤΙΚΗ ΝΕΦΟΥΣ</a:t>
            </a:r>
            <a:br>
              <a:rPr lang="el-GR" sz="2400" dirty="0" smtClean="0">
                <a:solidFill>
                  <a:schemeClr val="tx1"/>
                </a:solidFill>
              </a:rPr>
            </a:br>
            <a:r>
              <a:rPr lang="el-GR" sz="2400" dirty="0" smtClean="0">
                <a:solidFill>
                  <a:schemeClr val="tx1"/>
                </a:solidFill>
              </a:rPr>
              <a:t>Κατανεμημένες Βάσεις Δεδομένων</a:t>
            </a:r>
            <a:endParaRPr lang="en-US" sz="2400" dirty="0" smtClean="0">
              <a:solidFill>
                <a:schemeClr val="tx1"/>
              </a:solidFill>
              <a:latin typeface="Cambria" pitchFamily="18" charset="0"/>
            </a:endParaRPr>
          </a:p>
        </p:txBody>
      </p:sp>
      <p:sp>
        <p:nvSpPr>
          <p:cNvPr id="6148" name="5 - Θέση υποσέλιδου"/>
          <p:cNvSpPr>
            <a:spLocks noGrp="1"/>
          </p:cNvSpPr>
          <p:nvPr>
            <p:ph type="ftr" sz="quarter" idx="11"/>
          </p:nvPr>
        </p:nvSpPr>
        <p:spPr bwMode="auto">
          <a:xfrm>
            <a:off x="928255" y="5805055"/>
            <a:ext cx="4516582" cy="76892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l-GR" dirty="0" smtClean="0"/>
              <a:t>ΠΑΝΕΠΙΣΤΗΜΙΟ ΠΕΙΡΑΙΩΣ</a:t>
            </a:r>
          </a:p>
          <a:p>
            <a:r>
              <a:rPr lang="el-GR" dirty="0" smtClean="0"/>
              <a:t>ΠΡΟΓΡΑΜΜΑ ΜΕΤΑΠΤΥΧΙΑΚΩΝ ΣΠΟΥΔΩΝ “ΠΡΟΗΓΜΕΝΑ ΣΥΣΤΗΜΑΤΑ ΠΛΗΡΟΦΟΡΙΚΗΣ”</a:t>
            </a:r>
          </a:p>
        </p:txBody>
      </p:sp>
      <p:pic>
        <p:nvPicPr>
          <p:cNvPr id="4" name="3 - Εικόνα" descr="UNI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042" y="5828433"/>
            <a:ext cx="647700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7772400" cy="114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l-GR" sz="3800" smtClean="0"/>
              <a:t>Πλεονεκτήματα Κατακερματισμού</a:t>
            </a:r>
            <a:endParaRPr lang="en-US" sz="3800" smtClean="0"/>
          </a:p>
        </p:txBody>
      </p:sp>
      <p:sp>
        <p:nvSpPr>
          <p:cNvPr id="16387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l-GR" smtClean="0"/>
              <a:t>Κατανεμημένες Βάσεις Δεδομένων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F74097-5805-4D99-901F-BCABAD44C1E4}" type="slidenum">
              <a:rPr lang="el-GR"/>
              <a:pPr>
                <a:defRPr/>
              </a:pPr>
              <a:t>10</a:t>
            </a:fld>
            <a:endParaRPr lang="el-GR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3888" y="1171575"/>
            <a:ext cx="7994650" cy="45783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l-GR" sz="2000" b="1" dirty="0" smtClean="0"/>
              <a:t>Οριζόντιος</a:t>
            </a:r>
            <a:r>
              <a:rPr lang="en-US" sz="2000" b="1" dirty="0" smtClean="0"/>
              <a:t>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l-GR" sz="2000" dirty="0" smtClean="0"/>
              <a:t>επιτρέπει </a:t>
            </a:r>
            <a:r>
              <a:rPr lang="el-GR" sz="2000" b="1" dirty="0" smtClean="0"/>
              <a:t>παράλληλη επεξεργασία </a:t>
            </a:r>
            <a:r>
              <a:rPr lang="el-GR" sz="2000" dirty="0" smtClean="0"/>
              <a:t>στα τμήματα της σχέσης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l-GR" sz="2000" dirty="0" smtClean="0"/>
              <a:t>επιτρέπει τον </a:t>
            </a:r>
            <a:r>
              <a:rPr lang="el-GR" sz="2000" b="1" dirty="0" smtClean="0"/>
              <a:t>χωρισμό της σχέσης </a:t>
            </a:r>
            <a:r>
              <a:rPr lang="el-GR" sz="2000" dirty="0" smtClean="0"/>
              <a:t>έτσι ώστε οι εγγραφές (</a:t>
            </a:r>
            <a:r>
              <a:rPr lang="en-US" sz="2000" dirty="0" err="1" smtClean="0"/>
              <a:t>tuples</a:t>
            </a:r>
            <a:r>
              <a:rPr lang="el-GR" sz="2000" dirty="0" smtClean="0"/>
              <a:t>)</a:t>
            </a:r>
            <a:r>
              <a:rPr lang="en-US" sz="2000" dirty="0" smtClean="0"/>
              <a:t> </a:t>
            </a:r>
            <a:r>
              <a:rPr lang="el-GR" sz="2000" dirty="0" smtClean="0"/>
              <a:t>να τοποθετούνται εκεί όπου γίνεται </a:t>
            </a:r>
            <a:r>
              <a:rPr lang="el-GR" sz="2000" b="1" dirty="0" smtClean="0"/>
              <a:t>πιο συχνή η πρόσβαση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Char char="•"/>
            </a:pPr>
            <a:r>
              <a:rPr lang="el-GR" sz="2000" b="1" dirty="0" smtClean="0"/>
              <a:t>Κατακόρυφος</a:t>
            </a:r>
            <a:r>
              <a:rPr lang="en-US" sz="2000" b="1" dirty="0" smtClean="0"/>
              <a:t>:</a:t>
            </a:r>
            <a:r>
              <a:rPr lang="el-GR" sz="2200" dirty="0" smtClean="0"/>
              <a:t> επιτρέπει τις ιδιότητες της εγγραφής να χωρίζονται έτσι ώστε κάθε μέρος να αποθηκεύεται εκεί όπου </a:t>
            </a:r>
            <a:r>
              <a:rPr lang="el-GR" sz="2200" b="1" dirty="0" smtClean="0"/>
              <a:t>η πρόσβαση είναι πιο συχνή</a:t>
            </a:r>
            <a:endParaRPr lang="en-US" sz="2200" b="1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l-GR" sz="2000" dirty="0" smtClean="0"/>
              <a:t>η απόδοση του κωδικού εγγραφής (</a:t>
            </a:r>
            <a:r>
              <a:rPr lang="en-US" sz="2000" dirty="0" err="1" smtClean="0"/>
              <a:t>tuple</a:t>
            </a:r>
            <a:r>
              <a:rPr lang="en-US" sz="2000" dirty="0" smtClean="0"/>
              <a:t>-id</a:t>
            </a:r>
            <a:r>
              <a:rPr lang="el-GR" sz="2000" dirty="0" smtClean="0"/>
              <a:t>)</a:t>
            </a:r>
            <a:r>
              <a:rPr lang="en-US" sz="2000" dirty="0" smtClean="0"/>
              <a:t> </a:t>
            </a:r>
            <a:r>
              <a:rPr lang="el-GR" sz="2000" dirty="0" smtClean="0"/>
              <a:t>επιτρέπει την αποτελεσματική ένωση των κατακόρυφων τμημάτων</a:t>
            </a:r>
            <a:endParaRPr lang="en-US" sz="2000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l-GR" sz="2000" dirty="0" smtClean="0"/>
              <a:t>επιτρέπει παράλληλη επεξεργασία σε μια σχέση</a:t>
            </a:r>
            <a:endParaRPr lang="en-US" sz="2000" dirty="0" smtClean="0"/>
          </a:p>
          <a:p>
            <a:pPr algn="just" eaLnBrk="1" hangingPunct="1">
              <a:lnSpc>
                <a:spcPct val="90000"/>
              </a:lnSpc>
            </a:pPr>
            <a:r>
              <a:rPr lang="el-GR" sz="2000" dirty="0" smtClean="0"/>
              <a:t>Ο οριζόντιος και Κατακόρυφος Κατακερματισμός μπορούν να χρησιμοποιηθούν ταυτόχρονα</a:t>
            </a:r>
            <a:endParaRPr lang="en-US" sz="2000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l-GR" sz="2000" dirty="0" smtClean="0"/>
              <a:t>τα τμήματα μπορούν να είναι διαδοχικά </a:t>
            </a:r>
            <a:r>
              <a:rPr lang="el-GR" sz="2000" dirty="0" err="1" smtClean="0"/>
              <a:t>τμηματοποιημένα</a:t>
            </a:r>
            <a:r>
              <a:rPr lang="el-GR" sz="2000" dirty="0" smtClean="0"/>
              <a:t> σε ένα αυθαίρετο βάθος</a:t>
            </a:r>
            <a:endParaRPr lang="en-US" sz="2000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855663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l-GR" smtClean="0"/>
              <a:t>Διαφάνεια δεδομένων</a:t>
            </a:r>
            <a:endParaRPr lang="en-US" smtClean="0"/>
          </a:p>
        </p:txBody>
      </p:sp>
      <p:sp>
        <p:nvSpPr>
          <p:cNvPr id="17411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l-GR" smtClean="0"/>
              <a:t>Κατανεμημένες Βάσεις Δεδομένων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8750A-8C1E-42F8-8E9E-16F9F8DD8418}" type="slidenum">
              <a:rPr lang="el-GR"/>
              <a:pPr>
                <a:defRPr/>
              </a:pPr>
              <a:t>11</a:t>
            </a:fld>
            <a:endParaRPr lang="el-GR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4550" y="1098550"/>
            <a:ext cx="7980363" cy="5457825"/>
          </a:xfrm>
        </p:spPr>
        <p:txBody>
          <a:bodyPr/>
          <a:lstStyle/>
          <a:p>
            <a:pPr algn="just" eaLnBrk="1" hangingPunct="1"/>
            <a:r>
              <a:rPr lang="el-GR" sz="2400" b="1" dirty="0" smtClean="0">
                <a:solidFill>
                  <a:schemeClr val="tx2"/>
                </a:solidFill>
              </a:rPr>
              <a:t>Διαφάνεια δεδομένων: </a:t>
            </a:r>
            <a:r>
              <a:rPr lang="el-GR" sz="2400" dirty="0" smtClean="0"/>
              <a:t>Ο χρήστης μιας κατανεμημένης βάσης δεδομένων δεν χρειάζεται να ξέρει ούτε </a:t>
            </a:r>
            <a:r>
              <a:rPr lang="el-GR" sz="2400" b="1" dirty="0" smtClean="0"/>
              <a:t>πού βρίσκονται</a:t>
            </a:r>
            <a:r>
              <a:rPr lang="el-GR" sz="2400" dirty="0" smtClean="0"/>
              <a:t> τα δεδομένα, ούτε </a:t>
            </a:r>
            <a:r>
              <a:rPr lang="el-GR" sz="2400" b="1" dirty="0" smtClean="0"/>
              <a:t>πώς μπορούν να προσπελαστούν</a:t>
            </a:r>
            <a:r>
              <a:rPr lang="el-GR" sz="2400" dirty="0" smtClean="0"/>
              <a:t> στην συγκεκριμένη τοπική θέση. </a:t>
            </a:r>
          </a:p>
          <a:p>
            <a:pPr algn="just" eaLnBrk="1" hangingPunct="1"/>
            <a:endParaRPr lang="en-US" sz="2400" dirty="0" smtClean="0"/>
          </a:p>
          <a:p>
            <a:pPr algn="just" eaLnBrk="1" hangingPunct="1"/>
            <a:r>
              <a:rPr lang="el-GR" sz="2400" dirty="0" smtClean="0"/>
              <a:t>Αυτό το χαρακτηριστικό που ονομάζεται διαφάνεια δεδομένων μπορεί να πάρει διάφορες μορφές</a:t>
            </a:r>
            <a:r>
              <a:rPr lang="en-US" sz="2400" dirty="0" smtClean="0"/>
              <a:t>:</a:t>
            </a:r>
          </a:p>
          <a:p>
            <a:pPr lvl="1" algn="just" eaLnBrk="1" hangingPunct="1"/>
            <a:r>
              <a:rPr lang="el-GR" dirty="0" smtClean="0">
                <a:solidFill>
                  <a:schemeClr val="tx2"/>
                </a:solidFill>
              </a:rPr>
              <a:t>Διαφάνεια κατακερματισμού</a:t>
            </a:r>
            <a:endParaRPr lang="en-US" dirty="0" smtClean="0"/>
          </a:p>
          <a:p>
            <a:pPr lvl="1" algn="just" eaLnBrk="1" hangingPunct="1"/>
            <a:r>
              <a:rPr lang="el-GR" dirty="0" smtClean="0">
                <a:solidFill>
                  <a:schemeClr val="tx2"/>
                </a:solidFill>
              </a:rPr>
              <a:t>Διαφάνεια αντιγραφής</a:t>
            </a:r>
            <a:endParaRPr lang="en-US" dirty="0" smtClean="0"/>
          </a:p>
          <a:p>
            <a:pPr lvl="1" algn="just" eaLnBrk="1" hangingPunct="1"/>
            <a:r>
              <a:rPr lang="el-GR" dirty="0" smtClean="0">
                <a:solidFill>
                  <a:schemeClr val="tx2"/>
                </a:solidFill>
              </a:rPr>
              <a:t>Διαφάνεια θέσης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Ονομασία των αντικειμένων</a:t>
            </a:r>
            <a:r>
              <a:rPr lang="en-US" dirty="0" smtClean="0"/>
              <a:t>- </a:t>
            </a:r>
            <a:r>
              <a:rPr lang="el-GR" dirty="0" smtClean="0"/>
              <a:t>Κριτήρια</a:t>
            </a:r>
            <a:endParaRPr lang="en-US" dirty="0"/>
          </a:p>
        </p:txBody>
      </p:sp>
      <p:sp>
        <p:nvSpPr>
          <p:cNvPr id="18435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l-GR" smtClean="0"/>
              <a:t>Κατανεμημένες Βάσεις Δεδομένων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762B0F-5416-4210-B987-854385FCE2FE}" type="slidenum">
              <a:rPr lang="el-GR"/>
              <a:pPr>
                <a:defRPr/>
              </a:pPr>
              <a:t>12</a:t>
            </a:fld>
            <a:endParaRPr lang="el-GR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4063" y="1512888"/>
            <a:ext cx="7772400" cy="45307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2400" dirty="0" smtClean="0"/>
              <a:t>1.  O</a:t>
            </a:r>
            <a:r>
              <a:rPr lang="el-GR" sz="2400" dirty="0" smtClean="0"/>
              <a:t>ι σχέσεις και τα αντίγραφα πρέπει να έχουν μοναδικά ονόματα.</a:t>
            </a:r>
            <a:endParaRPr lang="en-US" sz="2400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dirty="0" smtClean="0"/>
              <a:t>2.  </a:t>
            </a:r>
            <a:r>
              <a:rPr lang="el-GR" sz="2400" dirty="0" smtClean="0"/>
              <a:t>Πρέπει να είναι δυνατή η </a:t>
            </a:r>
            <a:r>
              <a:rPr lang="el-GR" sz="2400" b="1" dirty="0" smtClean="0"/>
              <a:t>εύρεση της τοποθεσίας </a:t>
            </a:r>
            <a:r>
              <a:rPr lang="el-GR" sz="2400" dirty="0" smtClean="0"/>
              <a:t>των στοιχείων.</a:t>
            </a:r>
            <a:endParaRPr lang="en-US" sz="2400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dirty="0" smtClean="0"/>
              <a:t>3.  </a:t>
            </a:r>
            <a:r>
              <a:rPr lang="el-GR" sz="2400" dirty="0" smtClean="0"/>
              <a:t>Πρέπει να είναι δυνατή η </a:t>
            </a:r>
            <a:r>
              <a:rPr lang="el-GR" sz="2400" b="1" dirty="0" smtClean="0"/>
              <a:t>αλλαγή της τοποθεσίας </a:t>
            </a:r>
            <a:r>
              <a:rPr lang="el-GR" sz="2400" dirty="0" smtClean="0"/>
              <a:t>των στοιχείων με διαφανή τρόπο.</a:t>
            </a:r>
            <a:endParaRPr lang="en-US" sz="2400" dirty="0" smtClean="0"/>
          </a:p>
          <a:p>
            <a:pPr algn="just" eaLnBrk="1" hangingPunct="1">
              <a:buFont typeface="Wingdings" pitchFamily="2" charset="2"/>
              <a:buNone/>
            </a:pPr>
            <a:r>
              <a:rPr lang="en-US" sz="2400" dirty="0" smtClean="0"/>
              <a:t>4.  </a:t>
            </a:r>
            <a:r>
              <a:rPr lang="el-GR" sz="2400" dirty="0" smtClean="0"/>
              <a:t>Κάθε θέση πρέπει να έχει την ικανότητα να δημιουργεί </a:t>
            </a:r>
            <a:r>
              <a:rPr lang="el-GR" sz="2400" b="1" dirty="0" smtClean="0"/>
              <a:t>αυτόνομα</a:t>
            </a:r>
            <a:r>
              <a:rPr lang="el-GR" sz="2400" dirty="0" smtClean="0"/>
              <a:t> καινούρια στοιχεία.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dirty="0" smtClean="0"/>
              <a:t>Κεντρικό σχήμα – </a:t>
            </a:r>
            <a:r>
              <a:rPr lang="el-GR" dirty="0" err="1" smtClean="0"/>
              <a:t>Διακομιστής</a:t>
            </a:r>
            <a:r>
              <a:rPr lang="el-GR" dirty="0" smtClean="0"/>
              <a:t> ονομάτων</a:t>
            </a:r>
            <a:endParaRPr lang="en-US" dirty="0"/>
          </a:p>
        </p:txBody>
      </p:sp>
      <p:sp>
        <p:nvSpPr>
          <p:cNvPr id="19459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l-GR" smtClean="0"/>
              <a:t>Κατανεμημένες Βάσεις Δεδομένων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132D9-ACC2-4FD9-993F-CCA87263C78E}" type="slidenum">
              <a:rPr lang="el-GR"/>
              <a:pPr>
                <a:defRPr/>
              </a:pPr>
              <a:t>13</a:t>
            </a:fld>
            <a:endParaRPr lang="el-GR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1663" y="1295400"/>
            <a:ext cx="7772400" cy="45307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l-GR" sz="2400" dirty="0" smtClean="0"/>
              <a:t>Κατασκευή</a:t>
            </a:r>
            <a:endParaRPr lang="en-US" sz="2400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l-GR" dirty="0" smtClean="0"/>
              <a:t>ο </a:t>
            </a:r>
            <a:r>
              <a:rPr lang="el-GR" dirty="0" err="1" smtClean="0"/>
              <a:t>διακομιστής</a:t>
            </a:r>
            <a:r>
              <a:rPr lang="el-GR" dirty="0" smtClean="0"/>
              <a:t> ονομάτων ορίζει όλα τα ονόματα</a:t>
            </a:r>
            <a:endParaRPr lang="en-US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l-GR" dirty="0" smtClean="0"/>
              <a:t>κάθε θέση διατηρεί ένα αρχείο των τοπικών στοιχείων</a:t>
            </a:r>
            <a:endParaRPr lang="en-US" dirty="0" smtClean="0"/>
          </a:p>
          <a:p>
            <a:pPr algn="just" eaLnBrk="1" hangingPunct="1">
              <a:lnSpc>
                <a:spcPct val="90000"/>
              </a:lnSpc>
            </a:pPr>
            <a:r>
              <a:rPr lang="el-GR" sz="2400" dirty="0" smtClean="0"/>
              <a:t>Μειονεκτήματα</a:t>
            </a:r>
            <a:r>
              <a:rPr lang="en-US" sz="2400" dirty="0" smtClean="0"/>
              <a:t>: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l-GR" dirty="0" smtClean="0"/>
              <a:t>ο </a:t>
            </a:r>
            <a:r>
              <a:rPr lang="el-GR" dirty="0" err="1" smtClean="0"/>
              <a:t>διακομιστής</a:t>
            </a:r>
            <a:r>
              <a:rPr lang="el-GR" dirty="0" smtClean="0"/>
              <a:t> ονομάτων μπορεί να αποκτήσει στένωση</a:t>
            </a:r>
            <a:endParaRPr lang="en-US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l-GR" dirty="0" smtClean="0"/>
              <a:t>ο </a:t>
            </a:r>
            <a:r>
              <a:rPr lang="el-GR" dirty="0" err="1" smtClean="0"/>
              <a:t>διακομιστής</a:t>
            </a:r>
            <a:r>
              <a:rPr lang="el-GR" dirty="0" smtClean="0"/>
              <a:t> ονομάτων μπορεί να πάψει να λειτουργεί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39775" y="274638"/>
            <a:ext cx="7772400" cy="1143000"/>
          </a:xfrm>
        </p:spPr>
        <p:txBody>
          <a:bodyPr/>
          <a:lstStyle/>
          <a:p>
            <a:pPr algn="ctr" eaLnBrk="1" hangingPunct="1"/>
            <a:r>
              <a:rPr lang="el-GR" smtClean="0"/>
              <a:t>Χρήση ψευδωνύμων</a:t>
            </a:r>
            <a:endParaRPr lang="en-US" smtClean="0"/>
          </a:p>
        </p:txBody>
      </p:sp>
      <p:sp>
        <p:nvSpPr>
          <p:cNvPr id="20483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l-GR" smtClean="0"/>
              <a:t>Κατανεμημένες Βάσεις Δεδομένων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A4BCA-A043-49DE-BAD3-5F540E313929}" type="slidenum">
              <a:rPr lang="el-GR"/>
              <a:pPr>
                <a:defRPr/>
              </a:pPr>
              <a:t>14</a:t>
            </a:fld>
            <a:endParaRPr lang="el-G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8800" y="1439863"/>
            <a:ext cx="7772400" cy="4727575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l-GR" sz="2200" dirty="0" smtClean="0"/>
              <a:t>Εναλλακτικό με το κεντρικό σχήμα</a:t>
            </a:r>
            <a:r>
              <a:rPr lang="en-US" sz="2200" dirty="0" smtClean="0"/>
              <a:t>: </a:t>
            </a:r>
            <a:r>
              <a:rPr lang="el-GR" sz="2200" dirty="0" smtClean="0"/>
              <a:t>Κάθε θέση βάζει ένα πρόθεμα με το αναγνωριστικό της σε οποιοδήποτε όνομα δημιουργεί. Π.χ.</a:t>
            </a:r>
            <a:r>
              <a:rPr lang="en-US" sz="2200" dirty="0" smtClean="0"/>
              <a:t>, </a:t>
            </a:r>
            <a:r>
              <a:rPr lang="en-US" sz="2200" i="1" dirty="0" smtClean="0"/>
              <a:t>site </a:t>
            </a:r>
            <a:r>
              <a:rPr lang="en-US" sz="2200" dirty="0" smtClean="0"/>
              <a:t>17.a</a:t>
            </a:r>
            <a:r>
              <a:rPr lang="en-US" sz="2200" i="1" dirty="0" smtClean="0"/>
              <a:t>ccount.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l-GR" sz="2000" dirty="0" smtClean="0"/>
              <a:t>Διασφαλίζεται ότι δεν θα δημιουργήσουν δύο θέσεις με το ίδιο όνομα (αφού κάθε θέση έχει μοναδικό αναγνωριστικό) και αποφεύγονται προβλήματα με τον κεντρικό έλεγχο</a:t>
            </a:r>
            <a:r>
              <a:rPr lang="en-US" sz="2000" dirty="0" smtClean="0"/>
              <a:t>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l-GR" sz="2000" dirty="0" smtClean="0"/>
              <a:t>Παρ’ όλα αυτά δεν επιτυγχάνεται διαφάνεια διαδικτύου – θέσης.</a:t>
            </a:r>
            <a:endParaRPr lang="en-US" sz="2000" dirty="0" smtClean="0"/>
          </a:p>
          <a:p>
            <a:pPr algn="just" eaLnBrk="1" hangingPunct="1">
              <a:lnSpc>
                <a:spcPct val="90000"/>
              </a:lnSpc>
            </a:pPr>
            <a:r>
              <a:rPr lang="el-GR" sz="2200" dirty="0" smtClean="0"/>
              <a:t>Λύση</a:t>
            </a:r>
            <a:r>
              <a:rPr lang="en-US" sz="2200" dirty="0" smtClean="0"/>
              <a:t>: </a:t>
            </a:r>
            <a:endParaRPr lang="el-GR" sz="2200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l-GR" sz="2000" dirty="0" smtClean="0"/>
              <a:t>Δημιουργία ενός συνόλου από εναλλακτικά ονόματα ή συνώνυμα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l-GR" sz="2000" dirty="0" smtClean="0"/>
              <a:t>η απεικόνιση συνωνύμων σε πραγματικά ονόματα μπορεί να </a:t>
            </a:r>
            <a:r>
              <a:rPr lang="el-GR" sz="2000" b="1" dirty="0" smtClean="0"/>
              <a:t>αποθηκευθεί σε κάθε θέση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algn="just" eaLnBrk="1" hangingPunct="1">
              <a:lnSpc>
                <a:spcPct val="90000"/>
              </a:lnSpc>
            </a:pPr>
            <a:r>
              <a:rPr lang="el-GR" sz="2200" dirty="0" smtClean="0"/>
              <a:t>Ο χρήστης ίσως να μην ξέρει τη φυσική θέση ενός στοιχείου και δεν θα επηρεαστεί αν ο διαχειριστής της  Βάσης δεδομένων αποφασίσει να μετακινήσει δεδομένα από μια θέση σε άλλη.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lang="el-GR" smtClean="0"/>
              <a:t>Κατανεμημένες Συναλλαγές</a:t>
            </a:r>
            <a:endParaRPr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smtClean="0"/>
              <a:t>Κατανεμημένες Συναλλαγές</a:t>
            </a:r>
            <a:endParaRPr lang="en-US" smtClean="0"/>
          </a:p>
        </p:txBody>
      </p:sp>
      <p:sp>
        <p:nvSpPr>
          <p:cNvPr id="22531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l-GR" smtClean="0"/>
              <a:t>Κατανεμημένες Βάσεις Δεδομένων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A81BD0-7687-4A60-B57A-0615B06868D5}" type="slidenum">
              <a:rPr lang="el-GR"/>
              <a:pPr>
                <a:defRPr/>
              </a:pPr>
              <a:t>16</a:t>
            </a:fld>
            <a:endParaRPr lang="el-GR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3888" y="1541463"/>
            <a:ext cx="7772400" cy="3708400"/>
          </a:xfrm>
        </p:spPr>
        <p:txBody>
          <a:bodyPr>
            <a:noAutofit/>
          </a:bodyPr>
          <a:lstStyle/>
          <a:p>
            <a:pPr algn="just" eaLnBrk="1" hangingPunct="1"/>
            <a:r>
              <a:rPr lang="el-GR" sz="1600" dirty="0" smtClean="0"/>
              <a:t>Η πρόσβαση σε διάφορα στοιχεία ενός κατανεμημένου συστήματος επιτυγχάνεται μέσω συναλλαγών</a:t>
            </a:r>
            <a:r>
              <a:rPr lang="en-US" sz="1600" dirty="0" smtClean="0"/>
              <a:t>.</a:t>
            </a:r>
          </a:p>
          <a:p>
            <a:pPr algn="just" eaLnBrk="1" hangingPunct="1"/>
            <a:r>
              <a:rPr lang="el-GR" sz="1600" dirty="0" smtClean="0"/>
              <a:t>Κάθε θέση έχει έναν </a:t>
            </a:r>
            <a:r>
              <a:rPr lang="el-GR" sz="1600" b="1" dirty="0" smtClean="0"/>
              <a:t>συντονιστή συναλλαγών</a:t>
            </a:r>
            <a:r>
              <a:rPr lang="el-GR" sz="1600" dirty="0" smtClean="0">
                <a:solidFill>
                  <a:srgbClr val="7F7F7F"/>
                </a:solidFill>
              </a:rPr>
              <a:t> </a:t>
            </a:r>
            <a:r>
              <a:rPr lang="en-GB" sz="1600" b="1" dirty="0" smtClean="0">
                <a:solidFill>
                  <a:srgbClr val="7F7F7F"/>
                </a:solidFill>
              </a:rPr>
              <a:t>(TC) </a:t>
            </a:r>
            <a:r>
              <a:rPr lang="el-GR" sz="1600" dirty="0" smtClean="0"/>
              <a:t>που </a:t>
            </a:r>
            <a:r>
              <a:rPr lang="el-GR" sz="1600" dirty="0" smtClean="0"/>
              <a:t>είναι υπεύθυνος για τα εξής:</a:t>
            </a:r>
            <a:endParaRPr lang="en-US" sz="1600" dirty="0" smtClean="0"/>
          </a:p>
          <a:p>
            <a:pPr lvl="1" algn="just" eaLnBrk="1" hangingPunct="1"/>
            <a:r>
              <a:rPr lang="el-GR" sz="1600" dirty="0" smtClean="0"/>
              <a:t>Να ξεκινά την εκτέλεση</a:t>
            </a:r>
            <a:r>
              <a:rPr lang="en-US" sz="1600" dirty="0" smtClean="0"/>
              <a:t>.</a:t>
            </a:r>
          </a:p>
          <a:p>
            <a:pPr lvl="1" algn="just" eaLnBrk="1" hangingPunct="1"/>
            <a:r>
              <a:rPr lang="el-GR" sz="1600" dirty="0" smtClean="0"/>
              <a:t>Να </a:t>
            </a:r>
            <a:r>
              <a:rPr lang="el-GR" sz="1600" b="1" dirty="0" smtClean="0"/>
              <a:t>σπάει τη συναλλαγή </a:t>
            </a:r>
            <a:r>
              <a:rPr lang="el-GR" sz="1600" dirty="0" smtClean="0"/>
              <a:t>σε διάφορες </a:t>
            </a:r>
            <a:r>
              <a:rPr lang="el-GR" sz="1600" dirty="0" err="1" smtClean="0"/>
              <a:t>υποσυναλλαγές</a:t>
            </a:r>
            <a:r>
              <a:rPr lang="el-GR" sz="1600" dirty="0" smtClean="0"/>
              <a:t> και να τις κατανέμει στις κατάλληλες θέσεις για εκτέλεση</a:t>
            </a:r>
            <a:endParaRPr lang="en-US" sz="1600" dirty="0" smtClean="0"/>
          </a:p>
          <a:p>
            <a:pPr lvl="1" algn="just" eaLnBrk="1" hangingPunct="1"/>
            <a:r>
              <a:rPr lang="el-GR" sz="1600" dirty="0" smtClean="0"/>
              <a:t>Να </a:t>
            </a:r>
            <a:r>
              <a:rPr lang="el-GR" sz="1600" b="1" dirty="0" smtClean="0"/>
              <a:t>συντονίζει τον τερματισμό </a:t>
            </a:r>
            <a:r>
              <a:rPr lang="el-GR" sz="1600" dirty="0" smtClean="0"/>
              <a:t>της συναλλαγής, που μπορεί να καταλήξει να εκτελεστεί η συναλλαγή σε όλες τις θέσεις ή να διακοπεί σε όλες</a:t>
            </a:r>
            <a:endParaRPr lang="en-US" sz="1600" dirty="0" smtClean="0"/>
          </a:p>
          <a:p>
            <a:pPr algn="just" eaLnBrk="1" hangingPunct="1"/>
            <a:r>
              <a:rPr lang="el-GR" sz="1600" dirty="0" smtClean="0"/>
              <a:t>Κάθε θέση έχει έναν </a:t>
            </a:r>
            <a:r>
              <a:rPr lang="el-GR" sz="1600" b="1" dirty="0" smtClean="0"/>
              <a:t>τοπικό διαχειριστή συναλλαγών</a:t>
            </a:r>
            <a:r>
              <a:rPr lang="el-GR" sz="1600" dirty="0" smtClean="0"/>
              <a:t> </a:t>
            </a:r>
            <a:r>
              <a:rPr lang="en-GB" sz="1600" b="1" dirty="0" smtClean="0">
                <a:solidFill>
                  <a:srgbClr val="7F7F7F"/>
                </a:solidFill>
              </a:rPr>
              <a:t>(TM) </a:t>
            </a:r>
            <a:r>
              <a:rPr lang="el-GR" sz="1600" dirty="0" smtClean="0"/>
              <a:t>που </a:t>
            </a:r>
            <a:r>
              <a:rPr lang="el-GR" sz="1600" dirty="0" smtClean="0"/>
              <a:t>είναι υπεύθυνος για τα εξής:</a:t>
            </a:r>
            <a:endParaRPr lang="en-US" sz="1600" dirty="0" smtClean="0"/>
          </a:p>
          <a:p>
            <a:pPr lvl="1" algn="just" eaLnBrk="1" hangingPunct="1"/>
            <a:r>
              <a:rPr lang="el-GR" sz="1600" dirty="0" smtClean="0"/>
              <a:t>συντήρηση ενός </a:t>
            </a:r>
            <a:r>
              <a:rPr lang="el-GR" sz="1600" b="1" dirty="0" smtClean="0"/>
              <a:t>ημερολογίου καταγ</a:t>
            </a:r>
            <a:r>
              <a:rPr lang="el-GR" sz="1600" dirty="0" smtClean="0"/>
              <a:t>ραφής για λόγους αποκατάστασης</a:t>
            </a:r>
            <a:endParaRPr lang="en-US" sz="1600" dirty="0" smtClean="0"/>
          </a:p>
          <a:p>
            <a:pPr lvl="1" algn="just" eaLnBrk="1" hangingPunct="1"/>
            <a:r>
              <a:rPr lang="el-GR" sz="1600" dirty="0" smtClean="0"/>
              <a:t>συμμετοχή σε ένα κατάλληλο </a:t>
            </a:r>
            <a:r>
              <a:rPr lang="el-GR" sz="1600" b="1" dirty="0" smtClean="0"/>
              <a:t>σχήμα ελέγχου </a:t>
            </a:r>
            <a:r>
              <a:rPr lang="el-GR" sz="1600" b="1" dirty="0" err="1" smtClean="0"/>
              <a:t>συγχρονικότητας</a:t>
            </a:r>
            <a:r>
              <a:rPr lang="el-GR" sz="1600" b="1" dirty="0" smtClean="0"/>
              <a:t> για συντονισμό της ταυτόχρονης εκτέλεσης</a:t>
            </a:r>
            <a:r>
              <a:rPr lang="el-GR" sz="1600" dirty="0" smtClean="0"/>
              <a:t> των συναλλαγών που εκτελούνται </a:t>
            </a:r>
            <a:r>
              <a:rPr lang="el-GR" sz="1600" b="1" dirty="0" smtClean="0"/>
              <a:t>στη θέση</a:t>
            </a: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eaLnBrk="1" hangingPunct="1"/>
            <a:r>
              <a:rPr lang="el-GR" smtClean="0"/>
              <a:t>Δομή συστήματος Συναλλαγών</a:t>
            </a:r>
            <a:endParaRPr lang="en-US" smtClean="0"/>
          </a:p>
        </p:txBody>
      </p:sp>
      <p:sp>
        <p:nvSpPr>
          <p:cNvPr id="23555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l-GR" smtClean="0"/>
              <a:t>Κατανεμημένες Βάσεις Δεδομένων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B57BE-6B23-45C5-81F1-72E7DC8BBD6B}" type="slidenum">
              <a:rPr lang="el-GR"/>
              <a:pPr>
                <a:defRPr/>
              </a:pPr>
              <a:t>17</a:t>
            </a:fld>
            <a:endParaRPr lang="el-GR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 cstate="print"/>
          <a:srcRect l="1266" t="15190" r="2531" b="15611"/>
          <a:stretch>
            <a:fillRect/>
          </a:stretch>
        </p:blipFill>
        <p:spPr bwMode="auto">
          <a:xfrm>
            <a:off x="990600" y="1166813"/>
            <a:ext cx="7162800" cy="3863975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l-GR" sz="3600" smtClean="0"/>
              <a:t>Καταστάσεις αποτυχίας του Συστήματος</a:t>
            </a:r>
            <a:endParaRPr lang="en-US" sz="3600" smtClean="0"/>
          </a:p>
        </p:txBody>
      </p:sp>
      <p:sp>
        <p:nvSpPr>
          <p:cNvPr id="24579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l-GR" smtClean="0"/>
              <a:t>Κατανεμημένες Βάσεις Δεδομένων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48486-273B-48AC-BDFE-25E473A9D48A}" type="slidenum">
              <a:rPr lang="el-GR"/>
              <a:pPr>
                <a:defRPr/>
              </a:pPr>
              <a:t>18</a:t>
            </a:fld>
            <a:endParaRPr lang="el-GR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98513" y="1498600"/>
            <a:ext cx="7772400" cy="45307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l-GR" sz="2200" smtClean="0"/>
              <a:t>Βασικοί τύποι αποτυχιών σε ένα κατανεμημένο σύστημα</a:t>
            </a:r>
            <a:r>
              <a:rPr lang="en-US" sz="2200" smtClean="0"/>
              <a:t>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l-GR" sz="2000" smtClean="0"/>
              <a:t>Αποτυχία μιας θέσης</a:t>
            </a:r>
            <a:r>
              <a:rPr lang="en-US" sz="2000" smtClean="0"/>
              <a:t>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l-GR" sz="2000" smtClean="0"/>
              <a:t>Απώλεια μηνυμάτων.</a:t>
            </a:r>
            <a:endParaRPr lang="en-US" sz="2000" smtClean="0"/>
          </a:p>
          <a:p>
            <a:pPr lvl="2" algn="just" eaLnBrk="1" hangingPunct="1">
              <a:lnSpc>
                <a:spcPct val="80000"/>
              </a:lnSpc>
            </a:pPr>
            <a:r>
              <a:rPr lang="el-GR" sz="1700" smtClean="0"/>
              <a:t>Το σύστημα χρησιμοποιεί πρωτόκολλα ελέγχου μετάδοσης όπως </a:t>
            </a:r>
            <a:r>
              <a:rPr lang="en-US" sz="1700" smtClean="0"/>
              <a:t>TCP/IP </a:t>
            </a:r>
            <a:r>
              <a:rPr lang="el-GR" sz="1700" smtClean="0"/>
              <a:t>για να χειριστεί τα λάθη.</a:t>
            </a:r>
            <a:endParaRPr lang="en-US" sz="1700" smtClean="0"/>
          </a:p>
          <a:p>
            <a:pPr lvl="1" algn="just" eaLnBrk="1" hangingPunct="1">
              <a:lnSpc>
                <a:spcPct val="80000"/>
              </a:lnSpc>
            </a:pPr>
            <a:r>
              <a:rPr lang="el-GR" sz="2000" smtClean="0"/>
              <a:t>Αποτυχία της σύνδεσης επικοινωνίας. </a:t>
            </a:r>
            <a:endParaRPr lang="en-US" sz="2000" smtClean="0"/>
          </a:p>
          <a:p>
            <a:pPr lvl="2" algn="just" eaLnBrk="1" hangingPunct="1">
              <a:lnSpc>
                <a:spcPct val="80000"/>
              </a:lnSpc>
            </a:pPr>
            <a:r>
              <a:rPr lang="el-GR" sz="1700" smtClean="0"/>
              <a:t>Το σύστημα χρησιμοποιεί πρωτόκολλα διαδικτύου, δρομολογώντας τα μηνύματα διαμέσω εναλλακτικών συνδέσεων.</a:t>
            </a:r>
            <a:endParaRPr lang="en-US" sz="1700" smtClean="0"/>
          </a:p>
          <a:p>
            <a:pPr lvl="1" algn="just" eaLnBrk="1" hangingPunct="1">
              <a:lnSpc>
                <a:spcPct val="80000"/>
              </a:lnSpc>
            </a:pPr>
            <a:r>
              <a:rPr lang="el-GR" sz="2000" smtClean="0"/>
              <a:t>Τμηματοποίηση Δικτύου</a:t>
            </a:r>
            <a:endParaRPr lang="en-US" sz="2000" smtClean="0"/>
          </a:p>
          <a:p>
            <a:pPr lvl="2" algn="just" eaLnBrk="1" hangingPunct="1">
              <a:lnSpc>
                <a:spcPct val="80000"/>
              </a:lnSpc>
            </a:pPr>
            <a:r>
              <a:rPr lang="el-GR" sz="1700" smtClean="0"/>
              <a:t>Ένα σύστημα τμηματοποιείται αν διαιρεθεί σε δύο ή περισσότερα υποσυστήματα που ονομάζονται διαμερίσματα (</a:t>
            </a:r>
            <a:r>
              <a:rPr lang="en-US" sz="1700" smtClean="0"/>
              <a:t>partitions</a:t>
            </a:r>
            <a:r>
              <a:rPr lang="el-GR" sz="1700" smtClean="0"/>
              <a:t>)</a:t>
            </a:r>
            <a:endParaRPr lang="en-US" sz="1700" smtClean="0"/>
          </a:p>
          <a:p>
            <a:pPr lvl="3" algn="just" eaLnBrk="1" hangingPunct="1">
              <a:lnSpc>
                <a:spcPct val="80000"/>
              </a:lnSpc>
            </a:pPr>
            <a:r>
              <a:rPr lang="el-GR" sz="1700" smtClean="0"/>
              <a:t>Παρατήρηση: Ένα υποσύστημα μπορεί να αποτελείται από έναν μόνο κόμβο.</a:t>
            </a:r>
            <a:endParaRPr lang="en-US" sz="1700" smtClean="0"/>
          </a:p>
          <a:p>
            <a:pPr algn="just" eaLnBrk="1" hangingPunct="1">
              <a:lnSpc>
                <a:spcPct val="80000"/>
              </a:lnSpc>
            </a:pPr>
            <a:r>
              <a:rPr lang="el-GR" sz="2200" smtClean="0"/>
              <a:t>Η τμηματοποίηση Δικτύου και οι αποτυχίες θέσεις δεν διαφοροποιούνται.</a:t>
            </a: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1295400" y="3200400"/>
            <a:ext cx="6400800" cy="160020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endParaRPr lang="el-GR" smtClean="0">
              <a:solidFill>
                <a:schemeClr val="tx2"/>
              </a:solidFill>
            </a:endParaRPr>
          </a:p>
        </p:txBody>
      </p:sp>
      <p:sp>
        <p:nvSpPr>
          <p:cNvPr id="71683" name="Rectangle 1026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1506538"/>
            <a:ext cx="8229600" cy="1470025"/>
          </a:xfrm>
        </p:spPr>
        <p:txBody>
          <a:bodyPr anchor="ctr"/>
          <a:lstStyle/>
          <a:p>
            <a:pPr algn="ctr" eaLnBrk="1" hangingPunct="1"/>
            <a:r>
              <a:rPr lang="el-GR" smtClean="0">
                <a:solidFill>
                  <a:srgbClr val="FFFFFF"/>
                </a:solidFill>
              </a:rPr>
              <a:t>ΕΠΕΞΕΡΓΑΣΙΑ ΚΑΙ ΒΕΛΤΙΣΤΟΠΟΙΗΣΗ ΕΡΩΤΗΣΕΩΝ</a:t>
            </a:r>
            <a:endParaRPr lang="en-US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9088"/>
            <a:ext cx="7772400" cy="685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dirty="0" smtClean="0"/>
              <a:t>Κατανεμημένες Βάσεις Δεδομένων </a:t>
            </a:r>
            <a:endParaRPr lang="en-US" dirty="0"/>
          </a:p>
        </p:txBody>
      </p:sp>
      <p:sp>
        <p:nvSpPr>
          <p:cNvPr id="8195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l-GR" smtClean="0"/>
              <a:t>Κατανεμημένες Βάσεις Δεδομένων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CD3E2-D896-4455-8E66-7937B7D7C737}" type="slidenum">
              <a:rPr lang="el-GR"/>
              <a:pPr>
                <a:defRPr/>
              </a:pPr>
              <a:t>2</a:t>
            </a:fld>
            <a:endParaRPr lang="el-GR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2113" y="1481138"/>
            <a:ext cx="8267700" cy="4554537"/>
          </a:xfrm>
        </p:spPr>
        <p:txBody>
          <a:bodyPr/>
          <a:lstStyle/>
          <a:p>
            <a:pPr algn="just" eaLnBrk="1" hangingPunct="1"/>
            <a:r>
              <a:rPr lang="el-GR" dirty="0" smtClean="0"/>
              <a:t>Ένα σύστημα</a:t>
            </a:r>
            <a:r>
              <a:rPr lang="en-US" dirty="0" smtClean="0">
                <a:latin typeface="Cambria" pitchFamily="18" charset="0"/>
              </a:rPr>
              <a:t> </a:t>
            </a:r>
            <a:r>
              <a:rPr lang="el-GR" dirty="0" smtClean="0"/>
              <a:t>κατανεμημένης Βάσης Δεδομένων αποτελείται από χαλαρά συνδεδεμένες θέσεις, που δεν μοιράζονται φυσικά συστατικά.</a:t>
            </a:r>
          </a:p>
          <a:p>
            <a:pPr algn="just" eaLnBrk="1" hangingPunct="1"/>
            <a:endParaRPr lang="en-US" dirty="0" smtClean="0"/>
          </a:p>
          <a:p>
            <a:pPr algn="just" eaLnBrk="1" hangingPunct="1"/>
            <a:r>
              <a:rPr lang="el-GR" dirty="0" smtClean="0"/>
              <a:t>Οι Βάσεις Δεδομένων που τρέχουν σε κάθε </a:t>
            </a:r>
            <a:r>
              <a:rPr lang="el-GR" b="1" dirty="0" smtClean="0"/>
              <a:t>θέση</a:t>
            </a:r>
            <a:r>
              <a:rPr lang="el-GR" dirty="0" smtClean="0"/>
              <a:t> μπορεί να έχουν ένα βαθμό αμοιβαίας ανεξαρτησίας.</a:t>
            </a:r>
          </a:p>
          <a:p>
            <a:pPr algn="just" eaLnBrk="1" hangingPunct="1">
              <a:buFont typeface="Wingdings 2" pitchFamily="18" charset="2"/>
              <a:buNone/>
            </a:pPr>
            <a:endParaRPr lang="en-US" dirty="0" smtClean="0"/>
          </a:p>
          <a:p>
            <a:pPr algn="just" eaLnBrk="1" hangingPunct="1"/>
            <a:r>
              <a:rPr lang="el-GR" dirty="0" smtClean="0"/>
              <a:t>Κάθε θέση μπορεί να </a:t>
            </a:r>
            <a:r>
              <a:rPr lang="el-GR" b="1" dirty="0" smtClean="0"/>
              <a:t>συμμετέχει</a:t>
            </a:r>
            <a:r>
              <a:rPr lang="el-GR" dirty="0" smtClean="0"/>
              <a:t> στην εκτέλεση συναλλαγών που προσπελάζουν δεδομένα </a:t>
            </a:r>
            <a:r>
              <a:rPr lang="el-GR" b="1" dirty="0" smtClean="0"/>
              <a:t>σε μια θέση</a:t>
            </a:r>
            <a:r>
              <a:rPr lang="el-GR" dirty="0" smtClean="0"/>
              <a:t>, ή σε </a:t>
            </a:r>
            <a:r>
              <a:rPr lang="el-GR" b="1" dirty="0" smtClean="0"/>
              <a:t>πολλές θέσεις</a:t>
            </a:r>
            <a:r>
              <a:rPr lang="el-GR" dirty="0" smtClean="0"/>
              <a:t>.</a:t>
            </a:r>
            <a:endParaRPr lang="en-US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9" name="Object 5"/>
          <p:cNvGraphicFramePr>
            <a:graphicFrameLocks noChangeAspect="1"/>
          </p:cNvGraphicFramePr>
          <p:nvPr>
            <p:ph type="title"/>
          </p:nvPr>
        </p:nvGraphicFramePr>
        <p:xfrm>
          <a:off x="1820863" y="274638"/>
          <a:ext cx="5957887" cy="1143000"/>
        </p:xfrm>
        <a:graphic>
          <a:graphicData uri="http://schemas.openxmlformats.org/presentationml/2006/ole">
            <p:oleObj spid="_x0000_s57349" name="Bitmap Image" r:id="rId3" imgW="1638529" imgH="314286" progId="PBrush">
              <p:embed/>
            </p:oleObj>
          </a:graphicData>
        </a:graphic>
      </p:graphicFrame>
      <p:graphicFrame>
        <p:nvGraphicFramePr>
          <p:cNvPr id="57352" name="Object 8"/>
          <p:cNvGraphicFramePr>
            <a:graphicFrameLocks noChangeAspect="1"/>
          </p:cNvGraphicFramePr>
          <p:nvPr>
            <p:ph idx="1"/>
          </p:nvPr>
        </p:nvGraphicFramePr>
        <p:xfrm>
          <a:off x="315913" y="1995488"/>
          <a:ext cx="8559800" cy="3317875"/>
        </p:xfrm>
        <a:graphic>
          <a:graphicData uri="http://schemas.openxmlformats.org/presentationml/2006/ole">
            <p:oleObj spid="_x0000_s57352" name="Bitmap Image" r:id="rId4" imgW="7790476" imgH="301904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7" name="Object 5"/>
          <p:cNvGraphicFramePr>
            <a:graphicFrameLocks noChangeAspect="1"/>
          </p:cNvGraphicFramePr>
          <p:nvPr>
            <p:ph type="title"/>
          </p:nvPr>
        </p:nvGraphicFramePr>
        <p:xfrm>
          <a:off x="1489075" y="274638"/>
          <a:ext cx="6621463" cy="1143000"/>
        </p:xfrm>
        <a:graphic>
          <a:graphicData uri="http://schemas.openxmlformats.org/presentationml/2006/ole">
            <p:oleObj spid="_x0000_s59397" name="Bitmap Image" r:id="rId3" imgW="1600000" imgH="276117" progId="PBrush">
              <p:embed/>
            </p:oleObj>
          </a:graphicData>
        </a:graphic>
      </p:graphicFrame>
      <p:graphicFrame>
        <p:nvGraphicFramePr>
          <p:cNvPr id="59396" name="Object 4"/>
          <p:cNvGraphicFramePr>
            <a:graphicFrameLocks noChangeAspect="1"/>
          </p:cNvGraphicFramePr>
          <p:nvPr>
            <p:ph idx="1"/>
          </p:nvPr>
        </p:nvGraphicFramePr>
        <p:xfrm>
          <a:off x="290513" y="2044700"/>
          <a:ext cx="8650287" cy="3240088"/>
        </p:xfrm>
        <a:graphic>
          <a:graphicData uri="http://schemas.openxmlformats.org/presentationml/2006/ole">
            <p:oleObj spid="_x0000_s59396" name="Bitmap Image" r:id="rId4" imgW="7628571" imgH="285789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latin typeface="Arial" charset="0"/>
              </a:rPr>
              <a:t>ΙΣΟΔΥΝΑΜΙΕΣ ΣΕ </a:t>
            </a:r>
            <a:r>
              <a:rPr lang="en-US" smtClean="0">
                <a:latin typeface="Arial" charset="0"/>
              </a:rPr>
              <a:t>JOINS: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>
            <p:ph idx="1"/>
          </p:nvPr>
        </p:nvGraphicFramePr>
        <p:xfrm>
          <a:off x="396875" y="2273300"/>
          <a:ext cx="7764463" cy="2368550"/>
        </p:xfrm>
        <a:graphic>
          <a:graphicData uri="http://schemas.openxmlformats.org/presentationml/2006/ole">
            <p:oleObj spid="_x0000_s55300" name="Bitmap Image" r:id="rId3" imgW="5495238" imgH="167663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6" name="Object 6"/>
          <p:cNvGraphicFramePr>
            <a:graphicFrameLocks noChangeAspect="1"/>
          </p:cNvGraphicFramePr>
          <p:nvPr>
            <p:ph/>
          </p:nvPr>
        </p:nvGraphicFramePr>
        <p:xfrm>
          <a:off x="496888" y="688975"/>
          <a:ext cx="8450262" cy="5249863"/>
        </p:xfrm>
        <a:graphic>
          <a:graphicData uri="http://schemas.openxmlformats.org/presentationml/2006/ole">
            <p:oleObj spid="_x0000_s61446" name="Bitmap Image" r:id="rId3" imgW="6668431" imgH="414285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1" name="Object 3"/>
          <p:cNvGraphicFramePr>
            <a:graphicFrameLocks noChangeAspect="1"/>
          </p:cNvGraphicFramePr>
          <p:nvPr>
            <p:ph/>
          </p:nvPr>
        </p:nvGraphicFramePr>
        <p:xfrm>
          <a:off x="406400" y="436563"/>
          <a:ext cx="8561388" cy="5281612"/>
        </p:xfrm>
        <a:graphic>
          <a:graphicData uri="http://schemas.openxmlformats.org/presentationml/2006/ole">
            <p:oleObj spid="_x0000_s63491" name="Bitmap Image" r:id="rId3" imgW="6668431" imgH="411428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6" name="Object 4"/>
          <p:cNvGraphicFramePr>
            <a:graphicFrameLocks noChangeAspect="1"/>
          </p:cNvGraphicFramePr>
          <p:nvPr>
            <p:ph/>
          </p:nvPr>
        </p:nvGraphicFramePr>
        <p:xfrm>
          <a:off x="246063" y="525463"/>
          <a:ext cx="8664575" cy="5632450"/>
        </p:xfrm>
        <a:graphic>
          <a:graphicData uri="http://schemas.openxmlformats.org/presentationml/2006/ole">
            <p:oleObj spid="_x0000_s64516" name="Bitmap Image" r:id="rId3" imgW="6771429" imgH="4401164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539" name="Object 3"/>
          <p:cNvGraphicFramePr>
            <a:graphicFrameLocks noChangeAspect="1"/>
          </p:cNvGraphicFramePr>
          <p:nvPr>
            <p:ph/>
          </p:nvPr>
        </p:nvGraphicFramePr>
        <p:xfrm>
          <a:off x="263525" y="347663"/>
          <a:ext cx="8651875" cy="5554662"/>
        </p:xfrm>
        <a:graphic>
          <a:graphicData uri="http://schemas.openxmlformats.org/presentationml/2006/ole">
            <p:oleObj spid="_x0000_s65539" name="Bitmap Image" r:id="rId3" imgW="6752381" imgH="433448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5" name="Object 5"/>
          <p:cNvGraphicFramePr>
            <a:graphicFrameLocks noChangeAspect="1"/>
          </p:cNvGraphicFramePr>
          <p:nvPr>
            <p:ph/>
          </p:nvPr>
        </p:nvGraphicFramePr>
        <p:xfrm>
          <a:off x="404813" y="273050"/>
          <a:ext cx="8548687" cy="5588000"/>
        </p:xfrm>
        <a:graphic>
          <a:graphicData uri="http://schemas.openxmlformats.org/presentationml/2006/ole">
            <p:oleObj spid="_x0000_s66565" name="Bitmap Image" r:id="rId3" imgW="6687483" imgH="437142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Object 2"/>
          <p:cNvGraphicFramePr>
            <a:graphicFrameLocks noChangeAspect="1"/>
          </p:cNvGraphicFramePr>
          <p:nvPr>
            <p:ph/>
          </p:nvPr>
        </p:nvGraphicFramePr>
        <p:xfrm>
          <a:off x="327025" y="284163"/>
          <a:ext cx="8620125" cy="5516562"/>
        </p:xfrm>
        <a:graphic>
          <a:graphicData uri="http://schemas.openxmlformats.org/presentationml/2006/ole">
            <p:oleObj spid="_x0000_s73730" name="Εικόνα bitmap" r:id="rId3" imgW="6714286" imgH="429637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587" name="Object 3"/>
          <p:cNvGraphicFramePr>
            <a:graphicFrameLocks noChangeAspect="1"/>
          </p:cNvGraphicFramePr>
          <p:nvPr>
            <p:ph/>
          </p:nvPr>
        </p:nvGraphicFramePr>
        <p:xfrm>
          <a:off x="207963" y="411163"/>
          <a:ext cx="8755062" cy="5214937"/>
        </p:xfrm>
        <a:graphic>
          <a:graphicData uri="http://schemas.openxmlformats.org/presentationml/2006/ole">
            <p:oleObj spid="_x0000_s67587" name="Bitmap Image" r:id="rId3" imgW="6780952" imgH="403809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711200" y="174625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dirty="0" smtClean="0"/>
              <a:t>Ομογενείς-Ετερογενείς Βάσεις Δεδομένων</a:t>
            </a:r>
            <a:endParaRPr lang="en-US" dirty="0"/>
          </a:p>
        </p:txBody>
      </p:sp>
      <p:sp>
        <p:nvSpPr>
          <p:cNvPr id="9219" name="4 - Θέση υποσέλιδου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l-GR" smtClean="0"/>
              <a:t>Κατανεμημένες Βάσεις Δεδομένων </a:t>
            </a:r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DAC7F-4935-4357-87F8-C77B56D6B674}" type="slidenum">
              <a:rPr lang="el-GR"/>
              <a:pPr>
                <a:defRPr/>
              </a:pPr>
              <a:t>3</a:t>
            </a:fld>
            <a:endParaRPr lang="el-GR"/>
          </a:p>
        </p:txBody>
      </p:sp>
      <p:sp>
        <p:nvSpPr>
          <p:cNvPr id="284675" name="Rectangle 2051"/>
          <p:cNvSpPr>
            <a:spLocks noGrp="1" noChangeArrowheads="1"/>
          </p:cNvSpPr>
          <p:nvPr>
            <p:ph sz="quarter" idx="1"/>
          </p:nvPr>
        </p:nvSpPr>
        <p:spPr>
          <a:xfrm>
            <a:off x="657225" y="1317625"/>
            <a:ext cx="7848600" cy="4876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l-GR" sz="2000" dirty="0" smtClean="0"/>
              <a:t>Στις ομογενείς Βάσεις Δεδομένων</a:t>
            </a:r>
            <a:endParaRPr lang="en-US" sz="20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l-GR" sz="2000" b="1" dirty="0" smtClean="0"/>
              <a:t>Όλες οι θέσεις έχουν το ίδιο λογισμικό διαχείρισης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l-GR" sz="2000" dirty="0" smtClean="0"/>
              <a:t>Ξέρουν η μία την ύπαρξη της άλλης και συμφωνούν να συνεργάζονται στην επεξεργασία των αιτήσεων των χρηστών.</a:t>
            </a:r>
            <a:endParaRPr lang="en-US" sz="20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l-GR" sz="2000" dirty="0" smtClean="0"/>
              <a:t>Οι τοπικές θέσεις </a:t>
            </a:r>
            <a:r>
              <a:rPr lang="el-GR" sz="2000" b="1" dirty="0" smtClean="0"/>
              <a:t>παραιτούνται</a:t>
            </a:r>
            <a:r>
              <a:rPr lang="el-GR" sz="2000" dirty="0" smtClean="0"/>
              <a:t> από ένα τμήμα της </a:t>
            </a:r>
            <a:r>
              <a:rPr lang="el-GR" sz="2000" b="1" dirty="0" smtClean="0"/>
              <a:t>αυτονομίας</a:t>
            </a:r>
            <a:r>
              <a:rPr lang="el-GR" sz="2000" dirty="0" smtClean="0"/>
              <a:t> τους </a:t>
            </a:r>
            <a:r>
              <a:rPr lang="el-GR" sz="2000" dirty="0" smtClean="0">
                <a:latin typeface="Arial" charset="0"/>
              </a:rPr>
              <a:t>(</a:t>
            </a:r>
            <a:r>
              <a:rPr lang="el-GR" sz="2000" dirty="0" smtClean="0"/>
              <a:t>πχ το δικαίωμα να αλλάζουν σχήματα ή λογισμικό διαχείρισης της Βάσης Δεδομένων</a:t>
            </a:r>
            <a:r>
              <a:rPr lang="el-GR" sz="2000" dirty="0" smtClean="0">
                <a:latin typeface="Arial" charset="0"/>
              </a:rPr>
              <a:t>)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l-GR" sz="2000" dirty="0" smtClean="0"/>
              <a:t>Εμφανίζεται στον χρήστη σαν ένα </a:t>
            </a:r>
            <a:r>
              <a:rPr lang="el-GR" sz="2000" b="1" dirty="0" smtClean="0"/>
              <a:t>ενιαίο σύστημα</a:t>
            </a:r>
            <a:r>
              <a:rPr lang="el-GR" sz="2000" dirty="0" smtClean="0"/>
              <a:t>.</a:t>
            </a:r>
          </a:p>
          <a:p>
            <a:pPr lvl="1" algn="just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2000" dirty="0" smtClean="0"/>
          </a:p>
          <a:p>
            <a:pPr algn="just" eaLnBrk="1" hangingPunct="1">
              <a:lnSpc>
                <a:spcPct val="80000"/>
              </a:lnSpc>
            </a:pPr>
            <a:r>
              <a:rPr lang="el-GR" sz="2000" dirty="0" smtClean="0"/>
              <a:t>Στις ετερογενείς Βάσεις Δεδομένων</a:t>
            </a:r>
            <a:endParaRPr lang="en-US" sz="20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l-GR" sz="2000" b="1" dirty="0" smtClean="0"/>
              <a:t>Οι διάφορες θέσεις μπορεί να χρησιμοποιούν διαφορετικά σχήματα και διαφορετικά συστήματα διαχείρισης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lvl="2" algn="just" eaLnBrk="1" hangingPunct="1">
              <a:lnSpc>
                <a:spcPct val="80000"/>
              </a:lnSpc>
            </a:pPr>
            <a:r>
              <a:rPr lang="el-GR" dirty="0" smtClean="0"/>
              <a:t>Οι αποκλίσεις στο λογισμικό γίνονται εμπόδιο για την επεξεργασία συναλλαγών σε πολλές θέσεις.</a:t>
            </a:r>
            <a:endParaRPr lang="en-US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l-GR" sz="2000" dirty="0" smtClean="0"/>
              <a:t>Οι θέσεις μπορεί να μην ξέρουν η μία την άλλη και μπορεί να παρέχουν μόνο </a:t>
            </a:r>
            <a:r>
              <a:rPr lang="el-GR" sz="2000" b="1" dirty="0" smtClean="0"/>
              <a:t>περιορισμένες δυνατότητες για συνεργασία </a:t>
            </a:r>
            <a:r>
              <a:rPr lang="el-GR" sz="2000" dirty="0" smtClean="0"/>
              <a:t>στην επεξεργασία συναλλαγών.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3" name="Object 5"/>
          <p:cNvGraphicFramePr>
            <a:graphicFrameLocks noGrp="1" noChangeAspect="1"/>
          </p:cNvGraphicFramePr>
          <p:nvPr>
            <p:ph/>
          </p:nvPr>
        </p:nvGraphicFramePr>
        <p:xfrm>
          <a:off x="312738" y="528638"/>
          <a:ext cx="8551862" cy="5365750"/>
        </p:xfrm>
        <a:graphic>
          <a:graphicData uri="http://schemas.openxmlformats.org/presentationml/2006/ole">
            <p:oleObj spid="_x0000_s68613" name="Bitmap Image" r:id="rId3" imgW="6771429" imgH="4247619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87425" y="174625"/>
            <a:ext cx="7478713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l-GR" dirty="0" smtClean="0"/>
              <a:t>Κατανεμημένη Αποθήκευση Δεδομένων</a:t>
            </a:r>
            <a:endParaRPr lang="en-US" dirty="0"/>
          </a:p>
        </p:txBody>
      </p:sp>
      <p:sp>
        <p:nvSpPr>
          <p:cNvPr id="10243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l-GR" smtClean="0"/>
              <a:t>Κατανεμημένες Βάσεις Δεδομένων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EE5921-9978-4A67-BB32-AC19BC5E4AAC}" type="slidenum">
              <a:rPr lang="el-GR"/>
              <a:pPr>
                <a:defRPr/>
              </a:pPr>
              <a:t>4</a:t>
            </a:fld>
            <a:endParaRPr lang="el-G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9775" y="1385888"/>
            <a:ext cx="7772400" cy="4114800"/>
          </a:xfrm>
        </p:spPr>
        <p:txBody>
          <a:bodyPr>
            <a:normAutofit fontScale="85000" lnSpcReduction="20000"/>
          </a:bodyPr>
          <a:lstStyle/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Φανταστείτε μια σχέση </a:t>
            </a:r>
            <a:r>
              <a:rPr lang="en-US" dirty="0" smtClean="0"/>
              <a:t>r </a:t>
            </a:r>
            <a:r>
              <a:rPr lang="el-GR" dirty="0" smtClean="0"/>
              <a:t>που είναι αποθηκευμένη στη Βάση Δεδομένων.</a:t>
            </a:r>
            <a:endParaRPr lang="en-US" dirty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Αντιγραφή</a:t>
            </a:r>
            <a:endParaRPr lang="en-US" dirty="0"/>
          </a:p>
          <a:p>
            <a:pPr marL="548640" lvl="1" algn="just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Το σύστημα διατηρεί πολλαπλά αντίγραφα των δεδομένων, και τα αποθηκεύει σε διαφορετικές θέσεις για γρηγορότερη ανάκτηση και ανοχή στα λάθη.</a:t>
            </a:r>
            <a:endParaRPr lang="en-US" dirty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Κατακερματισμός</a:t>
            </a:r>
            <a:endParaRPr lang="en-US" dirty="0"/>
          </a:p>
          <a:p>
            <a:pPr marL="548640" lvl="1" algn="just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Το σύστημα </a:t>
            </a:r>
            <a:r>
              <a:rPr lang="el-GR" dirty="0" err="1" smtClean="0"/>
              <a:t>τμηματοποιεί</a:t>
            </a:r>
            <a:r>
              <a:rPr lang="el-GR" dirty="0" smtClean="0"/>
              <a:t> τις σχέσεις σε διάφορα τμήματα και αποθηκεύει κάθε τμήμα σε διαφορετική θέση.</a:t>
            </a:r>
            <a:endParaRPr lang="en-US" dirty="0"/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Η αντιγραφή και ο Κατακερματισμός μπορούν να συνδυαστούν.</a:t>
            </a:r>
            <a:endParaRPr lang="en-US" dirty="0"/>
          </a:p>
          <a:p>
            <a:pPr marL="548640" lvl="1" algn="just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l-GR" dirty="0" smtClean="0"/>
              <a:t>Μια σχέση μπορεί να </a:t>
            </a:r>
            <a:r>
              <a:rPr lang="el-GR" dirty="0" err="1" smtClean="0"/>
              <a:t>τμηματοποιηθεί</a:t>
            </a:r>
            <a:r>
              <a:rPr lang="el-GR" dirty="0" smtClean="0"/>
              <a:t> σε διάφορα τμήματα</a:t>
            </a:r>
            <a:r>
              <a:rPr lang="en-US" dirty="0" smtClean="0"/>
              <a:t>:</a:t>
            </a:r>
            <a:r>
              <a:rPr lang="el-GR" dirty="0" smtClean="0"/>
              <a:t> το σύστημα διατηρεί διάφορα αντίγραφα για κάθε κομμάτι.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488"/>
            <a:ext cx="7772400" cy="762000"/>
          </a:xfrm>
        </p:spPr>
        <p:txBody>
          <a:bodyPr/>
          <a:lstStyle/>
          <a:p>
            <a:pPr algn="ctr" eaLnBrk="1" hangingPunct="1"/>
            <a:r>
              <a:rPr lang="el-GR" smtClean="0"/>
              <a:t>Αντιγραφή Δεδομένων</a:t>
            </a:r>
            <a:endParaRPr lang="en-US" smtClean="0"/>
          </a:p>
        </p:txBody>
      </p:sp>
      <p:sp>
        <p:nvSpPr>
          <p:cNvPr id="11267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l-GR" smtClean="0"/>
              <a:t>Κατανεμημένες Βάσεις Δεδομένων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1EDFB-3FF2-4DA3-AC9F-A81FD9408401}" type="slidenum">
              <a:rPr lang="el-GR"/>
              <a:pPr>
                <a:defRPr/>
              </a:pPr>
              <a:t>5</a:t>
            </a:fld>
            <a:endParaRPr lang="el-GR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03313"/>
            <a:ext cx="7815263" cy="4710112"/>
          </a:xfrm>
        </p:spPr>
        <p:txBody>
          <a:bodyPr/>
          <a:lstStyle/>
          <a:p>
            <a:pPr algn="just" eaLnBrk="1" hangingPunct="1"/>
            <a:r>
              <a:rPr lang="el-GR" smtClean="0"/>
              <a:t>Αν η σχέση </a:t>
            </a:r>
            <a:r>
              <a:rPr lang="en-US" smtClean="0"/>
              <a:t>r </a:t>
            </a:r>
            <a:r>
              <a:rPr lang="el-GR" smtClean="0"/>
              <a:t>αντιγραφεί, ένα αντίγραφο της </a:t>
            </a:r>
            <a:r>
              <a:rPr lang="en-US" smtClean="0"/>
              <a:t>r </a:t>
            </a:r>
            <a:r>
              <a:rPr lang="el-GR" smtClean="0"/>
              <a:t>αποθηκεύεται σε δύο ή περισσότερες θέσεις</a:t>
            </a:r>
            <a:r>
              <a:rPr lang="en-US" smtClean="0"/>
              <a:t>.</a:t>
            </a:r>
          </a:p>
          <a:p>
            <a:pPr algn="just" eaLnBrk="1" hangingPunct="1"/>
            <a:r>
              <a:rPr lang="el-GR" smtClean="0"/>
              <a:t>Στην πιο ακραία περίπτωση θα έχουμε </a:t>
            </a:r>
            <a:r>
              <a:rPr lang="el-GR" smtClean="0">
                <a:solidFill>
                  <a:schemeClr val="tx2"/>
                </a:solidFill>
              </a:rPr>
              <a:t>πλήρη αντιγραφή</a:t>
            </a:r>
            <a:r>
              <a:rPr lang="el-GR" smtClean="0"/>
              <a:t>, οπότε ένα αντίγραφο αποθηκεύεται σε κάθε θέση του συστήματος.</a:t>
            </a:r>
            <a:endParaRPr lang="en-US" smtClean="0"/>
          </a:p>
          <a:p>
            <a:pPr algn="just" eaLnBrk="1" hangingPunct="1"/>
            <a:r>
              <a:rPr lang="el-GR" smtClean="0"/>
              <a:t>Στην </a:t>
            </a:r>
            <a:r>
              <a:rPr lang="el-GR" b="1" smtClean="0"/>
              <a:t>πλήρη αντιγραφή</a:t>
            </a:r>
            <a:r>
              <a:rPr lang="el-GR" smtClean="0"/>
              <a:t> κάθε θέση περιέχει ένα αντίγραφο ολόκληρης της Βάσης Δεδομένων.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09588"/>
            <a:ext cx="7327900" cy="4635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l-GR" sz="4400" dirty="0" smtClean="0"/>
              <a:t>Αντιγραφή</a:t>
            </a:r>
            <a:r>
              <a:rPr lang="el-GR" sz="2800" dirty="0" smtClean="0"/>
              <a:t> </a:t>
            </a:r>
            <a:r>
              <a:rPr lang="el-GR" sz="4400" dirty="0" smtClean="0"/>
              <a:t>Δεδομένων</a:t>
            </a:r>
            <a:endParaRPr lang="en-US" sz="4400" dirty="0"/>
          </a:p>
        </p:txBody>
      </p:sp>
      <p:sp>
        <p:nvSpPr>
          <p:cNvPr id="12291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l-GR" smtClean="0"/>
              <a:t>Κατανεμημένες Βάσεις Δεδομένων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12159-F6B4-42D8-8B86-6EC7DA7F58E9}" type="slidenum">
              <a:rPr lang="el-GR"/>
              <a:pPr>
                <a:defRPr/>
              </a:pPr>
              <a:t>6</a:t>
            </a:fld>
            <a:endParaRPr lang="el-GR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6575" y="969963"/>
            <a:ext cx="8305800" cy="48990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l-GR" sz="2200" dirty="0" smtClean="0"/>
              <a:t>Πλεονεκτήματα αντιγραφής</a:t>
            </a:r>
            <a:endParaRPr lang="en-US" sz="22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l-GR" sz="2000" b="1" dirty="0" smtClean="0"/>
              <a:t>Διαθεσιμότητα</a:t>
            </a:r>
            <a:r>
              <a:rPr lang="en-US" sz="2000" dirty="0" smtClean="0"/>
              <a:t>: </a:t>
            </a:r>
            <a:r>
              <a:rPr lang="el-GR" sz="2000" dirty="0" smtClean="0"/>
              <a:t>Αν μια από τις θέσεις που περιέχουν τη σχέση </a:t>
            </a:r>
            <a:r>
              <a:rPr lang="en-US" sz="2000" dirty="0" smtClean="0"/>
              <a:t>r </a:t>
            </a:r>
            <a:r>
              <a:rPr lang="el-GR" sz="2000" dirty="0" smtClean="0"/>
              <a:t>χαλάσει, τότε η </a:t>
            </a:r>
            <a:r>
              <a:rPr lang="en-US" sz="2000" dirty="0" smtClean="0"/>
              <a:t>r </a:t>
            </a:r>
            <a:r>
              <a:rPr lang="el-GR" sz="2000" dirty="0" smtClean="0"/>
              <a:t>μπορεί να βρεθεί σε μια άλλη θέση.</a:t>
            </a:r>
            <a:endParaRPr lang="en-US" sz="20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l-GR" sz="2000" b="1" dirty="0" smtClean="0"/>
              <a:t>Αυξημένος παραλληλισμός</a:t>
            </a:r>
            <a:r>
              <a:rPr lang="en-US" sz="2000" dirty="0" smtClean="0"/>
              <a:t>: </a:t>
            </a:r>
            <a:r>
              <a:rPr lang="el-GR" sz="2000" dirty="0" smtClean="0"/>
              <a:t>Τα ερωτήματα που περιλαμβάνουν την </a:t>
            </a:r>
            <a:r>
              <a:rPr lang="en-US" sz="2000" dirty="0" smtClean="0"/>
              <a:t>r </a:t>
            </a:r>
            <a:r>
              <a:rPr lang="el-GR" sz="2000" dirty="0" smtClean="0"/>
              <a:t>μπορούν να επεξεργαστούν παράλληλα σε διάφορες θέσεις. </a:t>
            </a:r>
            <a:endParaRPr lang="en-US" sz="20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l-GR" sz="2000" b="1" dirty="0" smtClean="0"/>
              <a:t>Ελαχιστοποίηση της μετακίνησης των δεδομένων</a:t>
            </a:r>
            <a:r>
              <a:rPr lang="en-US" sz="2000" dirty="0" smtClean="0"/>
              <a:t>: </a:t>
            </a:r>
            <a:r>
              <a:rPr lang="el-GR" sz="2000" dirty="0" smtClean="0"/>
              <a:t>Η σχέση </a:t>
            </a:r>
            <a:r>
              <a:rPr lang="en-US" sz="2000" dirty="0" smtClean="0"/>
              <a:t>r </a:t>
            </a:r>
            <a:r>
              <a:rPr lang="el-GR" sz="2000" dirty="0" smtClean="0"/>
              <a:t>είναι τοπικά διαθέσιμη σε κάθε θέση</a:t>
            </a:r>
            <a:r>
              <a:rPr lang="en-US" sz="2000" dirty="0" smtClean="0"/>
              <a:t>.</a:t>
            </a:r>
          </a:p>
          <a:p>
            <a:pPr lvl="1" algn="just" eaLnBrk="1" hangingPunct="1">
              <a:lnSpc>
                <a:spcPct val="80000"/>
              </a:lnSpc>
            </a:pPr>
            <a:endParaRPr lang="en-US" sz="2000" dirty="0" smtClean="0"/>
          </a:p>
          <a:p>
            <a:pPr algn="just" eaLnBrk="1" hangingPunct="1">
              <a:lnSpc>
                <a:spcPct val="60000"/>
              </a:lnSpc>
            </a:pPr>
            <a:r>
              <a:rPr lang="el-GR" sz="2200" dirty="0" smtClean="0"/>
              <a:t>Μειονεκτήματα αντιγραφής</a:t>
            </a:r>
            <a:endParaRPr lang="en-US" sz="2200" dirty="0" smtClean="0"/>
          </a:p>
          <a:p>
            <a:pPr lvl="1" algn="just" eaLnBrk="1" hangingPunct="1">
              <a:lnSpc>
                <a:spcPct val="60000"/>
              </a:lnSpc>
            </a:pPr>
            <a:r>
              <a:rPr lang="el-GR" sz="2000" b="1" dirty="0" smtClean="0"/>
              <a:t>Αυξημένο κόστος ενημέρωσης</a:t>
            </a:r>
            <a:r>
              <a:rPr lang="en-US" sz="2000" dirty="0" smtClean="0"/>
              <a:t>: </a:t>
            </a:r>
            <a:r>
              <a:rPr lang="el-GR" sz="2000" dirty="0" smtClean="0"/>
              <a:t>Όλα τα αντίγραφα της σχέσης </a:t>
            </a:r>
            <a:r>
              <a:rPr lang="en-US" sz="2000" dirty="0" smtClean="0"/>
              <a:t>r </a:t>
            </a:r>
            <a:r>
              <a:rPr lang="el-GR" sz="2000" dirty="0" smtClean="0"/>
              <a:t>πρέπει να είναι ενημερωμένα.</a:t>
            </a:r>
            <a:endParaRPr lang="en-US" sz="2000" dirty="0" smtClean="0"/>
          </a:p>
          <a:p>
            <a:pPr lvl="1" algn="just" eaLnBrk="1" hangingPunct="1">
              <a:lnSpc>
                <a:spcPct val="90000"/>
              </a:lnSpc>
            </a:pPr>
            <a:r>
              <a:rPr lang="el-GR" sz="2000" b="1" dirty="0" smtClean="0"/>
              <a:t>Υψηλή πολυπλοκότητα ελέγχου ταυτόχρονων ενημερώσεων</a:t>
            </a:r>
            <a:r>
              <a:rPr lang="el-GR" sz="2000" dirty="0" smtClean="0"/>
              <a:t>: Οι ταυτόχρονες ενημερώσεις σε ξεχωριστά αντίγραφα μπορεί να οδηγήσει σε ασυμβίβαστα δεδομένα, εκτός αν εφαρμοστούν ειδικοί μηχανισμοί </a:t>
            </a:r>
            <a:r>
              <a:rPr lang="el-GR" sz="2000" b="1" dirty="0" smtClean="0"/>
              <a:t>ελέγχου συμβατότητας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lvl="2" algn="just" eaLnBrk="1" hangingPunct="1">
              <a:lnSpc>
                <a:spcPct val="80000"/>
              </a:lnSpc>
            </a:pPr>
            <a:r>
              <a:rPr lang="el-GR" sz="1700" dirty="0" smtClean="0"/>
              <a:t>Μια λύση</a:t>
            </a:r>
            <a:r>
              <a:rPr lang="en-US" sz="1700" dirty="0" smtClean="0"/>
              <a:t>: </a:t>
            </a:r>
            <a:r>
              <a:rPr lang="el-GR" sz="1700" dirty="0" smtClean="0"/>
              <a:t>επιλέγουμε ένα αντίγραφο ως </a:t>
            </a:r>
            <a:r>
              <a:rPr lang="el-GR" sz="1700" b="1" dirty="0" smtClean="0"/>
              <a:t>πρωτεύον αντίγραφο της </a:t>
            </a:r>
            <a:r>
              <a:rPr lang="en-US" sz="1700" b="1" dirty="0" smtClean="0"/>
              <a:t>r</a:t>
            </a:r>
            <a:r>
              <a:rPr lang="en-US" sz="1700" dirty="0" smtClean="0"/>
              <a:t> </a:t>
            </a:r>
            <a:r>
              <a:rPr lang="el-GR" sz="1700" dirty="0" smtClean="0"/>
              <a:t>και εφαρμόζουμε διαδικασίες ελέγχου συμβατότητας στο πρωτεύον αντίγραφο</a:t>
            </a:r>
            <a:r>
              <a:rPr lang="el-GR" sz="1700" dirty="0" smtClean="0">
                <a:latin typeface="Arial" charset="0"/>
              </a:rPr>
              <a:t>.</a:t>
            </a:r>
            <a:endParaRPr lang="en-US" sz="17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50" y="76200"/>
            <a:ext cx="8077200" cy="609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l-GR" sz="3800" dirty="0" smtClean="0"/>
              <a:t>Κατακερματισμός Δεδομένων</a:t>
            </a:r>
            <a:endParaRPr lang="en-US" sz="3800" dirty="0"/>
          </a:p>
        </p:txBody>
      </p:sp>
      <p:sp>
        <p:nvSpPr>
          <p:cNvPr id="13315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l-GR" smtClean="0"/>
              <a:t>Κατανεμημένες Βάσεις Δεδομένων 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09630-54CB-45A9-A19F-A4D90374CCBC}" type="slidenum">
              <a:rPr lang="el-GR"/>
              <a:pPr>
                <a:defRPr/>
              </a:pPr>
              <a:t>7</a:t>
            </a:fld>
            <a:endParaRPr lang="el-GR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2113" y="979488"/>
            <a:ext cx="8374062" cy="4876800"/>
          </a:xfrm>
        </p:spPr>
        <p:txBody>
          <a:bodyPr>
            <a:normAutofit/>
          </a:bodyPr>
          <a:lstStyle/>
          <a:p>
            <a:pPr eaLnBrk="1" hangingPunct="1"/>
            <a:r>
              <a:rPr lang="el-GR" sz="2000" dirty="0" smtClean="0"/>
              <a:t>Αν κατακερματιστεί η σχέση </a:t>
            </a:r>
            <a:r>
              <a:rPr lang="en-US" sz="2000" dirty="0" smtClean="0"/>
              <a:t>r </a:t>
            </a:r>
            <a:r>
              <a:rPr lang="el-GR" sz="2000" dirty="0" smtClean="0"/>
              <a:t>το </a:t>
            </a:r>
            <a:r>
              <a:rPr lang="en-US" sz="2000" dirty="0" smtClean="0"/>
              <a:t>r </a:t>
            </a:r>
            <a:r>
              <a:rPr lang="el-GR" sz="2000" dirty="0" smtClean="0"/>
              <a:t>διαιρείται σε τμήματα </a:t>
            </a:r>
            <a:r>
              <a:rPr lang="en-US" sz="2000" dirty="0" smtClean="0"/>
              <a:t>r1, r2,…..,</a:t>
            </a:r>
            <a:r>
              <a:rPr lang="en-US" sz="2000" dirty="0" err="1" smtClean="0"/>
              <a:t>rn</a:t>
            </a:r>
            <a:r>
              <a:rPr lang="en-US" sz="2000" dirty="0" smtClean="0"/>
              <a:t>, </a:t>
            </a:r>
            <a:r>
              <a:rPr lang="el-GR" sz="2000" dirty="0" smtClean="0"/>
              <a:t>τα οποία περιέχουν αρκετές πληροφορίες της αρχικής σχέσης </a:t>
            </a:r>
            <a:r>
              <a:rPr lang="en-US" sz="2000" dirty="0" smtClean="0"/>
              <a:t>r.</a:t>
            </a:r>
          </a:p>
          <a:p>
            <a:pPr eaLnBrk="1" hangingPunct="1"/>
            <a:r>
              <a:rPr lang="el-GR" sz="2000" b="1" dirty="0" smtClean="0">
                <a:solidFill>
                  <a:schemeClr val="tx2"/>
                </a:solidFill>
              </a:rPr>
              <a:t>Οριζόντιος κατακερματισμός</a:t>
            </a:r>
            <a:r>
              <a:rPr lang="en-US" sz="2000" dirty="0" smtClean="0"/>
              <a:t>: </a:t>
            </a:r>
            <a:r>
              <a:rPr lang="el-GR" sz="2000" dirty="0" smtClean="0"/>
              <a:t>κάθε σχέση </a:t>
            </a:r>
            <a:r>
              <a:rPr lang="el-GR" sz="2000" dirty="0" err="1" smtClean="0"/>
              <a:t>τμηματοποιείται</a:t>
            </a:r>
            <a:r>
              <a:rPr lang="el-GR" sz="2000" dirty="0" smtClean="0"/>
              <a:t> σε διάφορα </a:t>
            </a:r>
            <a:r>
              <a:rPr lang="el-GR" sz="2000" b="1" dirty="0" smtClean="0"/>
              <a:t>υποσύνολα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eaLnBrk="1" hangingPunct="1"/>
            <a:r>
              <a:rPr lang="el-GR" sz="2000" b="1" dirty="0" smtClean="0">
                <a:solidFill>
                  <a:schemeClr val="tx2"/>
                </a:solidFill>
              </a:rPr>
              <a:t>Κατακόρυφος κατακερματισμός</a:t>
            </a:r>
            <a:r>
              <a:rPr lang="en-US" sz="2000" dirty="0" smtClean="0"/>
              <a:t>: </a:t>
            </a:r>
            <a:r>
              <a:rPr lang="el-GR" sz="2000" dirty="0" smtClean="0"/>
              <a:t>Ορίζουμε διάφορα υποσύνολα ιδιοτήτων </a:t>
            </a:r>
            <a:r>
              <a:rPr lang="en-US" sz="2000" dirty="0" smtClean="0"/>
              <a:t>R1,R2,…,</a:t>
            </a:r>
            <a:r>
              <a:rPr lang="en-US" sz="2000" dirty="0" err="1" smtClean="0"/>
              <a:t>Rn</a:t>
            </a:r>
            <a:r>
              <a:rPr lang="en-US" sz="2000" dirty="0" smtClean="0"/>
              <a:t> </a:t>
            </a:r>
            <a:r>
              <a:rPr lang="el-GR" sz="2000" dirty="0" smtClean="0"/>
              <a:t>του σχήματος </a:t>
            </a:r>
            <a:r>
              <a:rPr lang="en-US" sz="2000" dirty="0" smtClean="0"/>
              <a:t>R.</a:t>
            </a:r>
          </a:p>
          <a:p>
            <a:pPr lvl="1" eaLnBrk="1" hangingPunct="1"/>
            <a:r>
              <a:rPr lang="el-GR" sz="2000" dirty="0" smtClean="0"/>
              <a:t>Όλα τα </a:t>
            </a:r>
            <a:r>
              <a:rPr lang="en-US" sz="2000" dirty="0" err="1" smtClean="0">
                <a:latin typeface="Cambria" pitchFamily="18" charset="0"/>
              </a:rPr>
              <a:t>Ri</a:t>
            </a:r>
            <a:r>
              <a:rPr lang="en-US" sz="2000" dirty="0" smtClean="0">
                <a:latin typeface="Cambria" pitchFamily="18" charset="0"/>
              </a:rPr>
              <a:t> </a:t>
            </a:r>
            <a:r>
              <a:rPr lang="el-GR" sz="2000" dirty="0" smtClean="0"/>
              <a:t>πρέπει να συμπεριλαμβάνουν τις ιδιότητες του ορισμένου πρωτεύοντος κλειδιού του</a:t>
            </a:r>
            <a:r>
              <a:rPr lang="en-US" sz="2000" dirty="0" smtClean="0">
                <a:latin typeface="Cambria" pitchFamily="18" charset="0"/>
              </a:rPr>
              <a:t> R</a:t>
            </a:r>
            <a:r>
              <a:rPr lang="el-GR" sz="2000" dirty="0" smtClean="0"/>
              <a:t> για να διασφαλίσουμε την αναδόμηση της </a:t>
            </a:r>
            <a:r>
              <a:rPr lang="en-US" sz="2000" dirty="0" smtClean="0">
                <a:latin typeface="Cambria" pitchFamily="18" charset="0"/>
              </a:rPr>
              <a:t>R.</a:t>
            </a:r>
            <a:r>
              <a:rPr lang="el-GR" sz="2000" dirty="0" smtClean="0"/>
              <a:t> </a:t>
            </a:r>
            <a:endParaRPr lang="en-US" sz="2000" dirty="0" smtClean="0">
              <a:latin typeface="Cambria" pitchFamily="18" charset="0"/>
            </a:endParaRPr>
          </a:p>
          <a:p>
            <a:pPr lvl="1" eaLnBrk="1" hangingPunct="1"/>
            <a:r>
              <a:rPr lang="el-GR" sz="2000" dirty="0" smtClean="0"/>
              <a:t>Μια ειδική ιδιότητα που ονομάζεται κωδικός εγγραφής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n-US" sz="2000" dirty="0" err="1" smtClean="0"/>
              <a:t>tuple</a:t>
            </a:r>
            <a:r>
              <a:rPr lang="en-US" sz="2000" dirty="0" smtClean="0"/>
              <a:t>-id</a:t>
            </a:r>
            <a:r>
              <a:rPr lang="el-GR" sz="2000" dirty="0" smtClean="0"/>
              <a:t>)</a:t>
            </a:r>
            <a:r>
              <a:rPr lang="en-US" sz="2000" dirty="0" smtClean="0"/>
              <a:t> </a:t>
            </a:r>
            <a:r>
              <a:rPr lang="el-GR" sz="2000" dirty="0" smtClean="0"/>
              <a:t>μπορεί να προστεθεί σε κάθε σχήμα ως υποψήφιο κλειδί</a:t>
            </a:r>
            <a:r>
              <a:rPr lang="en-US" sz="2000" dirty="0" smtClean="0"/>
              <a:t>.</a:t>
            </a:r>
          </a:p>
          <a:p>
            <a:pPr eaLnBrk="1" hangingPunct="1"/>
            <a:r>
              <a:rPr lang="el-GR" sz="2000" dirty="0" smtClean="0"/>
              <a:t>Παράδειγμα</a:t>
            </a:r>
            <a:r>
              <a:rPr lang="en-US" sz="2000" dirty="0" smtClean="0"/>
              <a:t> : </a:t>
            </a:r>
            <a:r>
              <a:rPr lang="el-GR" sz="2000" dirty="0" smtClean="0"/>
              <a:t>σχέση λογαριασμού με το παρακάτω σχήμα</a:t>
            </a:r>
            <a:endParaRPr lang="en-US" sz="2000" dirty="0" smtClean="0"/>
          </a:p>
          <a:p>
            <a:pPr eaLnBrk="1" hangingPunct="1"/>
            <a:r>
              <a:rPr lang="en-US" sz="2000" i="1" dirty="0" smtClean="0"/>
              <a:t>Account-schema</a:t>
            </a:r>
            <a:r>
              <a:rPr lang="en-US" sz="2000" dirty="0" smtClean="0"/>
              <a:t> = (</a:t>
            </a:r>
            <a:r>
              <a:rPr lang="en-US" sz="2000" i="1" dirty="0" smtClean="0"/>
              <a:t>branch-name</a:t>
            </a:r>
            <a:r>
              <a:rPr lang="en-US" sz="2000" dirty="0" smtClean="0"/>
              <a:t>, </a:t>
            </a:r>
            <a:r>
              <a:rPr lang="en-US" sz="2000" i="1" dirty="0" smtClean="0"/>
              <a:t>account-number, balance</a:t>
            </a:r>
            <a:r>
              <a:rPr lang="en-US" sz="2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536575"/>
            <a:ext cx="8915400" cy="533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el-GR" sz="3800" dirty="0" smtClean="0"/>
              <a:t>Οριζόντιος κατακερματισμός της σχέσης λογαριασμού</a:t>
            </a:r>
            <a:endParaRPr lang="en-US" sz="3800" dirty="0"/>
          </a:p>
        </p:txBody>
      </p:sp>
      <p:sp>
        <p:nvSpPr>
          <p:cNvPr id="14339" name="3 - Θέση υποσέλιδου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l-GR" smtClean="0"/>
              <a:t>Κατανεμημένες Βάσεις Δεδομένων </a:t>
            </a:r>
          </a:p>
        </p:txBody>
      </p:sp>
      <p:sp>
        <p:nvSpPr>
          <p:cNvPr id="30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D894A8-7ED2-4229-A7E2-D21299F2A1BE}" type="slidenum">
              <a:rPr lang="el-GR"/>
              <a:pPr>
                <a:defRPr/>
              </a:pPr>
              <a:t>8</a:t>
            </a:fld>
            <a:endParaRPr lang="el-GR"/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1104900" y="962025"/>
            <a:ext cx="2133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1276350" y="1106488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Helvetica" pitchFamily="34" charset="0"/>
              </a:rPr>
              <a:t>branch-name</a:t>
            </a:r>
            <a:endParaRPr lang="en-US" sz="2000">
              <a:latin typeface="Helvetica" pitchFamily="34" charset="0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3238500" y="962025"/>
            <a:ext cx="2133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3409950" y="1106488"/>
            <a:ext cx="2014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Helvetica" pitchFamily="34" charset="0"/>
              </a:rPr>
              <a:t>account-number</a:t>
            </a:r>
            <a:endParaRPr lang="en-US" sz="2000">
              <a:latin typeface="Helvetica" pitchFamily="34" charset="0"/>
            </a:endParaRP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5372100" y="962025"/>
            <a:ext cx="2133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5834063" y="1106488"/>
            <a:ext cx="1074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Helvetica" pitchFamily="34" charset="0"/>
              </a:rPr>
              <a:t>balance</a:t>
            </a:r>
            <a:endParaRPr lang="en-US" sz="2000">
              <a:latin typeface="Helvetica" pitchFamily="34" charset="0"/>
            </a:endParaRPr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1104900" y="1647825"/>
            <a:ext cx="2133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48" name="Text Box 10"/>
          <p:cNvSpPr txBox="1">
            <a:spLocks noChangeArrowheads="1"/>
          </p:cNvSpPr>
          <p:nvPr/>
        </p:nvSpPr>
        <p:spPr bwMode="auto">
          <a:xfrm>
            <a:off x="1133475" y="1668463"/>
            <a:ext cx="1006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Helvetica" pitchFamily="34" charset="0"/>
              </a:rPr>
              <a:t>Hillside</a:t>
            </a:r>
          </a:p>
          <a:p>
            <a:pPr eaLnBrk="0" hangingPunct="0"/>
            <a:r>
              <a:rPr lang="en-US" sz="2000">
                <a:latin typeface="Helvetica" pitchFamily="34" charset="0"/>
              </a:rPr>
              <a:t>Hillside</a:t>
            </a:r>
          </a:p>
          <a:p>
            <a:pPr eaLnBrk="0" hangingPunct="0"/>
            <a:r>
              <a:rPr lang="en-US" sz="2000">
                <a:latin typeface="Helvetica" pitchFamily="34" charset="0"/>
              </a:rPr>
              <a:t>Hillside</a:t>
            </a: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3238500" y="1647825"/>
            <a:ext cx="2133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50" name="Text Box 12"/>
          <p:cNvSpPr txBox="1">
            <a:spLocks noChangeArrowheads="1"/>
          </p:cNvSpPr>
          <p:nvPr/>
        </p:nvSpPr>
        <p:spPr bwMode="auto">
          <a:xfrm>
            <a:off x="3657600" y="1674813"/>
            <a:ext cx="862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Helvetica" pitchFamily="34" charset="0"/>
              </a:rPr>
              <a:t>A-305</a:t>
            </a:r>
          </a:p>
          <a:p>
            <a:pPr eaLnBrk="0" hangingPunct="0"/>
            <a:r>
              <a:rPr lang="en-US" sz="2000">
                <a:latin typeface="Helvetica" pitchFamily="34" charset="0"/>
              </a:rPr>
              <a:t>A-226</a:t>
            </a:r>
          </a:p>
          <a:p>
            <a:pPr eaLnBrk="0" hangingPunct="0"/>
            <a:r>
              <a:rPr lang="en-US" sz="2000">
                <a:latin typeface="Helvetica" pitchFamily="34" charset="0"/>
              </a:rPr>
              <a:t>A-155</a:t>
            </a:r>
          </a:p>
        </p:txBody>
      </p:sp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5372100" y="1647825"/>
            <a:ext cx="2133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52" name="Text Box 14"/>
          <p:cNvSpPr txBox="1">
            <a:spLocks noChangeArrowheads="1"/>
          </p:cNvSpPr>
          <p:nvPr/>
        </p:nvSpPr>
        <p:spPr bwMode="auto">
          <a:xfrm>
            <a:off x="6102350" y="1693863"/>
            <a:ext cx="608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Helvetica" pitchFamily="34" charset="0"/>
              </a:rPr>
              <a:t>500</a:t>
            </a:r>
          </a:p>
          <a:p>
            <a:pPr eaLnBrk="0" hangingPunct="0"/>
            <a:r>
              <a:rPr lang="en-US" sz="2000">
                <a:latin typeface="Helvetica" pitchFamily="34" charset="0"/>
              </a:rPr>
              <a:t>336</a:t>
            </a:r>
          </a:p>
          <a:p>
            <a:pPr eaLnBrk="0" hangingPunct="0"/>
            <a:r>
              <a:rPr lang="en-US" sz="2000">
                <a:latin typeface="Helvetica" pitchFamily="34" charset="0"/>
              </a:rPr>
              <a:t>62</a:t>
            </a:r>
          </a:p>
        </p:txBody>
      </p:sp>
      <p:sp>
        <p:nvSpPr>
          <p:cNvPr id="14353" name="Text Box 15"/>
          <p:cNvSpPr txBox="1">
            <a:spLocks noChangeArrowheads="1"/>
          </p:cNvSpPr>
          <p:nvPr/>
        </p:nvSpPr>
        <p:spPr bwMode="auto">
          <a:xfrm>
            <a:off x="2292350" y="2863850"/>
            <a:ext cx="423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Helvetica" pitchFamily="34" charset="0"/>
              </a:rPr>
              <a:t>account</a:t>
            </a:r>
            <a:r>
              <a:rPr lang="en-US" sz="2000" i="1" baseline="-25000">
                <a:latin typeface="Helvetica" pitchFamily="34" charset="0"/>
              </a:rPr>
              <a:t>1</a:t>
            </a:r>
            <a:r>
              <a:rPr lang="en-US" sz="2000" i="1">
                <a:latin typeface="Helvetica" pitchFamily="34" charset="0"/>
              </a:rPr>
              <a:t>=</a:t>
            </a:r>
            <a:r>
              <a:rPr lang="en-US" sz="2000" i="1">
                <a:latin typeface="Helvetica" pitchFamily="34" charset="0"/>
                <a:sym typeface="Symbol" pitchFamily="18" charset="2"/>
              </a:rPr>
              <a:t></a:t>
            </a:r>
            <a:r>
              <a:rPr lang="en-US" sz="2000" i="1" baseline="-25000">
                <a:latin typeface="Helvetica" pitchFamily="34" charset="0"/>
                <a:sym typeface="Symbol" pitchFamily="18" charset="2"/>
              </a:rPr>
              <a:t>branch-name=“Hillside”</a:t>
            </a:r>
            <a:r>
              <a:rPr lang="en-US" sz="2000" i="1">
                <a:latin typeface="Helvetica" pitchFamily="34" charset="0"/>
                <a:sym typeface="Symbol" pitchFamily="18" charset="2"/>
              </a:rPr>
              <a:t>(account)</a:t>
            </a:r>
            <a:endParaRPr lang="en-US" sz="2000">
              <a:latin typeface="Helvetica" pitchFamily="34" charset="0"/>
            </a:endParaRPr>
          </a:p>
        </p:txBody>
      </p:sp>
      <p:sp>
        <p:nvSpPr>
          <p:cNvPr id="14354" name="Rectangle 16"/>
          <p:cNvSpPr>
            <a:spLocks noChangeArrowheads="1"/>
          </p:cNvSpPr>
          <p:nvPr/>
        </p:nvSpPr>
        <p:spPr bwMode="auto">
          <a:xfrm>
            <a:off x="1066800" y="3505200"/>
            <a:ext cx="2133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55" name="Text Box 17"/>
          <p:cNvSpPr txBox="1">
            <a:spLocks noChangeArrowheads="1"/>
          </p:cNvSpPr>
          <p:nvPr/>
        </p:nvSpPr>
        <p:spPr bwMode="auto">
          <a:xfrm>
            <a:off x="1238250" y="3649663"/>
            <a:ext cx="167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Helvetica" pitchFamily="34" charset="0"/>
              </a:rPr>
              <a:t>branch-name</a:t>
            </a:r>
            <a:endParaRPr lang="en-US" sz="2000">
              <a:latin typeface="Helvetica" pitchFamily="34" charset="0"/>
            </a:endParaRPr>
          </a:p>
        </p:txBody>
      </p:sp>
      <p:sp>
        <p:nvSpPr>
          <p:cNvPr id="14356" name="Rectangle 18"/>
          <p:cNvSpPr>
            <a:spLocks noChangeArrowheads="1"/>
          </p:cNvSpPr>
          <p:nvPr/>
        </p:nvSpPr>
        <p:spPr bwMode="auto">
          <a:xfrm>
            <a:off x="3200400" y="3505200"/>
            <a:ext cx="2133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57" name="Text Box 19"/>
          <p:cNvSpPr txBox="1">
            <a:spLocks noChangeArrowheads="1"/>
          </p:cNvSpPr>
          <p:nvPr/>
        </p:nvSpPr>
        <p:spPr bwMode="auto">
          <a:xfrm>
            <a:off x="3167063" y="3649663"/>
            <a:ext cx="2017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Helvetica" pitchFamily="34" charset="0"/>
              </a:rPr>
              <a:t>account-number</a:t>
            </a:r>
            <a:endParaRPr lang="en-US" sz="2000">
              <a:latin typeface="Helvetica" pitchFamily="34" charset="0"/>
            </a:endParaRPr>
          </a:p>
        </p:txBody>
      </p:sp>
      <p:sp>
        <p:nvSpPr>
          <p:cNvPr id="14358" name="Rectangle 20"/>
          <p:cNvSpPr>
            <a:spLocks noChangeArrowheads="1"/>
          </p:cNvSpPr>
          <p:nvPr/>
        </p:nvSpPr>
        <p:spPr bwMode="auto">
          <a:xfrm>
            <a:off x="5334000" y="3505200"/>
            <a:ext cx="21336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59" name="Text Box 21"/>
          <p:cNvSpPr txBox="1">
            <a:spLocks noChangeArrowheads="1"/>
          </p:cNvSpPr>
          <p:nvPr/>
        </p:nvSpPr>
        <p:spPr bwMode="auto">
          <a:xfrm>
            <a:off x="5795963" y="3649663"/>
            <a:ext cx="1074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Helvetica" pitchFamily="34" charset="0"/>
              </a:rPr>
              <a:t>balance</a:t>
            </a:r>
            <a:endParaRPr lang="en-US" sz="2000">
              <a:latin typeface="Helvetica" pitchFamily="34" charset="0"/>
            </a:endParaRPr>
          </a:p>
        </p:txBody>
      </p:sp>
      <p:sp>
        <p:nvSpPr>
          <p:cNvPr id="14360" name="Rectangle 22"/>
          <p:cNvSpPr>
            <a:spLocks noChangeArrowheads="1"/>
          </p:cNvSpPr>
          <p:nvPr/>
        </p:nvSpPr>
        <p:spPr bwMode="auto">
          <a:xfrm>
            <a:off x="1066800" y="4191000"/>
            <a:ext cx="21336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61" name="Text Box 23"/>
          <p:cNvSpPr txBox="1">
            <a:spLocks noChangeArrowheads="1"/>
          </p:cNvSpPr>
          <p:nvPr/>
        </p:nvSpPr>
        <p:spPr bwMode="auto">
          <a:xfrm>
            <a:off x="1095375" y="4211638"/>
            <a:ext cx="1387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Helvetica" pitchFamily="34" charset="0"/>
              </a:rPr>
              <a:t>Valleyview</a:t>
            </a:r>
          </a:p>
          <a:p>
            <a:pPr eaLnBrk="0" hangingPunct="0"/>
            <a:r>
              <a:rPr lang="en-US" sz="2000">
                <a:latin typeface="Helvetica" pitchFamily="34" charset="0"/>
              </a:rPr>
              <a:t>Valleyview</a:t>
            </a:r>
          </a:p>
          <a:p>
            <a:pPr eaLnBrk="0" hangingPunct="0"/>
            <a:r>
              <a:rPr lang="en-US" sz="2000">
                <a:latin typeface="Helvetica" pitchFamily="34" charset="0"/>
              </a:rPr>
              <a:t>Valleyview</a:t>
            </a:r>
          </a:p>
          <a:p>
            <a:pPr eaLnBrk="0" hangingPunct="0"/>
            <a:r>
              <a:rPr lang="en-US" sz="2000">
                <a:latin typeface="Helvetica" pitchFamily="34" charset="0"/>
              </a:rPr>
              <a:t>Valleyview</a:t>
            </a:r>
          </a:p>
        </p:txBody>
      </p:sp>
      <p:sp>
        <p:nvSpPr>
          <p:cNvPr id="14362" name="Rectangle 24"/>
          <p:cNvSpPr>
            <a:spLocks noChangeArrowheads="1"/>
          </p:cNvSpPr>
          <p:nvPr/>
        </p:nvSpPr>
        <p:spPr bwMode="auto">
          <a:xfrm>
            <a:off x="3200400" y="4191000"/>
            <a:ext cx="21336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63" name="Text Box 25"/>
          <p:cNvSpPr txBox="1">
            <a:spLocks noChangeArrowheads="1"/>
          </p:cNvSpPr>
          <p:nvPr/>
        </p:nvSpPr>
        <p:spPr bwMode="auto">
          <a:xfrm>
            <a:off x="3619500" y="4217988"/>
            <a:ext cx="8620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Helvetica" pitchFamily="34" charset="0"/>
              </a:rPr>
              <a:t>A-177</a:t>
            </a:r>
          </a:p>
          <a:p>
            <a:pPr eaLnBrk="0" hangingPunct="0"/>
            <a:r>
              <a:rPr lang="en-US" sz="2000">
                <a:latin typeface="Helvetica" pitchFamily="34" charset="0"/>
              </a:rPr>
              <a:t>A-402</a:t>
            </a:r>
          </a:p>
          <a:p>
            <a:pPr eaLnBrk="0" hangingPunct="0"/>
            <a:r>
              <a:rPr lang="en-US" sz="2000">
                <a:latin typeface="Helvetica" pitchFamily="34" charset="0"/>
              </a:rPr>
              <a:t>A-408</a:t>
            </a:r>
          </a:p>
          <a:p>
            <a:pPr eaLnBrk="0" hangingPunct="0"/>
            <a:r>
              <a:rPr lang="en-US" sz="2000">
                <a:latin typeface="Helvetica" pitchFamily="34" charset="0"/>
              </a:rPr>
              <a:t>A-639</a:t>
            </a:r>
          </a:p>
        </p:txBody>
      </p:sp>
      <p:sp>
        <p:nvSpPr>
          <p:cNvPr id="14364" name="Rectangle 26"/>
          <p:cNvSpPr>
            <a:spLocks noChangeArrowheads="1"/>
          </p:cNvSpPr>
          <p:nvPr/>
        </p:nvSpPr>
        <p:spPr bwMode="auto">
          <a:xfrm>
            <a:off x="5334000" y="4191000"/>
            <a:ext cx="213360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65" name="Text Box 27"/>
          <p:cNvSpPr txBox="1">
            <a:spLocks noChangeArrowheads="1"/>
          </p:cNvSpPr>
          <p:nvPr/>
        </p:nvSpPr>
        <p:spPr bwMode="auto">
          <a:xfrm>
            <a:off x="6092825" y="4237038"/>
            <a:ext cx="890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Helvetica" pitchFamily="34" charset="0"/>
              </a:rPr>
              <a:t>205</a:t>
            </a:r>
          </a:p>
          <a:p>
            <a:pPr algn="ctr" eaLnBrk="0" hangingPunct="0"/>
            <a:r>
              <a:rPr lang="en-US" sz="2000">
                <a:latin typeface="Helvetica" pitchFamily="34" charset="0"/>
              </a:rPr>
              <a:t>10000</a:t>
            </a:r>
          </a:p>
          <a:p>
            <a:pPr algn="ctr" eaLnBrk="0" hangingPunct="0"/>
            <a:r>
              <a:rPr lang="en-US" sz="2000">
                <a:latin typeface="Helvetica" pitchFamily="34" charset="0"/>
              </a:rPr>
              <a:t>1123</a:t>
            </a:r>
          </a:p>
          <a:p>
            <a:pPr algn="ctr" eaLnBrk="0" hangingPunct="0"/>
            <a:r>
              <a:rPr lang="en-US" sz="2000">
                <a:latin typeface="Helvetica" pitchFamily="34" charset="0"/>
              </a:rPr>
              <a:t>750</a:t>
            </a:r>
          </a:p>
        </p:txBody>
      </p:sp>
      <p:sp>
        <p:nvSpPr>
          <p:cNvPr id="14366" name="Text Box 28"/>
          <p:cNvSpPr txBox="1">
            <a:spLocks noChangeArrowheads="1"/>
          </p:cNvSpPr>
          <p:nvPr/>
        </p:nvSpPr>
        <p:spPr bwMode="auto">
          <a:xfrm>
            <a:off x="2143125" y="5756275"/>
            <a:ext cx="4478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Helvetica" pitchFamily="34" charset="0"/>
              </a:rPr>
              <a:t>account</a:t>
            </a:r>
            <a:r>
              <a:rPr lang="en-US" sz="2000" i="1" baseline="-25000">
                <a:latin typeface="Helvetica" pitchFamily="34" charset="0"/>
              </a:rPr>
              <a:t>2</a:t>
            </a:r>
            <a:r>
              <a:rPr lang="en-US" sz="2000" i="1">
                <a:latin typeface="Helvetica" pitchFamily="34" charset="0"/>
              </a:rPr>
              <a:t>=</a:t>
            </a:r>
            <a:r>
              <a:rPr lang="en-US" sz="2000" i="1">
                <a:latin typeface="Helvetica" pitchFamily="34" charset="0"/>
                <a:sym typeface="Symbol" pitchFamily="18" charset="2"/>
              </a:rPr>
              <a:t></a:t>
            </a:r>
            <a:r>
              <a:rPr lang="en-US" sz="2000" i="1" baseline="-25000">
                <a:latin typeface="Helvetica" pitchFamily="34" charset="0"/>
                <a:sym typeface="Symbol" pitchFamily="18" charset="2"/>
              </a:rPr>
              <a:t>branch-name=“Valleyview”</a:t>
            </a:r>
            <a:r>
              <a:rPr lang="en-US" sz="2000" i="1">
                <a:latin typeface="Helvetica" pitchFamily="34" charset="0"/>
                <a:sym typeface="Symbol" pitchFamily="18" charset="2"/>
              </a:rPr>
              <a:t>(account)</a:t>
            </a:r>
            <a:endParaRPr lang="en-US" sz="2000">
              <a:latin typeface="Helvetica" pitchFamily="34" charset="0"/>
            </a:endParaRPr>
          </a:p>
          <a:p>
            <a:pPr eaLnBrk="0" hangingPunct="0"/>
            <a:endParaRPr lang="en-US" sz="200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42975" y="392113"/>
            <a:ext cx="8201025" cy="533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l-GR" sz="3400" dirty="0" smtClean="0"/>
              <a:t>Κατακόρυφος κατακερματισμός της σχέσης </a:t>
            </a:r>
            <a:r>
              <a:rPr lang="en-US" sz="3400" dirty="0" smtClean="0"/>
              <a:t>employee-info</a:t>
            </a:r>
            <a:endParaRPr lang="en-US" sz="3400" dirty="0"/>
          </a:p>
        </p:txBody>
      </p:sp>
      <p:sp>
        <p:nvSpPr>
          <p:cNvPr id="31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818403-836D-4E0A-BB81-98C0FFF21494}" type="slidenum">
              <a:rPr lang="el-GR"/>
              <a:pPr>
                <a:defRPr/>
              </a:pPr>
              <a:t>9</a:t>
            </a:fld>
            <a:endParaRPr lang="el-GR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247775" y="773113"/>
            <a:ext cx="2133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419225" y="760413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Helvetica" pitchFamily="34" charset="0"/>
              </a:rPr>
              <a:t>branch-name</a:t>
            </a:r>
            <a:endParaRPr lang="en-US" sz="2000">
              <a:latin typeface="Helvetica" pitchFamily="34" charset="0"/>
            </a:endParaRP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3413125" y="784225"/>
            <a:ext cx="193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Helvetica" pitchFamily="34" charset="0"/>
              </a:rPr>
              <a:t>customer-name</a:t>
            </a:r>
            <a:endParaRPr lang="en-US" sz="2000">
              <a:latin typeface="Helvetica" pitchFamily="34" charset="0"/>
            </a:endParaRP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5514975" y="773113"/>
            <a:ext cx="2133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68" name="Text Box 7"/>
          <p:cNvSpPr txBox="1">
            <a:spLocks noChangeArrowheads="1"/>
          </p:cNvSpPr>
          <p:nvPr/>
        </p:nvSpPr>
        <p:spPr bwMode="auto">
          <a:xfrm>
            <a:off x="5976938" y="755650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Helvetica" pitchFamily="34" charset="0"/>
              </a:rPr>
              <a:t>tuple-id</a:t>
            </a:r>
            <a:endParaRPr lang="en-US" sz="2000">
              <a:latin typeface="Helvetica" pitchFamily="34" charset="0"/>
            </a:endParaRPr>
          </a:p>
        </p:txBody>
      </p:sp>
      <p:sp>
        <p:nvSpPr>
          <p:cNvPr id="15369" name="Rectangle 8"/>
          <p:cNvSpPr>
            <a:spLocks noChangeArrowheads="1"/>
          </p:cNvSpPr>
          <p:nvPr/>
        </p:nvSpPr>
        <p:spPr bwMode="auto">
          <a:xfrm>
            <a:off x="1247775" y="1252538"/>
            <a:ext cx="2133600" cy="198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0" name="Text Box 9"/>
          <p:cNvSpPr txBox="1">
            <a:spLocks noChangeArrowheads="1"/>
          </p:cNvSpPr>
          <p:nvPr/>
        </p:nvSpPr>
        <p:spPr bwMode="auto">
          <a:xfrm>
            <a:off x="1276350" y="1273175"/>
            <a:ext cx="13843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Helvetica" pitchFamily="34" charset="0"/>
              </a:rPr>
              <a:t>Hillside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Hillside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Valleyview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Valleyview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Hillside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Valleyview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Valleyview</a:t>
            </a:r>
          </a:p>
        </p:txBody>
      </p:sp>
      <p:sp>
        <p:nvSpPr>
          <p:cNvPr id="15371" name="Rectangle 10"/>
          <p:cNvSpPr>
            <a:spLocks noChangeArrowheads="1"/>
          </p:cNvSpPr>
          <p:nvPr/>
        </p:nvSpPr>
        <p:spPr bwMode="auto">
          <a:xfrm>
            <a:off x="3381375" y="1255713"/>
            <a:ext cx="21336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2" name="Text Box 11"/>
          <p:cNvSpPr txBox="1">
            <a:spLocks noChangeArrowheads="1"/>
          </p:cNvSpPr>
          <p:nvPr/>
        </p:nvSpPr>
        <p:spPr bwMode="auto">
          <a:xfrm>
            <a:off x="3800475" y="1249363"/>
            <a:ext cx="113982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Helvetica" pitchFamily="34" charset="0"/>
              </a:rPr>
              <a:t>Lowman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Camp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Camp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Kahn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Kahn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Kahn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Green</a:t>
            </a:r>
          </a:p>
        </p:txBody>
      </p:sp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5514975" y="1252538"/>
            <a:ext cx="2133600" cy="198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4" name="Text Box 13"/>
          <p:cNvSpPr txBox="1">
            <a:spLocks noChangeArrowheads="1"/>
          </p:cNvSpPr>
          <p:nvPr/>
        </p:nvSpPr>
        <p:spPr bwMode="auto">
          <a:xfrm>
            <a:off x="6245225" y="17653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l-GR" sz="2000">
              <a:latin typeface="Helvetica" pitchFamily="34" charset="0"/>
            </a:endParaRPr>
          </a:p>
        </p:txBody>
      </p:sp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3390900" y="773113"/>
            <a:ext cx="2133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6" name="Text Box 15"/>
          <p:cNvSpPr txBox="1">
            <a:spLocks noChangeArrowheads="1"/>
          </p:cNvSpPr>
          <p:nvPr/>
        </p:nvSpPr>
        <p:spPr bwMode="auto">
          <a:xfrm>
            <a:off x="531813" y="3265488"/>
            <a:ext cx="6043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Helvetica" pitchFamily="34" charset="0"/>
              </a:rPr>
              <a:t>deposit</a:t>
            </a:r>
            <a:r>
              <a:rPr lang="en-US" sz="2000" i="1" baseline="-25000">
                <a:latin typeface="Helvetica" pitchFamily="34" charset="0"/>
              </a:rPr>
              <a:t>1</a:t>
            </a:r>
            <a:r>
              <a:rPr lang="en-US" sz="2000" i="1">
                <a:latin typeface="Helvetica" pitchFamily="34" charset="0"/>
              </a:rPr>
              <a:t>=</a:t>
            </a:r>
            <a:r>
              <a:rPr lang="en-US" sz="2000" i="1">
                <a:latin typeface="Helvetica" pitchFamily="34" charset="0"/>
                <a:sym typeface="Symbol" pitchFamily="18" charset="2"/>
              </a:rPr>
              <a:t></a:t>
            </a:r>
            <a:r>
              <a:rPr lang="en-US" sz="2000" i="1" baseline="-25000">
                <a:latin typeface="Helvetica" pitchFamily="34" charset="0"/>
                <a:sym typeface="Symbol" pitchFamily="18" charset="2"/>
              </a:rPr>
              <a:t>branch-name, customer-name, tuple-id</a:t>
            </a:r>
            <a:r>
              <a:rPr lang="en-US" sz="2000" i="1">
                <a:latin typeface="Helvetica" pitchFamily="34" charset="0"/>
                <a:sym typeface="Symbol" pitchFamily="18" charset="2"/>
              </a:rPr>
              <a:t>(employee-info)</a:t>
            </a:r>
            <a:endParaRPr lang="en-US" sz="2000">
              <a:latin typeface="Helvetica" pitchFamily="34" charset="0"/>
            </a:endParaRP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6527800" y="1255713"/>
            <a:ext cx="32543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Helvetica" pitchFamily="34" charset="0"/>
              </a:rPr>
              <a:t>1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2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3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4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5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6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7</a:t>
            </a: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1190625" y="3740150"/>
            <a:ext cx="2133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1362075" y="3751263"/>
            <a:ext cx="2000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Helvetica" pitchFamily="34" charset="0"/>
              </a:rPr>
              <a:t>account number</a:t>
            </a:r>
            <a:endParaRPr lang="en-US" sz="2000">
              <a:latin typeface="Helvetica" pitchFamily="34" charset="0"/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3810000" y="3779838"/>
            <a:ext cx="1074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 i="1">
                <a:latin typeface="Helvetica" pitchFamily="34" charset="0"/>
              </a:rPr>
              <a:t>balance</a:t>
            </a:r>
            <a:endParaRPr lang="en-US" sz="2000">
              <a:latin typeface="Helvetica" pitchFamily="34" charset="0"/>
            </a:endParaRPr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5457825" y="3740150"/>
            <a:ext cx="21336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5919788" y="3751263"/>
            <a:ext cx="1017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Helvetica" pitchFamily="34" charset="0"/>
              </a:rPr>
              <a:t>tuple-id</a:t>
            </a:r>
            <a:endParaRPr lang="en-US" sz="2000">
              <a:latin typeface="Helvetica" pitchFamily="34" charset="0"/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1247775" y="4241800"/>
            <a:ext cx="2076450" cy="1912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84" name="Rectangle 25"/>
          <p:cNvSpPr>
            <a:spLocks noChangeArrowheads="1"/>
          </p:cNvSpPr>
          <p:nvPr/>
        </p:nvSpPr>
        <p:spPr bwMode="auto">
          <a:xfrm>
            <a:off x="3324225" y="4235450"/>
            <a:ext cx="2147888" cy="1919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85" name="Text Box 26"/>
          <p:cNvSpPr txBox="1">
            <a:spLocks noChangeArrowheads="1"/>
          </p:cNvSpPr>
          <p:nvPr/>
        </p:nvSpPr>
        <p:spPr bwMode="auto">
          <a:xfrm>
            <a:off x="3743325" y="4140200"/>
            <a:ext cx="890588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>
                <a:latin typeface="Helvetica" pitchFamily="34" charset="0"/>
              </a:rPr>
              <a:t>500</a:t>
            </a:r>
          </a:p>
          <a:p>
            <a:pPr eaLnBrk="0" hangingPunct="0">
              <a:lnSpc>
                <a:spcPct val="80000"/>
              </a:lnSpc>
            </a:pPr>
            <a:r>
              <a:rPr lang="en-US" sz="2000">
                <a:latin typeface="Helvetica" pitchFamily="34" charset="0"/>
              </a:rPr>
              <a:t>336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205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10000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62</a:t>
            </a:r>
          </a:p>
          <a:p>
            <a:pPr eaLnBrk="0" hangingPunct="0"/>
            <a:r>
              <a:rPr lang="en-US" sz="2000">
                <a:latin typeface="Helvetica" pitchFamily="34" charset="0"/>
              </a:rPr>
              <a:t>1123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750</a:t>
            </a:r>
          </a:p>
        </p:txBody>
      </p:sp>
      <p:sp>
        <p:nvSpPr>
          <p:cNvPr id="15386" name="Rectangle 27"/>
          <p:cNvSpPr>
            <a:spLocks noChangeArrowheads="1"/>
          </p:cNvSpPr>
          <p:nvPr/>
        </p:nvSpPr>
        <p:spPr bwMode="auto">
          <a:xfrm>
            <a:off x="5457825" y="4244975"/>
            <a:ext cx="2060575" cy="187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87" name="Rectangle 28"/>
          <p:cNvSpPr>
            <a:spLocks noChangeArrowheads="1"/>
          </p:cNvSpPr>
          <p:nvPr/>
        </p:nvSpPr>
        <p:spPr bwMode="auto">
          <a:xfrm>
            <a:off x="3324225" y="3740150"/>
            <a:ext cx="211455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388" name="Text Box 30"/>
          <p:cNvSpPr txBox="1">
            <a:spLocks noChangeArrowheads="1"/>
          </p:cNvSpPr>
          <p:nvPr/>
        </p:nvSpPr>
        <p:spPr bwMode="auto">
          <a:xfrm>
            <a:off x="6470650" y="4171950"/>
            <a:ext cx="325438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Helvetica" pitchFamily="34" charset="0"/>
              </a:rPr>
              <a:t>1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2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3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4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5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6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7</a:t>
            </a:r>
          </a:p>
        </p:txBody>
      </p:sp>
      <p:sp>
        <p:nvSpPr>
          <p:cNvPr id="15389" name="Text Box 33"/>
          <p:cNvSpPr txBox="1">
            <a:spLocks noChangeArrowheads="1"/>
          </p:cNvSpPr>
          <p:nvPr/>
        </p:nvSpPr>
        <p:spPr bwMode="auto">
          <a:xfrm>
            <a:off x="1738313" y="4162425"/>
            <a:ext cx="862012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Helvetica" pitchFamily="34" charset="0"/>
              </a:rPr>
              <a:t>A-305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A-226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A-177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A-402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A-155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A-408</a:t>
            </a:r>
          </a:p>
          <a:p>
            <a:pPr eaLnBrk="0" hangingPunct="0">
              <a:lnSpc>
                <a:spcPct val="90000"/>
              </a:lnSpc>
            </a:pPr>
            <a:r>
              <a:rPr lang="en-US" sz="2000">
                <a:latin typeface="Helvetica" pitchFamily="34" charset="0"/>
              </a:rPr>
              <a:t>A-639</a:t>
            </a:r>
          </a:p>
        </p:txBody>
      </p:sp>
      <p:sp>
        <p:nvSpPr>
          <p:cNvPr id="15390" name="Text Box 35"/>
          <p:cNvSpPr txBox="1">
            <a:spLocks noChangeArrowheads="1"/>
          </p:cNvSpPr>
          <p:nvPr/>
        </p:nvSpPr>
        <p:spPr bwMode="auto">
          <a:xfrm>
            <a:off x="695325" y="6173788"/>
            <a:ext cx="5699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latin typeface="Helvetica" pitchFamily="34" charset="0"/>
              </a:rPr>
              <a:t>deposit</a:t>
            </a:r>
            <a:r>
              <a:rPr lang="en-US" sz="2000" i="1" baseline="-25000">
                <a:latin typeface="Helvetica" pitchFamily="34" charset="0"/>
              </a:rPr>
              <a:t>2</a:t>
            </a:r>
            <a:r>
              <a:rPr lang="en-US" sz="2000" i="1">
                <a:latin typeface="Helvetica" pitchFamily="34" charset="0"/>
              </a:rPr>
              <a:t>=</a:t>
            </a:r>
            <a:r>
              <a:rPr lang="en-US" sz="2000" i="1">
                <a:latin typeface="Helvetica" pitchFamily="34" charset="0"/>
                <a:sym typeface="Symbol" pitchFamily="18" charset="2"/>
              </a:rPr>
              <a:t></a:t>
            </a:r>
            <a:r>
              <a:rPr lang="en-US" sz="2000" i="1" baseline="-25000">
                <a:latin typeface="Helvetica" pitchFamily="34" charset="0"/>
                <a:sym typeface="Symbol" pitchFamily="18" charset="2"/>
              </a:rPr>
              <a:t>account-number, balance, tuple-id</a:t>
            </a:r>
            <a:r>
              <a:rPr lang="en-US" sz="2000" i="1">
                <a:latin typeface="Helvetica" pitchFamily="34" charset="0"/>
                <a:sym typeface="Symbol" pitchFamily="18" charset="2"/>
              </a:rPr>
              <a:t>(employee-info)</a:t>
            </a:r>
            <a:endParaRPr lang="en-US" sz="200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4851</TotalTime>
  <Words>1327</Words>
  <Application>Microsoft Office PowerPoint</Application>
  <PresentationFormat>Προβολή στην οθόνη (4:3)</PresentationFormat>
  <Paragraphs>223</Paragraphs>
  <Slides>30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30</vt:i4>
      </vt:variant>
    </vt:vector>
  </HeadingPairs>
  <TitlesOfParts>
    <vt:vector size="33" baseType="lpstr">
      <vt:lpstr>Δικαιοσύνη</vt:lpstr>
      <vt:lpstr>Bitmap Image</vt:lpstr>
      <vt:lpstr>Εικόνα bitmap</vt:lpstr>
      <vt:lpstr>Διαφάνεια 1</vt:lpstr>
      <vt:lpstr>Κατανεμημένες Βάσεις Δεδομένων </vt:lpstr>
      <vt:lpstr>Ομογενείς-Ετερογενείς Βάσεις Δεδομένων</vt:lpstr>
      <vt:lpstr>Κατανεμημένη Αποθήκευση Δεδομένων</vt:lpstr>
      <vt:lpstr>Αντιγραφή Δεδομένων</vt:lpstr>
      <vt:lpstr>Αντιγραφή Δεδομένων</vt:lpstr>
      <vt:lpstr>Κατακερματισμός Δεδομένων</vt:lpstr>
      <vt:lpstr>Οριζόντιος κατακερματισμός της σχέσης λογαριασμού</vt:lpstr>
      <vt:lpstr>Κατακόρυφος κατακερματισμός της σχέσης employee-info</vt:lpstr>
      <vt:lpstr>Πλεονεκτήματα Κατακερματισμού</vt:lpstr>
      <vt:lpstr>Διαφάνεια δεδομένων</vt:lpstr>
      <vt:lpstr>Ονομασία των αντικειμένων- Κριτήρια</vt:lpstr>
      <vt:lpstr>Κεντρικό σχήμα – Διακομιστής ονομάτων</vt:lpstr>
      <vt:lpstr>Χρήση ψευδωνύμων</vt:lpstr>
      <vt:lpstr>Κατανεμημένες Συναλλαγές</vt:lpstr>
      <vt:lpstr>Κατανεμημένες Συναλλαγές</vt:lpstr>
      <vt:lpstr>Δομή συστήματος Συναλλαγών</vt:lpstr>
      <vt:lpstr>Καταστάσεις αποτυχίας του Συστήματος</vt:lpstr>
      <vt:lpstr>ΕΠΕΞΕΡΓΑΣΙΑ ΚΑΙ ΒΕΛΤΙΣΤΟΠΟΙΗΣΗ ΕΡΩΤΗΣΕΩΝ</vt:lpstr>
      <vt:lpstr>Διαφάνεια 20</vt:lpstr>
      <vt:lpstr>Διαφάνεια 21</vt:lpstr>
      <vt:lpstr>ΙΣΟΔΥΝΑΜΙΕΣ ΣΕ JOINS: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</vt:vector>
  </TitlesOfParts>
  <Company>IIT Bombay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19: Distributed Databases</dc:title>
  <dc:creator>S. Sudarshan</dc:creator>
  <cp:lastModifiedBy>Windows User</cp:lastModifiedBy>
  <cp:revision>388</cp:revision>
  <cp:lastPrinted>2000-07-11T17:46:20Z</cp:lastPrinted>
  <dcterms:created xsi:type="dcterms:W3CDTF">2000-04-26T16:37:20Z</dcterms:created>
  <dcterms:modified xsi:type="dcterms:W3CDTF">2019-12-09T10:36:04Z</dcterms:modified>
</cp:coreProperties>
</file>