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44"/>
  </p:notesMasterIdLst>
  <p:sldIdLst>
    <p:sldId id="394" r:id="rId2"/>
    <p:sldId id="426" r:id="rId3"/>
    <p:sldId id="441" r:id="rId4"/>
    <p:sldId id="443" r:id="rId5"/>
    <p:sldId id="442" r:id="rId6"/>
    <p:sldId id="444" r:id="rId7"/>
    <p:sldId id="445" r:id="rId8"/>
    <p:sldId id="427" r:id="rId9"/>
    <p:sldId id="446" r:id="rId10"/>
    <p:sldId id="428" r:id="rId11"/>
    <p:sldId id="447" r:id="rId12"/>
    <p:sldId id="448" r:id="rId13"/>
    <p:sldId id="468" r:id="rId14"/>
    <p:sldId id="469" r:id="rId15"/>
    <p:sldId id="470" r:id="rId16"/>
    <p:sldId id="449" r:id="rId17"/>
    <p:sldId id="429" r:id="rId18"/>
    <p:sldId id="430" r:id="rId19"/>
    <p:sldId id="450" r:id="rId20"/>
    <p:sldId id="451" r:id="rId21"/>
    <p:sldId id="452" r:id="rId22"/>
    <p:sldId id="431" r:id="rId23"/>
    <p:sldId id="453" r:id="rId24"/>
    <p:sldId id="454" r:id="rId25"/>
    <p:sldId id="455" r:id="rId26"/>
    <p:sldId id="432" r:id="rId27"/>
    <p:sldId id="457" r:id="rId28"/>
    <p:sldId id="456" r:id="rId29"/>
    <p:sldId id="458" r:id="rId30"/>
    <p:sldId id="459" r:id="rId31"/>
    <p:sldId id="462" r:id="rId32"/>
    <p:sldId id="460" r:id="rId33"/>
    <p:sldId id="461" r:id="rId34"/>
    <p:sldId id="435" r:id="rId35"/>
    <p:sldId id="463" r:id="rId36"/>
    <p:sldId id="436" r:id="rId37"/>
    <p:sldId id="466" r:id="rId38"/>
    <p:sldId id="465" r:id="rId39"/>
    <p:sldId id="438" r:id="rId40"/>
    <p:sldId id="467" r:id="rId41"/>
    <p:sldId id="439" r:id="rId42"/>
    <p:sldId id="440" r:id="rId43"/>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9" autoAdjust="0"/>
    <p:restoredTop sz="86406" autoAdjust="0"/>
  </p:normalViewPr>
  <p:slideViewPr>
    <p:cSldViewPr snapToGrid="0">
      <p:cViewPr>
        <p:scale>
          <a:sx n="96" d="100"/>
          <a:sy n="96" d="100"/>
        </p:scale>
        <p:origin x="-163" y="-62"/>
      </p:cViewPr>
      <p:guideLst>
        <p:guide orient="horz" pos="789"/>
        <p:guide pos="484"/>
      </p:guideLst>
    </p:cSldViewPr>
  </p:slideViewPr>
  <p:outlineViewPr>
    <p:cViewPr>
      <p:scale>
        <a:sx n="33" d="100"/>
        <a:sy n="33" d="100"/>
      </p:scale>
      <p:origin x="0" y="31002"/>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cs typeface="+mn-cs"/>
              </a:defRPr>
            </a:lvl1pPr>
          </a:lstStyle>
          <a:p>
            <a:pPr>
              <a:defRPr/>
            </a:pPr>
            <a:endParaRPr lang="en-US"/>
          </a:p>
        </p:txBody>
      </p:sp>
      <p:sp>
        <p:nvSpPr>
          <p:cNvPr id="50179"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cs typeface="+mn-cs"/>
              </a:defRPr>
            </a:lvl1pPr>
          </a:lstStyle>
          <a:p>
            <a:pPr>
              <a:defRPr/>
            </a:pPr>
            <a:endParaRPr lang="en-US"/>
          </a:p>
        </p:txBody>
      </p:sp>
      <p:sp>
        <p:nvSpPr>
          <p:cNvPr id="43012"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50181"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0182"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cs typeface="+mn-cs"/>
              </a:defRPr>
            </a:lvl1pPr>
          </a:lstStyle>
          <a:p>
            <a:pPr>
              <a:defRPr/>
            </a:pPr>
            <a:endParaRPr lang="en-US"/>
          </a:p>
        </p:txBody>
      </p:sp>
      <p:sp>
        <p:nvSpPr>
          <p:cNvPr id="50183"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cs typeface="+mn-cs"/>
              </a:defRPr>
            </a:lvl1pPr>
          </a:lstStyle>
          <a:p>
            <a:pPr>
              <a:defRPr/>
            </a:pPr>
            <a:fld id="{57C506FC-2DDA-42BA-A199-B6FC452F1DB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a:endParaRPr lang="el-GR" sz="240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endParaRPr lang="el-GR" sz="240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endParaRPr lang="el-GR" sz="240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endParaRPr lang="el-GR" sz="240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endParaRPr lang="el-GR" sz="240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endParaRPr lang="el-GR" sz="240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endParaRPr lang="el-GR" sz="240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endParaRPr lang="el-GR" sz="240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endParaRPr lang="el-GR" sz="240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endParaRPr lang="el-GR" sz="240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endParaRPr lang="el-GR" sz="240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endParaRPr lang="el-GR" sz="2400">
                  <a:latin typeface="Times New Roman" pitchFamily="18" charset="0"/>
                </a:endParaRPr>
              </a:p>
            </p:txBody>
          </p:sp>
        </p:grpSp>
      </p:grpSp>
      <p:sp>
        <p:nvSpPr>
          <p:cNvPr id="39955" name="Rectangle 19"/>
          <p:cNvSpPr>
            <a:spLocks noGrp="1" noChangeArrowheads="1"/>
          </p:cNvSpPr>
          <p:nvPr>
            <p:ph type="ctrTitle"/>
          </p:nvPr>
        </p:nvSpPr>
        <p:spPr>
          <a:xfrm>
            <a:off x="2971800" y="1828800"/>
            <a:ext cx="6019800" cy="2209800"/>
          </a:xfrm>
        </p:spPr>
        <p:txBody>
          <a:bodyPr/>
          <a:lstStyle>
            <a:lvl1pPr>
              <a:defRPr sz="4200">
                <a:solidFill>
                  <a:srgbClr val="FFFFFF"/>
                </a:solidFill>
              </a:defRPr>
            </a:lvl1pPr>
          </a:lstStyle>
          <a:p>
            <a:r>
              <a:rPr lang="en-US"/>
              <a:t>Click to edit Master title style</a:t>
            </a:r>
          </a:p>
        </p:txBody>
      </p:sp>
      <p:sp>
        <p:nvSpPr>
          <p:cNvPr id="3995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2600"/>
            </a:lvl1pPr>
          </a:lstStyle>
          <a:p>
            <a:r>
              <a:rPr lang="en-US"/>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a:defRPr smtClean="0"/>
            </a:lvl1pPr>
          </a:lstStyle>
          <a:p>
            <a:pPr>
              <a:defRPr/>
            </a:pPr>
            <a:r>
              <a:rPr lang="en-US"/>
              <a:t>Dan C. Marinescu</a:t>
            </a:r>
          </a:p>
        </p:txBody>
      </p:sp>
      <p:sp>
        <p:nvSpPr>
          <p:cNvPr id="19" name="Rectangle 17"/>
          <p:cNvSpPr>
            <a:spLocks noGrp="1" noChangeArrowheads="1"/>
          </p:cNvSpPr>
          <p:nvPr>
            <p:ph type="ftr" sz="quarter" idx="11"/>
          </p:nvPr>
        </p:nvSpPr>
        <p:spPr/>
        <p:txBody>
          <a:bodyPr/>
          <a:lstStyle>
            <a:lvl1pPr>
              <a:defRPr smtClean="0"/>
            </a:lvl1pPr>
          </a:lstStyle>
          <a:p>
            <a:pPr>
              <a:defRPr/>
            </a:pPr>
            <a:r>
              <a:rPr lang="en-US"/>
              <a:t>Cloud Computing: Theory and Practice.  Chapter 5</a:t>
            </a:r>
          </a:p>
        </p:txBody>
      </p:sp>
      <p:sp>
        <p:nvSpPr>
          <p:cNvPr id="20" name="Rectangle 18"/>
          <p:cNvSpPr>
            <a:spLocks noGrp="1" noChangeArrowheads="1"/>
          </p:cNvSpPr>
          <p:nvPr>
            <p:ph type="sldNum" sz="quarter" idx="12"/>
          </p:nvPr>
        </p:nvSpPr>
        <p:spPr/>
        <p:txBody>
          <a:bodyPr/>
          <a:lstStyle>
            <a:lvl1pPr>
              <a:defRPr/>
            </a:lvl1pPr>
          </a:lstStyle>
          <a:p>
            <a:pPr>
              <a:defRPr/>
            </a:pPr>
            <a:fld id="{4F41884C-3B38-4624-9355-A6327AFA499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r>
              <a:rPr lang="en-US"/>
              <a:t>Cloud Computing: Theory and Practice.  Chapter 5</a:t>
            </a:r>
          </a:p>
        </p:txBody>
      </p:sp>
      <p:sp>
        <p:nvSpPr>
          <p:cNvPr id="5" name="Rectangle 3"/>
          <p:cNvSpPr>
            <a:spLocks noGrp="1" noChangeArrowheads="1"/>
          </p:cNvSpPr>
          <p:nvPr>
            <p:ph type="sldNum" sz="quarter" idx="11"/>
          </p:nvPr>
        </p:nvSpPr>
        <p:spPr>
          <a:ln/>
        </p:spPr>
        <p:txBody>
          <a:bodyPr/>
          <a:lstStyle>
            <a:lvl1pPr>
              <a:defRPr/>
            </a:lvl1pPr>
          </a:lstStyle>
          <a:p>
            <a:pPr>
              <a:defRPr/>
            </a:pPr>
            <a:fld id="{324A6464-A028-4B11-AC0C-0D7D10DEBF78}"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r>
              <a:rPr lang="en-US"/>
              <a:t>Dan C. Marinescu</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r>
              <a:rPr lang="en-US"/>
              <a:t>Cloud Computing: Theory and Practice.  Chapter 5</a:t>
            </a:r>
          </a:p>
        </p:txBody>
      </p:sp>
      <p:sp>
        <p:nvSpPr>
          <p:cNvPr id="5" name="Rectangle 3"/>
          <p:cNvSpPr>
            <a:spLocks noGrp="1" noChangeArrowheads="1"/>
          </p:cNvSpPr>
          <p:nvPr>
            <p:ph type="sldNum" sz="quarter" idx="11"/>
          </p:nvPr>
        </p:nvSpPr>
        <p:spPr>
          <a:ln/>
        </p:spPr>
        <p:txBody>
          <a:bodyPr/>
          <a:lstStyle>
            <a:lvl1pPr>
              <a:defRPr/>
            </a:lvl1pPr>
          </a:lstStyle>
          <a:p>
            <a:pPr>
              <a:defRPr/>
            </a:pPr>
            <a:fld id="{4D1BDC7F-468D-47B2-AAD7-F5BEE4AF1B0B}"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r>
              <a:rPr lang="en-US"/>
              <a:t>Dan C. Marinescu</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r>
              <a:rPr lang="en-US"/>
              <a:t>Cloud Computing: Theory and Practice.  Chapter 5</a:t>
            </a:r>
          </a:p>
        </p:txBody>
      </p:sp>
      <p:sp>
        <p:nvSpPr>
          <p:cNvPr id="5" name="Rectangle 3"/>
          <p:cNvSpPr>
            <a:spLocks noGrp="1" noChangeArrowheads="1"/>
          </p:cNvSpPr>
          <p:nvPr>
            <p:ph type="sldNum" sz="quarter" idx="11"/>
          </p:nvPr>
        </p:nvSpPr>
        <p:spPr>
          <a:ln/>
        </p:spPr>
        <p:txBody>
          <a:bodyPr/>
          <a:lstStyle>
            <a:lvl1pPr>
              <a:defRPr/>
            </a:lvl1pPr>
          </a:lstStyle>
          <a:p>
            <a:pPr>
              <a:defRPr/>
            </a:pPr>
            <a:fld id="{022E7EB2-A355-4422-84EB-041E3F35424B}"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r>
              <a:rPr lang="en-US"/>
              <a:t>Dan C. Marinescu</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r>
              <a:rPr lang="en-US"/>
              <a:t>Cloud Computing: Theory and Practice.  Chapter 5</a:t>
            </a:r>
          </a:p>
        </p:txBody>
      </p:sp>
      <p:sp>
        <p:nvSpPr>
          <p:cNvPr id="5" name="Rectangle 3"/>
          <p:cNvSpPr>
            <a:spLocks noGrp="1" noChangeArrowheads="1"/>
          </p:cNvSpPr>
          <p:nvPr>
            <p:ph type="sldNum" sz="quarter" idx="11"/>
          </p:nvPr>
        </p:nvSpPr>
        <p:spPr>
          <a:ln/>
        </p:spPr>
        <p:txBody>
          <a:bodyPr/>
          <a:lstStyle>
            <a:lvl1pPr>
              <a:defRPr/>
            </a:lvl1pPr>
          </a:lstStyle>
          <a:p>
            <a:pPr>
              <a:defRPr/>
            </a:pPr>
            <a:fld id="{6D7FA8E4-3E96-4754-AEEF-805FFA7F8438}"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r>
              <a:rPr lang="en-US"/>
              <a:t>Dan C. Marinescu</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r>
              <a:rPr lang="en-US"/>
              <a:t>Cloud Computing: Theory and Practice.  Chapter 5</a:t>
            </a:r>
          </a:p>
        </p:txBody>
      </p:sp>
      <p:sp>
        <p:nvSpPr>
          <p:cNvPr id="6" name="Rectangle 3"/>
          <p:cNvSpPr>
            <a:spLocks noGrp="1" noChangeArrowheads="1"/>
          </p:cNvSpPr>
          <p:nvPr>
            <p:ph type="sldNum" sz="quarter" idx="11"/>
          </p:nvPr>
        </p:nvSpPr>
        <p:spPr>
          <a:ln/>
        </p:spPr>
        <p:txBody>
          <a:bodyPr/>
          <a:lstStyle>
            <a:lvl1pPr>
              <a:defRPr/>
            </a:lvl1pPr>
          </a:lstStyle>
          <a:p>
            <a:pPr>
              <a:defRPr/>
            </a:pPr>
            <a:fld id="{E7641C20-1A67-43E5-A735-8F2AC46AEAA0}"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r>
              <a:rPr lang="en-US"/>
              <a:t>Dan C. Marinescu</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r>
              <a:rPr lang="en-US"/>
              <a:t>Cloud Computing: Theory and Practice.  Chapter 5</a:t>
            </a:r>
          </a:p>
        </p:txBody>
      </p:sp>
      <p:sp>
        <p:nvSpPr>
          <p:cNvPr id="8" name="Rectangle 3"/>
          <p:cNvSpPr>
            <a:spLocks noGrp="1" noChangeArrowheads="1"/>
          </p:cNvSpPr>
          <p:nvPr>
            <p:ph type="sldNum" sz="quarter" idx="11"/>
          </p:nvPr>
        </p:nvSpPr>
        <p:spPr>
          <a:ln/>
        </p:spPr>
        <p:txBody>
          <a:bodyPr/>
          <a:lstStyle>
            <a:lvl1pPr>
              <a:defRPr/>
            </a:lvl1pPr>
          </a:lstStyle>
          <a:p>
            <a:pPr>
              <a:defRPr/>
            </a:pPr>
            <a:fld id="{301CBE26-7F30-4DFA-8481-47C3FD636933}" type="slidenum">
              <a:rPr lang="en-US"/>
              <a:pPr>
                <a:defRPr/>
              </a:pPr>
              <a:t>‹#›</a:t>
            </a:fld>
            <a:endParaRPr lang="en-US"/>
          </a:p>
        </p:txBody>
      </p:sp>
      <p:sp>
        <p:nvSpPr>
          <p:cNvPr id="9" name="Rectangle 16"/>
          <p:cNvSpPr>
            <a:spLocks noGrp="1" noChangeArrowheads="1"/>
          </p:cNvSpPr>
          <p:nvPr>
            <p:ph type="dt" sz="half" idx="12"/>
          </p:nvPr>
        </p:nvSpPr>
        <p:spPr>
          <a:ln/>
        </p:spPr>
        <p:txBody>
          <a:bodyPr/>
          <a:lstStyle>
            <a:lvl1pPr>
              <a:defRPr/>
            </a:lvl1pPr>
          </a:lstStyle>
          <a:p>
            <a:pPr>
              <a:defRPr/>
            </a:pPr>
            <a:r>
              <a:rPr lang="en-US"/>
              <a:t>Dan C. Marinescu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r>
              <a:rPr lang="en-US"/>
              <a:t>Cloud Computing: Theory and Practice.  Chapter 5</a:t>
            </a:r>
          </a:p>
        </p:txBody>
      </p:sp>
      <p:sp>
        <p:nvSpPr>
          <p:cNvPr id="4" name="Rectangle 3"/>
          <p:cNvSpPr>
            <a:spLocks noGrp="1" noChangeArrowheads="1"/>
          </p:cNvSpPr>
          <p:nvPr>
            <p:ph type="sldNum" sz="quarter" idx="11"/>
          </p:nvPr>
        </p:nvSpPr>
        <p:spPr>
          <a:ln/>
        </p:spPr>
        <p:txBody>
          <a:bodyPr/>
          <a:lstStyle>
            <a:lvl1pPr>
              <a:defRPr/>
            </a:lvl1pPr>
          </a:lstStyle>
          <a:p>
            <a:pPr>
              <a:defRPr/>
            </a:pPr>
            <a:fld id="{3D4AB5D7-E8EA-483D-9FA9-7C9949E514A1}" type="slidenum">
              <a:rPr lang="en-US"/>
              <a:pPr>
                <a:defRPr/>
              </a:pPr>
              <a:t>‹#›</a:t>
            </a:fld>
            <a:endParaRPr lang="en-US"/>
          </a:p>
        </p:txBody>
      </p:sp>
      <p:sp>
        <p:nvSpPr>
          <p:cNvPr id="5" name="Rectangle 16"/>
          <p:cNvSpPr>
            <a:spLocks noGrp="1" noChangeArrowheads="1"/>
          </p:cNvSpPr>
          <p:nvPr>
            <p:ph type="dt" sz="half" idx="12"/>
          </p:nvPr>
        </p:nvSpPr>
        <p:spPr>
          <a:ln/>
        </p:spPr>
        <p:txBody>
          <a:bodyPr/>
          <a:lstStyle>
            <a:lvl1pPr>
              <a:defRPr/>
            </a:lvl1pPr>
          </a:lstStyle>
          <a:p>
            <a:pPr>
              <a:defRPr/>
            </a:pPr>
            <a:r>
              <a:rPr lang="en-US"/>
              <a:t>Dan C. Marinescu</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r>
              <a:rPr lang="en-US"/>
              <a:t>Cloud Computing: Theory and Practice.  Chapter 5</a:t>
            </a:r>
          </a:p>
        </p:txBody>
      </p:sp>
      <p:sp>
        <p:nvSpPr>
          <p:cNvPr id="3" name="Rectangle 3"/>
          <p:cNvSpPr>
            <a:spLocks noGrp="1" noChangeArrowheads="1"/>
          </p:cNvSpPr>
          <p:nvPr>
            <p:ph type="sldNum" sz="quarter" idx="11"/>
          </p:nvPr>
        </p:nvSpPr>
        <p:spPr>
          <a:ln/>
        </p:spPr>
        <p:txBody>
          <a:bodyPr/>
          <a:lstStyle>
            <a:lvl1pPr>
              <a:defRPr/>
            </a:lvl1pPr>
          </a:lstStyle>
          <a:p>
            <a:pPr>
              <a:defRPr/>
            </a:pPr>
            <a:fld id="{AAD8FE82-7ECF-4C90-AD72-83D24236F995}" type="slidenum">
              <a:rPr lang="en-US"/>
              <a:pPr>
                <a:defRPr/>
              </a:pPr>
              <a:t>‹#›</a:t>
            </a:fld>
            <a:endParaRPr lang="en-US"/>
          </a:p>
        </p:txBody>
      </p:sp>
      <p:sp>
        <p:nvSpPr>
          <p:cNvPr id="4" name="Rectangle 16"/>
          <p:cNvSpPr>
            <a:spLocks noGrp="1" noChangeArrowheads="1"/>
          </p:cNvSpPr>
          <p:nvPr>
            <p:ph type="dt" sz="half" idx="12"/>
          </p:nvPr>
        </p:nvSpPr>
        <p:spPr>
          <a:ln/>
        </p:spPr>
        <p:txBody>
          <a:bodyPr/>
          <a:lstStyle>
            <a:lvl1pPr>
              <a:defRPr/>
            </a:lvl1pPr>
          </a:lstStyle>
          <a:p>
            <a:pPr>
              <a:defRPr/>
            </a:pPr>
            <a:r>
              <a:rPr lang="en-US"/>
              <a:t>Dan C. Marinescu</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r>
              <a:rPr lang="en-US"/>
              <a:t>Cloud Computing: Theory and Practice.  Chapter 5</a:t>
            </a:r>
          </a:p>
        </p:txBody>
      </p:sp>
      <p:sp>
        <p:nvSpPr>
          <p:cNvPr id="6" name="Rectangle 3"/>
          <p:cNvSpPr>
            <a:spLocks noGrp="1" noChangeArrowheads="1"/>
          </p:cNvSpPr>
          <p:nvPr>
            <p:ph type="sldNum" sz="quarter" idx="11"/>
          </p:nvPr>
        </p:nvSpPr>
        <p:spPr>
          <a:ln/>
        </p:spPr>
        <p:txBody>
          <a:bodyPr/>
          <a:lstStyle>
            <a:lvl1pPr>
              <a:defRPr/>
            </a:lvl1pPr>
          </a:lstStyle>
          <a:p>
            <a:pPr>
              <a:defRPr/>
            </a:pPr>
            <a:fld id="{621DA494-4ED9-41B1-A997-EE795F9A6BD9}"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r>
              <a:rPr lang="en-US"/>
              <a:t>Dan C. Marinescu</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r>
              <a:rPr lang="en-US"/>
              <a:t>Cloud Computing: Theory and Practice.  Chapter 5</a:t>
            </a:r>
          </a:p>
        </p:txBody>
      </p:sp>
      <p:sp>
        <p:nvSpPr>
          <p:cNvPr id="6" name="Rectangle 3"/>
          <p:cNvSpPr>
            <a:spLocks noGrp="1" noChangeArrowheads="1"/>
          </p:cNvSpPr>
          <p:nvPr>
            <p:ph type="sldNum" sz="quarter" idx="11"/>
          </p:nvPr>
        </p:nvSpPr>
        <p:spPr>
          <a:ln/>
        </p:spPr>
        <p:txBody>
          <a:bodyPr/>
          <a:lstStyle>
            <a:lvl1pPr>
              <a:defRPr/>
            </a:lvl1pPr>
          </a:lstStyle>
          <a:p>
            <a:pPr>
              <a:defRPr/>
            </a:pPr>
            <a:fld id="{4316592C-C4A3-44FF-A7A5-69630E80FCFC}"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r>
              <a:rPr lang="en-US"/>
              <a:t>Dan C. Marinescu</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smtClean="0">
                <a:cs typeface="+mn-cs"/>
              </a:defRPr>
            </a:lvl1pPr>
          </a:lstStyle>
          <a:p>
            <a:pPr>
              <a:defRPr/>
            </a:pPr>
            <a:r>
              <a:rPr lang="en-US"/>
              <a:t>Cloud Computing: Theory and Practice.  Chapter 5</a:t>
            </a:r>
          </a:p>
        </p:txBody>
      </p:sp>
      <p:sp>
        <p:nvSpPr>
          <p:cNvPr id="3891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cs typeface="+mn-cs"/>
              </a:defRPr>
            </a:lvl1pPr>
          </a:lstStyle>
          <a:p>
            <a:pPr>
              <a:defRPr/>
            </a:pPr>
            <a:fld id="{F8609AB3-7A8B-4F0B-9CF5-012C6A3B1F80}" type="slidenum">
              <a:rPr lang="en-US"/>
              <a:pPr>
                <a:defRPr/>
              </a:pPr>
              <a:t>‹#›</a:t>
            </a:fld>
            <a:endParaRPr lang="en-US"/>
          </a:p>
        </p:txBody>
      </p:sp>
      <p:grpSp>
        <p:nvGrpSpPr>
          <p:cNvPr id="1028" name="Group 4"/>
          <p:cNvGrpSpPr>
            <a:grpSpLocks/>
          </p:cNvGrpSpPr>
          <p:nvPr/>
        </p:nvGrpSpPr>
        <p:grpSpPr bwMode="auto">
          <a:xfrm>
            <a:off x="0" y="0"/>
            <a:ext cx="9144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a:endParaRPr lang="el-GR" sz="2400">
                <a:latin typeface="Times New Roman" pitchFamily="18" charset="0"/>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endParaRPr lang="el-GR" sz="2400">
                <a:latin typeface="Times New Roman" pitchFamily="18" charset="0"/>
              </a:endParaRPr>
            </a:p>
          </p:txBody>
        </p:sp>
        <p:sp>
          <p:nvSpPr>
            <p:cNvPr id="1034"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endParaRPr lang="el-GR">
                <a:solidFill>
                  <a:schemeClr val="hlink"/>
                </a:solidFill>
              </a:endParaRPr>
            </a:p>
          </p:txBody>
        </p:sp>
        <p:sp>
          <p:nvSpPr>
            <p:cNvPr id="1035"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endParaRPr lang="el-GR">
                <a:solidFill>
                  <a:schemeClr val="hlink"/>
                </a:solidFill>
              </a:endParaRPr>
            </a:p>
          </p:txBody>
        </p:sp>
        <p:sp>
          <p:nvSpPr>
            <p:cNvPr id="1036"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endParaRPr lang="el-GR">
                <a:solidFill>
                  <a:schemeClr val="accent2"/>
                </a:solidFill>
              </a:endParaRPr>
            </a:p>
          </p:txBody>
        </p:sp>
        <p:sp>
          <p:nvSpPr>
            <p:cNvPr id="1037"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endParaRPr lang="el-GR">
                <a:solidFill>
                  <a:schemeClr val="hlink"/>
                </a:solidFill>
              </a:endParaRPr>
            </a:p>
          </p:txBody>
        </p:sp>
        <p:sp>
          <p:nvSpPr>
            <p:cNvPr id="1038"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endParaRPr lang="el-GR" sz="2400">
                <a:latin typeface="Times New Roman" pitchFamily="18" charset="0"/>
              </a:endParaRPr>
            </a:p>
          </p:txBody>
        </p:sp>
        <p:sp>
          <p:nvSpPr>
            <p:cNvPr id="1039"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endParaRPr lang="el-GR">
                <a:solidFill>
                  <a:schemeClr val="accent2"/>
                </a:solidFill>
              </a:endParaRPr>
            </a:p>
          </p:txBody>
        </p:sp>
        <p:sp>
          <p:nvSpPr>
            <p:cNvPr id="1040"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endParaRPr lang="el-GR">
                <a:solidFill>
                  <a:schemeClr val="accent2"/>
                </a:solidFill>
              </a:endParaRPr>
            </a:p>
          </p:txBody>
        </p:sp>
      </p:grpSp>
      <p:sp>
        <p:nvSpPr>
          <p:cNvPr id="1029" name="Rectangle 14"/>
          <p:cNvSpPr>
            <a:spLocks noGrp="1" noChangeArrowheads="1"/>
          </p:cNvSpPr>
          <p:nvPr>
            <p:ph type="title"/>
          </p:nvPr>
        </p:nvSpPr>
        <p:spPr bwMode="auto">
          <a:xfrm>
            <a:off x="457200" y="457200"/>
            <a:ext cx="8229600" cy="8001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892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cs typeface="+mn-cs"/>
              </a:defRPr>
            </a:lvl1pPr>
          </a:lstStyle>
          <a:p>
            <a:pPr>
              <a:defRPr/>
            </a:pPr>
            <a:r>
              <a:rPr lang="en-US"/>
              <a:t>Dan C. Marinescu</a:t>
            </a:r>
          </a:p>
        </p:txBody>
      </p:sp>
    </p:spTree>
  </p:cSld>
  <p:clrMap bg1="lt1" tx1="dk1" bg2="lt2" tx2="dk2" accent1="accent1" accent2="accent2" accent3="accent3" accent4="accent4" accent5="accent5" accent6="accent6" hlink="hlink" folHlink="folHlink"/>
  <p:sldLayoutIdLst>
    <p:sldLayoutId id="2147483803"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hdr="0"/>
  <p:txStyles>
    <p:titleStyle>
      <a:lvl1pPr algn="l" rtl="0" eaLnBrk="0" fontAlgn="base" hangingPunct="0">
        <a:spcBef>
          <a:spcPct val="0"/>
        </a:spcBef>
        <a:spcAft>
          <a:spcPct val="0"/>
        </a:spcAft>
        <a:defRPr sz="36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Arial" charset="0"/>
        </a:defRPr>
      </a:lvl2pPr>
      <a:lvl3pPr algn="l" rtl="0" eaLnBrk="0" fontAlgn="base" hangingPunct="0">
        <a:spcBef>
          <a:spcPct val="0"/>
        </a:spcBef>
        <a:spcAft>
          <a:spcPct val="0"/>
        </a:spcAft>
        <a:defRPr sz="3600">
          <a:solidFill>
            <a:schemeClr val="tx1"/>
          </a:solidFill>
          <a:latin typeface="Arial" charset="0"/>
        </a:defRPr>
      </a:lvl3pPr>
      <a:lvl4pPr algn="l" rtl="0" eaLnBrk="0" fontAlgn="base" hangingPunct="0">
        <a:spcBef>
          <a:spcPct val="0"/>
        </a:spcBef>
        <a:spcAft>
          <a:spcPct val="0"/>
        </a:spcAft>
        <a:defRPr sz="3600">
          <a:solidFill>
            <a:schemeClr val="tx1"/>
          </a:solidFill>
          <a:latin typeface="Arial" charset="0"/>
        </a:defRPr>
      </a:lvl4pPr>
      <a:lvl5pPr algn="l" rtl="0" eaLnBrk="0" fontAlgn="base" hangingPunct="0">
        <a:spcBef>
          <a:spcPct val="0"/>
        </a:spcBef>
        <a:spcAft>
          <a:spcPct val="0"/>
        </a:spcAft>
        <a:defRPr sz="3600">
          <a:solidFill>
            <a:schemeClr val="tx1"/>
          </a:solidFill>
          <a:latin typeface="Arial" charset="0"/>
        </a:defRPr>
      </a:lvl5pPr>
      <a:lvl6pPr marL="457200" algn="l" rtl="0" fontAlgn="base">
        <a:spcBef>
          <a:spcPct val="0"/>
        </a:spcBef>
        <a:spcAft>
          <a:spcPct val="0"/>
        </a:spcAft>
        <a:defRPr sz="3600">
          <a:solidFill>
            <a:schemeClr val="tx1"/>
          </a:solidFill>
          <a:latin typeface="Arial" charset="0"/>
        </a:defRPr>
      </a:lvl6pPr>
      <a:lvl7pPr marL="914400" algn="l" rtl="0" fontAlgn="base">
        <a:spcBef>
          <a:spcPct val="0"/>
        </a:spcBef>
        <a:spcAft>
          <a:spcPct val="0"/>
        </a:spcAft>
        <a:defRPr sz="3600">
          <a:solidFill>
            <a:schemeClr val="tx1"/>
          </a:solidFill>
          <a:latin typeface="Arial" charset="0"/>
        </a:defRPr>
      </a:lvl7pPr>
      <a:lvl8pPr marL="1371600" algn="l" rtl="0" fontAlgn="base">
        <a:spcBef>
          <a:spcPct val="0"/>
        </a:spcBef>
        <a:spcAft>
          <a:spcPct val="0"/>
        </a:spcAft>
        <a:defRPr sz="3600">
          <a:solidFill>
            <a:schemeClr val="tx1"/>
          </a:solidFill>
          <a:latin typeface="Arial" charset="0"/>
        </a:defRPr>
      </a:lvl8pPr>
      <a:lvl9pPr marL="1828800" algn="l" rtl="0" fontAlgn="base">
        <a:spcBef>
          <a:spcPct val="0"/>
        </a:spcBef>
        <a:spcAft>
          <a:spcPct val="0"/>
        </a:spcAft>
        <a:defRPr sz="36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14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14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14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14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4.v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5.v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6.v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9.xml"/><Relationship Id="rId1" Type="http://schemas.openxmlformats.org/officeDocument/2006/relationships/vmlDrawing" Target="../drawings/vmlDrawing7.v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9.xml"/><Relationship Id="rId1" Type="http://schemas.openxmlformats.org/officeDocument/2006/relationships/vmlDrawing" Target="../drawings/vmlDrawing8.v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9.xml"/><Relationship Id="rId1" Type="http://schemas.openxmlformats.org/officeDocument/2006/relationships/vmlDrawing" Target="../drawings/vmlDrawing9.v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9.xml"/><Relationship Id="rId1" Type="http://schemas.openxmlformats.org/officeDocument/2006/relationships/vmlDrawing" Target="../drawings/vmlDrawing10.v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1047750" y="1828800"/>
            <a:ext cx="7858125" cy="1219200"/>
          </a:xfrm>
        </p:spPr>
        <p:txBody>
          <a:bodyPr/>
          <a:lstStyle/>
          <a:p>
            <a:pPr eaLnBrk="1" hangingPunct="1"/>
            <a:r>
              <a:rPr lang="en-US" sz="3600" smtClean="0"/>
              <a:t>  </a:t>
            </a:r>
            <a:r>
              <a:rPr lang="en-US" sz="4000" smtClean="0"/>
              <a:t>Chapter 5 – Cloud Resource </a:t>
            </a:r>
            <a:br>
              <a:rPr lang="en-US" sz="4000" smtClean="0"/>
            </a:br>
            <a:r>
              <a:rPr lang="en-US" sz="4000" smtClean="0"/>
              <a:t>                      Virtualization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2"/>
          <p:cNvSpPr>
            <a:spLocks noGrp="1"/>
          </p:cNvSpPr>
          <p:nvPr>
            <p:ph type="ftr" sz="quarter" idx="10"/>
          </p:nvPr>
        </p:nvSpPr>
        <p:spPr>
          <a:noFill/>
        </p:spPr>
        <p:txBody>
          <a:bodyPr/>
          <a:lstStyle/>
          <a:p>
            <a:r>
              <a:rPr lang="en-US"/>
              <a:t>Cloud Computing: Theory and Practice.  Chapter 5</a:t>
            </a:r>
          </a:p>
        </p:txBody>
      </p:sp>
      <p:sp>
        <p:nvSpPr>
          <p:cNvPr id="12291" name="Slide Number Placeholder 3"/>
          <p:cNvSpPr>
            <a:spLocks noGrp="1"/>
          </p:cNvSpPr>
          <p:nvPr>
            <p:ph type="sldNum" sz="quarter" idx="11"/>
          </p:nvPr>
        </p:nvSpPr>
        <p:spPr>
          <a:noFill/>
        </p:spPr>
        <p:txBody>
          <a:bodyPr/>
          <a:lstStyle/>
          <a:p>
            <a:fld id="{2C83132B-3BA3-4F00-BBBE-81458C74CB8C}" type="slidenum">
              <a:rPr lang="en-US" smtClean="0"/>
              <a:pPr/>
              <a:t>10</a:t>
            </a:fld>
            <a:endParaRPr lang="en-US" smtClean="0"/>
          </a:p>
        </p:txBody>
      </p:sp>
      <p:sp>
        <p:nvSpPr>
          <p:cNvPr id="12292" name="Date Placeholder 4"/>
          <p:cNvSpPr>
            <a:spLocks noGrp="1"/>
          </p:cNvSpPr>
          <p:nvPr>
            <p:ph type="dt" sz="quarter" idx="12"/>
          </p:nvPr>
        </p:nvSpPr>
        <p:spPr>
          <a:noFill/>
        </p:spPr>
        <p:txBody>
          <a:bodyPr/>
          <a:lstStyle/>
          <a:p>
            <a:r>
              <a:rPr lang="en-US"/>
              <a:t>Dan C. Marinescu</a:t>
            </a:r>
          </a:p>
        </p:txBody>
      </p:sp>
      <p:graphicFrame>
        <p:nvGraphicFramePr>
          <p:cNvPr id="12293" name="Object 5"/>
          <p:cNvGraphicFramePr>
            <a:graphicFrameLocks noChangeAspect="1"/>
          </p:cNvGraphicFramePr>
          <p:nvPr/>
        </p:nvGraphicFramePr>
        <p:xfrm>
          <a:off x="1722438" y="158750"/>
          <a:ext cx="5183187" cy="5927725"/>
        </p:xfrm>
        <a:graphic>
          <a:graphicData uri="http://schemas.openxmlformats.org/presentationml/2006/ole">
            <p:oleObj spid="_x0000_s12293" name="Visio" r:id="rId3" imgW="6621228" imgH="7575415" progId="">
              <p:embed/>
            </p:oleObj>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4"/>
          <p:cNvSpPr>
            <a:spLocks noGrp="1"/>
          </p:cNvSpPr>
          <p:nvPr>
            <p:ph type="title"/>
          </p:nvPr>
        </p:nvSpPr>
        <p:spPr>
          <a:xfrm>
            <a:off x="457200" y="457200"/>
            <a:ext cx="8410575" cy="762000"/>
          </a:xfrm>
        </p:spPr>
        <p:txBody>
          <a:bodyPr/>
          <a:lstStyle/>
          <a:p>
            <a:r>
              <a:rPr lang="en-US" sz="3200" smtClean="0"/>
              <a:t>Virtual machine monitor  (VMM / hypervisor)</a:t>
            </a:r>
          </a:p>
        </p:txBody>
      </p:sp>
      <p:sp>
        <p:nvSpPr>
          <p:cNvPr id="6" name="Content Placeholder 5"/>
          <p:cNvSpPr>
            <a:spLocks noGrp="1"/>
          </p:cNvSpPr>
          <p:nvPr>
            <p:ph idx="1"/>
          </p:nvPr>
        </p:nvSpPr>
        <p:spPr>
          <a:xfrm>
            <a:off x="457200" y="1533525"/>
            <a:ext cx="8229600" cy="4333875"/>
          </a:xfrm>
        </p:spPr>
        <p:txBody>
          <a:bodyPr/>
          <a:lstStyle/>
          <a:p>
            <a:pPr>
              <a:defRPr/>
            </a:pPr>
            <a:r>
              <a:rPr lang="en-US" sz="2000" dirty="0" smtClean="0"/>
              <a:t>Is the software that </a:t>
            </a:r>
            <a:r>
              <a:rPr lang="en-US" sz="2000" b="1" dirty="0" smtClean="0"/>
              <a:t>partitions </a:t>
            </a:r>
            <a:r>
              <a:rPr lang="en-US" sz="2000" b="1" dirty="0"/>
              <a:t>the resources of computer system </a:t>
            </a:r>
            <a:r>
              <a:rPr lang="en-US" sz="2000" dirty="0"/>
              <a:t>into one or more </a:t>
            </a:r>
            <a:r>
              <a:rPr lang="en-US" sz="2000" b="1" dirty="0"/>
              <a:t>virtual </a:t>
            </a:r>
            <a:r>
              <a:rPr lang="en-US" sz="2000" b="1" dirty="0" smtClean="0"/>
              <a:t>machines </a:t>
            </a:r>
            <a:r>
              <a:rPr lang="en-US" sz="2000" dirty="0" smtClean="0"/>
              <a:t>(VMs). Allows </a:t>
            </a:r>
            <a:r>
              <a:rPr lang="en-US" sz="2000" b="1" dirty="0"/>
              <a:t>several operating systems to run concurrently</a:t>
            </a:r>
            <a:r>
              <a:rPr lang="en-US" sz="2000" dirty="0"/>
              <a:t> on a single hardware </a:t>
            </a:r>
            <a:r>
              <a:rPr lang="en-US" sz="2000" dirty="0" smtClean="0"/>
              <a:t>platform. </a:t>
            </a:r>
          </a:p>
          <a:p>
            <a:pPr>
              <a:buFont typeface="Wingdings" pitchFamily="2" charset="2"/>
              <a:buNone/>
              <a:defRPr/>
            </a:pPr>
            <a:endParaRPr lang="en-US" sz="2000" dirty="0" smtClean="0"/>
          </a:p>
          <a:p>
            <a:pPr>
              <a:defRPr/>
            </a:pPr>
            <a:r>
              <a:rPr lang="en-US" sz="2000" dirty="0" smtClean="0"/>
              <a:t>A  VMM allows</a:t>
            </a:r>
          </a:p>
          <a:p>
            <a:pPr lvl="1">
              <a:defRPr/>
            </a:pPr>
            <a:r>
              <a:rPr lang="en-US" dirty="0" smtClean="0"/>
              <a:t>Multiple </a:t>
            </a:r>
            <a:r>
              <a:rPr lang="en-US" dirty="0"/>
              <a:t>services to share the same platform</a:t>
            </a:r>
            <a:r>
              <a:rPr lang="en-US" dirty="0" smtClean="0"/>
              <a:t>.</a:t>
            </a:r>
            <a:endParaRPr lang="en-US" dirty="0"/>
          </a:p>
          <a:p>
            <a:pPr lvl="1">
              <a:defRPr/>
            </a:pPr>
            <a:r>
              <a:rPr lang="en-US" dirty="0"/>
              <a:t>L</a:t>
            </a:r>
            <a:r>
              <a:rPr lang="en-US" dirty="0" smtClean="0"/>
              <a:t>ive migration - the </a:t>
            </a:r>
            <a:r>
              <a:rPr lang="en-US" dirty="0"/>
              <a:t>movement of a server from one platform to </a:t>
            </a:r>
            <a:r>
              <a:rPr lang="en-US" dirty="0" smtClean="0"/>
              <a:t>another.</a:t>
            </a:r>
            <a:endParaRPr lang="en-US" dirty="0"/>
          </a:p>
          <a:p>
            <a:pPr lvl="1">
              <a:defRPr/>
            </a:pPr>
            <a:r>
              <a:rPr lang="en-US" dirty="0" smtClean="0"/>
              <a:t>Virtualizes the CPU and Memory.</a:t>
            </a:r>
          </a:p>
          <a:p>
            <a:pPr lvl="1">
              <a:defRPr/>
            </a:pPr>
            <a:r>
              <a:rPr lang="en-US" dirty="0" smtClean="0"/>
              <a:t>Enforces </a:t>
            </a:r>
            <a:r>
              <a:rPr lang="en-US" dirty="0"/>
              <a:t>isolation among the systems, thus security.</a:t>
            </a:r>
          </a:p>
          <a:p>
            <a:pPr marL="457200" lvl="1" indent="0">
              <a:buFont typeface="Wingdings" pitchFamily="2" charset="2"/>
              <a:buNone/>
              <a:defRPr/>
            </a:pPr>
            <a:endParaRPr lang="en-US" dirty="0"/>
          </a:p>
        </p:txBody>
      </p:sp>
      <p:sp>
        <p:nvSpPr>
          <p:cNvPr id="13316" name="Footer Placeholder 1"/>
          <p:cNvSpPr>
            <a:spLocks noGrp="1"/>
          </p:cNvSpPr>
          <p:nvPr>
            <p:ph type="ftr" sz="quarter" idx="10"/>
          </p:nvPr>
        </p:nvSpPr>
        <p:spPr>
          <a:noFill/>
        </p:spPr>
        <p:txBody>
          <a:bodyPr/>
          <a:lstStyle/>
          <a:p>
            <a:r>
              <a:rPr lang="en-US"/>
              <a:t>Cloud Computing: Theory and Practice.  Chapter 5</a:t>
            </a:r>
          </a:p>
        </p:txBody>
      </p:sp>
      <p:sp>
        <p:nvSpPr>
          <p:cNvPr id="13317" name="Slide Number Placeholder 2"/>
          <p:cNvSpPr>
            <a:spLocks noGrp="1"/>
          </p:cNvSpPr>
          <p:nvPr>
            <p:ph type="sldNum" sz="quarter" idx="11"/>
          </p:nvPr>
        </p:nvSpPr>
        <p:spPr>
          <a:noFill/>
        </p:spPr>
        <p:txBody>
          <a:bodyPr/>
          <a:lstStyle/>
          <a:p>
            <a:fld id="{0CAD8CDE-78C1-48D1-8479-15379E6A1C25}" type="slidenum">
              <a:rPr lang="en-US" smtClean="0"/>
              <a:pPr/>
              <a:t>11</a:t>
            </a:fld>
            <a:endParaRPr lang="en-US" smtClean="0"/>
          </a:p>
        </p:txBody>
      </p:sp>
      <p:sp>
        <p:nvSpPr>
          <p:cNvPr id="13318" name="Date Placeholder 3"/>
          <p:cNvSpPr>
            <a:spLocks noGrp="1"/>
          </p:cNvSpPr>
          <p:nvPr>
            <p:ph type="dt" sz="quarter" idx="12"/>
          </p:nvPr>
        </p:nvSpPr>
        <p:spPr>
          <a:noFill/>
        </p:spPr>
        <p:txBody>
          <a:bodyPr/>
          <a:lstStyle/>
          <a:p>
            <a:r>
              <a:rPr lang="en-US"/>
              <a:t>Dan C. Marinescu</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523875"/>
            <a:ext cx="8229600" cy="590550"/>
          </a:xfrm>
        </p:spPr>
        <p:txBody>
          <a:bodyPr/>
          <a:lstStyle/>
          <a:p>
            <a:r>
              <a:rPr lang="en-US" sz="3200" smtClean="0"/>
              <a:t>VMM virtualizes the CPU and the memory</a:t>
            </a:r>
          </a:p>
        </p:txBody>
      </p:sp>
      <p:sp>
        <p:nvSpPr>
          <p:cNvPr id="14339" name="Content Placeholder 2"/>
          <p:cNvSpPr>
            <a:spLocks noGrp="1"/>
          </p:cNvSpPr>
          <p:nvPr>
            <p:ph idx="1"/>
          </p:nvPr>
        </p:nvSpPr>
        <p:spPr>
          <a:xfrm>
            <a:off x="457200" y="1323975"/>
            <a:ext cx="8229600" cy="4714875"/>
          </a:xfrm>
        </p:spPr>
        <p:txBody>
          <a:bodyPr/>
          <a:lstStyle/>
          <a:p>
            <a:r>
              <a:rPr lang="en-US" sz="2000" dirty="0" smtClean="0"/>
              <a:t>A  VMM </a:t>
            </a:r>
          </a:p>
          <a:p>
            <a:pPr lvl="1"/>
            <a:r>
              <a:rPr lang="en-US" dirty="0" smtClean="0"/>
              <a:t>Traps the </a:t>
            </a:r>
            <a:r>
              <a:rPr lang="en-US" u="sng" dirty="0" smtClean="0"/>
              <a:t>privileged instructions</a:t>
            </a:r>
            <a:r>
              <a:rPr lang="en-US" dirty="0" smtClean="0"/>
              <a:t> executed by a guest OS and enforces the correctness and safety of the operation.</a:t>
            </a:r>
          </a:p>
          <a:p>
            <a:pPr lvl="1"/>
            <a:r>
              <a:rPr lang="en-US" dirty="0" smtClean="0"/>
              <a:t>Traps </a:t>
            </a:r>
            <a:r>
              <a:rPr lang="en-US" u="sng" dirty="0" smtClean="0"/>
              <a:t>interrupts</a:t>
            </a:r>
            <a:r>
              <a:rPr lang="en-US" dirty="0" smtClean="0"/>
              <a:t> and dispatches them to the individual guest operating systems.</a:t>
            </a:r>
          </a:p>
          <a:p>
            <a:pPr lvl="1"/>
            <a:r>
              <a:rPr lang="en-US" dirty="0" smtClean="0"/>
              <a:t>Controls the virtual memory management. </a:t>
            </a:r>
          </a:p>
          <a:p>
            <a:pPr lvl="1"/>
            <a:r>
              <a:rPr lang="en-US" dirty="0" smtClean="0"/>
              <a:t>Maintains a </a:t>
            </a:r>
            <a:r>
              <a:rPr lang="en-US" u="sng" dirty="0" smtClean="0"/>
              <a:t>shadow page table </a:t>
            </a:r>
            <a:r>
              <a:rPr lang="en-US" dirty="0" smtClean="0"/>
              <a:t>for each guest OS and replicates any modification made by the guest OS in its own shadow page table. This shadow page table points to the actual page frame and it is used by the Memory Management Unit (MMU) for dynamic address translation.</a:t>
            </a:r>
          </a:p>
          <a:p>
            <a:pPr lvl="1"/>
            <a:r>
              <a:rPr lang="en-US" u="sng" dirty="0" smtClean="0"/>
              <a:t>Monitors the system performance </a:t>
            </a:r>
            <a:r>
              <a:rPr lang="en-US" dirty="0" smtClean="0"/>
              <a:t>and takes corrective actions to avoid performance degradation.  For example, the VMM may swap out a Virtual Machine  to avoid thrashing.</a:t>
            </a:r>
          </a:p>
          <a:p>
            <a:endParaRPr lang="en-US" sz="2000" dirty="0" smtClean="0"/>
          </a:p>
        </p:txBody>
      </p:sp>
      <p:sp>
        <p:nvSpPr>
          <p:cNvPr id="14340" name="Footer Placeholder 3"/>
          <p:cNvSpPr>
            <a:spLocks noGrp="1"/>
          </p:cNvSpPr>
          <p:nvPr>
            <p:ph type="ftr" sz="quarter" idx="10"/>
          </p:nvPr>
        </p:nvSpPr>
        <p:spPr>
          <a:noFill/>
        </p:spPr>
        <p:txBody>
          <a:bodyPr/>
          <a:lstStyle/>
          <a:p>
            <a:r>
              <a:rPr lang="en-US"/>
              <a:t>Cloud Computing: Theory and Practice.  Chapter 5</a:t>
            </a:r>
          </a:p>
        </p:txBody>
      </p:sp>
      <p:sp>
        <p:nvSpPr>
          <p:cNvPr id="14341" name="Slide Number Placeholder 4"/>
          <p:cNvSpPr>
            <a:spLocks noGrp="1"/>
          </p:cNvSpPr>
          <p:nvPr>
            <p:ph type="sldNum" sz="quarter" idx="11"/>
          </p:nvPr>
        </p:nvSpPr>
        <p:spPr>
          <a:noFill/>
        </p:spPr>
        <p:txBody>
          <a:bodyPr/>
          <a:lstStyle/>
          <a:p>
            <a:fld id="{1C908526-34B7-44AB-8A1A-B484660C3140}" type="slidenum">
              <a:rPr lang="en-US" smtClean="0"/>
              <a:pPr/>
              <a:t>12</a:t>
            </a:fld>
            <a:endParaRPr lang="en-US" smtClean="0"/>
          </a:p>
        </p:txBody>
      </p:sp>
      <p:sp>
        <p:nvSpPr>
          <p:cNvPr id="14342"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GB" dirty="0" smtClean="0"/>
              <a:t>Page Table</a:t>
            </a:r>
            <a:endParaRPr lang="en-GB" dirty="0"/>
          </a:p>
        </p:txBody>
      </p:sp>
      <p:sp>
        <p:nvSpPr>
          <p:cNvPr id="4" name="3 - Θέση υποσέλιδου"/>
          <p:cNvSpPr>
            <a:spLocks noGrp="1"/>
          </p:cNvSpPr>
          <p:nvPr>
            <p:ph type="ftr" sz="quarter" idx="10"/>
          </p:nvPr>
        </p:nvSpPr>
        <p:spPr/>
        <p:txBody>
          <a:bodyPr/>
          <a:lstStyle/>
          <a:p>
            <a:pPr>
              <a:defRPr/>
            </a:pPr>
            <a:r>
              <a:rPr lang="en-US" smtClean="0"/>
              <a:t>Cloud Computing: Theory and Practice.  Chapter 5</a:t>
            </a:r>
            <a:endParaRPr lang="en-US"/>
          </a:p>
        </p:txBody>
      </p:sp>
      <p:sp>
        <p:nvSpPr>
          <p:cNvPr id="5" name="4 - Θέση αριθμού διαφάνειας"/>
          <p:cNvSpPr>
            <a:spLocks noGrp="1"/>
          </p:cNvSpPr>
          <p:nvPr>
            <p:ph type="sldNum" sz="quarter" idx="11"/>
          </p:nvPr>
        </p:nvSpPr>
        <p:spPr/>
        <p:txBody>
          <a:bodyPr/>
          <a:lstStyle/>
          <a:p>
            <a:pPr>
              <a:defRPr/>
            </a:pPr>
            <a:fld id="{022E7EB2-A355-4422-84EB-041E3F35424B}" type="slidenum">
              <a:rPr lang="en-US" smtClean="0"/>
              <a:pPr>
                <a:defRPr/>
              </a:pPr>
              <a:t>13</a:t>
            </a:fld>
            <a:endParaRPr lang="en-US"/>
          </a:p>
        </p:txBody>
      </p:sp>
      <p:sp>
        <p:nvSpPr>
          <p:cNvPr id="6" name="5 - Θέση ημερομηνίας"/>
          <p:cNvSpPr>
            <a:spLocks noGrp="1"/>
          </p:cNvSpPr>
          <p:nvPr>
            <p:ph type="dt" sz="half" idx="12"/>
          </p:nvPr>
        </p:nvSpPr>
        <p:spPr/>
        <p:txBody>
          <a:bodyPr/>
          <a:lstStyle/>
          <a:p>
            <a:pPr>
              <a:defRPr/>
            </a:pPr>
            <a:r>
              <a:rPr lang="en-US" smtClean="0"/>
              <a:t>Dan C. Marinescu</a:t>
            </a:r>
            <a:endParaRPr lang="en-US"/>
          </a:p>
        </p:txBody>
      </p:sp>
      <p:pic>
        <p:nvPicPr>
          <p:cNvPr id="62466" name="Picture 2"/>
          <p:cNvPicPr>
            <a:picLocks noGrp="1" noChangeAspect="1" noChangeArrowheads="1"/>
          </p:cNvPicPr>
          <p:nvPr>
            <p:ph idx="1"/>
          </p:nvPr>
        </p:nvPicPr>
        <p:blipFill>
          <a:blip r:embed="rId2" cstate="print"/>
          <a:srcRect/>
          <a:stretch>
            <a:fillRect/>
          </a:stretch>
        </p:blipFill>
        <p:spPr bwMode="auto">
          <a:xfrm>
            <a:off x="3118908" y="693087"/>
            <a:ext cx="4585905" cy="5582502"/>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GB" dirty="0" smtClean="0"/>
              <a:t>Translation </a:t>
            </a:r>
            <a:r>
              <a:rPr lang="en-GB" dirty="0" err="1" smtClean="0"/>
              <a:t>lookaside</a:t>
            </a:r>
            <a:r>
              <a:rPr lang="en-GB" dirty="0" smtClean="0"/>
              <a:t> buffer (TLB), </a:t>
            </a:r>
            <a:endParaRPr lang="en-GB" dirty="0"/>
          </a:p>
        </p:txBody>
      </p:sp>
      <p:sp>
        <p:nvSpPr>
          <p:cNvPr id="4" name="3 - Θέση υποσέλιδου"/>
          <p:cNvSpPr>
            <a:spLocks noGrp="1"/>
          </p:cNvSpPr>
          <p:nvPr>
            <p:ph type="ftr" sz="quarter" idx="10"/>
          </p:nvPr>
        </p:nvSpPr>
        <p:spPr/>
        <p:txBody>
          <a:bodyPr/>
          <a:lstStyle/>
          <a:p>
            <a:pPr>
              <a:defRPr/>
            </a:pPr>
            <a:r>
              <a:rPr lang="en-US" smtClean="0"/>
              <a:t>Cloud Computing: Theory and Practice.  Chapter 5</a:t>
            </a:r>
            <a:endParaRPr lang="en-US"/>
          </a:p>
        </p:txBody>
      </p:sp>
      <p:sp>
        <p:nvSpPr>
          <p:cNvPr id="5" name="4 - Θέση αριθμού διαφάνειας"/>
          <p:cNvSpPr>
            <a:spLocks noGrp="1"/>
          </p:cNvSpPr>
          <p:nvPr>
            <p:ph type="sldNum" sz="quarter" idx="11"/>
          </p:nvPr>
        </p:nvSpPr>
        <p:spPr/>
        <p:txBody>
          <a:bodyPr/>
          <a:lstStyle/>
          <a:p>
            <a:pPr>
              <a:defRPr/>
            </a:pPr>
            <a:fld id="{022E7EB2-A355-4422-84EB-041E3F35424B}" type="slidenum">
              <a:rPr lang="en-US" smtClean="0"/>
              <a:pPr>
                <a:defRPr/>
              </a:pPr>
              <a:t>14</a:t>
            </a:fld>
            <a:endParaRPr lang="en-US"/>
          </a:p>
        </p:txBody>
      </p:sp>
      <p:sp>
        <p:nvSpPr>
          <p:cNvPr id="6" name="5 - Θέση ημερομηνίας"/>
          <p:cNvSpPr>
            <a:spLocks noGrp="1"/>
          </p:cNvSpPr>
          <p:nvPr>
            <p:ph type="dt" sz="half" idx="12"/>
          </p:nvPr>
        </p:nvSpPr>
        <p:spPr/>
        <p:txBody>
          <a:bodyPr/>
          <a:lstStyle/>
          <a:p>
            <a:pPr>
              <a:defRPr/>
            </a:pPr>
            <a:r>
              <a:rPr lang="en-US" smtClean="0"/>
              <a:t>Dan C. Marinescu</a:t>
            </a:r>
            <a:endParaRPr lang="en-US"/>
          </a:p>
        </p:txBody>
      </p:sp>
      <p:pic>
        <p:nvPicPr>
          <p:cNvPr id="63490" name="Picture 2"/>
          <p:cNvPicPr>
            <a:picLocks noGrp="1" noChangeAspect="1" noChangeArrowheads="1"/>
          </p:cNvPicPr>
          <p:nvPr>
            <p:ph idx="1"/>
          </p:nvPr>
        </p:nvPicPr>
        <p:blipFill>
          <a:blip r:embed="rId2" cstate="print"/>
          <a:srcRect/>
          <a:stretch>
            <a:fillRect/>
          </a:stretch>
        </p:blipFill>
        <p:spPr bwMode="auto">
          <a:xfrm>
            <a:off x="1918582" y="1579825"/>
            <a:ext cx="5810085" cy="455944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Direct Memory Access (DMA)</a:t>
            </a:r>
            <a:endParaRPr lang="en-GB" dirty="0"/>
          </a:p>
        </p:txBody>
      </p:sp>
      <p:sp>
        <p:nvSpPr>
          <p:cNvPr id="4" name="3 - Θέση υποσέλιδου"/>
          <p:cNvSpPr>
            <a:spLocks noGrp="1"/>
          </p:cNvSpPr>
          <p:nvPr>
            <p:ph type="ftr" sz="quarter" idx="10"/>
          </p:nvPr>
        </p:nvSpPr>
        <p:spPr/>
        <p:txBody>
          <a:bodyPr/>
          <a:lstStyle/>
          <a:p>
            <a:pPr>
              <a:defRPr/>
            </a:pPr>
            <a:r>
              <a:rPr lang="en-US" smtClean="0"/>
              <a:t>Cloud Computing: Theory and Practice.  Chapter 5</a:t>
            </a:r>
            <a:endParaRPr lang="en-US"/>
          </a:p>
        </p:txBody>
      </p:sp>
      <p:sp>
        <p:nvSpPr>
          <p:cNvPr id="5" name="4 - Θέση αριθμού διαφάνειας"/>
          <p:cNvSpPr>
            <a:spLocks noGrp="1"/>
          </p:cNvSpPr>
          <p:nvPr>
            <p:ph type="sldNum" sz="quarter" idx="11"/>
          </p:nvPr>
        </p:nvSpPr>
        <p:spPr/>
        <p:txBody>
          <a:bodyPr/>
          <a:lstStyle/>
          <a:p>
            <a:pPr>
              <a:defRPr/>
            </a:pPr>
            <a:fld id="{022E7EB2-A355-4422-84EB-041E3F35424B}" type="slidenum">
              <a:rPr lang="en-US" smtClean="0"/>
              <a:pPr>
                <a:defRPr/>
              </a:pPr>
              <a:t>15</a:t>
            </a:fld>
            <a:endParaRPr lang="en-US"/>
          </a:p>
        </p:txBody>
      </p:sp>
      <p:sp>
        <p:nvSpPr>
          <p:cNvPr id="6" name="5 - Θέση ημερομηνίας"/>
          <p:cNvSpPr>
            <a:spLocks noGrp="1"/>
          </p:cNvSpPr>
          <p:nvPr>
            <p:ph type="dt" sz="half" idx="12"/>
          </p:nvPr>
        </p:nvSpPr>
        <p:spPr/>
        <p:txBody>
          <a:bodyPr/>
          <a:lstStyle/>
          <a:p>
            <a:pPr>
              <a:defRPr/>
            </a:pPr>
            <a:r>
              <a:rPr lang="en-US" smtClean="0"/>
              <a:t>Dan C. Marinescu</a:t>
            </a:r>
            <a:endParaRPr lang="en-US"/>
          </a:p>
        </p:txBody>
      </p:sp>
      <p:pic>
        <p:nvPicPr>
          <p:cNvPr id="64514" name="Picture 2"/>
          <p:cNvPicPr>
            <a:picLocks noGrp="1" noChangeAspect="1" noChangeArrowheads="1"/>
          </p:cNvPicPr>
          <p:nvPr>
            <p:ph idx="1"/>
          </p:nvPr>
        </p:nvPicPr>
        <p:blipFill>
          <a:blip r:embed="rId2" cstate="print"/>
          <a:srcRect/>
          <a:stretch>
            <a:fillRect/>
          </a:stretch>
        </p:blipFill>
        <p:spPr bwMode="auto">
          <a:xfrm>
            <a:off x="3946331" y="1746801"/>
            <a:ext cx="4577467" cy="3566731"/>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514350"/>
            <a:ext cx="8229600" cy="581025"/>
          </a:xfrm>
        </p:spPr>
        <p:txBody>
          <a:bodyPr/>
          <a:lstStyle/>
          <a:p>
            <a:r>
              <a:rPr lang="en-US" sz="3200" smtClean="0"/>
              <a:t>Virtual machines (VMs)</a:t>
            </a:r>
          </a:p>
        </p:txBody>
      </p:sp>
      <p:sp>
        <p:nvSpPr>
          <p:cNvPr id="15363" name="Content Placeholder 2"/>
          <p:cNvSpPr>
            <a:spLocks noGrp="1"/>
          </p:cNvSpPr>
          <p:nvPr>
            <p:ph idx="1"/>
          </p:nvPr>
        </p:nvSpPr>
        <p:spPr>
          <a:xfrm>
            <a:off x="647700" y="1533525"/>
            <a:ext cx="8039100" cy="4333875"/>
          </a:xfrm>
        </p:spPr>
        <p:txBody>
          <a:bodyPr/>
          <a:lstStyle/>
          <a:p>
            <a:r>
              <a:rPr lang="en-US" sz="2000" dirty="0" smtClean="0"/>
              <a:t>VM - isolated environment that appears to be a whole computer, but actually only has access to a portion of the computer resources.</a:t>
            </a:r>
          </a:p>
          <a:p>
            <a:r>
              <a:rPr lang="en-US" sz="2000" dirty="0" smtClean="0"/>
              <a:t>Two VM Types:</a:t>
            </a:r>
          </a:p>
          <a:p>
            <a:pPr lvl="1"/>
            <a:r>
              <a:rPr lang="en-US" sz="1600" dirty="0" smtClean="0"/>
              <a:t>Process VM -  a virtual platform created for an individual process and destroyed once the process terminates.</a:t>
            </a:r>
          </a:p>
          <a:p>
            <a:pPr lvl="1"/>
            <a:r>
              <a:rPr lang="en-US" sz="1600" dirty="0" smtClean="0"/>
              <a:t>System VM - supports an operating system together with many user processes (</a:t>
            </a:r>
            <a:r>
              <a:rPr lang="en-US" sz="1600" dirty="0" err="1" smtClean="0"/>
              <a:t>eg</a:t>
            </a:r>
            <a:r>
              <a:rPr lang="en-US" sz="1600" dirty="0" smtClean="0"/>
              <a:t>. Java Virtual Machine – JVM). </a:t>
            </a:r>
          </a:p>
          <a:p>
            <a:r>
              <a:rPr lang="en-US" sz="2000" dirty="0" smtClean="0"/>
              <a:t>For systems with the same ISA:</a:t>
            </a:r>
          </a:p>
          <a:p>
            <a:pPr lvl="1"/>
            <a:r>
              <a:rPr lang="en-US" sz="1600" dirty="0" smtClean="0"/>
              <a:t>Traditional VM - supports multiple virtual machines and </a:t>
            </a:r>
            <a:r>
              <a:rPr lang="en-US" sz="1600" u="sng" dirty="0" smtClean="0"/>
              <a:t>runs directly on the hardware</a:t>
            </a:r>
            <a:r>
              <a:rPr lang="en-US" sz="1600" dirty="0" smtClean="0"/>
              <a:t>.</a:t>
            </a:r>
          </a:p>
          <a:p>
            <a:pPr lvl="1"/>
            <a:r>
              <a:rPr lang="en-US" sz="1600" dirty="0" smtClean="0"/>
              <a:t>Hybrid VM - </a:t>
            </a:r>
            <a:r>
              <a:rPr lang="en-US" sz="1600" u="sng" dirty="0" smtClean="0"/>
              <a:t>shares the hardware with a host operating system </a:t>
            </a:r>
            <a:r>
              <a:rPr lang="en-US" sz="1600" dirty="0" smtClean="0"/>
              <a:t>and supports multiple virtual machines. </a:t>
            </a:r>
          </a:p>
          <a:p>
            <a:pPr lvl="1"/>
            <a:r>
              <a:rPr lang="en-US" sz="1600" dirty="0" smtClean="0"/>
              <a:t>Hosted VM - runs under a host operating system.</a:t>
            </a:r>
          </a:p>
        </p:txBody>
      </p:sp>
      <p:sp>
        <p:nvSpPr>
          <p:cNvPr id="15364" name="Footer Placeholder 3"/>
          <p:cNvSpPr>
            <a:spLocks noGrp="1"/>
          </p:cNvSpPr>
          <p:nvPr>
            <p:ph type="ftr" sz="quarter" idx="10"/>
          </p:nvPr>
        </p:nvSpPr>
        <p:spPr>
          <a:noFill/>
        </p:spPr>
        <p:txBody>
          <a:bodyPr/>
          <a:lstStyle/>
          <a:p>
            <a:r>
              <a:rPr lang="en-US"/>
              <a:t>Cloud Computing: Theory and Practice.  Chapter 5</a:t>
            </a:r>
          </a:p>
        </p:txBody>
      </p:sp>
      <p:sp>
        <p:nvSpPr>
          <p:cNvPr id="15365" name="Slide Number Placeholder 4"/>
          <p:cNvSpPr>
            <a:spLocks noGrp="1"/>
          </p:cNvSpPr>
          <p:nvPr>
            <p:ph type="sldNum" sz="quarter" idx="11"/>
          </p:nvPr>
        </p:nvSpPr>
        <p:spPr>
          <a:noFill/>
        </p:spPr>
        <p:txBody>
          <a:bodyPr/>
          <a:lstStyle/>
          <a:p>
            <a:fld id="{DBCEE0CD-EFD5-4113-BA97-82A1F222449A}" type="slidenum">
              <a:rPr lang="en-US" smtClean="0"/>
              <a:pPr/>
              <a:t>16</a:t>
            </a:fld>
            <a:endParaRPr lang="en-US" smtClean="0"/>
          </a:p>
        </p:txBody>
      </p:sp>
      <p:sp>
        <p:nvSpPr>
          <p:cNvPr id="15366"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14325" y="457200"/>
            <a:ext cx="8743950" cy="561975"/>
          </a:xfrm>
        </p:spPr>
        <p:txBody>
          <a:bodyPr/>
          <a:lstStyle/>
          <a:p>
            <a:r>
              <a:rPr lang="en-US" sz="3200" smtClean="0"/>
              <a:t> Traditional, hybrid, and hosted VMs</a:t>
            </a:r>
          </a:p>
        </p:txBody>
      </p:sp>
      <p:sp>
        <p:nvSpPr>
          <p:cNvPr id="16387" name="Footer Placeholder 2"/>
          <p:cNvSpPr>
            <a:spLocks noGrp="1"/>
          </p:cNvSpPr>
          <p:nvPr>
            <p:ph type="ftr" sz="quarter" idx="10"/>
          </p:nvPr>
        </p:nvSpPr>
        <p:spPr>
          <a:noFill/>
        </p:spPr>
        <p:txBody>
          <a:bodyPr/>
          <a:lstStyle/>
          <a:p>
            <a:r>
              <a:rPr lang="en-US"/>
              <a:t>Cloud Computing: Theory and Practice.  Chapter 5</a:t>
            </a:r>
          </a:p>
        </p:txBody>
      </p:sp>
      <p:sp>
        <p:nvSpPr>
          <p:cNvPr id="16388" name="Slide Number Placeholder 3"/>
          <p:cNvSpPr>
            <a:spLocks noGrp="1"/>
          </p:cNvSpPr>
          <p:nvPr>
            <p:ph type="sldNum" sz="quarter" idx="11"/>
          </p:nvPr>
        </p:nvSpPr>
        <p:spPr>
          <a:noFill/>
        </p:spPr>
        <p:txBody>
          <a:bodyPr/>
          <a:lstStyle/>
          <a:p>
            <a:fld id="{90BE348E-1069-4CF0-9F2A-E791FF30D342}" type="slidenum">
              <a:rPr lang="en-US" smtClean="0"/>
              <a:pPr/>
              <a:t>17</a:t>
            </a:fld>
            <a:endParaRPr lang="en-US" smtClean="0"/>
          </a:p>
        </p:txBody>
      </p:sp>
      <p:sp>
        <p:nvSpPr>
          <p:cNvPr id="16389" name="Date Placeholder 4"/>
          <p:cNvSpPr>
            <a:spLocks noGrp="1"/>
          </p:cNvSpPr>
          <p:nvPr>
            <p:ph type="dt" sz="quarter" idx="12"/>
          </p:nvPr>
        </p:nvSpPr>
        <p:spPr>
          <a:noFill/>
        </p:spPr>
        <p:txBody>
          <a:bodyPr/>
          <a:lstStyle/>
          <a:p>
            <a:r>
              <a:rPr lang="en-US"/>
              <a:t>Dan C. Marinescu</a:t>
            </a:r>
          </a:p>
        </p:txBody>
      </p:sp>
      <p:graphicFrame>
        <p:nvGraphicFramePr>
          <p:cNvPr id="16390" name="Object 5"/>
          <p:cNvGraphicFramePr>
            <a:graphicFrameLocks noChangeAspect="1"/>
          </p:cNvGraphicFramePr>
          <p:nvPr/>
        </p:nvGraphicFramePr>
        <p:xfrm>
          <a:off x="2428875" y="1201738"/>
          <a:ext cx="4038600" cy="5078412"/>
        </p:xfrm>
        <a:graphic>
          <a:graphicData uri="http://schemas.openxmlformats.org/presentationml/2006/ole">
            <p:oleObj spid="_x0000_s16390" name="Visio" r:id="rId3" imgW="7684472" imgH="9662268" progId="">
              <p:embed/>
            </p:oleObj>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2"/>
          <p:cNvSpPr>
            <a:spLocks noGrp="1"/>
          </p:cNvSpPr>
          <p:nvPr>
            <p:ph type="ftr" sz="quarter" idx="10"/>
          </p:nvPr>
        </p:nvSpPr>
        <p:spPr>
          <a:noFill/>
        </p:spPr>
        <p:txBody>
          <a:bodyPr/>
          <a:lstStyle/>
          <a:p>
            <a:r>
              <a:rPr lang="en-US"/>
              <a:t>Cloud Computing: Theory and Practice.  Chapter 5</a:t>
            </a:r>
          </a:p>
        </p:txBody>
      </p:sp>
      <p:sp>
        <p:nvSpPr>
          <p:cNvPr id="17411" name="Slide Number Placeholder 3"/>
          <p:cNvSpPr>
            <a:spLocks noGrp="1"/>
          </p:cNvSpPr>
          <p:nvPr>
            <p:ph type="sldNum" sz="quarter" idx="11"/>
          </p:nvPr>
        </p:nvSpPr>
        <p:spPr>
          <a:noFill/>
        </p:spPr>
        <p:txBody>
          <a:bodyPr/>
          <a:lstStyle/>
          <a:p>
            <a:fld id="{1E2CFAF8-9B09-4495-BE40-90F71AC39EA0}" type="slidenum">
              <a:rPr lang="en-US" smtClean="0"/>
              <a:pPr/>
              <a:t>18</a:t>
            </a:fld>
            <a:endParaRPr lang="en-US" smtClean="0"/>
          </a:p>
        </p:txBody>
      </p:sp>
      <p:sp>
        <p:nvSpPr>
          <p:cNvPr id="17412" name="Date Placeholder 4"/>
          <p:cNvSpPr>
            <a:spLocks noGrp="1"/>
          </p:cNvSpPr>
          <p:nvPr>
            <p:ph type="dt" sz="quarter" idx="12"/>
          </p:nvPr>
        </p:nvSpPr>
        <p:spPr>
          <a:noFill/>
        </p:spPr>
        <p:txBody>
          <a:bodyPr/>
          <a:lstStyle/>
          <a:p>
            <a:r>
              <a:rPr lang="en-US"/>
              <a:t>Dan C. Marinescu</a:t>
            </a:r>
          </a:p>
        </p:txBody>
      </p:sp>
      <p:pic>
        <p:nvPicPr>
          <p:cNvPr id="17413" name="Picture 2" descr="C:\CloudComputing\LectureNotesDecember6\Slides\snapshots\VMs.PNG"/>
          <p:cNvPicPr>
            <a:picLocks noChangeAspect="1" noChangeArrowheads="1"/>
          </p:cNvPicPr>
          <p:nvPr/>
        </p:nvPicPr>
        <p:blipFill>
          <a:blip r:embed="rId2" cstate="print"/>
          <a:srcRect/>
          <a:stretch>
            <a:fillRect/>
          </a:stretch>
        </p:blipFill>
        <p:spPr bwMode="auto">
          <a:xfrm>
            <a:off x="842963" y="490538"/>
            <a:ext cx="7548562" cy="5805487"/>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p:cNvSpPr>
            <a:spLocks noGrp="1"/>
          </p:cNvSpPr>
          <p:nvPr>
            <p:ph type="title"/>
          </p:nvPr>
        </p:nvSpPr>
        <p:spPr>
          <a:xfrm>
            <a:off x="457200" y="457200"/>
            <a:ext cx="8229600" cy="666750"/>
          </a:xfrm>
        </p:spPr>
        <p:txBody>
          <a:bodyPr/>
          <a:lstStyle/>
          <a:p>
            <a:r>
              <a:rPr lang="en-US" sz="3200" smtClean="0"/>
              <a:t>Performance and security isolation</a:t>
            </a:r>
          </a:p>
        </p:txBody>
      </p:sp>
      <p:sp>
        <p:nvSpPr>
          <p:cNvPr id="18435" name="Content Placeholder 5"/>
          <p:cNvSpPr>
            <a:spLocks noGrp="1"/>
          </p:cNvSpPr>
          <p:nvPr>
            <p:ph idx="1"/>
          </p:nvPr>
        </p:nvSpPr>
        <p:spPr>
          <a:xfrm>
            <a:off x="638175" y="1076325"/>
            <a:ext cx="8058150" cy="5257800"/>
          </a:xfrm>
        </p:spPr>
        <p:txBody>
          <a:bodyPr/>
          <a:lstStyle/>
          <a:p>
            <a:r>
              <a:rPr lang="en-US" sz="2000" dirty="0" smtClean="0"/>
              <a:t>The run-time behavior of an application is affected by other applications running concurrently on the same platform and competing for CPU cycles, cache, main memory, disk and network access. Thus, it is difficult to predict the completion time!</a:t>
            </a:r>
          </a:p>
          <a:p>
            <a:endParaRPr lang="en-US" sz="2000" dirty="0" smtClean="0"/>
          </a:p>
          <a:p>
            <a:r>
              <a:rPr lang="en-US" sz="2000" dirty="0" smtClean="0"/>
              <a:t>Performance isolation - a critical condition for </a:t>
            </a:r>
            <a:r>
              <a:rPr lang="en-US" sz="2000" dirty="0" err="1" smtClean="0"/>
              <a:t>QoS</a:t>
            </a:r>
            <a:r>
              <a:rPr lang="en-US" sz="2000" dirty="0" smtClean="0"/>
              <a:t> guarantees in shared computing environments.</a:t>
            </a:r>
          </a:p>
          <a:p>
            <a:endParaRPr lang="en-US" sz="2000" dirty="0" smtClean="0"/>
          </a:p>
          <a:p>
            <a:r>
              <a:rPr lang="en-US" sz="2000" dirty="0" smtClean="0"/>
              <a:t>A VMM (</a:t>
            </a:r>
            <a:r>
              <a:rPr lang="en-US" sz="2000" b="1" dirty="0" smtClean="0"/>
              <a:t>multiplexes full OS than processes</a:t>
            </a:r>
            <a:r>
              <a:rPr lang="en-US" sz="2000" dirty="0" smtClean="0"/>
              <a:t>) is a much simpler and better specified system than a traditional operating system.  Example - </a:t>
            </a:r>
            <a:r>
              <a:rPr lang="en-US" sz="2000" dirty="0" err="1" smtClean="0"/>
              <a:t>Xen</a:t>
            </a:r>
            <a:r>
              <a:rPr lang="en-US" sz="2000" dirty="0" smtClean="0"/>
              <a:t> has approximately 60,000 lines of code; Denali has only about half, 30,000.</a:t>
            </a:r>
          </a:p>
          <a:p>
            <a:endParaRPr lang="en-US" sz="2000" dirty="0" smtClean="0"/>
          </a:p>
          <a:p>
            <a:r>
              <a:rPr lang="en-US" sz="2000" dirty="0" smtClean="0"/>
              <a:t>The security vulnerability of VMMs is considerably reduced as the </a:t>
            </a:r>
            <a:r>
              <a:rPr lang="en-US" sz="2000" b="1" dirty="0" smtClean="0"/>
              <a:t>systems expose a much smaller number of privileged functions</a:t>
            </a:r>
            <a:r>
              <a:rPr lang="en-US" sz="2000" dirty="0" smtClean="0"/>
              <a:t>.</a:t>
            </a:r>
          </a:p>
          <a:p>
            <a:endParaRPr lang="en-US" sz="2000" dirty="0" smtClean="0"/>
          </a:p>
        </p:txBody>
      </p:sp>
      <p:sp>
        <p:nvSpPr>
          <p:cNvPr id="18436" name="Footer Placeholder 1"/>
          <p:cNvSpPr>
            <a:spLocks noGrp="1"/>
          </p:cNvSpPr>
          <p:nvPr>
            <p:ph type="ftr" sz="quarter" idx="10"/>
          </p:nvPr>
        </p:nvSpPr>
        <p:spPr>
          <a:noFill/>
        </p:spPr>
        <p:txBody>
          <a:bodyPr/>
          <a:lstStyle/>
          <a:p>
            <a:r>
              <a:rPr lang="en-US"/>
              <a:t>Cloud Computing: Theory and Practice.  Chapter 5</a:t>
            </a:r>
          </a:p>
        </p:txBody>
      </p:sp>
      <p:sp>
        <p:nvSpPr>
          <p:cNvPr id="18437" name="Slide Number Placeholder 2"/>
          <p:cNvSpPr>
            <a:spLocks noGrp="1"/>
          </p:cNvSpPr>
          <p:nvPr>
            <p:ph type="sldNum" sz="quarter" idx="11"/>
          </p:nvPr>
        </p:nvSpPr>
        <p:spPr>
          <a:noFill/>
        </p:spPr>
        <p:txBody>
          <a:bodyPr/>
          <a:lstStyle/>
          <a:p>
            <a:fld id="{7297BF84-45EF-4188-9806-F33465D7C491}" type="slidenum">
              <a:rPr lang="en-US" smtClean="0"/>
              <a:pPr/>
              <a:t>19</a:t>
            </a:fld>
            <a:endParaRPr lang="en-US" smtClean="0"/>
          </a:p>
        </p:txBody>
      </p:sp>
      <p:sp>
        <p:nvSpPr>
          <p:cNvPr id="18438" name="Date Placeholder 3"/>
          <p:cNvSpPr>
            <a:spLocks noGrp="1"/>
          </p:cNvSpPr>
          <p:nvPr>
            <p:ph type="dt" sz="quarter" idx="12"/>
          </p:nvPr>
        </p:nvSpPr>
        <p:spPr>
          <a:noFill/>
        </p:spPr>
        <p:txBody>
          <a:bodyPr/>
          <a:lstStyle/>
          <a:p>
            <a:r>
              <a:rPr lang="en-US"/>
              <a:t>Dan C. Marinescu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5"/>
          <p:cNvSpPr>
            <a:spLocks noGrp="1"/>
          </p:cNvSpPr>
          <p:nvPr>
            <p:ph type="title"/>
          </p:nvPr>
        </p:nvSpPr>
        <p:spPr>
          <a:xfrm>
            <a:off x="447675" y="533400"/>
            <a:ext cx="8239125" cy="523875"/>
          </a:xfrm>
        </p:spPr>
        <p:txBody>
          <a:bodyPr/>
          <a:lstStyle/>
          <a:p>
            <a:r>
              <a:rPr lang="en-US" sz="3200" smtClean="0"/>
              <a:t>Contents</a:t>
            </a:r>
          </a:p>
        </p:txBody>
      </p:sp>
      <p:sp>
        <p:nvSpPr>
          <p:cNvPr id="4099" name="Content Placeholder 6"/>
          <p:cNvSpPr>
            <a:spLocks noGrp="1"/>
          </p:cNvSpPr>
          <p:nvPr>
            <p:ph idx="1"/>
          </p:nvPr>
        </p:nvSpPr>
        <p:spPr>
          <a:xfrm>
            <a:off x="685800" y="1304925"/>
            <a:ext cx="8229600" cy="4724400"/>
          </a:xfrm>
        </p:spPr>
        <p:txBody>
          <a:bodyPr/>
          <a:lstStyle/>
          <a:p>
            <a:pPr marL="0" indent="0"/>
            <a:r>
              <a:rPr lang="en-US" sz="2000" smtClean="0"/>
              <a:t>  Virtualization.</a:t>
            </a:r>
          </a:p>
          <a:p>
            <a:pPr marL="0" indent="0"/>
            <a:r>
              <a:rPr lang="en-US" sz="2000" smtClean="0"/>
              <a:t>  Layering and virtualization.</a:t>
            </a:r>
          </a:p>
          <a:p>
            <a:pPr marL="0" indent="0"/>
            <a:r>
              <a:rPr lang="en-US" sz="2000" smtClean="0"/>
              <a:t>  Virtual machine monitor. </a:t>
            </a:r>
          </a:p>
          <a:p>
            <a:pPr marL="0" indent="0"/>
            <a:r>
              <a:rPr lang="en-US" sz="2000" smtClean="0"/>
              <a:t>  Virtual machine.</a:t>
            </a:r>
          </a:p>
          <a:p>
            <a:pPr marL="0" indent="0"/>
            <a:r>
              <a:rPr lang="en-US" sz="2000" smtClean="0"/>
              <a:t>  Performance and security isolation.</a:t>
            </a:r>
          </a:p>
          <a:p>
            <a:pPr marL="0" indent="0"/>
            <a:r>
              <a:rPr lang="en-US" sz="2000" smtClean="0"/>
              <a:t>  Architectural support for virtualization.</a:t>
            </a:r>
          </a:p>
          <a:p>
            <a:pPr marL="0" indent="0"/>
            <a:r>
              <a:rPr lang="en-US" sz="2000" smtClean="0"/>
              <a:t>  x86 support for virtualization.</a:t>
            </a:r>
          </a:p>
          <a:p>
            <a:pPr marL="0" indent="0"/>
            <a:r>
              <a:rPr lang="en-US" sz="2000" smtClean="0"/>
              <a:t>  Full and paravirtualization.</a:t>
            </a:r>
          </a:p>
          <a:p>
            <a:pPr marL="0" indent="0"/>
            <a:r>
              <a:rPr lang="en-US" sz="2000" smtClean="0"/>
              <a:t>  Xen  1.0 and Xen 2.0.</a:t>
            </a:r>
          </a:p>
          <a:p>
            <a:pPr marL="0" indent="0"/>
            <a:r>
              <a:rPr lang="en-US" sz="2000" smtClean="0"/>
              <a:t>  Performance comparison of virtual machine monitors.</a:t>
            </a:r>
          </a:p>
          <a:p>
            <a:pPr marL="0" indent="0"/>
            <a:r>
              <a:rPr lang="en-US" sz="2000" smtClean="0"/>
              <a:t>  The darker side of virtualization.</a:t>
            </a:r>
          </a:p>
          <a:p>
            <a:pPr marL="0" indent="0"/>
            <a:r>
              <a:rPr lang="en-US" sz="2000" smtClean="0"/>
              <a:t>  Software fault isolation.</a:t>
            </a:r>
          </a:p>
        </p:txBody>
      </p:sp>
      <p:sp>
        <p:nvSpPr>
          <p:cNvPr id="4100" name="Footer Placeholder 3"/>
          <p:cNvSpPr>
            <a:spLocks noGrp="1"/>
          </p:cNvSpPr>
          <p:nvPr>
            <p:ph type="ftr" sz="quarter" idx="10"/>
          </p:nvPr>
        </p:nvSpPr>
        <p:spPr>
          <a:xfrm>
            <a:off x="2905125" y="6238875"/>
            <a:ext cx="3609975" cy="447675"/>
          </a:xfrm>
          <a:noFill/>
        </p:spPr>
        <p:txBody>
          <a:bodyPr/>
          <a:lstStyle/>
          <a:p>
            <a:r>
              <a:rPr lang="en-US"/>
              <a:t>Cloud Computing: Theory and Practice.  Chapter 5</a:t>
            </a:r>
          </a:p>
        </p:txBody>
      </p:sp>
      <p:sp>
        <p:nvSpPr>
          <p:cNvPr id="4101" name="Slide Number Placeholder 4"/>
          <p:cNvSpPr>
            <a:spLocks noGrp="1"/>
          </p:cNvSpPr>
          <p:nvPr>
            <p:ph type="sldNum" sz="quarter" idx="11"/>
          </p:nvPr>
        </p:nvSpPr>
        <p:spPr>
          <a:noFill/>
        </p:spPr>
        <p:txBody>
          <a:bodyPr/>
          <a:lstStyle/>
          <a:p>
            <a:fld id="{B8348EBA-C57F-46BA-94E0-69B8591A3736}" type="slidenum">
              <a:rPr lang="en-US" smtClean="0"/>
              <a:pPr/>
              <a:t>2</a:t>
            </a:fld>
            <a:endParaRPr lang="en-US" smtClean="0"/>
          </a:p>
        </p:txBody>
      </p:sp>
      <p:sp>
        <p:nvSpPr>
          <p:cNvPr id="4102" name="Date Placeholder 7"/>
          <p:cNvSpPr>
            <a:spLocks noGrp="1"/>
          </p:cNvSpPr>
          <p:nvPr>
            <p:ph type="dt" sz="quarter" idx="12"/>
          </p:nvPr>
        </p:nvSpPr>
        <p:spPr>
          <a:noFill/>
        </p:spPr>
        <p:txBody>
          <a:bodyPr/>
          <a:lstStyle/>
          <a:p>
            <a:r>
              <a:rPr lang="en-US"/>
              <a:t>Dan C. Marinescu</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457200"/>
            <a:ext cx="8229600" cy="657225"/>
          </a:xfrm>
        </p:spPr>
        <p:txBody>
          <a:bodyPr/>
          <a:lstStyle/>
          <a:p>
            <a:r>
              <a:rPr lang="en-US" sz="3200" smtClean="0"/>
              <a:t>Computer architecture and virtualization</a:t>
            </a:r>
          </a:p>
        </p:txBody>
      </p:sp>
      <p:sp>
        <p:nvSpPr>
          <p:cNvPr id="19459" name="Content Placeholder 2"/>
          <p:cNvSpPr>
            <a:spLocks noGrp="1"/>
          </p:cNvSpPr>
          <p:nvPr>
            <p:ph idx="1"/>
          </p:nvPr>
        </p:nvSpPr>
        <p:spPr>
          <a:xfrm>
            <a:off x="609600" y="1381125"/>
            <a:ext cx="8077200" cy="4486275"/>
          </a:xfrm>
        </p:spPr>
        <p:txBody>
          <a:bodyPr/>
          <a:lstStyle/>
          <a:p>
            <a:r>
              <a:rPr lang="en-US" sz="2000" dirty="0" smtClean="0"/>
              <a:t>Conditions for efficient virtualization:</a:t>
            </a:r>
          </a:p>
          <a:p>
            <a:pPr lvl="1"/>
            <a:r>
              <a:rPr lang="en-US" sz="1800" dirty="0" smtClean="0"/>
              <a:t>A program running under the VMM should exhibit a behavior essentially identical to that demonstrated when running on an equivalent machine directly.</a:t>
            </a:r>
          </a:p>
          <a:p>
            <a:pPr lvl="1"/>
            <a:r>
              <a:rPr lang="en-US" sz="1800" dirty="0" smtClean="0"/>
              <a:t>The VMM should be in complete control of the virtualized resources.</a:t>
            </a:r>
          </a:p>
          <a:p>
            <a:pPr lvl="1"/>
            <a:r>
              <a:rPr lang="en-US" sz="1800" dirty="0" smtClean="0"/>
              <a:t>A statistically significant fraction of machine instructions must be executed without the intervention of the VMM.</a:t>
            </a:r>
          </a:p>
          <a:p>
            <a:r>
              <a:rPr lang="en-US" sz="2000" dirty="0" smtClean="0"/>
              <a:t>Two classes of machine instructions:</a:t>
            </a:r>
          </a:p>
          <a:p>
            <a:pPr lvl="1"/>
            <a:r>
              <a:rPr lang="en-US" sz="1600" dirty="0" smtClean="0"/>
              <a:t> </a:t>
            </a:r>
            <a:r>
              <a:rPr lang="en-US" sz="1800" dirty="0" smtClean="0"/>
              <a:t>Sensitive - require special precautions at execution time (interact with HW): </a:t>
            </a:r>
          </a:p>
          <a:p>
            <a:pPr lvl="2"/>
            <a:r>
              <a:rPr lang="en-US" dirty="0" smtClean="0"/>
              <a:t>Control sensitive - instructions that attempt to change either the </a:t>
            </a:r>
            <a:r>
              <a:rPr lang="en-US" b="1" dirty="0" smtClean="0"/>
              <a:t>memory allocation or the privileged mode</a:t>
            </a:r>
            <a:r>
              <a:rPr lang="en-US" dirty="0" smtClean="0"/>
              <a:t>.</a:t>
            </a:r>
          </a:p>
          <a:p>
            <a:pPr lvl="2"/>
            <a:r>
              <a:rPr lang="en-US" dirty="0" smtClean="0"/>
              <a:t>Mode sensitive - instructions whose behavior is </a:t>
            </a:r>
            <a:r>
              <a:rPr lang="en-US" b="1" dirty="0" smtClean="0"/>
              <a:t>different in the privileged mode</a:t>
            </a:r>
            <a:r>
              <a:rPr lang="en-US" dirty="0" smtClean="0"/>
              <a:t>. </a:t>
            </a:r>
          </a:p>
          <a:p>
            <a:pPr lvl="1"/>
            <a:r>
              <a:rPr lang="en-US" sz="1800" dirty="0" smtClean="0"/>
              <a:t>Innocuous - not sensitive.</a:t>
            </a:r>
          </a:p>
        </p:txBody>
      </p:sp>
      <p:sp>
        <p:nvSpPr>
          <p:cNvPr id="19460" name="Footer Placeholder 3"/>
          <p:cNvSpPr>
            <a:spLocks noGrp="1"/>
          </p:cNvSpPr>
          <p:nvPr>
            <p:ph type="ftr" sz="quarter" idx="10"/>
          </p:nvPr>
        </p:nvSpPr>
        <p:spPr>
          <a:noFill/>
        </p:spPr>
        <p:txBody>
          <a:bodyPr/>
          <a:lstStyle/>
          <a:p>
            <a:r>
              <a:rPr lang="en-US"/>
              <a:t>Cloud Computing: Theory and Practice.  Chapter 5</a:t>
            </a:r>
          </a:p>
        </p:txBody>
      </p:sp>
      <p:sp>
        <p:nvSpPr>
          <p:cNvPr id="19461" name="Slide Number Placeholder 4"/>
          <p:cNvSpPr>
            <a:spLocks noGrp="1"/>
          </p:cNvSpPr>
          <p:nvPr>
            <p:ph type="sldNum" sz="quarter" idx="11"/>
          </p:nvPr>
        </p:nvSpPr>
        <p:spPr>
          <a:noFill/>
        </p:spPr>
        <p:txBody>
          <a:bodyPr/>
          <a:lstStyle/>
          <a:p>
            <a:fld id="{43808845-1AE1-477E-9C84-18B615061CAA}" type="slidenum">
              <a:rPr lang="en-US" smtClean="0"/>
              <a:pPr/>
              <a:t>20</a:t>
            </a:fld>
            <a:endParaRPr lang="en-US" smtClean="0"/>
          </a:p>
        </p:txBody>
      </p:sp>
      <p:sp>
        <p:nvSpPr>
          <p:cNvPr id="19462"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523875"/>
            <a:ext cx="8229600" cy="571500"/>
          </a:xfrm>
        </p:spPr>
        <p:txBody>
          <a:bodyPr/>
          <a:lstStyle/>
          <a:p>
            <a:r>
              <a:rPr lang="en-US" sz="3200" smtClean="0"/>
              <a:t>Full virtualization and paravirtualization</a:t>
            </a:r>
          </a:p>
        </p:txBody>
      </p:sp>
      <p:sp>
        <p:nvSpPr>
          <p:cNvPr id="3" name="Content Placeholder 2"/>
          <p:cNvSpPr>
            <a:spLocks noGrp="1"/>
          </p:cNvSpPr>
          <p:nvPr>
            <p:ph idx="1"/>
          </p:nvPr>
        </p:nvSpPr>
        <p:spPr>
          <a:xfrm>
            <a:off x="457200" y="1514475"/>
            <a:ext cx="8229600" cy="4667250"/>
          </a:xfrm>
        </p:spPr>
        <p:txBody>
          <a:bodyPr/>
          <a:lstStyle/>
          <a:p>
            <a:pPr>
              <a:defRPr/>
            </a:pPr>
            <a:r>
              <a:rPr lang="en-US" sz="2000" dirty="0" smtClean="0"/>
              <a:t>Full virtualization – a </a:t>
            </a:r>
            <a:r>
              <a:rPr lang="en-US" sz="2000" b="1" dirty="0" smtClean="0"/>
              <a:t>guest OS can run unchanged </a:t>
            </a:r>
            <a:r>
              <a:rPr lang="en-US" sz="2000" dirty="0" smtClean="0"/>
              <a:t>under the VMM as if it was running directly on the hardware platform. </a:t>
            </a:r>
            <a:r>
              <a:rPr lang="en-US" sz="2000" u="sng" dirty="0" smtClean="0"/>
              <a:t>In each virtual machine runs an exact copy oh the actual hardware.</a:t>
            </a:r>
          </a:p>
          <a:p>
            <a:pPr lvl="1">
              <a:defRPr/>
            </a:pPr>
            <a:r>
              <a:rPr lang="en-US" sz="1800" dirty="0" smtClean="0"/>
              <a:t>Requires </a:t>
            </a:r>
            <a:r>
              <a:rPr lang="en-US" sz="1800" dirty="0"/>
              <a:t>a </a:t>
            </a:r>
            <a:r>
              <a:rPr lang="en-US" sz="1800" dirty="0" err="1"/>
              <a:t>virtualizable</a:t>
            </a:r>
            <a:r>
              <a:rPr lang="en-US" sz="1800" dirty="0"/>
              <a:t> </a:t>
            </a:r>
            <a:r>
              <a:rPr lang="en-US" sz="1800" dirty="0" smtClean="0"/>
              <a:t>architecture. </a:t>
            </a:r>
          </a:p>
          <a:p>
            <a:pPr lvl="1">
              <a:defRPr/>
            </a:pPr>
            <a:r>
              <a:rPr lang="en-US" sz="1800" dirty="0" smtClean="0"/>
              <a:t>Examples: </a:t>
            </a:r>
            <a:r>
              <a:rPr lang="en-US" sz="1800" dirty="0" err="1" smtClean="0"/>
              <a:t>Vmware</a:t>
            </a:r>
            <a:r>
              <a:rPr lang="en-US" sz="1800" dirty="0" smtClean="0"/>
              <a:t>.</a:t>
            </a:r>
          </a:p>
          <a:p>
            <a:pPr lvl="1">
              <a:buFont typeface="Wingdings" pitchFamily="2" charset="2"/>
              <a:buNone/>
              <a:defRPr/>
            </a:pPr>
            <a:endParaRPr lang="en-US" sz="1800" dirty="0" smtClean="0"/>
          </a:p>
          <a:p>
            <a:pPr>
              <a:defRPr/>
            </a:pPr>
            <a:r>
              <a:rPr lang="en-US" sz="2000" dirty="0" err="1" smtClean="0"/>
              <a:t>Paravirtualization</a:t>
            </a:r>
            <a:r>
              <a:rPr lang="en-US" sz="2000" dirty="0"/>
              <a:t> </a:t>
            </a:r>
            <a:r>
              <a:rPr lang="en-US" sz="2000" dirty="0" smtClean="0"/>
              <a:t>- a </a:t>
            </a:r>
            <a:r>
              <a:rPr lang="en-US" sz="2000" b="1" dirty="0"/>
              <a:t>guest operating system is modified </a:t>
            </a:r>
            <a:r>
              <a:rPr lang="en-US" sz="2000" dirty="0"/>
              <a:t>to use only instructions that can be </a:t>
            </a:r>
            <a:r>
              <a:rPr lang="en-US" sz="2000" dirty="0" smtClean="0"/>
              <a:t>virtualized. </a:t>
            </a:r>
            <a:r>
              <a:rPr lang="en-US" sz="2000" u="sng" dirty="0" smtClean="0"/>
              <a:t>Each virtual machine maintains a slightly modified copy of the actual hardware.</a:t>
            </a:r>
            <a:r>
              <a:rPr lang="en-US" sz="2000" dirty="0" smtClean="0"/>
              <a:t> Reasons for </a:t>
            </a:r>
            <a:r>
              <a:rPr lang="en-US" sz="2000" dirty="0" err="1" smtClean="0"/>
              <a:t>paravirtualization</a:t>
            </a:r>
            <a:r>
              <a:rPr lang="en-US" sz="2000" dirty="0" smtClean="0"/>
              <a:t>:</a:t>
            </a:r>
          </a:p>
          <a:p>
            <a:pPr lvl="1">
              <a:defRPr/>
            </a:pPr>
            <a:r>
              <a:rPr lang="en-US" sz="1800" dirty="0"/>
              <a:t>S</a:t>
            </a:r>
            <a:r>
              <a:rPr lang="en-US" sz="1800" dirty="0" smtClean="0"/>
              <a:t>ome </a:t>
            </a:r>
            <a:r>
              <a:rPr lang="en-US" sz="1800" dirty="0"/>
              <a:t>aspects of the hardware cannot be </a:t>
            </a:r>
            <a:r>
              <a:rPr lang="en-US" sz="1800" dirty="0" smtClean="0"/>
              <a:t>virtualized.</a:t>
            </a:r>
          </a:p>
          <a:p>
            <a:pPr lvl="1">
              <a:defRPr/>
            </a:pPr>
            <a:r>
              <a:rPr lang="en-US" sz="1800" dirty="0" smtClean="0"/>
              <a:t> Improved performance.</a:t>
            </a:r>
          </a:p>
          <a:p>
            <a:pPr lvl="1">
              <a:defRPr/>
            </a:pPr>
            <a:r>
              <a:rPr lang="en-US" sz="1800" dirty="0" smtClean="0"/>
              <a:t> Present </a:t>
            </a:r>
            <a:r>
              <a:rPr lang="en-US" sz="1800" dirty="0"/>
              <a:t>a simpler </a:t>
            </a:r>
            <a:r>
              <a:rPr lang="en-US" sz="1800" dirty="0" smtClean="0"/>
              <a:t>interface.</a:t>
            </a:r>
          </a:p>
          <a:p>
            <a:pPr marL="457200" lvl="1" indent="0">
              <a:buFont typeface="Wingdings" pitchFamily="2" charset="2"/>
              <a:buNone/>
              <a:defRPr/>
            </a:pPr>
            <a:r>
              <a:rPr lang="en-US" sz="1800" dirty="0" smtClean="0"/>
              <a:t>Examples: </a:t>
            </a:r>
            <a:r>
              <a:rPr lang="en-US" sz="1800" dirty="0" err="1" smtClean="0"/>
              <a:t>Xen</a:t>
            </a:r>
            <a:r>
              <a:rPr lang="en-US" sz="1800" dirty="0" smtClean="0"/>
              <a:t>, </a:t>
            </a:r>
            <a:r>
              <a:rPr lang="en-US" sz="1800" dirty="0" err="1" smtClean="0"/>
              <a:t>Denaly</a:t>
            </a:r>
            <a:endParaRPr lang="en-US" sz="1800" dirty="0" smtClean="0"/>
          </a:p>
        </p:txBody>
      </p:sp>
      <p:sp>
        <p:nvSpPr>
          <p:cNvPr id="20484" name="Footer Placeholder 3"/>
          <p:cNvSpPr>
            <a:spLocks noGrp="1"/>
          </p:cNvSpPr>
          <p:nvPr>
            <p:ph type="ftr" sz="quarter" idx="10"/>
          </p:nvPr>
        </p:nvSpPr>
        <p:spPr>
          <a:noFill/>
        </p:spPr>
        <p:txBody>
          <a:bodyPr/>
          <a:lstStyle/>
          <a:p>
            <a:r>
              <a:rPr lang="en-US"/>
              <a:t>Cloud Computing: Theory and Practice.  Chapter 5</a:t>
            </a:r>
          </a:p>
        </p:txBody>
      </p:sp>
      <p:sp>
        <p:nvSpPr>
          <p:cNvPr id="20485" name="Slide Number Placeholder 4"/>
          <p:cNvSpPr>
            <a:spLocks noGrp="1"/>
          </p:cNvSpPr>
          <p:nvPr>
            <p:ph type="sldNum" sz="quarter" idx="11"/>
          </p:nvPr>
        </p:nvSpPr>
        <p:spPr>
          <a:noFill/>
        </p:spPr>
        <p:txBody>
          <a:bodyPr/>
          <a:lstStyle/>
          <a:p>
            <a:fld id="{3657A96F-20B1-4D40-B31C-5945A8A3CA10}" type="slidenum">
              <a:rPr lang="en-US" smtClean="0"/>
              <a:pPr/>
              <a:t>21</a:t>
            </a:fld>
            <a:endParaRPr lang="en-US" smtClean="0"/>
          </a:p>
        </p:txBody>
      </p:sp>
      <p:sp>
        <p:nvSpPr>
          <p:cNvPr id="20486"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4"/>
          <p:cNvSpPr>
            <a:spLocks noGrp="1"/>
          </p:cNvSpPr>
          <p:nvPr>
            <p:ph type="title"/>
          </p:nvPr>
        </p:nvSpPr>
        <p:spPr>
          <a:xfrm>
            <a:off x="457200" y="504825"/>
            <a:ext cx="8229600" cy="581025"/>
          </a:xfrm>
        </p:spPr>
        <p:txBody>
          <a:bodyPr/>
          <a:lstStyle/>
          <a:p>
            <a:r>
              <a:rPr lang="en-US" sz="3200" smtClean="0"/>
              <a:t>Full virtualization and paravirtualization</a:t>
            </a:r>
          </a:p>
        </p:txBody>
      </p:sp>
      <p:sp>
        <p:nvSpPr>
          <p:cNvPr id="21507" name="Footer Placeholder 1"/>
          <p:cNvSpPr>
            <a:spLocks noGrp="1"/>
          </p:cNvSpPr>
          <p:nvPr>
            <p:ph type="ftr" sz="quarter" idx="10"/>
          </p:nvPr>
        </p:nvSpPr>
        <p:spPr>
          <a:noFill/>
        </p:spPr>
        <p:txBody>
          <a:bodyPr/>
          <a:lstStyle/>
          <a:p>
            <a:r>
              <a:rPr lang="en-US"/>
              <a:t>Cloud Computing: Theory and Practice.  Chapter 5</a:t>
            </a:r>
          </a:p>
        </p:txBody>
      </p:sp>
      <p:sp>
        <p:nvSpPr>
          <p:cNvPr id="21508" name="Slide Number Placeholder 2"/>
          <p:cNvSpPr>
            <a:spLocks noGrp="1"/>
          </p:cNvSpPr>
          <p:nvPr>
            <p:ph type="sldNum" sz="quarter" idx="11"/>
          </p:nvPr>
        </p:nvSpPr>
        <p:spPr>
          <a:noFill/>
        </p:spPr>
        <p:txBody>
          <a:bodyPr/>
          <a:lstStyle/>
          <a:p>
            <a:fld id="{89DE2A1C-6464-4D7F-B5DE-D5180B0B2CD7}" type="slidenum">
              <a:rPr lang="en-US" smtClean="0"/>
              <a:pPr/>
              <a:t>22</a:t>
            </a:fld>
            <a:endParaRPr lang="en-US" smtClean="0"/>
          </a:p>
        </p:txBody>
      </p:sp>
      <p:sp>
        <p:nvSpPr>
          <p:cNvPr id="21509" name="Date Placeholder 3"/>
          <p:cNvSpPr>
            <a:spLocks noGrp="1"/>
          </p:cNvSpPr>
          <p:nvPr>
            <p:ph type="dt" sz="quarter" idx="12"/>
          </p:nvPr>
        </p:nvSpPr>
        <p:spPr>
          <a:noFill/>
        </p:spPr>
        <p:txBody>
          <a:bodyPr/>
          <a:lstStyle/>
          <a:p>
            <a:r>
              <a:rPr lang="en-US"/>
              <a:t>Dan C. Marinescu</a:t>
            </a:r>
          </a:p>
        </p:txBody>
      </p:sp>
      <p:graphicFrame>
        <p:nvGraphicFramePr>
          <p:cNvPr id="21510" name="Object 5"/>
          <p:cNvGraphicFramePr>
            <a:graphicFrameLocks noChangeAspect="1"/>
          </p:cNvGraphicFramePr>
          <p:nvPr/>
        </p:nvGraphicFramePr>
        <p:xfrm>
          <a:off x="1433513" y="1579563"/>
          <a:ext cx="6276975" cy="3698875"/>
        </p:xfrm>
        <a:graphic>
          <a:graphicData uri="http://schemas.openxmlformats.org/presentationml/2006/ole">
            <p:oleObj spid="_x0000_s21510" name="Visio" r:id="rId3" imgW="6277619" imgH="3698402" progId="">
              <p:embed/>
            </p:oleObj>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5"/>
          <p:cNvSpPr>
            <a:spLocks noGrp="1"/>
          </p:cNvSpPr>
          <p:nvPr>
            <p:ph type="title"/>
          </p:nvPr>
        </p:nvSpPr>
        <p:spPr>
          <a:xfrm>
            <a:off x="514350" y="561975"/>
            <a:ext cx="8343900" cy="447675"/>
          </a:xfrm>
        </p:spPr>
        <p:txBody>
          <a:bodyPr/>
          <a:lstStyle/>
          <a:p>
            <a:r>
              <a:rPr lang="en-US" sz="3200" dirty="0" smtClean="0"/>
              <a:t>Virtualization of x86 architecture – Problems: </a:t>
            </a:r>
          </a:p>
        </p:txBody>
      </p:sp>
      <p:sp>
        <p:nvSpPr>
          <p:cNvPr id="22531" name="Content Placeholder 6"/>
          <p:cNvSpPr>
            <a:spLocks noGrp="1"/>
          </p:cNvSpPr>
          <p:nvPr>
            <p:ph idx="1"/>
          </p:nvPr>
        </p:nvSpPr>
        <p:spPr>
          <a:xfrm>
            <a:off x="457200" y="1162050"/>
            <a:ext cx="8229600" cy="4933950"/>
          </a:xfrm>
        </p:spPr>
        <p:txBody>
          <a:bodyPr/>
          <a:lstStyle/>
          <a:p>
            <a:r>
              <a:rPr lang="en-US" sz="2000" dirty="0" smtClean="0"/>
              <a:t>Ring de-privileging - a </a:t>
            </a:r>
            <a:r>
              <a:rPr lang="en-US" sz="2000" b="1" dirty="0" smtClean="0"/>
              <a:t>VMMs forces </a:t>
            </a:r>
            <a:r>
              <a:rPr lang="en-US" sz="2000" dirty="0" smtClean="0"/>
              <a:t>the operating system and the applications to run at a </a:t>
            </a:r>
            <a:r>
              <a:rPr lang="en-US" sz="2000" b="1" dirty="0" smtClean="0"/>
              <a:t>privilege level greater than 0</a:t>
            </a:r>
            <a:r>
              <a:rPr lang="en-US" sz="2000" dirty="0" smtClean="0"/>
              <a:t>.</a:t>
            </a:r>
          </a:p>
          <a:p>
            <a:r>
              <a:rPr lang="en-US" sz="2000" dirty="0" smtClean="0"/>
              <a:t>Ring aliasing - a </a:t>
            </a:r>
            <a:r>
              <a:rPr lang="en-US" sz="2000" b="1" dirty="0" smtClean="0"/>
              <a:t>guest OS </a:t>
            </a:r>
            <a:r>
              <a:rPr lang="en-US" sz="2000" dirty="0" smtClean="0"/>
              <a:t>is forced to run at a </a:t>
            </a:r>
            <a:r>
              <a:rPr lang="en-US" sz="2000" b="1" dirty="0" smtClean="0"/>
              <a:t>privilege level other  </a:t>
            </a:r>
            <a:r>
              <a:rPr lang="en-US" sz="2000" dirty="0" smtClean="0"/>
              <a:t>than that it was originally designed for.</a:t>
            </a:r>
          </a:p>
          <a:p>
            <a:r>
              <a:rPr lang="en-US" sz="2000" dirty="0" smtClean="0"/>
              <a:t>Address space compression - a </a:t>
            </a:r>
            <a:r>
              <a:rPr lang="en-US" sz="2000" b="1" dirty="0" smtClean="0"/>
              <a:t>VMM uses </a:t>
            </a:r>
            <a:r>
              <a:rPr lang="en-US" sz="2000" dirty="0" smtClean="0"/>
              <a:t>parts of </a:t>
            </a:r>
            <a:r>
              <a:rPr lang="en-US" sz="2000" b="1" dirty="0" smtClean="0"/>
              <a:t>the guest address space</a:t>
            </a:r>
            <a:r>
              <a:rPr lang="en-US" sz="2000" dirty="0" smtClean="0"/>
              <a:t> to store several system data structures.</a:t>
            </a:r>
          </a:p>
          <a:p>
            <a:r>
              <a:rPr lang="en-US" sz="2000" dirty="0" smtClean="0"/>
              <a:t>Non-faulting access to privileged state - several </a:t>
            </a:r>
            <a:r>
              <a:rPr lang="en-US" sz="2000" b="1" dirty="0" smtClean="0"/>
              <a:t>store instructions </a:t>
            </a:r>
            <a:r>
              <a:rPr lang="en-US" sz="2000" dirty="0" smtClean="0"/>
              <a:t>can only be executed </a:t>
            </a:r>
            <a:r>
              <a:rPr lang="en-US" sz="2000" b="1" dirty="0" smtClean="0"/>
              <a:t>at privileged level 0</a:t>
            </a:r>
            <a:r>
              <a:rPr lang="en-US" sz="2000" dirty="0" smtClean="0"/>
              <a:t> because  they operate on  data structures that control the CPU operation. They fail silently when executed at a privilege level other than 0.</a:t>
            </a:r>
          </a:p>
          <a:p>
            <a:r>
              <a:rPr lang="en-US" sz="2000" dirty="0" smtClean="0"/>
              <a:t>Guest </a:t>
            </a:r>
            <a:r>
              <a:rPr lang="en-US" sz="2000" b="1" dirty="0" smtClean="0"/>
              <a:t>system calls </a:t>
            </a:r>
            <a:r>
              <a:rPr lang="en-US" sz="2000" dirty="0" smtClean="0"/>
              <a:t>which cause transitions to/from </a:t>
            </a:r>
            <a:r>
              <a:rPr lang="en-US" sz="2000" b="1" dirty="0" smtClean="0"/>
              <a:t>privilege level 0 </a:t>
            </a:r>
            <a:r>
              <a:rPr lang="en-US" sz="2000" dirty="0" smtClean="0"/>
              <a:t>must be emulated by the VMM because they fail.</a:t>
            </a:r>
          </a:p>
          <a:p>
            <a:r>
              <a:rPr lang="en-US" sz="2000" b="1" dirty="0" smtClean="0"/>
              <a:t>Interrupt virtualization </a:t>
            </a:r>
            <a:r>
              <a:rPr lang="en-US" sz="2000" dirty="0" smtClean="0"/>
              <a:t>- in </a:t>
            </a:r>
            <a:r>
              <a:rPr lang="en-US" sz="2000" b="1" dirty="0" smtClean="0"/>
              <a:t>response to a physical interrupt</a:t>
            </a:r>
            <a:r>
              <a:rPr lang="en-US" sz="2000" dirty="0" smtClean="0"/>
              <a:t>, the VMM generates a ``virtual interrupt'' and delivers it later to the target guest OS which can mask interrupts.</a:t>
            </a:r>
          </a:p>
          <a:p>
            <a:endParaRPr lang="en-US" sz="2000" dirty="0" smtClean="0"/>
          </a:p>
        </p:txBody>
      </p:sp>
      <p:sp>
        <p:nvSpPr>
          <p:cNvPr id="22532" name="Footer Placeholder 2"/>
          <p:cNvSpPr>
            <a:spLocks noGrp="1"/>
          </p:cNvSpPr>
          <p:nvPr>
            <p:ph type="ftr" sz="quarter" idx="10"/>
          </p:nvPr>
        </p:nvSpPr>
        <p:spPr>
          <a:noFill/>
        </p:spPr>
        <p:txBody>
          <a:bodyPr/>
          <a:lstStyle/>
          <a:p>
            <a:r>
              <a:rPr lang="en-US"/>
              <a:t>Cloud Computing: Theory and Practice.  Chapter 5</a:t>
            </a:r>
          </a:p>
        </p:txBody>
      </p:sp>
      <p:sp>
        <p:nvSpPr>
          <p:cNvPr id="22533" name="Slide Number Placeholder 3"/>
          <p:cNvSpPr>
            <a:spLocks noGrp="1"/>
          </p:cNvSpPr>
          <p:nvPr>
            <p:ph type="sldNum" sz="quarter" idx="11"/>
          </p:nvPr>
        </p:nvSpPr>
        <p:spPr>
          <a:noFill/>
        </p:spPr>
        <p:txBody>
          <a:bodyPr/>
          <a:lstStyle/>
          <a:p>
            <a:fld id="{0E75B071-C3F6-43CC-AAC4-FB45439B8BCD}" type="slidenum">
              <a:rPr lang="en-US" smtClean="0"/>
              <a:pPr/>
              <a:t>23</a:t>
            </a:fld>
            <a:endParaRPr lang="en-US" smtClean="0"/>
          </a:p>
        </p:txBody>
      </p:sp>
      <p:sp>
        <p:nvSpPr>
          <p:cNvPr id="22534" name="Date Placeholder 4"/>
          <p:cNvSpPr>
            <a:spLocks noGrp="1"/>
          </p:cNvSpPr>
          <p:nvPr>
            <p:ph type="dt" sz="quarter" idx="12"/>
          </p:nvPr>
        </p:nvSpPr>
        <p:spPr>
          <a:noFill/>
        </p:spPr>
        <p:txBody>
          <a:bodyPr/>
          <a:lstStyle/>
          <a:p>
            <a:r>
              <a:rPr lang="en-US"/>
              <a:t>Dan C. Marinescu</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457200"/>
            <a:ext cx="8229600" cy="676275"/>
          </a:xfrm>
        </p:spPr>
        <p:txBody>
          <a:bodyPr/>
          <a:lstStyle/>
          <a:p>
            <a:r>
              <a:rPr lang="en-US" sz="3200" smtClean="0"/>
              <a:t>Virtualization of x86 architecture (cont’d)</a:t>
            </a:r>
          </a:p>
        </p:txBody>
      </p:sp>
      <p:sp>
        <p:nvSpPr>
          <p:cNvPr id="23555" name="Content Placeholder 2"/>
          <p:cNvSpPr>
            <a:spLocks noGrp="1"/>
          </p:cNvSpPr>
          <p:nvPr>
            <p:ph idx="1"/>
          </p:nvPr>
        </p:nvSpPr>
        <p:spPr>
          <a:xfrm>
            <a:off x="600075" y="1390650"/>
            <a:ext cx="8343900" cy="4476750"/>
          </a:xfrm>
        </p:spPr>
        <p:txBody>
          <a:bodyPr/>
          <a:lstStyle/>
          <a:p>
            <a:r>
              <a:rPr lang="en-US" sz="2000" b="1" dirty="0" smtClean="0"/>
              <a:t>Access to hidden state </a:t>
            </a:r>
            <a:r>
              <a:rPr lang="en-US" sz="2000" dirty="0" smtClean="0"/>
              <a:t>- elements of the system state, e.g., descriptor caches for segment registers, are hidden; there is no mechanism for saving and restoring the hidden components when there is </a:t>
            </a:r>
            <a:r>
              <a:rPr lang="en-US" sz="2000" b="1" dirty="0" smtClean="0"/>
              <a:t>a context switch from one VM to another</a:t>
            </a:r>
            <a:r>
              <a:rPr lang="en-US" sz="2000" dirty="0" smtClean="0"/>
              <a:t>.</a:t>
            </a:r>
          </a:p>
          <a:p>
            <a:r>
              <a:rPr lang="en-US" sz="2000" dirty="0" smtClean="0"/>
              <a:t>The </a:t>
            </a:r>
            <a:r>
              <a:rPr lang="en-US" sz="2000" b="1" dirty="0" smtClean="0"/>
              <a:t>task-priority register (for interrupt handling) is frequently used by a guest OS</a:t>
            </a:r>
            <a:r>
              <a:rPr lang="en-US" sz="2000" dirty="0" smtClean="0"/>
              <a:t>; the </a:t>
            </a:r>
            <a:r>
              <a:rPr lang="en-US" sz="2000" b="1" dirty="0" smtClean="0"/>
              <a:t>VMM</a:t>
            </a:r>
            <a:r>
              <a:rPr lang="en-US" sz="2000" dirty="0" smtClean="0"/>
              <a:t> must protect the access to this register and trap all attempts to access it. This can cause a significant </a:t>
            </a:r>
            <a:r>
              <a:rPr lang="en-US" sz="2000" b="1" dirty="0" smtClean="0"/>
              <a:t>performance degradation</a:t>
            </a:r>
            <a:r>
              <a:rPr lang="en-US" sz="2000" dirty="0" smtClean="0"/>
              <a:t>.</a:t>
            </a:r>
          </a:p>
        </p:txBody>
      </p:sp>
      <p:sp>
        <p:nvSpPr>
          <p:cNvPr id="23556" name="Footer Placeholder 3"/>
          <p:cNvSpPr>
            <a:spLocks noGrp="1"/>
          </p:cNvSpPr>
          <p:nvPr>
            <p:ph type="ftr" sz="quarter" idx="10"/>
          </p:nvPr>
        </p:nvSpPr>
        <p:spPr>
          <a:noFill/>
        </p:spPr>
        <p:txBody>
          <a:bodyPr/>
          <a:lstStyle/>
          <a:p>
            <a:r>
              <a:rPr lang="en-US"/>
              <a:t>Cloud Computing: Theory and Practice.  Chapter 5</a:t>
            </a:r>
          </a:p>
        </p:txBody>
      </p:sp>
      <p:sp>
        <p:nvSpPr>
          <p:cNvPr id="23557" name="Slide Number Placeholder 4"/>
          <p:cNvSpPr>
            <a:spLocks noGrp="1"/>
          </p:cNvSpPr>
          <p:nvPr>
            <p:ph type="sldNum" sz="quarter" idx="11"/>
          </p:nvPr>
        </p:nvSpPr>
        <p:spPr>
          <a:noFill/>
        </p:spPr>
        <p:txBody>
          <a:bodyPr/>
          <a:lstStyle/>
          <a:p>
            <a:fld id="{11D24155-68F1-4A15-9F8B-F982D0908E6E}" type="slidenum">
              <a:rPr lang="en-US" smtClean="0"/>
              <a:pPr/>
              <a:t>24</a:t>
            </a:fld>
            <a:endParaRPr lang="en-US" smtClean="0"/>
          </a:p>
        </p:txBody>
      </p:sp>
      <p:sp>
        <p:nvSpPr>
          <p:cNvPr id="23558"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85775" y="847724"/>
            <a:ext cx="8229600" cy="904875"/>
          </a:xfrm>
        </p:spPr>
        <p:txBody>
          <a:bodyPr/>
          <a:lstStyle/>
          <a:p>
            <a:r>
              <a:rPr lang="en-US" sz="3200" dirty="0" smtClean="0"/>
              <a:t>VT-x, Virtualization architecture for x86 and </a:t>
            </a:r>
            <a:r>
              <a:rPr lang="en-US" sz="3200" dirty="0" err="1" smtClean="0"/>
              <a:t>itanium</a:t>
            </a:r>
            <a:r>
              <a:rPr lang="en-US" sz="3200" dirty="0" smtClean="0"/>
              <a:t> </a:t>
            </a:r>
            <a:r>
              <a:rPr lang="en-US" sz="3200" dirty="0" smtClean="0"/>
              <a:t>CPUS (Hardware Virtualization)</a:t>
            </a:r>
            <a:r>
              <a:rPr lang="en-US" sz="3200" dirty="0" smtClean="0"/>
              <a:t/>
            </a:r>
            <a:br>
              <a:rPr lang="en-US" sz="3200" dirty="0" smtClean="0"/>
            </a:br>
            <a:r>
              <a:rPr lang="en-US" sz="3200" dirty="0" smtClean="0"/>
              <a:t> </a:t>
            </a:r>
          </a:p>
        </p:txBody>
      </p:sp>
      <p:sp>
        <p:nvSpPr>
          <p:cNvPr id="24579" name="Content Placeholder 2"/>
          <p:cNvSpPr>
            <a:spLocks noGrp="1"/>
          </p:cNvSpPr>
          <p:nvPr>
            <p:ph idx="1"/>
          </p:nvPr>
        </p:nvSpPr>
        <p:spPr>
          <a:xfrm>
            <a:off x="533400" y="1905000"/>
            <a:ext cx="8229600" cy="4314825"/>
          </a:xfrm>
        </p:spPr>
        <p:txBody>
          <a:bodyPr/>
          <a:lstStyle/>
          <a:p>
            <a:r>
              <a:rPr lang="en-US" sz="2000" dirty="0" smtClean="0"/>
              <a:t>Supports two modes of operations:</a:t>
            </a:r>
          </a:p>
          <a:p>
            <a:pPr lvl="1"/>
            <a:r>
              <a:rPr lang="en-US" sz="1800" dirty="0" smtClean="0"/>
              <a:t>VMX root - for VMM operations.</a:t>
            </a:r>
          </a:p>
          <a:p>
            <a:pPr lvl="1"/>
            <a:r>
              <a:rPr lang="en-US" sz="1800" dirty="0" smtClean="0"/>
              <a:t>VMX non-root -  support a VM. </a:t>
            </a:r>
          </a:p>
          <a:p>
            <a:pPr lvl="1">
              <a:buFont typeface="Wingdings" pitchFamily="2" charset="2"/>
              <a:buNone/>
            </a:pPr>
            <a:endParaRPr lang="en-US" sz="1800" dirty="0" smtClean="0"/>
          </a:p>
          <a:p>
            <a:r>
              <a:rPr lang="en-US" sz="2000" dirty="0" smtClean="0"/>
              <a:t>The Virtual Machine Control Structure including </a:t>
            </a:r>
            <a:r>
              <a:rPr lang="en-US" sz="2000" b="1" dirty="0" smtClean="0"/>
              <a:t>host-state</a:t>
            </a:r>
            <a:r>
              <a:rPr lang="en-US" sz="2000" dirty="0" smtClean="0"/>
              <a:t> and </a:t>
            </a:r>
            <a:r>
              <a:rPr lang="en-US" sz="2000" b="1" dirty="0" smtClean="0"/>
              <a:t>guest-state</a:t>
            </a:r>
            <a:r>
              <a:rPr lang="en-US" sz="2000" dirty="0" smtClean="0"/>
              <a:t> areas</a:t>
            </a:r>
            <a:r>
              <a:rPr lang="en-US" dirty="0" smtClean="0"/>
              <a:t>.</a:t>
            </a:r>
          </a:p>
          <a:p>
            <a:pPr lvl="1"/>
            <a:r>
              <a:rPr lang="en-US" sz="1800" b="1" dirty="0" smtClean="0"/>
              <a:t>VM entry</a:t>
            </a:r>
            <a:r>
              <a:rPr lang="en-US" sz="1800" dirty="0" smtClean="0"/>
              <a:t> - the processor state is loaded from the </a:t>
            </a:r>
            <a:r>
              <a:rPr lang="en-US" sz="1800" b="1" dirty="0" smtClean="0"/>
              <a:t>guest-state</a:t>
            </a:r>
            <a:r>
              <a:rPr lang="en-US" sz="1800" dirty="0" smtClean="0"/>
              <a:t> of the VM and it is scheduled to run; then the control is transferred from VMM to the VM. </a:t>
            </a:r>
          </a:p>
          <a:p>
            <a:pPr lvl="1"/>
            <a:r>
              <a:rPr lang="en-US" sz="1800" b="1" dirty="0" smtClean="0"/>
              <a:t>VM exit </a:t>
            </a:r>
            <a:r>
              <a:rPr lang="en-US" sz="1800" dirty="0" smtClean="0"/>
              <a:t>- saves the </a:t>
            </a:r>
            <a:r>
              <a:rPr lang="en-US" sz="1800" b="1" dirty="0" smtClean="0"/>
              <a:t>processor state </a:t>
            </a:r>
            <a:r>
              <a:rPr lang="en-US" sz="1800" dirty="0" smtClean="0"/>
              <a:t>in the </a:t>
            </a:r>
            <a:r>
              <a:rPr lang="en-US" sz="1800" b="1" dirty="0" smtClean="0"/>
              <a:t>guest-state area </a:t>
            </a:r>
            <a:r>
              <a:rPr lang="en-US" sz="1800" dirty="0" smtClean="0"/>
              <a:t>of the running VM; then it loads the </a:t>
            </a:r>
            <a:r>
              <a:rPr lang="en-US" sz="1800" b="1" dirty="0" smtClean="0"/>
              <a:t>processor state </a:t>
            </a:r>
            <a:r>
              <a:rPr lang="en-US" sz="1800" dirty="0" smtClean="0"/>
              <a:t>from the host-state area, finally transfers control to the VMM.</a:t>
            </a:r>
          </a:p>
        </p:txBody>
      </p:sp>
      <p:sp>
        <p:nvSpPr>
          <p:cNvPr id="24580" name="Footer Placeholder 3"/>
          <p:cNvSpPr>
            <a:spLocks noGrp="1"/>
          </p:cNvSpPr>
          <p:nvPr>
            <p:ph type="ftr" sz="quarter" idx="10"/>
          </p:nvPr>
        </p:nvSpPr>
        <p:spPr>
          <a:noFill/>
        </p:spPr>
        <p:txBody>
          <a:bodyPr/>
          <a:lstStyle/>
          <a:p>
            <a:r>
              <a:rPr lang="en-US"/>
              <a:t>Cloud Computing: Theory and Practice.  Chapter 5</a:t>
            </a:r>
          </a:p>
        </p:txBody>
      </p:sp>
      <p:sp>
        <p:nvSpPr>
          <p:cNvPr id="24581" name="Slide Number Placeholder 4"/>
          <p:cNvSpPr>
            <a:spLocks noGrp="1"/>
          </p:cNvSpPr>
          <p:nvPr>
            <p:ph type="sldNum" sz="quarter" idx="11"/>
          </p:nvPr>
        </p:nvSpPr>
        <p:spPr>
          <a:noFill/>
        </p:spPr>
        <p:txBody>
          <a:bodyPr/>
          <a:lstStyle/>
          <a:p>
            <a:fld id="{32D4930D-32EC-499F-B575-A71A0DCAE858}" type="slidenum">
              <a:rPr lang="en-US" smtClean="0"/>
              <a:pPr/>
              <a:t>25</a:t>
            </a:fld>
            <a:endParaRPr lang="en-US" smtClean="0"/>
          </a:p>
        </p:txBody>
      </p:sp>
      <p:sp>
        <p:nvSpPr>
          <p:cNvPr id="24582"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gn="ctr"/>
            <a:r>
              <a:rPr lang="en-US" smtClean="0"/>
              <a:t>VT- x</a:t>
            </a:r>
          </a:p>
        </p:txBody>
      </p:sp>
      <p:sp>
        <p:nvSpPr>
          <p:cNvPr id="25603" name="Footer Placeholder 2"/>
          <p:cNvSpPr>
            <a:spLocks noGrp="1"/>
          </p:cNvSpPr>
          <p:nvPr>
            <p:ph type="ftr" sz="quarter" idx="10"/>
          </p:nvPr>
        </p:nvSpPr>
        <p:spPr>
          <a:noFill/>
        </p:spPr>
        <p:txBody>
          <a:bodyPr/>
          <a:lstStyle/>
          <a:p>
            <a:r>
              <a:rPr lang="en-US"/>
              <a:t>Cloud Computing: Theory and Practice.  Chapter 5</a:t>
            </a:r>
          </a:p>
        </p:txBody>
      </p:sp>
      <p:sp>
        <p:nvSpPr>
          <p:cNvPr id="25604" name="Slide Number Placeholder 3"/>
          <p:cNvSpPr>
            <a:spLocks noGrp="1"/>
          </p:cNvSpPr>
          <p:nvPr>
            <p:ph type="sldNum" sz="quarter" idx="11"/>
          </p:nvPr>
        </p:nvSpPr>
        <p:spPr>
          <a:noFill/>
        </p:spPr>
        <p:txBody>
          <a:bodyPr/>
          <a:lstStyle/>
          <a:p>
            <a:fld id="{89276B27-CAD6-47B3-9973-AA8A7F0F22D0}" type="slidenum">
              <a:rPr lang="en-US" smtClean="0"/>
              <a:pPr/>
              <a:t>26</a:t>
            </a:fld>
            <a:endParaRPr lang="en-US" smtClean="0"/>
          </a:p>
        </p:txBody>
      </p:sp>
      <p:sp>
        <p:nvSpPr>
          <p:cNvPr id="25605" name="Date Placeholder 4"/>
          <p:cNvSpPr>
            <a:spLocks noGrp="1"/>
          </p:cNvSpPr>
          <p:nvPr>
            <p:ph type="dt" sz="quarter" idx="12"/>
          </p:nvPr>
        </p:nvSpPr>
        <p:spPr>
          <a:noFill/>
        </p:spPr>
        <p:txBody>
          <a:bodyPr/>
          <a:lstStyle/>
          <a:p>
            <a:r>
              <a:rPr lang="en-US"/>
              <a:t>Dan C. Marinescu</a:t>
            </a:r>
          </a:p>
        </p:txBody>
      </p:sp>
      <p:graphicFrame>
        <p:nvGraphicFramePr>
          <p:cNvPr id="25606" name="Object 5"/>
          <p:cNvGraphicFramePr>
            <a:graphicFrameLocks noChangeAspect="1"/>
          </p:cNvGraphicFramePr>
          <p:nvPr/>
        </p:nvGraphicFramePr>
        <p:xfrm>
          <a:off x="693738" y="-714375"/>
          <a:ext cx="7205662" cy="6249988"/>
        </p:xfrm>
        <a:graphic>
          <a:graphicData uri="http://schemas.openxmlformats.org/presentationml/2006/ole">
            <p:oleObj spid="_x0000_s25606" name="Visio" r:id="rId3" imgW="7204992" imgH="6249772" progId="">
              <p:embed/>
            </p:oleObj>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5"/>
          <p:cNvSpPr>
            <a:spLocks noGrp="1"/>
          </p:cNvSpPr>
          <p:nvPr>
            <p:ph type="title"/>
          </p:nvPr>
        </p:nvSpPr>
        <p:spPr>
          <a:xfrm>
            <a:off x="457200" y="457200"/>
            <a:ext cx="8229600" cy="781050"/>
          </a:xfrm>
        </p:spPr>
        <p:txBody>
          <a:bodyPr/>
          <a:lstStyle/>
          <a:p>
            <a:r>
              <a:rPr lang="en-US" sz="3200" smtClean="0"/>
              <a:t>VT-d, a new virtualization architecture</a:t>
            </a:r>
          </a:p>
        </p:txBody>
      </p:sp>
      <p:sp>
        <p:nvSpPr>
          <p:cNvPr id="26627" name="Content Placeholder 6"/>
          <p:cNvSpPr>
            <a:spLocks noGrp="1"/>
          </p:cNvSpPr>
          <p:nvPr>
            <p:ph idx="1"/>
          </p:nvPr>
        </p:nvSpPr>
        <p:spPr>
          <a:xfrm>
            <a:off x="457200" y="1524000"/>
            <a:ext cx="8229600" cy="4343400"/>
          </a:xfrm>
        </p:spPr>
        <p:txBody>
          <a:bodyPr/>
          <a:lstStyle/>
          <a:p>
            <a:r>
              <a:rPr lang="en-US" dirty="0" smtClean="0"/>
              <a:t>I/O MMU </a:t>
            </a:r>
            <a:r>
              <a:rPr lang="en-US" b="1" dirty="0" smtClean="0"/>
              <a:t>(Memory Management Unit) virtualization </a:t>
            </a:r>
            <a:r>
              <a:rPr lang="en-US" dirty="0" smtClean="0"/>
              <a:t>gives VMs direct access to peripheral devices. </a:t>
            </a:r>
          </a:p>
          <a:p>
            <a:r>
              <a:rPr lang="en-US" dirty="0" smtClean="0"/>
              <a:t>VT-d supports:</a:t>
            </a:r>
          </a:p>
          <a:p>
            <a:pPr lvl="1"/>
            <a:r>
              <a:rPr lang="en-US" b="1" dirty="0" smtClean="0"/>
              <a:t>DMA address remapping</a:t>
            </a:r>
            <a:r>
              <a:rPr lang="en-US" dirty="0" smtClean="0"/>
              <a:t>, address translation for device DMA transfers.</a:t>
            </a:r>
          </a:p>
          <a:p>
            <a:pPr lvl="1"/>
            <a:r>
              <a:rPr lang="en-US" b="1" dirty="0" smtClean="0"/>
              <a:t>Interrupt remapping</a:t>
            </a:r>
            <a:r>
              <a:rPr lang="en-US" dirty="0" smtClean="0"/>
              <a:t>, isolation of device interrupts and VM routing (</a:t>
            </a:r>
            <a:r>
              <a:rPr lang="en-US" b="1" dirty="0" smtClean="0"/>
              <a:t>Interrupts are transferred to the particular VM</a:t>
            </a:r>
            <a:r>
              <a:rPr lang="en-US" dirty="0" smtClean="0"/>
              <a:t>).</a:t>
            </a:r>
          </a:p>
          <a:p>
            <a:pPr lvl="1"/>
            <a:r>
              <a:rPr lang="en-US" b="1" dirty="0" smtClean="0"/>
              <a:t>I/O device assignment</a:t>
            </a:r>
            <a:r>
              <a:rPr lang="en-US" dirty="0" smtClean="0"/>
              <a:t>, the devices can be assigned by an administrator to a VM in any configurations.</a:t>
            </a:r>
          </a:p>
          <a:p>
            <a:pPr lvl="1"/>
            <a:r>
              <a:rPr lang="en-US" b="1" dirty="0" smtClean="0"/>
              <a:t>Reliability features</a:t>
            </a:r>
            <a:r>
              <a:rPr lang="en-US" dirty="0" smtClean="0"/>
              <a:t>, it reports and records </a:t>
            </a:r>
            <a:r>
              <a:rPr lang="en-US" b="1" dirty="0" smtClean="0"/>
              <a:t>DMA and interrupt errors</a:t>
            </a:r>
            <a:r>
              <a:rPr lang="en-US" dirty="0" smtClean="0"/>
              <a:t> that may otherwise corrupt memory and impact VM isolation.</a:t>
            </a:r>
          </a:p>
        </p:txBody>
      </p:sp>
      <p:sp>
        <p:nvSpPr>
          <p:cNvPr id="26628" name="Footer Placeholder 2"/>
          <p:cNvSpPr>
            <a:spLocks noGrp="1"/>
          </p:cNvSpPr>
          <p:nvPr>
            <p:ph type="ftr" sz="quarter" idx="10"/>
          </p:nvPr>
        </p:nvSpPr>
        <p:spPr>
          <a:noFill/>
        </p:spPr>
        <p:txBody>
          <a:bodyPr/>
          <a:lstStyle/>
          <a:p>
            <a:r>
              <a:rPr lang="en-US"/>
              <a:t>Cloud Computing: Theory and Practice.  Chapter 5</a:t>
            </a:r>
          </a:p>
        </p:txBody>
      </p:sp>
      <p:sp>
        <p:nvSpPr>
          <p:cNvPr id="26629" name="Slide Number Placeholder 3"/>
          <p:cNvSpPr>
            <a:spLocks noGrp="1"/>
          </p:cNvSpPr>
          <p:nvPr>
            <p:ph type="sldNum" sz="quarter" idx="11"/>
          </p:nvPr>
        </p:nvSpPr>
        <p:spPr>
          <a:noFill/>
        </p:spPr>
        <p:txBody>
          <a:bodyPr/>
          <a:lstStyle/>
          <a:p>
            <a:fld id="{0088360E-4ED0-48EB-836A-6B7C192B3D33}" type="slidenum">
              <a:rPr lang="en-US" smtClean="0"/>
              <a:pPr/>
              <a:t>27</a:t>
            </a:fld>
            <a:endParaRPr lang="en-US" smtClean="0"/>
          </a:p>
        </p:txBody>
      </p:sp>
      <p:sp>
        <p:nvSpPr>
          <p:cNvPr id="26630" name="Date Placeholder 4"/>
          <p:cNvSpPr>
            <a:spLocks noGrp="1"/>
          </p:cNvSpPr>
          <p:nvPr>
            <p:ph type="dt" sz="quarter" idx="12"/>
          </p:nvPr>
        </p:nvSpPr>
        <p:spPr>
          <a:noFill/>
        </p:spPr>
        <p:txBody>
          <a:bodyPr/>
          <a:lstStyle/>
          <a:p>
            <a:r>
              <a:rPr lang="en-US"/>
              <a:t>Dan C. Marinescu</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495300"/>
            <a:ext cx="8229600" cy="666750"/>
          </a:xfrm>
        </p:spPr>
        <p:txBody>
          <a:bodyPr/>
          <a:lstStyle/>
          <a:p>
            <a:r>
              <a:rPr lang="en-US" sz="3200" smtClean="0"/>
              <a:t>Xen - a VMM based on paravirtualization</a:t>
            </a:r>
          </a:p>
        </p:txBody>
      </p:sp>
      <p:sp>
        <p:nvSpPr>
          <p:cNvPr id="27651" name="Content Placeholder 5"/>
          <p:cNvSpPr>
            <a:spLocks noGrp="1"/>
          </p:cNvSpPr>
          <p:nvPr>
            <p:ph idx="1"/>
          </p:nvPr>
        </p:nvSpPr>
        <p:spPr>
          <a:xfrm>
            <a:off x="457200" y="1314450"/>
            <a:ext cx="8229600" cy="4829175"/>
          </a:xfrm>
        </p:spPr>
        <p:txBody>
          <a:bodyPr/>
          <a:lstStyle/>
          <a:p>
            <a:r>
              <a:rPr lang="en-US" sz="2000" dirty="0" smtClean="0"/>
              <a:t>The goal of the Cambridge group - design a VMM capable of scaling to about 100 VMs running standard applications and services without any modifications to the Application Binary Interface (ABI).</a:t>
            </a:r>
          </a:p>
          <a:p>
            <a:r>
              <a:rPr lang="en-US" sz="2000" dirty="0" smtClean="0"/>
              <a:t>Linux, </a:t>
            </a:r>
            <a:r>
              <a:rPr lang="en-US" sz="2000" dirty="0" err="1" smtClean="0"/>
              <a:t>Minix</a:t>
            </a:r>
            <a:r>
              <a:rPr lang="en-US" sz="2000" dirty="0" smtClean="0"/>
              <a:t>, </a:t>
            </a:r>
            <a:r>
              <a:rPr lang="en-US" sz="2000" dirty="0" err="1" smtClean="0"/>
              <a:t>NetBSD</a:t>
            </a:r>
            <a:r>
              <a:rPr lang="en-US" sz="2000" dirty="0" smtClean="0"/>
              <a:t>, FreeBSD, NetWare, and OZONE can operate </a:t>
            </a:r>
            <a:r>
              <a:rPr lang="en-US" sz="2000" b="1" dirty="0" smtClean="0"/>
              <a:t>as </a:t>
            </a:r>
            <a:r>
              <a:rPr lang="en-US" sz="2000" b="1" dirty="0" err="1" smtClean="0"/>
              <a:t>paravirtualized</a:t>
            </a:r>
            <a:r>
              <a:rPr lang="en-US" sz="2000" b="1" dirty="0" smtClean="0"/>
              <a:t> </a:t>
            </a:r>
            <a:r>
              <a:rPr lang="en-US" sz="2000" b="1" dirty="0" err="1" smtClean="0"/>
              <a:t>Xen</a:t>
            </a:r>
            <a:r>
              <a:rPr lang="en-US" sz="2000" b="1" dirty="0" smtClean="0"/>
              <a:t> guest OS </a:t>
            </a:r>
            <a:r>
              <a:rPr lang="en-US" sz="2000" dirty="0" smtClean="0"/>
              <a:t>running on x86, x86-64, Itanium, and ARM architectures.</a:t>
            </a:r>
          </a:p>
          <a:p>
            <a:r>
              <a:rPr lang="en-US" sz="2000" dirty="0" err="1" smtClean="0"/>
              <a:t>Xen</a:t>
            </a:r>
            <a:r>
              <a:rPr lang="en-US" sz="2000" dirty="0" smtClean="0"/>
              <a:t> domain - ensemble of address spaces hosting a guest OS and applications running under the guest OS.  Runs on a virtual CPU. </a:t>
            </a:r>
          </a:p>
          <a:p>
            <a:pPr lvl="1"/>
            <a:r>
              <a:rPr lang="en-US" sz="1800" dirty="0" smtClean="0"/>
              <a:t>Dom0 - dedicated to execution of </a:t>
            </a:r>
            <a:r>
              <a:rPr lang="en-US" sz="1800" dirty="0" err="1" smtClean="0"/>
              <a:t>Xen</a:t>
            </a:r>
            <a:r>
              <a:rPr lang="en-US" sz="1800" dirty="0" smtClean="0"/>
              <a:t> control functions and privileged instructions.</a:t>
            </a:r>
          </a:p>
          <a:p>
            <a:pPr lvl="1"/>
            <a:r>
              <a:rPr lang="en-US" sz="1800" dirty="0" err="1" smtClean="0"/>
              <a:t>DomU</a:t>
            </a:r>
            <a:r>
              <a:rPr lang="en-US" sz="1800" dirty="0" smtClean="0"/>
              <a:t> - a user domain.</a:t>
            </a:r>
          </a:p>
          <a:p>
            <a:r>
              <a:rPr lang="en-US" sz="2200" dirty="0" smtClean="0"/>
              <a:t>Applications make system calls using  </a:t>
            </a:r>
            <a:r>
              <a:rPr lang="en-US" sz="2200" b="1" dirty="0" err="1" smtClean="0"/>
              <a:t>hypercalls</a:t>
            </a:r>
            <a:r>
              <a:rPr lang="en-US" sz="2200" b="1" dirty="0" smtClean="0"/>
              <a:t> processed by </a:t>
            </a:r>
            <a:r>
              <a:rPr lang="en-US" sz="2200" b="1" dirty="0" err="1" smtClean="0"/>
              <a:t>Xen</a:t>
            </a:r>
            <a:r>
              <a:rPr lang="en-US" sz="2200" dirty="0" smtClean="0"/>
              <a:t>;  </a:t>
            </a:r>
            <a:r>
              <a:rPr lang="en-US" sz="2200" b="1" dirty="0" smtClean="0"/>
              <a:t>privileged instructions issued </a:t>
            </a:r>
            <a:r>
              <a:rPr lang="en-US" sz="2200" dirty="0" smtClean="0"/>
              <a:t>by a </a:t>
            </a:r>
            <a:r>
              <a:rPr lang="en-US" sz="2200" b="1" dirty="0" smtClean="0"/>
              <a:t>guest OS </a:t>
            </a:r>
            <a:r>
              <a:rPr lang="en-US" sz="2200" dirty="0" smtClean="0"/>
              <a:t>are </a:t>
            </a:r>
            <a:r>
              <a:rPr lang="en-US" sz="2200" dirty="0" err="1" smtClean="0"/>
              <a:t>paravirtualized</a:t>
            </a:r>
            <a:r>
              <a:rPr lang="en-US" sz="2200" dirty="0" smtClean="0"/>
              <a:t> and </a:t>
            </a:r>
            <a:r>
              <a:rPr lang="en-US" sz="2200" b="1" dirty="0" smtClean="0"/>
              <a:t>must be validated by </a:t>
            </a:r>
            <a:r>
              <a:rPr lang="en-US" sz="2200" b="1" dirty="0" err="1" smtClean="0"/>
              <a:t>Xen</a:t>
            </a:r>
            <a:r>
              <a:rPr lang="en-US" sz="2200" dirty="0" smtClean="0"/>
              <a:t>.</a:t>
            </a:r>
          </a:p>
          <a:p>
            <a:endParaRPr lang="en-US" sz="1800" dirty="0" smtClean="0"/>
          </a:p>
        </p:txBody>
      </p:sp>
      <p:sp>
        <p:nvSpPr>
          <p:cNvPr id="27652" name="Footer Placeholder 2"/>
          <p:cNvSpPr>
            <a:spLocks noGrp="1"/>
          </p:cNvSpPr>
          <p:nvPr>
            <p:ph type="ftr" sz="quarter" idx="10"/>
          </p:nvPr>
        </p:nvSpPr>
        <p:spPr>
          <a:noFill/>
        </p:spPr>
        <p:txBody>
          <a:bodyPr/>
          <a:lstStyle/>
          <a:p>
            <a:r>
              <a:rPr lang="en-US"/>
              <a:t>Cloud Computing: Theory and Practice.  Chapter 5</a:t>
            </a:r>
          </a:p>
        </p:txBody>
      </p:sp>
      <p:sp>
        <p:nvSpPr>
          <p:cNvPr id="27653" name="Slide Number Placeholder 3"/>
          <p:cNvSpPr>
            <a:spLocks noGrp="1"/>
          </p:cNvSpPr>
          <p:nvPr>
            <p:ph type="sldNum" sz="quarter" idx="11"/>
          </p:nvPr>
        </p:nvSpPr>
        <p:spPr>
          <a:noFill/>
        </p:spPr>
        <p:txBody>
          <a:bodyPr/>
          <a:lstStyle/>
          <a:p>
            <a:fld id="{06735C35-C3A5-4FAF-9133-ABA2667B2B16}" type="slidenum">
              <a:rPr lang="en-US" smtClean="0"/>
              <a:pPr/>
              <a:t>28</a:t>
            </a:fld>
            <a:endParaRPr lang="en-US" smtClean="0"/>
          </a:p>
        </p:txBody>
      </p:sp>
      <p:sp>
        <p:nvSpPr>
          <p:cNvPr id="27654" name="Date Placeholder 4"/>
          <p:cNvSpPr>
            <a:spLocks noGrp="1"/>
          </p:cNvSpPr>
          <p:nvPr>
            <p:ph type="dt" sz="quarter" idx="12"/>
          </p:nvPr>
        </p:nvSpPr>
        <p:spPr>
          <a:noFill/>
        </p:spPr>
        <p:txBody>
          <a:bodyPr/>
          <a:lstStyle/>
          <a:p>
            <a:r>
              <a:rPr lang="en-US"/>
              <a:t>Dan C. Marinescu</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76250" y="466725"/>
            <a:ext cx="7867650" cy="561975"/>
          </a:xfrm>
        </p:spPr>
        <p:txBody>
          <a:bodyPr/>
          <a:lstStyle/>
          <a:p>
            <a:pPr algn="ctr"/>
            <a:r>
              <a:rPr lang="en-US" sz="3200" smtClean="0"/>
              <a:t>Xen</a:t>
            </a:r>
          </a:p>
        </p:txBody>
      </p:sp>
      <p:sp>
        <p:nvSpPr>
          <p:cNvPr id="28675" name="Footer Placeholder 2"/>
          <p:cNvSpPr>
            <a:spLocks noGrp="1"/>
          </p:cNvSpPr>
          <p:nvPr>
            <p:ph type="ftr" sz="quarter" idx="10"/>
          </p:nvPr>
        </p:nvSpPr>
        <p:spPr>
          <a:noFill/>
        </p:spPr>
        <p:txBody>
          <a:bodyPr/>
          <a:lstStyle/>
          <a:p>
            <a:r>
              <a:rPr lang="en-US"/>
              <a:t>Cloud Computing: Theory and Practice.  Chapter 5</a:t>
            </a:r>
          </a:p>
        </p:txBody>
      </p:sp>
      <p:sp>
        <p:nvSpPr>
          <p:cNvPr id="28676" name="Slide Number Placeholder 3"/>
          <p:cNvSpPr>
            <a:spLocks noGrp="1"/>
          </p:cNvSpPr>
          <p:nvPr>
            <p:ph type="sldNum" sz="quarter" idx="11"/>
          </p:nvPr>
        </p:nvSpPr>
        <p:spPr>
          <a:noFill/>
        </p:spPr>
        <p:txBody>
          <a:bodyPr/>
          <a:lstStyle/>
          <a:p>
            <a:fld id="{DB04AEB9-9A7B-4EB0-9F7D-F0752F6BBACB}" type="slidenum">
              <a:rPr lang="en-US" smtClean="0"/>
              <a:pPr/>
              <a:t>29</a:t>
            </a:fld>
            <a:endParaRPr lang="en-US" smtClean="0"/>
          </a:p>
        </p:txBody>
      </p:sp>
      <p:sp>
        <p:nvSpPr>
          <p:cNvPr id="28677" name="Date Placeholder 4"/>
          <p:cNvSpPr>
            <a:spLocks noGrp="1"/>
          </p:cNvSpPr>
          <p:nvPr>
            <p:ph type="dt" sz="quarter" idx="12"/>
          </p:nvPr>
        </p:nvSpPr>
        <p:spPr>
          <a:noFill/>
        </p:spPr>
        <p:txBody>
          <a:bodyPr/>
          <a:lstStyle/>
          <a:p>
            <a:r>
              <a:rPr lang="en-US"/>
              <a:t>Dan C. Marinescu</a:t>
            </a:r>
          </a:p>
        </p:txBody>
      </p:sp>
      <p:graphicFrame>
        <p:nvGraphicFramePr>
          <p:cNvPr id="28678" name="Object 5"/>
          <p:cNvGraphicFramePr>
            <a:graphicFrameLocks noChangeAspect="1"/>
          </p:cNvGraphicFramePr>
          <p:nvPr/>
        </p:nvGraphicFramePr>
        <p:xfrm>
          <a:off x="420688" y="1116013"/>
          <a:ext cx="8043862" cy="4846637"/>
        </p:xfrm>
        <a:graphic>
          <a:graphicData uri="http://schemas.openxmlformats.org/presentationml/2006/ole">
            <p:oleObj spid="_x0000_s28678" name="Visio" r:id="rId3" imgW="6698216" imgH="4035087" progId="">
              <p:embed/>
            </p:oleObj>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47675" y="619125"/>
            <a:ext cx="8239125" cy="485775"/>
          </a:xfrm>
        </p:spPr>
        <p:txBody>
          <a:bodyPr/>
          <a:lstStyle/>
          <a:p>
            <a:r>
              <a:rPr lang="en-US" sz="3200" smtClean="0"/>
              <a:t>Motivation</a:t>
            </a:r>
          </a:p>
        </p:txBody>
      </p:sp>
      <p:sp>
        <p:nvSpPr>
          <p:cNvPr id="5123" name="Content Placeholder 2"/>
          <p:cNvSpPr>
            <a:spLocks noGrp="1"/>
          </p:cNvSpPr>
          <p:nvPr>
            <p:ph idx="1"/>
          </p:nvPr>
        </p:nvSpPr>
        <p:spPr>
          <a:xfrm>
            <a:off x="552450" y="1495425"/>
            <a:ext cx="8201025" cy="4705350"/>
          </a:xfrm>
        </p:spPr>
        <p:txBody>
          <a:bodyPr/>
          <a:lstStyle/>
          <a:p>
            <a:r>
              <a:rPr lang="en-US" sz="2000" dirty="0" smtClean="0"/>
              <a:t>There are many physical realizations of the  fundamental abstractions necessary to describe the operation of a computing systems.</a:t>
            </a:r>
          </a:p>
          <a:p>
            <a:pPr lvl="1"/>
            <a:r>
              <a:rPr lang="en-US" dirty="0" smtClean="0"/>
              <a:t>CPU cycles. </a:t>
            </a:r>
          </a:p>
          <a:p>
            <a:pPr lvl="1"/>
            <a:r>
              <a:rPr lang="en-US" dirty="0" smtClean="0"/>
              <a:t>Memory. </a:t>
            </a:r>
          </a:p>
          <a:p>
            <a:pPr lvl="1"/>
            <a:r>
              <a:rPr lang="en-US" dirty="0" smtClean="0"/>
              <a:t>Communications links. </a:t>
            </a:r>
          </a:p>
          <a:p>
            <a:r>
              <a:rPr lang="en-US" sz="2000" dirty="0" smtClean="0"/>
              <a:t>Virtualization is a basic tenet of cloud computing, it </a:t>
            </a:r>
            <a:r>
              <a:rPr lang="en-US" sz="2000" b="1" dirty="0" smtClean="0"/>
              <a:t>simplifies the management </a:t>
            </a:r>
            <a:r>
              <a:rPr lang="en-US" sz="2000" dirty="0" smtClean="0"/>
              <a:t>of physical  resources for the three abstractions.</a:t>
            </a:r>
          </a:p>
          <a:p>
            <a:r>
              <a:rPr lang="en-US" sz="2000" dirty="0" smtClean="0"/>
              <a:t>The state of a virtual machine (VM) running under a virtual machine monitor (VMM) </a:t>
            </a:r>
            <a:r>
              <a:rPr lang="en-US" sz="2000" u="sng" dirty="0" smtClean="0"/>
              <a:t>can de saved and migrated </a:t>
            </a:r>
            <a:r>
              <a:rPr lang="en-US" sz="2000" dirty="0" smtClean="0"/>
              <a:t>to another server to balance the load. </a:t>
            </a:r>
          </a:p>
          <a:p>
            <a:r>
              <a:rPr lang="en-US" sz="2000" dirty="0" smtClean="0"/>
              <a:t>Virtualization allows users to </a:t>
            </a:r>
            <a:r>
              <a:rPr lang="en-US" sz="2000" u="sng" dirty="0" smtClean="0"/>
              <a:t>operate in environments they are familiar</a:t>
            </a:r>
            <a:r>
              <a:rPr lang="en-US" sz="2000" dirty="0" smtClean="0"/>
              <a:t> with, rather than forcing them to idiosyncratic  ones. </a:t>
            </a:r>
            <a:endParaRPr lang="en-US" dirty="0" smtClean="0"/>
          </a:p>
          <a:p>
            <a:endParaRPr lang="en-US" sz="2000" dirty="0" smtClean="0"/>
          </a:p>
        </p:txBody>
      </p:sp>
      <p:sp>
        <p:nvSpPr>
          <p:cNvPr id="5124" name="Footer Placeholder 3"/>
          <p:cNvSpPr>
            <a:spLocks noGrp="1"/>
          </p:cNvSpPr>
          <p:nvPr>
            <p:ph type="ftr" sz="quarter" idx="10"/>
          </p:nvPr>
        </p:nvSpPr>
        <p:spPr>
          <a:noFill/>
        </p:spPr>
        <p:txBody>
          <a:bodyPr/>
          <a:lstStyle/>
          <a:p>
            <a:r>
              <a:rPr lang="en-US"/>
              <a:t>Cloud Computing: Theory and Practice.  Chapter 5</a:t>
            </a:r>
          </a:p>
        </p:txBody>
      </p:sp>
      <p:sp>
        <p:nvSpPr>
          <p:cNvPr id="5125" name="Slide Number Placeholder 4"/>
          <p:cNvSpPr>
            <a:spLocks noGrp="1"/>
          </p:cNvSpPr>
          <p:nvPr>
            <p:ph type="sldNum" sz="quarter" idx="11"/>
          </p:nvPr>
        </p:nvSpPr>
        <p:spPr>
          <a:noFill/>
        </p:spPr>
        <p:txBody>
          <a:bodyPr/>
          <a:lstStyle/>
          <a:p>
            <a:fld id="{63D4BE56-651B-42A1-8562-4C4A1E12BC4D}" type="slidenum">
              <a:rPr lang="en-US" smtClean="0"/>
              <a:pPr/>
              <a:t>3</a:t>
            </a:fld>
            <a:endParaRPr lang="en-US" smtClean="0"/>
          </a:p>
        </p:txBody>
      </p:sp>
      <p:sp>
        <p:nvSpPr>
          <p:cNvPr id="5126"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495300"/>
            <a:ext cx="8229600" cy="666750"/>
          </a:xfrm>
        </p:spPr>
        <p:txBody>
          <a:bodyPr/>
          <a:lstStyle/>
          <a:p>
            <a:r>
              <a:rPr lang="en-US" sz="3200" smtClean="0"/>
              <a:t>Xen implementation on x86 architecture</a:t>
            </a:r>
          </a:p>
        </p:txBody>
      </p:sp>
      <p:sp>
        <p:nvSpPr>
          <p:cNvPr id="29699" name="Content Placeholder 5"/>
          <p:cNvSpPr>
            <a:spLocks noGrp="1"/>
          </p:cNvSpPr>
          <p:nvPr>
            <p:ph idx="1"/>
          </p:nvPr>
        </p:nvSpPr>
        <p:spPr>
          <a:xfrm>
            <a:off x="514350" y="1381125"/>
            <a:ext cx="8172450" cy="4819650"/>
          </a:xfrm>
        </p:spPr>
        <p:txBody>
          <a:bodyPr/>
          <a:lstStyle/>
          <a:p>
            <a:r>
              <a:rPr lang="en-US" sz="2000" b="1" dirty="0" err="1" smtClean="0"/>
              <a:t>Xen</a:t>
            </a:r>
            <a:r>
              <a:rPr lang="en-US" sz="2000" dirty="0" smtClean="0"/>
              <a:t> runs at privilege </a:t>
            </a:r>
            <a:r>
              <a:rPr lang="en-US" sz="2000" b="1" dirty="0" smtClean="0"/>
              <a:t>Level 0</a:t>
            </a:r>
            <a:r>
              <a:rPr lang="en-US" sz="2000" dirty="0" smtClean="0"/>
              <a:t>, the </a:t>
            </a:r>
            <a:r>
              <a:rPr lang="en-US" sz="2000" b="1" dirty="0" smtClean="0"/>
              <a:t>guest OS</a:t>
            </a:r>
            <a:r>
              <a:rPr lang="en-US" sz="2000" dirty="0" smtClean="0"/>
              <a:t> at </a:t>
            </a:r>
            <a:r>
              <a:rPr lang="en-US" sz="2000" b="1" dirty="0" smtClean="0"/>
              <a:t>Level 1</a:t>
            </a:r>
            <a:r>
              <a:rPr lang="en-US" sz="2000" dirty="0" smtClean="0"/>
              <a:t>, and </a:t>
            </a:r>
            <a:r>
              <a:rPr lang="en-US" sz="2000" b="1" dirty="0" smtClean="0"/>
              <a:t>applications</a:t>
            </a:r>
            <a:r>
              <a:rPr lang="en-US" sz="2000" dirty="0" smtClean="0"/>
              <a:t> at </a:t>
            </a:r>
            <a:r>
              <a:rPr lang="en-US" sz="2000" b="1" dirty="0" smtClean="0"/>
              <a:t>Level 3</a:t>
            </a:r>
            <a:r>
              <a:rPr lang="en-US" sz="2000" dirty="0" smtClean="0"/>
              <a:t>.</a:t>
            </a:r>
          </a:p>
          <a:p>
            <a:r>
              <a:rPr lang="en-US" sz="2000" dirty="0" smtClean="0"/>
              <a:t>The x86 architecture does not support either the tagging of TLB (</a:t>
            </a:r>
            <a:r>
              <a:rPr lang="en-US" sz="2000" b="1" dirty="0" smtClean="0"/>
              <a:t>Translation look-aside buffer</a:t>
            </a:r>
            <a:r>
              <a:rPr lang="en-US" sz="2000" dirty="0" smtClean="0"/>
              <a:t>) entries or the software management of the TLB. Thus, address space switching, </a:t>
            </a:r>
            <a:r>
              <a:rPr lang="en-US" sz="2000" b="1" dirty="0" smtClean="0"/>
              <a:t>when the VMM activates a different OS</a:t>
            </a:r>
            <a:r>
              <a:rPr lang="en-US" sz="2000" dirty="0" smtClean="0"/>
              <a:t>, requires a complete TLB flush; this has a negative impact on the performance.</a:t>
            </a:r>
          </a:p>
          <a:p>
            <a:r>
              <a:rPr lang="en-US" sz="2000" dirty="0" smtClean="0"/>
              <a:t>Solution - load </a:t>
            </a:r>
            <a:r>
              <a:rPr lang="en-US" sz="2000" dirty="0" err="1" smtClean="0"/>
              <a:t>Xen</a:t>
            </a:r>
            <a:r>
              <a:rPr lang="en-US" sz="2000" dirty="0" smtClean="0"/>
              <a:t> in a 64 MB segment at the top of each address space and delegate the management of hardware page tables to the guest OS with minimal intervention from </a:t>
            </a:r>
            <a:r>
              <a:rPr lang="en-US" sz="2000" dirty="0" err="1" smtClean="0"/>
              <a:t>Xen</a:t>
            </a:r>
            <a:r>
              <a:rPr lang="en-US" sz="2000" dirty="0" smtClean="0"/>
              <a:t>. This 64 MB region is not accessible or  re-</a:t>
            </a:r>
            <a:r>
              <a:rPr lang="en-US" sz="2000" dirty="0" err="1" smtClean="0"/>
              <a:t>mappable</a:t>
            </a:r>
            <a:r>
              <a:rPr lang="en-US" sz="2000" dirty="0" smtClean="0"/>
              <a:t> by the guest OS.</a:t>
            </a:r>
          </a:p>
          <a:p>
            <a:r>
              <a:rPr lang="en-US" sz="2000" dirty="0" err="1" smtClean="0"/>
              <a:t>Xen</a:t>
            </a:r>
            <a:r>
              <a:rPr lang="en-US" sz="2000" dirty="0" smtClean="0"/>
              <a:t> schedules individual domains using the Borrowed Virtual Time (BVT) scheduling algorithm.</a:t>
            </a:r>
          </a:p>
          <a:p>
            <a:r>
              <a:rPr lang="en-US" sz="2000" dirty="0" smtClean="0"/>
              <a:t>A guest OS must register with </a:t>
            </a:r>
            <a:r>
              <a:rPr lang="en-US" sz="2000" dirty="0" err="1" smtClean="0"/>
              <a:t>Xen</a:t>
            </a:r>
            <a:r>
              <a:rPr lang="en-US" sz="2000" dirty="0" smtClean="0"/>
              <a:t> a description table with the addresses of exception handlers for validation.</a:t>
            </a:r>
          </a:p>
        </p:txBody>
      </p:sp>
      <p:sp>
        <p:nvSpPr>
          <p:cNvPr id="29700" name="Footer Placeholder 2"/>
          <p:cNvSpPr>
            <a:spLocks noGrp="1"/>
          </p:cNvSpPr>
          <p:nvPr>
            <p:ph type="ftr" sz="quarter" idx="10"/>
          </p:nvPr>
        </p:nvSpPr>
        <p:spPr>
          <a:noFill/>
        </p:spPr>
        <p:txBody>
          <a:bodyPr/>
          <a:lstStyle/>
          <a:p>
            <a:r>
              <a:rPr lang="en-US"/>
              <a:t>Cloud Computing: Theory and Practice.  Chapter 5</a:t>
            </a:r>
          </a:p>
        </p:txBody>
      </p:sp>
      <p:sp>
        <p:nvSpPr>
          <p:cNvPr id="29701" name="Slide Number Placeholder 3"/>
          <p:cNvSpPr>
            <a:spLocks noGrp="1"/>
          </p:cNvSpPr>
          <p:nvPr>
            <p:ph type="sldNum" sz="quarter" idx="11"/>
          </p:nvPr>
        </p:nvSpPr>
        <p:spPr>
          <a:noFill/>
        </p:spPr>
        <p:txBody>
          <a:bodyPr/>
          <a:lstStyle/>
          <a:p>
            <a:fld id="{F9C356EB-05FA-4348-98DC-72D7F00438F2}" type="slidenum">
              <a:rPr lang="en-US" smtClean="0"/>
              <a:pPr/>
              <a:t>30</a:t>
            </a:fld>
            <a:endParaRPr lang="en-US" smtClean="0"/>
          </a:p>
        </p:txBody>
      </p:sp>
      <p:sp>
        <p:nvSpPr>
          <p:cNvPr id="29702" name="Date Placeholder 4"/>
          <p:cNvSpPr>
            <a:spLocks noGrp="1"/>
          </p:cNvSpPr>
          <p:nvPr>
            <p:ph type="dt" sz="quarter" idx="12"/>
          </p:nvPr>
        </p:nvSpPr>
        <p:spPr>
          <a:noFill/>
        </p:spPr>
        <p:txBody>
          <a:bodyPr/>
          <a:lstStyle/>
          <a:p>
            <a:r>
              <a:rPr lang="en-US"/>
              <a:t>Dan C. Marinescu</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504825"/>
            <a:ext cx="8229600" cy="571500"/>
          </a:xfrm>
        </p:spPr>
        <p:txBody>
          <a:bodyPr/>
          <a:lstStyle/>
          <a:p>
            <a:r>
              <a:rPr lang="en-US" sz="3200" smtClean="0"/>
              <a:t>Dom0 components</a:t>
            </a:r>
          </a:p>
        </p:txBody>
      </p:sp>
      <p:sp>
        <p:nvSpPr>
          <p:cNvPr id="30723" name="Content Placeholder 2"/>
          <p:cNvSpPr>
            <a:spLocks noGrp="1"/>
          </p:cNvSpPr>
          <p:nvPr>
            <p:ph idx="1"/>
          </p:nvPr>
        </p:nvSpPr>
        <p:spPr>
          <a:xfrm>
            <a:off x="581025" y="1059543"/>
            <a:ext cx="8020050" cy="5341257"/>
          </a:xfrm>
        </p:spPr>
        <p:txBody>
          <a:bodyPr/>
          <a:lstStyle/>
          <a:p>
            <a:r>
              <a:rPr lang="en-US" sz="2000" dirty="0" err="1" smtClean="0"/>
              <a:t>XenStore</a:t>
            </a:r>
            <a:r>
              <a:rPr lang="en-US" sz="2000" dirty="0" smtClean="0"/>
              <a:t> (</a:t>
            </a:r>
            <a:r>
              <a:rPr lang="el-GR" sz="2000" b="1" dirty="0" smtClean="0"/>
              <a:t>καταγραφή πληροφοριών των </a:t>
            </a:r>
            <a:r>
              <a:rPr lang="en-US" sz="2000" b="1" dirty="0" smtClean="0"/>
              <a:t>VM</a:t>
            </a:r>
            <a:r>
              <a:rPr lang="el-GR" sz="2000" dirty="0" smtClean="0"/>
              <a:t>) </a:t>
            </a:r>
            <a:r>
              <a:rPr lang="en-US" sz="2000" dirty="0" smtClean="0"/>
              <a:t>– </a:t>
            </a:r>
            <a:r>
              <a:rPr lang="en-US" sz="2000" b="1" dirty="0" smtClean="0"/>
              <a:t>a Dom0 process. </a:t>
            </a:r>
          </a:p>
          <a:p>
            <a:pPr lvl="1"/>
            <a:r>
              <a:rPr lang="en-US" sz="1800" dirty="0" smtClean="0"/>
              <a:t>Supports a system-wide registry and naming service </a:t>
            </a:r>
            <a:r>
              <a:rPr lang="el-GR" sz="1800" dirty="0" smtClean="0"/>
              <a:t>(υπηρεσία </a:t>
            </a:r>
            <a:r>
              <a:rPr lang="en-US" sz="1800" dirty="0" smtClean="0"/>
              <a:t>registry </a:t>
            </a:r>
            <a:r>
              <a:rPr lang="el-GR" sz="1800" dirty="0" smtClean="0"/>
              <a:t>προγραμμάτων </a:t>
            </a:r>
            <a:r>
              <a:rPr lang="en-US" sz="1800" dirty="0" smtClean="0"/>
              <a:t>&amp; configuration </a:t>
            </a:r>
            <a:r>
              <a:rPr lang="el-GR" sz="1800" dirty="0" smtClean="0"/>
              <a:t>των </a:t>
            </a:r>
            <a:r>
              <a:rPr lang="en-US" sz="1800" dirty="0" smtClean="0"/>
              <a:t>VM</a:t>
            </a:r>
            <a:r>
              <a:rPr lang="el-GR" sz="1800" dirty="0" smtClean="0"/>
              <a:t>)</a:t>
            </a:r>
            <a:r>
              <a:rPr lang="en-US" sz="1800" dirty="0" smtClean="0"/>
              <a:t>. </a:t>
            </a:r>
          </a:p>
          <a:p>
            <a:pPr lvl="1"/>
            <a:r>
              <a:rPr lang="en-US" sz="1800" dirty="0" smtClean="0"/>
              <a:t>Implemented as a hierarchical key-value storage.</a:t>
            </a:r>
          </a:p>
          <a:p>
            <a:pPr lvl="1"/>
            <a:r>
              <a:rPr lang="en-US" sz="1800" dirty="0" smtClean="0"/>
              <a:t> A </a:t>
            </a:r>
            <a:r>
              <a:rPr lang="en-US" sz="1800" u="sng" dirty="0" smtClean="0"/>
              <a:t>watch</a:t>
            </a:r>
            <a:r>
              <a:rPr lang="en-US" sz="1800" dirty="0" smtClean="0"/>
              <a:t> function informs listeners of changes of the key in storage they have subscribed to.</a:t>
            </a:r>
          </a:p>
          <a:p>
            <a:pPr lvl="1"/>
            <a:r>
              <a:rPr lang="en-US" sz="1800" dirty="0" smtClean="0"/>
              <a:t> Communicates with guest VMs via shared memory using Dom0 privileges.</a:t>
            </a:r>
          </a:p>
          <a:p>
            <a:r>
              <a:rPr lang="en-US" sz="2000" dirty="0" err="1" smtClean="0"/>
              <a:t>Toolstack</a:t>
            </a:r>
            <a:r>
              <a:rPr lang="en-US" sz="2000" dirty="0" smtClean="0"/>
              <a:t> - responsible for </a:t>
            </a:r>
            <a:r>
              <a:rPr lang="en-US" sz="2000" b="1" dirty="0" smtClean="0"/>
              <a:t>creating, destroying, and managing the resources and privileges of VMs</a:t>
            </a:r>
            <a:r>
              <a:rPr lang="en-US" sz="2000" dirty="0" smtClean="0"/>
              <a:t>. </a:t>
            </a:r>
          </a:p>
          <a:p>
            <a:pPr lvl="1"/>
            <a:r>
              <a:rPr lang="en-US" sz="1800" dirty="0" smtClean="0"/>
              <a:t>To create a new VM, a user provides a configuration file describing memory and CPU allocations and device configurations. </a:t>
            </a:r>
          </a:p>
          <a:p>
            <a:pPr lvl="1"/>
            <a:r>
              <a:rPr lang="en-US" sz="1800" dirty="0" err="1" smtClean="0"/>
              <a:t>Toolstack</a:t>
            </a:r>
            <a:r>
              <a:rPr lang="en-US" sz="1800" dirty="0" smtClean="0"/>
              <a:t> parses this file and writes this information in </a:t>
            </a:r>
            <a:r>
              <a:rPr lang="en-US" sz="1800" dirty="0" err="1" smtClean="0"/>
              <a:t>XenStore</a:t>
            </a:r>
            <a:r>
              <a:rPr lang="en-US" sz="1800" dirty="0" smtClean="0"/>
              <a:t>.  </a:t>
            </a:r>
          </a:p>
          <a:p>
            <a:pPr lvl="1"/>
            <a:r>
              <a:rPr lang="en-US" sz="1800" dirty="0" smtClean="0"/>
              <a:t>Takes advantage of Dom0 privileges to </a:t>
            </a:r>
            <a:r>
              <a:rPr lang="en-US" sz="1800" b="1" dirty="0" smtClean="0"/>
              <a:t>map guest memory</a:t>
            </a:r>
            <a:r>
              <a:rPr lang="en-US" sz="1800" dirty="0" smtClean="0"/>
              <a:t>, </a:t>
            </a:r>
            <a:r>
              <a:rPr lang="en-US" sz="1800" b="1" dirty="0" smtClean="0"/>
              <a:t>to load a kernel and virtual BIOS</a:t>
            </a:r>
            <a:r>
              <a:rPr lang="en-US" sz="1800" dirty="0" smtClean="0"/>
              <a:t> and to </a:t>
            </a:r>
            <a:r>
              <a:rPr lang="en-US" sz="1800" b="1" dirty="0" smtClean="0"/>
              <a:t>set up initial communication channels with </a:t>
            </a:r>
            <a:r>
              <a:rPr lang="en-US" sz="1800" b="1" dirty="0" err="1" smtClean="0"/>
              <a:t>XenStore</a:t>
            </a:r>
            <a:r>
              <a:rPr lang="en-US" sz="1800" dirty="0" smtClean="0"/>
              <a:t> and with </a:t>
            </a:r>
            <a:r>
              <a:rPr lang="en-US" sz="1800" b="1" dirty="0" smtClean="0"/>
              <a:t>the virtual console </a:t>
            </a:r>
            <a:r>
              <a:rPr lang="en-US" sz="1800" dirty="0" smtClean="0"/>
              <a:t>when a new VM is created.</a:t>
            </a:r>
          </a:p>
        </p:txBody>
      </p:sp>
      <p:sp>
        <p:nvSpPr>
          <p:cNvPr id="30724" name="Footer Placeholder 3"/>
          <p:cNvSpPr>
            <a:spLocks noGrp="1"/>
          </p:cNvSpPr>
          <p:nvPr>
            <p:ph type="ftr" sz="quarter" idx="10"/>
          </p:nvPr>
        </p:nvSpPr>
        <p:spPr>
          <a:noFill/>
        </p:spPr>
        <p:txBody>
          <a:bodyPr/>
          <a:lstStyle/>
          <a:p>
            <a:r>
              <a:rPr lang="en-US" dirty="0"/>
              <a:t>Cloud Computing: Theory and Practice.  Chapter 5</a:t>
            </a:r>
          </a:p>
        </p:txBody>
      </p:sp>
      <p:sp>
        <p:nvSpPr>
          <p:cNvPr id="30725" name="Slide Number Placeholder 4"/>
          <p:cNvSpPr>
            <a:spLocks noGrp="1"/>
          </p:cNvSpPr>
          <p:nvPr>
            <p:ph type="sldNum" sz="quarter" idx="11"/>
          </p:nvPr>
        </p:nvSpPr>
        <p:spPr>
          <a:noFill/>
        </p:spPr>
        <p:txBody>
          <a:bodyPr/>
          <a:lstStyle/>
          <a:p>
            <a:fld id="{34C11F16-02F3-4F7E-8C6D-B8595F1C60CC}" type="slidenum">
              <a:rPr lang="en-US" smtClean="0"/>
              <a:pPr/>
              <a:t>31</a:t>
            </a:fld>
            <a:endParaRPr lang="en-US" dirty="0" smtClean="0"/>
          </a:p>
        </p:txBody>
      </p:sp>
      <p:sp>
        <p:nvSpPr>
          <p:cNvPr id="30726"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6"/>
          <p:cNvSpPr>
            <a:spLocks noGrp="1"/>
          </p:cNvSpPr>
          <p:nvPr>
            <p:ph type="title"/>
          </p:nvPr>
        </p:nvSpPr>
        <p:spPr>
          <a:xfrm>
            <a:off x="457200" y="523875"/>
            <a:ext cx="8229600" cy="733425"/>
          </a:xfrm>
        </p:spPr>
        <p:txBody>
          <a:bodyPr/>
          <a:lstStyle/>
          <a:p>
            <a:r>
              <a:rPr lang="en-US" sz="2000" smtClean="0"/>
              <a:t/>
            </a:r>
            <a:br>
              <a:rPr lang="en-US" sz="2000" smtClean="0"/>
            </a:br>
            <a:r>
              <a:rPr lang="en-US" sz="2000" smtClean="0"/>
              <a:t>Strategies for virtual memory management,  CPU multiplexing, and </a:t>
            </a:r>
            <a:br>
              <a:rPr lang="en-US" sz="2000" smtClean="0"/>
            </a:br>
            <a:r>
              <a:rPr lang="en-US" sz="2000" smtClean="0"/>
              <a:t>I/O devices</a:t>
            </a:r>
            <a:r>
              <a:rPr lang="en-US" smtClean="0"/>
              <a:t/>
            </a:r>
            <a:br>
              <a:rPr lang="en-US" smtClean="0"/>
            </a:br>
            <a:endParaRPr lang="en-US" smtClean="0"/>
          </a:p>
        </p:txBody>
      </p:sp>
      <p:sp>
        <p:nvSpPr>
          <p:cNvPr id="31747" name="Footer Placeholder 2"/>
          <p:cNvSpPr>
            <a:spLocks noGrp="1"/>
          </p:cNvSpPr>
          <p:nvPr>
            <p:ph type="ftr" sz="quarter" idx="10"/>
          </p:nvPr>
        </p:nvSpPr>
        <p:spPr>
          <a:noFill/>
        </p:spPr>
        <p:txBody>
          <a:bodyPr/>
          <a:lstStyle/>
          <a:p>
            <a:r>
              <a:rPr lang="en-US"/>
              <a:t>Cloud Computing: Theory and Practice.  Chapter 5</a:t>
            </a:r>
          </a:p>
        </p:txBody>
      </p:sp>
      <p:sp>
        <p:nvSpPr>
          <p:cNvPr id="31748" name="Slide Number Placeholder 3"/>
          <p:cNvSpPr>
            <a:spLocks noGrp="1"/>
          </p:cNvSpPr>
          <p:nvPr>
            <p:ph type="sldNum" sz="quarter" idx="11"/>
          </p:nvPr>
        </p:nvSpPr>
        <p:spPr>
          <a:noFill/>
        </p:spPr>
        <p:txBody>
          <a:bodyPr/>
          <a:lstStyle/>
          <a:p>
            <a:fld id="{CD8BA309-75CC-4975-9481-F60C3D28707D}" type="slidenum">
              <a:rPr lang="en-US" smtClean="0"/>
              <a:pPr/>
              <a:t>32</a:t>
            </a:fld>
            <a:endParaRPr lang="en-US" smtClean="0"/>
          </a:p>
        </p:txBody>
      </p:sp>
      <p:sp>
        <p:nvSpPr>
          <p:cNvPr id="31749" name="Date Placeholder 4"/>
          <p:cNvSpPr>
            <a:spLocks noGrp="1"/>
          </p:cNvSpPr>
          <p:nvPr>
            <p:ph type="dt" sz="quarter" idx="12"/>
          </p:nvPr>
        </p:nvSpPr>
        <p:spPr>
          <a:noFill/>
        </p:spPr>
        <p:txBody>
          <a:bodyPr/>
          <a:lstStyle/>
          <a:p>
            <a:r>
              <a:rPr lang="en-US"/>
              <a:t>Dan C. Marinescu</a:t>
            </a:r>
          </a:p>
        </p:txBody>
      </p:sp>
      <p:pic>
        <p:nvPicPr>
          <p:cNvPr id="31750" name="Picture 2" descr="C:\CloudComputing\LectureNotesDecember6\Slides\snapshots\XenParavirtualization.PNG"/>
          <p:cNvPicPr>
            <a:picLocks noChangeAspect="1" noChangeArrowheads="1"/>
          </p:cNvPicPr>
          <p:nvPr/>
        </p:nvPicPr>
        <p:blipFill>
          <a:blip r:embed="rId2" cstate="print"/>
          <a:srcRect/>
          <a:stretch>
            <a:fillRect/>
          </a:stretch>
        </p:blipFill>
        <p:spPr bwMode="auto">
          <a:xfrm>
            <a:off x="2333625" y="933450"/>
            <a:ext cx="5895975" cy="5330825"/>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4"/>
          <p:cNvSpPr>
            <a:spLocks noGrp="1"/>
          </p:cNvSpPr>
          <p:nvPr>
            <p:ph type="title"/>
          </p:nvPr>
        </p:nvSpPr>
        <p:spPr>
          <a:xfrm>
            <a:off x="438150" y="552450"/>
            <a:ext cx="8439150" cy="533400"/>
          </a:xfrm>
        </p:spPr>
        <p:txBody>
          <a:bodyPr/>
          <a:lstStyle/>
          <a:p>
            <a:r>
              <a:rPr lang="en-US" sz="3200" smtClean="0"/>
              <a:t>Xen abstractions for networking and I/O</a:t>
            </a:r>
          </a:p>
        </p:txBody>
      </p:sp>
      <p:sp>
        <p:nvSpPr>
          <p:cNvPr id="32771" name="Content Placeholder 5"/>
          <p:cNvSpPr>
            <a:spLocks noGrp="1"/>
          </p:cNvSpPr>
          <p:nvPr>
            <p:ph idx="1"/>
          </p:nvPr>
        </p:nvSpPr>
        <p:spPr>
          <a:xfrm>
            <a:off x="457200" y="1219200"/>
            <a:ext cx="8229600" cy="5000625"/>
          </a:xfrm>
        </p:spPr>
        <p:txBody>
          <a:bodyPr/>
          <a:lstStyle/>
          <a:p>
            <a:r>
              <a:rPr lang="en-US" sz="2000" dirty="0" smtClean="0"/>
              <a:t>Each domain has one or more </a:t>
            </a:r>
            <a:r>
              <a:rPr lang="en-US" sz="2000" b="1" dirty="0" smtClean="0"/>
              <a:t>Virtual Network Interfaces (VIFs) </a:t>
            </a:r>
            <a:r>
              <a:rPr lang="en-US" sz="2000" dirty="0" smtClean="0"/>
              <a:t>which support the functionality of a network interface card. A VIF is attached to a Virtual Firewall-Router (VFR). </a:t>
            </a:r>
          </a:p>
          <a:p>
            <a:r>
              <a:rPr lang="en-US" sz="2000" dirty="0" smtClean="0"/>
              <a:t>Split drivers have a </a:t>
            </a:r>
            <a:r>
              <a:rPr lang="en-US" sz="2000" b="1" dirty="0" smtClean="0"/>
              <a:t>front-end</a:t>
            </a:r>
            <a:r>
              <a:rPr lang="en-US" sz="2000" dirty="0" smtClean="0"/>
              <a:t> in the </a:t>
            </a:r>
            <a:r>
              <a:rPr lang="en-US" sz="2000" dirty="0" err="1" smtClean="0"/>
              <a:t>DomU</a:t>
            </a:r>
            <a:r>
              <a:rPr lang="en-US" sz="2000" dirty="0" smtClean="0"/>
              <a:t> and the </a:t>
            </a:r>
            <a:r>
              <a:rPr lang="en-US" sz="2000" b="1" dirty="0" smtClean="0"/>
              <a:t>back-end</a:t>
            </a:r>
            <a:r>
              <a:rPr lang="en-US" sz="2000" dirty="0" smtClean="0"/>
              <a:t> in Dom0;  the two communicate via a ring in shared memory.</a:t>
            </a:r>
          </a:p>
          <a:p>
            <a:r>
              <a:rPr lang="en-US" sz="2000" dirty="0" smtClean="0"/>
              <a:t>Ring - </a:t>
            </a:r>
            <a:r>
              <a:rPr lang="en-US" sz="2000" b="1" dirty="0" smtClean="0"/>
              <a:t>a circular queue of descriptors </a:t>
            </a:r>
            <a:r>
              <a:rPr lang="en-US" sz="2000" dirty="0" smtClean="0"/>
              <a:t>allocated by a domain and accessible within </a:t>
            </a:r>
            <a:r>
              <a:rPr lang="en-US" sz="2000" dirty="0" err="1" smtClean="0"/>
              <a:t>Xen</a:t>
            </a:r>
            <a:r>
              <a:rPr lang="en-US" sz="2000" dirty="0" smtClean="0"/>
              <a:t>.  </a:t>
            </a:r>
            <a:r>
              <a:rPr lang="en-US" sz="2000" b="1" dirty="0" smtClean="0"/>
              <a:t>Descriptors do not contain data</a:t>
            </a:r>
            <a:r>
              <a:rPr lang="en-US" sz="2000" dirty="0" smtClean="0"/>
              <a:t>, the data buffers are allocated off-band by the guest OS.</a:t>
            </a:r>
          </a:p>
          <a:p>
            <a:r>
              <a:rPr lang="en-US" sz="2000" b="1" dirty="0" smtClean="0"/>
              <a:t>Two rings </a:t>
            </a:r>
            <a:r>
              <a:rPr lang="en-US" sz="2000" dirty="0" smtClean="0"/>
              <a:t>of buffer descriptors, one for </a:t>
            </a:r>
            <a:r>
              <a:rPr lang="en-US" sz="2000" b="1" dirty="0" smtClean="0"/>
              <a:t>packet sending </a:t>
            </a:r>
            <a:r>
              <a:rPr lang="en-US" sz="2000" dirty="0" smtClean="0"/>
              <a:t>and one for </a:t>
            </a:r>
            <a:r>
              <a:rPr lang="en-US" sz="2000" b="1" dirty="0" smtClean="0"/>
              <a:t>packet receiving</a:t>
            </a:r>
            <a:r>
              <a:rPr lang="en-US" sz="2000" dirty="0" smtClean="0"/>
              <a:t>, are supported.</a:t>
            </a:r>
          </a:p>
          <a:p>
            <a:r>
              <a:rPr lang="en-US" sz="2000" dirty="0" smtClean="0"/>
              <a:t>To transmit a packet:</a:t>
            </a:r>
          </a:p>
          <a:p>
            <a:pPr lvl="1"/>
            <a:r>
              <a:rPr lang="en-US" sz="1800" dirty="0" smtClean="0"/>
              <a:t>a guest OS </a:t>
            </a:r>
            <a:r>
              <a:rPr lang="en-US" sz="1800" dirty="0" err="1" smtClean="0"/>
              <a:t>enqueues</a:t>
            </a:r>
            <a:r>
              <a:rPr lang="en-US" sz="1800" dirty="0" smtClean="0"/>
              <a:t> a buffer descriptor to the send ring, </a:t>
            </a:r>
          </a:p>
          <a:p>
            <a:pPr lvl="1"/>
            <a:r>
              <a:rPr lang="en-US" sz="1800" dirty="0" smtClean="0"/>
              <a:t>then  </a:t>
            </a:r>
            <a:r>
              <a:rPr lang="en-US" sz="1800" dirty="0" err="1" smtClean="0"/>
              <a:t>Xen</a:t>
            </a:r>
            <a:r>
              <a:rPr lang="en-US" sz="1800" dirty="0" smtClean="0"/>
              <a:t> copies the descriptor and checks safety,</a:t>
            </a:r>
          </a:p>
          <a:p>
            <a:pPr lvl="1"/>
            <a:r>
              <a:rPr lang="en-US" sz="1800" dirty="0" smtClean="0"/>
              <a:t>copies only the packet header, not the payload, and </a:t>
            </a:r>
          </a:p>
          <a:p>
            <a:pPr lvl="1"/>
            <a:r>
              <a:rPr lang="en-US" sz="1800" dirty="0" smtClean="0"/>
              <a:t>executes the matching rules for routing.</a:t>
            </a:r>
          </a:p>
        </p:txBody>
      </p:sp>
      <p:sp>
        <p:nvSpPr>
          <p:cNvPr id="32772" name="Footer Placeholder 1"/>
          <p:cNvSpPr>
            <a:spLocks noGrp="1"/>
          </p:cNvSpPr>
          <p:nvPr>
            <p:ph type="ftr" sz="quarter" idx="10"/>
          </p:nvPr>
        </p:nvSpPr>
        <p:spPr>
          <a:noFill/>
        </p:spPr>
        <p:txBody>
          <a:bodyPr/>
          <a:lstStyle/>
          <a:p>
            <a:r>
              <a:rPr lang="en-US"/>
              <a:t>Cloud Computing: Theory and Practice.  Chapter 5</a:t>
            </a:r>
          </a:p>
        </p:txBody>
      </p:sp>
      <p:sp>
        <p:nvSpPr>
          <p:cNvPr id="32773" name="Slide Number Placeholder 2"/>
          <p:cNvSpPr>
            <a:spLocks noGrp="1"/>
          </p:cNvSpPr>
          <p:nvPr>
            <p:ph type="sldNum" sz="quarter" idx="11"/>
          </p:nvPr>
        </p:nvSpPr>
        <p:spPr>
          <a:noFill/>
        </p:spPr>
        <p:txBody>
          <a:bodyPr/>
          <a:lstStyle/>
          <a:p>
            <a:fld id="{26AD86D3-DD60-4721-976C-028E49C5DD8C}" type="slidenum">
              <a:rPr lang="en-US" smtClean="0"/>
              <a:pPr/>
              <a:t>33</a:t>
            </a:fld>
            <a:endParaRPr lang="en-US" smtClean="0"/>
          </a:p>
        </p:txBody>
      </p:sp>
      <p:sp>
        <p:nvSpPr>
          <p:cNvPr id="32774" name="Date Placeholder 3"/>
          <p:cNvSpPr>
            <a:spLocks noGrp="1"/>
          </p:cNvSpPr>
          <p:nvPr>
            <p:ph type="dt" sz="quarter" idx="12"/>
          </p:nvPr>
        </p:nvSpPr>
        <p:spPr>
          <a:noFill/>
        </p:spPr>
        <p:txBody>
          <a:bodyPr/>
          <a:lstStyle/>
          <a:p>
            <a:r>
              <a:rPr lang="en-US"/>
              <a:t>Dan C. Marinescu</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Placeholder 7"/>
          <p:cNvSpPr>
            <a:spLocks noGrp="1"/>
          </p:cNvSpPr>
          <p:nvPr>
            <p:ph type="body" sz="half" idx="2"/>
          </p:nvPr>
        </p:nvSpPr>
        <p:spPr>
          <a:xfrm>
            <a:off x="838200" y="5367338"/>
            <a:ext cx="7829550" cy="804862"/>
          </a:xfrm>
        </p:spPr>
        <p:txBody>
          <a:bodyPr/>
          <a:lstStyle/>
          <a:p>
            <a:r>
              <a:rPr lang="en-US" sz="1600" dirty="0" err="1" smtClean="0"/>
              <a:t>Xen</a:t>
            </a:r>
            <a:r>
              <a:rPr lang="en-US" sz="1600" dirty="0" smtClean="0"/>
              <a:t> zero-copy semantics for data transfer using I/O rings. (a) The communication between a guest domain and the driver domain over an I/O and an event channel; NIC is the Network Interface Controller. (b) the circular ring of buffers (requests).</a:t>
            </a:r>
          </a:p>
        </p:txBody>
      </p:sp>
      <p:sp>
        <p:nvSpPr>
          <p:cNvPr id="33795" name="Footer Placeholder 2"/>
          <p:cNvSpPr>
            <a:spLocks noGrp="1"/>
          </p:cNvSpPr>
          <p:nvPr>
            <p:ph type="ftr" sz="quarter" idx="10"/>
          </p:nvPr>
        </p:nvSpPr>
        <p:spPr>
          <a:noFill/>
        </p:spPr>
        <p:txBody>
          <a:bodyPr/>
          <a:lstStyle/>
          <a:p>
            <a:r>
              <a:rPr lang="en-US"/>
              <a:t>Cloud Computing: Theory and Practice.  Chapter 5</a:t>
            </a:r>
          </a:p>
        </p:txBody>
      </p:sp>
      <p:sp>
        <p:nvSpPr>
          <p:cNvPr id="33796" name="Slide Number Placeholder 3"/>
          <p:cNvSpPr>
            <a:spLocks noGrp="1"/>
          </p:cNvSpPr>
          <p:nvPr>
            <p:ph type="sldNum" sz="quarter" idx="11"/>
          </p:nvPr>
        </p:nvSpPr>
        <p:spPr>
          <a:noFill/>
        </p:spPr>
        <p:txBody>
          <a:bodyPr/>
          <a:lstStyle/>
          <a:p>
            <a:fld id="{34906676-A75E-4A3E-A28D-733EAA7C763D}" type="slidenum">
              <a:rPr lang="en-US" smtClean="0"/>
              <a:pPr/>
              <a:t>34</a:t>
            </a:fld>
            <a:endParaRPr lang="en-US" smtClean="0"/>
          </a:p>
        </p:txBody>
      </p:sp>
      <p:sp>
        <p:nvSpPr>
          <p:cNvPr id="33797" name="Date Placeholder 4"/>
          <p:cNvSpPr>
            <a:spLocks noGrp="1"/>
          </p:cNvSpPr>
          <p:nvPr>
            <p:ph type="dt" sz="quarter" idx="12"/>
          </p:nvPr>
        </p:nvSpPr>
        <p:spPr>
          <a:noFill/>
        </p:spPr>
        <p:txBody>
          <a:bodyPr/>
          <a:lstStyle/>
          <a:p>
            <a:r>
              <a:rPr lang="en-US"/>
              <a:t>Dan C. Marinescu</a:t>
            </a:r>
          </a:p>
        </p:txBody>
      </p:sp>
      <p:graphicFrame>
        <p:nvGraphicFramePr>
          <p:cNvPr id="33798" name="Object 8"/>
          <p:cNvGraphicFramePr>
            <a:graphicFrameLocks noChangeAspect="1"/>
          </p:cNvGraphicFramePr>
          <p:nvPr/>
        </p:nvGraphicFramePr>
        <p:xfrm>
          <a:off x="2428875" y="585788"/>
          <a:ext cx="3463925" cy="4570412"/>
        </p:xfrm>
        <a:graphic>
          <a:graphicData uri="http://schemas.openxmlformats.org/presentationml/2006/ole">
            <p:oleObj spid="_x0000_s33798" name="Visio" r:id="rId3" imgW="7590736" imgH="10019489" progId="">
              <p:embed/>
            </p:oleObj>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7"/>
          <p:cNvSpPr>
            <a:spLocks noGrp="1"/>
          </p:cNvSpPr>
          <p:nvPr>
            <p:ph type="title"/>
          </p:nvPr>
        </p:nvSpPr>
        <p:spPr/>
        <p:txBody>
          <a:bodyPr/>
          <a:lstStyle/>
          <a:p>
            <a:r>
              <a:rPr lang="en-US" sz="3200" smtClean="0"/>
              <a:t>Xen 2.0</a:t>
            </a:r>
          </a:p>
        </p:txBody>
      </p:sp>
      <p:sp>
        <p:nvSpPr>
          <p:cNvPr id="34819" name="Content Placeholder 8"/>
          <p:cNvSpPr>
            <a:spLocks noGrp="1"/>
          </p:cNvSpPr>
          <p:nvPr>
            <p:ph idx="1"/>
          </p:nvPr>
        </p:nvSpPr>
        <p:spPr>
          <a:xfrm>
            <a:off x="561975" y="1457325"/>
            <a:ext cx="8124825" cy="4686300"/>
          </a:xfrm>
        </p:spPr>
        <p:txBody>
          <a:bodyPr/>
          <a:lstStyle/>
          <a:p>
            <a:r>
              <a:rPr lang="en-US" sz="2000" dirty="0" smtClean="0"/>
              <a:t>Optimization of: </a:t>
            </a:r>
          </a:p>
          <a:p>
            <a:pPr lvl="1"/>
            <a:r>
              <a:rPr lang="en-US" b="1" dirty="0" smtClean="0"/>
              <a:t>Virtual interface </a:t>
            </a:r>
            <a:r>
              <a:rPr lang="en-US" dirty="0" smtClean="0"/>
              <a:t>- takes advantage of the capabilities of some physical NICs, such as checksum offload.</a:t>
            </a:r>
          </a:p>
          <a:p>
            <a:pPr lvl="1"/>
            <a:r>
              <a:rPr lang="en-US" b="1" dirty="0" smtClean="0"/>
              <a:t>I/O channel </a:t>
            </a:r>
            <a:r>
              <a:rPr lang="en-US" dirty="0" smtClean="0"/>
              <a:t>- rather than copying a data buffer holding a packet, </a:t>
            </a:r>
            <a:r>
              <a:rPr lang="en-US" b="1" dirty="0" smtClean="0"/>
              <a:t>each packet is allocated in a new page </a:t>
            </a:r>
            <a:r>
              <a:rPr lang="en-US" dirty="0" smtClean="0"/>
              <a:t>and then the physical page containing the packet is re-mapped into the target domain.</a:t>
            </a:r>
          </a:p>
          <a:p>
            <a:pPr lvl="1"/>
            <a:r>
              <a:rPr lang="en-US" b="1" dirty="0" smtClean="0"/>
              <a:t>Virtual memory </a:t>
            </a:r>
            <a:r>
              <a:rPr lang="en-US" dirty="0" smtClean="0"/>
              <a:t>- takes advantage of the </a:t>
            </a:r>
            <a:r>
              <a:rPr lang="en-US" b="1" dirty="0" err="1" smtClean="0"/>
              <a:t>superpage</a:t>
            </a:r>
            <a:r>
              <a:rPr lang="en-US" dirty="0" smtClean="0"/>
              <a:t> and global page mapping hardware on Pentium and Pentium Pro processors. A </a:t>
            </a:r>
            <a:r>
              <a:rPr lang="en-US" dirty="0" err="1" smtClean="0"/>
              <a:t>superpage</a:t>
            </a:r>
            <a:r>
              <a:rPr lang="en-US" dirty="0" smtClean="0"/>
              <a:t> entry covers 1,024 pages of physical memory and </a:t>
            </a:r>
            <a:r>
              <a:rPr lang="en-US" b="1" dirty="0" smtClean="0"/>
              <a:t>the address translation mechanism maps a set of contiguous pages to a set of contiguous physical pages</a:t>
            </a:r>
            <a:r>
              <a:rPr lang="en-US" dirty="0" smtClean="0"/>
              <a:t>. This helps reduce the number of TLB misses. </a:t>
            </a:r>
          </a:p>
        </p:txBody>
      </p:sp>
      <p:sp>
        <p:nvSpPr>
          <p:cNvPr id="34820" name="Footer Placeholder 4"/>
          <p:cNvSpPr>
            <a:spLocks noGrp="1"/>
          </p:cNvSpPr>
          <p:nvPr>
            <p:ph type="ftr" sz="quarter" idx="10"/>
          </p:nvPr>
        </p:nvSpPr>
        <p:spPr>
          <a:noFill/>
        </p:spPr>
        <p:txBody>
          <a:bodyPr/>
          <a:lstStyle/>
          <a:p>
            <a:r>
              <a:rPr lang="en-US"/>
              <a:t>Cloud Computing: Theory and Practice.  Chapter 5</a:t>
            </a:r>
          </a:p>
        </p:txBody>
      </p:sp>
      <p:sp>
        <p:nvSpPr>
          <p:cNvPr id="34821" name="Slide Number Placeholder 5"/>
          <p:cNvSpPr>
            <a:spLocks noGrp="1"/>
          </p:cNvSpPr>
          <p:nvPr>
            <p:ph type="sldNum" sz="quarter" idx="11"/>
          </p:nvPr>
        </p:nvSpPr>
        <p:spPr>
          <a:noFill/>
        </p:spPr>
        <p:txBody>
          <a:bodyPr/>
          <a:lstStyle/>
          <a:p>
            <a:fld id="{9C96A9F0-D691-4F0E-98D3-FCA6CEF43555}" type="slidenum">
              <a:rPr lang="en-US" smtClean="0"/>
              <a:pPr/>
              <a:t>35</a:t>
            </a:fld>
            <a:endParaRPr lang="en-US" smtClean="0"/>
          </a:p>
        </p:txBody>
      </p:sp>
      <p:sp>
        <p:nvSpPr>
          <p:cNvPr id="34822" name="Date Placeholder 6"/>
          <p:cNvSpPr>
            <a:spLocks noGrp="1"/>
          </p:cNvSpPr>
          <p:nvPr>
            <p:ph type="dt" sz="quarter" idx="12"/>
          </p:nvPr>
        </p:nvSpPr>
        <p:spPr>
          <a:noFill/>
        </p:spPr>
        <p:txBody>
          <a:bodyPr/>
          <a:lstStyle/>
          <a:p>
            <a:r>
              <a:rPr lang="en-US"/>
              <a:t>Dan C. Marinescu</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5"/>
          <p:cNvSpPr>
            <a:spLocks noGrp="1"/>
          </p:cNvSpPr>
          <p:nvPr>
            <p:ph type="title"/>
          </p:nvPr>
        </p:nvSpPr>
        <p:spPr>
          <a:xfrm>
            <a:off x="1047750" y="5153025"/>
            <a:ext cx="6924675" cy="747713"/>
          </a:xfrm>
        </p:spPr>
        <p:txBody>
          <a:bodyPr/>
          <a:lstStyle/>
          <a:p>
            <a:r>
              <a:rPr lang="en-US" b="0" smtClean="0"/>
              <a:t>Xen network architecture .(a) The original architecture;      (b) The optimized architecture</a:t>
            </a:r>
          </a:p>
        </p:txBody>
      </p:sp>
      <p:sp>
        <p:nvSpPr>
          <p:cNvPr id="35843" name="Footer Placeholder 1"/>
          <p:cNvSpPr>
            <a:spLocks noGrp="1"/>
          </p:cNvSpPr>
          <p:nvPr>
            <p:ph type="ftr" sz="quarter" idx="10"/>
          </p:nvPr>
        </p:nvSpPr>
        <p:spPr>
          <a:noFill/>
        </p:spPr>
        <p:txBody>
          <a:bodyPr/>
          <a:lstStyle/>
          <a:p>
            <a:r>
              <a:rPr lang="en-US"/>
              <a:t>Cloud Computing: Theory and Practice.  Chapter 5</a:t>
            </a:r>
          </a:p>
        </p:txBody>
      </p:sp>
      <p:sp>
        <p:nvSpPr>
          <p:cNvPr id="35844" name="Slide Number Placeholder 2"/>
          <p:cNvSpPr>
            <a:spLocks noGrp="1"/>
          </p:cNvSpPr>
          <p:nvPr>
            <p:ph type="sldNum" sz="quarter" idx="11"/>
          </p:nvPr>
        </p:nvSpPr>
        <p:spPr>
          <a:noFill/>
        </p:spPr>
        <p:txBody>
          <a:bodyPr/>
          <a:lstStyle/>
          <a:p>
            <a:fld id="{7BCA3AE0-326F-487A-9E71-2D514D3139BF}" type="slidenum">
              <a:rPr lang="en-US" smtClean="0"/>
              <a:pPr/>
              <a:t>36</a:t>
            </a:fld>
            <a:endParaRPr lang="en-US" smtClean="0"/>
          </a:p>
        </p:txBody>
      </p:sp>
      <p:sp>
        <p:nvSpPr>
          <p:cNvPr id="35845" name="Date Placeholder 3"/>
          <p:cNvSpPr>
            <a:spLocks noGrp="1"/>
          </p:cNvSpPr>
          <p:nvPr>
            <p:ph type="dt" sz="quarter" idx="12"/>
          </p:nvPr>
        </p:nvSpPr>
        <p:spPr>
          <a:noFill/>
        </p:spPr>
        <p:txBody>
          <a:bodyPr/>
          <a:lstStyle/>
          <a:p>
            <a:r>
              <a:rPr lang="en-US"/>
              <a:t>Dan C. Marinescu</a:t>
            </a:r>
          </a:p>
        </p:txBody>
      </p:sp>
      <p:graphicFrame>
        <p:nvGraphicFramePr>
          <p:cNvPr id="35846" name="Object 4"/>
          <p:cNvGraphicFramePr>
            <a:graphicFrameLocks noChangeAspect="1"/>
          </p:cNvGraphicFramePr>
          <p:nvPr/>
        </p:nvGraphicFramePr>
        <p:xfrm>
          <a:off x="782638" y="685800"/>
          <a:ext cx="7427912" cy="4402138"/>
        </p:xfrm>
        <a:graphic>
          <a:graphicData uri="http://schemas.openxmlformats.org/presentationml/2006/ole">
            <p:oleObj spid="_x0000_s35846" name="Visio" r:id="rId3" imgW="7427305" imgH="4402577" progId="">
              <p:embed/>
            </p:oleObj>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Placeholder 3"/>
          <p:cNvSpPr>
            <a:spLocks noGrp="1"/>
          </p:cNvSpPr>
          <p:nvPr>
            <p:ph type="body" sz="half" idx="2"/>
          </p:nvPr>
        </p:nvSpPr>
        <p:spPr>
          <a:xfrm>
            <a:off x="1438275" y="3867150"/>
            <a:ext cx="6705600" cy="581025"/>
          </a:xfrm>
        </p:spPr>
        <p:txBody>
          <a:bodyPr/>
          <a:lstStyle/>
          <a:p>
            <a:r>
              <a:rPr lang="en-US" smtClean="0"/>
              <a:t>A comparison of send and receive data rates for a native  Linux system, the Xen driver domain, an original Xen guest domain, and an optimized Xen guest domain.</a:t>
            </a:r>
          </a:p>
        </p:txBody>
      </p:sp>
      <p:sp>
        <p:nvSpPr>
          <p:cNvPr id="36867" name="Footer Placeholder 4"/>
          <p:cNvSpPr>
            <a:spLocks noGrp="1"/>
          </p:cNvSpPr>
          <p:nvPr>
            <p:ph type="ftr" sz="quarter" idx="10"/>
          </p:nvPr>
        </p:nvSpPr>
        <p:spPr>
          <a:noFill/>
        </p:spPr>
        <p:txBody>
          <a:bodyPr/>
          <a:lstStyle/>
          <a:p>
            <a:r>
              <a:rPr lang="en-US"/>
              <a:t>Cloud Computing: Theory and Practice.  Chapter 5</a:t>
            </a:r>
          </a:p>
        </p:txBody>
      </p:sp>
      <p:sp>
        <p:nvSpPr>
          <p:cNvPr id="36868" name="Slide Number Placeholder 5"/>
          <p:cNvSpPr>
            <a:spLocks noGrp="1"/>
          </p:cNvSpPr>
          <p:nvPr>
            <p:ph type="sldNum" sz="quarter" idx="11"/>
          </p:nvPr>
        </p:nvSpPr>
        <p:spPr>
          <a:noFill/>
        </p:spPr>
        <p:txBody>
          <a:bodyPr/>
          <a:lstStyle/>
          <a:p>
            <a:fld id="{41B33F44-F08E-4809-9EAA-10BE6F0C88A9}" type="slidenum">
              <a:rPr lang="en-US" smtClean="0"/>
              <a:pPr/>
              <a:t>37</a:t>
            </a:fld>
            <a:endParaRPr lang="en-US" smtClean="0"/>
          </a:p>
        </p:txBody>
      </p:sp>
      <p:sp>
        <p:nvSpPr>
          <p:cNvPr id="36869" name="Date Placeholder 6"/>
          <p:cNvSpPr>
            <a:spLocks noGrp="1"/>
          </p:cNvSpPr>
          <p:nvPr>
            <p:ph type="dt" sz="quarter" idx="12"/>
          </p:nvPr>
        </p:nvSpPr>
        <p:spPr>
          <a:noFill/>
        </p:spPr>
        <p:txBody>
          <a:bodyPr/>
          <a:lstStyle/>
          <a:p>
            <a:r>
              <a:rPr lang="en-US"/>
              <a:t>Dan C. Marinescu</a:t>
            </a:r>
          </a:p>
        </p:txBody>
      </p:sp>
      <p:pic>
        <p:nvPicPr>
          <p:cNvPr id="36870" name="Picture 2" descr="C:\CloudComputing\LectureNotesDecember6\Slides\snapshots\XenCommpunicationPerformance.PNG"/>
          <p:cNvPicPr>
            <a:picLocks noChangeAspect="1" noChangeArrowheads="1"/>
          </p:cNvPicPr>
          <p:nvPr/>
        </p:nvPicPr>
        <p:blipFill>
          <a:blip r:embed="rId2" cstate="print"/>
          <a:srcRect/>
          <a:stretch>
            <a:fillRect/>
          </a:stretch>
        </p:blipFill>
        <p:spPr bwMode="auto">
          <a:xfrm>
            <a:off x="1924050" y="1982788"/>
            <a:ext cx="5019675" cy="1660525"/>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7"/>
          <p:cNvSpPr>
            <a:spLocks noGrp="1"/>
          </p:cNvSpPr>
          <p:nvPr>
            <p:ph type="title"/>
          </p:nvPr>
        </p:nvSpPr>
        <p:spPr>
          <a:xfrm>
            <a:off x="457200" y="504825"/>
            <a:ext cx="8229600" cy="619125"/>
          </a:xfrm>
        </p:spPr>
        <p:txBody>
          <a:bodyPr/>
          <a:lstStyle/>
          <a:p>
            <a:r>
              <a:rPr lang="en-US" sz="3200" smtClean="0"/>
              <a:t>Performance comparison of virtual machines </a:t>
            </a:r>
          </a:p>
        </p:txBody>
      </p:sp>
      <p:sp>
        <p:nvSpPr>
          <p:cNvPr id="37891" name="Content Placeholder 8"/>
          <p:cNvSpPr>
            <a:spLocks noGrp="1"/>
          </p:cNvSpPr>
          <p:nvPr>
            <p:ph idx="1"/>
          </p:nvPr>
        </p:nvSpPr>
        <p:spPr>
          <a:xfrm>
            <a:off x="159025" y="1148880"/>
            <a:ext cx="8786191" cy="5172075"/>
          </a:xfrm>
        </p:spPr>
        <p:txBody>
          <a:bodyPr/>
          <a:lstStyle/>
          <a:p>
            <a:r>
              <a:rPr lang="en-US" sz="2000" dirty="0" smtClean="0"/>
              <a:t>Compare the performance of </a:t>
            </a:r>
            <a:r>
              <a:rPr lang="en-US" sz="2000" dirty="0" err="1" smtClean="0"/>
              <a:t>Xen</a:t>
            </a:r>
            <a:r>
              <a:rPr lang="en-US" sz="2000" dirty="0" smtClean="0"/>
              <a:t>, </a:t>
            </a:r>
            <a:r>
              <a:rPr lang="en-US" sz="2000" dirty="0" err="1" smtClean="0"/>
              <a:t>OpenVZ</a:t>
            </a:r>
            <a:r>
              <a:rPr lang="en-US" sz="2000" dirty="0" smtClean="0"/>
              <a:t> and a standard operating system (a plain vanilla Linux).</a:t>
            </a:r>
          </a:p>
          <a:p>
            <a:r>
              <a:rPr lang="en-GB" sz="2000" dirty="0" smtClean="0"/>
              <a:t>XEN - provides full virtualization and can run multiple operating systems and different kernel versions</a:t>
            </a:r>
            <a:endParaRPr lang="en-US" sz="2000" dirty="0" smtClean="0"/>
          </a:p>
          <a:p>
            <a:r>
              <a:rPr lang="en-US" sz="2000" dirty="0" err="1" smtClean="0"/>
              <a:t>OpenVZ</a:t>
            </a:r>
            <a:r>
              <a:rPr lang="en-US" sz="2000" dirty="0" smtClean="0"/>
              <a:t> – the </a:t>
            </a:r>
            <a:r>
              <a:rPr lang="en-US" sz="2000" b="1" dirty="0" smtClean="0"/>
              <a:t>guest OSs </a:t>
            </a:r>
            <a:r>
              <a:rPr lang="en-US" sz="2000" dirty="0" smtClean="0"/>
              <a:t>may be </a:t>
            </a:r>
            <a:r>
              <a:rPr lang="en-US" sz="2000" b="1" dirty="0" smtClean="0"/>
              <a:t>different Linux distributions </a:t>
            </a:r>
            <a:r>
              <a:rPr lang="en-US" sz="2000" dirty="0" smtClean="0"/>
              <a:t>but must use the </a:t>
            </a:r>
            <a:r>
              <a:rPr lang="en-US" sz="2000" b="1" dirty="0" smtClean="0"/>
              <a:t>same Linux Kernel </a:t>
            </a:r>
            <a:r>
              <a:rPr lang="en-US" sz="2000" dirty="0" smtClean="0"/>
              <a:t>as the </a:t>
            </a:r>
            <a:r>
              <a:rPr lang="en-US" sz="2000" b="1" dirty="0" smtClean="0"/>
              <a:t>host OS</a:t>
            </a:r>
            <a:r>
              <a:rPr lang="en-US" sz="2000" dirty="0" smtClean="0"/>
              <a:t>. </a:t>
            </a:r>
          </a:p>
          <a:p>
            <a:r>
              <a:rPr lang="en-US" sz="2000" dirty="0" smtClean="0"/>
              <a:t>The questions  examined are:</a:t>
            </a:r>
          </a:p>
          <a:p>
            <a:pPr lvl="1"/>
            <a:r>
              <a:rPr lang="en-US" sz="1800" dirty="0" smtClean="0"/>
              <a:t>How the performance scales up with the load?</a:t>
            </a:r>
          </a:p>
          <a:p>
            <a:pPr lvl="1"/>
            <a:r>
              <a:rPr lang="en-US" sz="1800" dirty="0" smtClean="0"/>
              <a:t>What is the impact of a mix of applications?</a:t>
            </a:r>
          </a:p>
          <a:p>
            <a:pPr lvl="1"/>
            <a:r>
              <a:rPr lang="en-US" sz="1800" dirty="0" smtClean="0"/>
              <a:t>What are the implications of the load assignment on individual servers?</a:t>
            </a:r>
          </a:p>
          <a:p>
            <a:r>
              <a:rPr lang="en-US" sz="2000" dirty="0" smtClean="0"/>
              <a:t>The main conclusions:</a:t>
            </a:r>
          </a:p>
          <a:p>
            <a:pPr lvl="1"/>
            <a:r>
              <a:rPr lang="en-US" sz="1800" dirty="0" smtClean="0"/>
              <a:t>The virtualization overhead of </a:t>
            </a:r>
            <a:r>
              <a:rPr lang="en-US" sz="1800" dirty="0" err="1" smtClean="0"/>
              <a:t>Xen</a:t>
            </a:r>
            <a:r>
              <a:rPr lang="en-US" sz="1800" dirty="0" smtClean="0"/>
              <a:t> is considerably higher than that of </a:t>
            </a:r>
            <a:r>
              <a:rPr lang="en-US" sz="1800" dirty="0" err="1" smtClean="0"/>
              <a:t>OpenVZ</a:t>
            </a:r>
            <a:r>
              <a:rPr lang="en-US" sz="1800" dirty="0" smtClean="0"/>
              <a:t> - due primarily to L2-cache misses. </a:t>
            </a:r>
          </a:p>
          <a:p>
            <a:pPr lvl="1"/>
            <a:r>
              <a:rPr lang="en-US" sz="1800" dirty="0" smtClean="0"/>
              <a:t>The performance degradation when the workload increases is also noticeable for </a:t>
            </a:r>
            <a:r>
              <a:rPr lang="en-US" sz="1800" dirty="0" err="1" smtClean="0"/>
              <a:t>Xen</a:t>
            </a:r>
            <a:r>
              <a:rPr lang="en-US" sz="1800" dirty="0" smtClean="0"/>
              <a:t>. </a:t>
            </a:r>
          </a:p>
          <a:p>
            <a:pPr lvl="1"/>
            <a:r>
              <a:rPr lang="en-US" sz="1800" dirty="0" smtClean="0"/>
              <a:t>Hosting multiple tiers of the same application on the same server is not an optimal solution.</a:t>
            </a:r>
          </a:p>
          <a:p>
            <a:endParaRPr lang="en-US" sz="2200" dirty="0" smtClean="0"/>
          </a:p>
        </p:txBody>
      </p:sp>
      <p:sp>
        <p:nvSpPr>
          <p:cNvPr id="37893" name="Slide Number Placeholder 5"/>
          <p:cNvSpPr>
            <a:spLocks noGrp="1"/>
          </p:cNvSpPr>
          <p:nvPr>
            <p:ph type="sldNum" sz="quarter" idx="11"/>
          </p:nvPr>
        </p:nvSpPr>
        <p:spPr>
          <a:noFill/>
        </p:spPr>
        <p:txBody>
          <a:bodyPr/>
          <a:lstStyle/>
          <a:p>
            <a:fld id="{0B030D03-4433-437D-BBA0-6C75132548D6}" type="slidenum">
              <a:rPr lang="en-US" smtClean="0"/>
              <a:pPr/>
              <a:t>38</a:t>
            </a:fld>
            <a:endParaRPr lang="en-US"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Placeholder 3"/>
          <p:cNvSpPr>
            <a:spLocks noGrp="1"/>
          </p:cNvSpPr>
          <p:nvPr>
            <p:ph type="body" sz="half" idx="2"/>
          </p:nvPr>
        </p:nvSpPr>
        <p:spPr>
          <a:xfrm>
            <a:off x="495300" y="4733925"/>
            <a:ext cx="8134350" cy="1438275"/>
          </a:xfrm>
        </p:spPr>
        <p:txBody>
          <a:bodyPr/>
          <a:lstStyle/>
          <a:p>
            <a:r>
              <a:rPr lang="en-US" sz="1600" smtClean="0"/>
              <a:t>The setup for the performance comparison of a native Linux system with OpenVZ, and the Xen systems. The applications are a web server and a MySQL database server. (a) The first experiment, the web and the DB, share a single system; (b) The second experiment, the web and the DB, run on two different systems;  (c) The third experiment, the web and the DB, run on two different systems and each has four instances.</a:t>
            </a:r>
          </a:p>
        </p:txBody>
      </p:sp>
      <p:sp>
        <p:nvSpPr>
          <p:cNvPr id="38915" name="Footer Placeholder 4"/>
          <p:cNvSpPr>
            <a:spLocks noGrp="1"/>
          </p:cNvSpPr>
          <p:nvPr>
            <p:ph type="ftr" sz="quarter" idx="10"/>
          </p:nvPr>
        </p:nvSpPr>
        <p:spPr>
          <a:noFill/>
        </p:spPr>
        <p:txBody>
          <a:bodyPr/>
          <a:lstStyle/>
          <a:p>
            <a:r>
              <a:rPr lang="en-US"/>
              <a:t>Cloud Computing: Theory and Practice.  Chapter 5</a:t>
            </a:r>
          </a:p>
        </p:txBody>
      </p:sp>
      <p:sp>
        <p:nvSpPr>
          <p:cNvPr id="38916" name="Slide Number Placeholder 5"/>
          <p:cNvSpPr>
            <a:spLocks noGrp="1"/>
          </p:cNvSpPr>
          <p:nvPr>
            <p:ph type="sldNum" sz="quarter" idx="11"/>
          </p:nvPr>
        </p:nvSpPr>
        <p:spPr>
          <a:noFill/>
        </p:spPr>
        <p:txBody>
          <a:bodyPr/>
          <a:lstStyle/>
          <a:p>
            <a:fld id="{10627FBC-0D56-4BB2-AFE8-E98651CB2022}" type="slidenum">
              <a:rPr lang="en-US" smtClean="0"/>
              <a:pPr/>
              <a:t>39</a:t>
            </a:fld>
            <a:endParaRPr lang="en-US" smtClean="0"/>
          </a:p>
        </p:txBody>
      </p:sp>
      <p:sp>
        <p:nvSpPr>
          <p:cNvPr id="38917" name="Date Placeholder 6"/>
          <p:cNvSpPr>
            <a:spLocks noGrp="1"/>
          </p:cNvSpPr>
          <p:nvPr>
            <p:ph type="dt" sz="quarter" idx="12"/>
          </p:nvPr>
        </p:nvSpPr>
        <p:spPr>
          <a:noFill/>
        </p:spPr>
        <p:txBody>
          <a:bodyPr/>
          <a:lstStyle/>
          <a:p>
            <a:r>
              <a:rPr lang="en-US"/>
              <a:t>Dan C. Marinescu</a:t>
            </a:r>
          </a:p>
        </p:txBody>
      </p:sp>
      <p:graphicFrame>
        <p:nvGraphicFramePr>
          <p:cNvPr id="38918" name="Object 7"/>
          <p:cNvGraphicFramePr>
            <a:graphicFrameLocks noChangeAspect="1"/>
          </p:cNvGraphicFramePr>
          <p:nvPr/>
        </p:nvGraphicFramePr>
        <p:xfrm>
          <a:off x="2357438" y="454025"/>
          <a:ext cx="4667250" cy="4232275"/>
        </p:xfrm>
        <a:graphic>
          <a:graphicData uri="http://schemas.openxmlformats.org/presentationml/2006/ole">
            <p:oleObj spid="_x0000_s38918" name="Visio" r:id="rId3" imgW="7361933" imgH="6676147" progId="">
              <p:embed/>
            </p:oleObj>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mtClean="0"/>
              <a:t>Motivation (cont’d)</a:t>
            </a:r>
          </a:p>
        </p:txBody>
      </p:sp>
      <p:sp>
        <p:nvSpPr>
          <p:cNvPr id="6147" name="Content Placeholder 2"/>
          <p:cNvSpPr>
            <a:spLocks noGrp="1"/>
          </p:cNvSpPr>
          <p:nvPr>
            <p:ph idx="1"/>
          </p:nvPr>
        </p:nvSpPr>
        <p:spPr>
          <a:xfrm>
            <a:off x="685800" y="1781175"/>
            <a:ext cx="8001000" cy="4086225"/>
          </a:xfrm>
        </p:spPr>
        <p:txBody>
          <a:bodyPr/>
          <a:lstStyle/>
          <a:p>
            <a:r>
              <a:rPr lang="en-US" dirty="0" smtClean="0"/>
              <a:t>Cloud resource virtualization is important for:</a:t>
            </a:r>
          </a:p>
          <a:p>
            <a:pPr lvl="1"/>
            <a:r>
              <a:rPr lang="en-US" b="1" dirty="0" smtClean="0"/>
              <a:t>System security</a:t>
            </a:r>
            <a:r>
              <a:rPr lang="en-US" dirty="0" smtClean="0"/>
              <a:t>, as it allows isolation of services running on the same hardware.</a:t>
            </a:r>
          </a:p>
          <a:p>
            <a:pPr lvl="1"/>
            <a:r>
              <a:rPr lang="en-US" b="1" dirty="0" smtClean="0"/>
              <a:t>Performance and reliability</a:t>
            </a:r>
            <a:r>
              <a:rPr lang="en-US" dirty="0" smtClean="0"/>
              <a:t>, as it allows applications to migrate from one platform to another.</a:t>
            </a:r>
          </a:p>
          <a:p>
            <a:pPr lvl="1"/>
            <a:r>
              <a:rPr lang="en-US" dirty="0" smtClean="0"/>
              <a:t>The </a:t>
            </a:r>
            <a:r>
              <a:rPr lang="en-US" b="1" dirty="0" smtClean="0"/>
              <a:t>development and management</a:t>
            </a:r>
            <a:r>
              <a:rPr lang="en-US" dirty="0" smtClean="0"/>
              <a:t> of services offered by a provider.</a:t>
            </a:r>
          </a:p>
          <a:p>
            <a:pPr lvl="1"/>
            <a:r>
              <a:rPr lang="en-US" b="1" dirty="0" smtClean="0"/>
              <a:t>Performance isolation</a:t>
            </a:r>
            <a:r>
              <a:rPr lang="en-US" dirty="0" smtClean="0"/>
              <a:t>.</a:t>
            </a:r>
          </a:p>
        </p:txBody>
      </p:sp>
      <p:sp>
        <p:nvSpPr>
          <p:cNvPr id="6148" name="Footer Placeholder 3"/>
          <p:cNvSpPr>
            <a:spLocks noGrp="1"/>
          </p:cNvSpPr>
          <p:nvPr>
            <p:ph type="ftr" sz="quarter" idx="10"/>
          </p:nvPr>
        </p:nvSpPr>
        <p:spPr>
          <a:noFill/>
        </p:spPr>
        <p:txBody>
          <a:bodyPr/>
          <a:lstStyle/>
          <a:p>
            <a:r>
              <a:rPr lang="en-US"/>
              <a:t>Cloud Computing: Theory and Practice.  Chapter 5</a:t>
            </a:r>
          </a:p>
        </p:txBody>
      </p:sp>
      <p:sp>
        <p:nvSpPr>
          <p:cNvPr id="6149" name="Slide Number Placeholder 4"/>
          <p:cNvSpPr>
            <a:spLocks noGrp="1"/>
          </p:cNvSpPr>
          <p:nvPr>
            <p:ph type="sldNum" sz="quarter" idx="11"/>
          </p:nvPr>
        </p:nvSpPr>
        <p:spPr>
          <a:noFill/>
        </p:spPr>
        <p:txBody>
          <a:bodyPr/>
          <a:lstStyle/>
          <a:p>
            <a:fld id="{9FC3BC73-2AF3-48B1-89D5-D04256DC7DE9}" type="slidenum">
              <a:rPr lang="en-US" smtClean="0"/>
              <a:pPr/>
              <a:t>4</a:t>
            </a:fld>
            <a:endParaRPr lang="en-US" smtClean="0"/>
          </a:p>
        </p:txBody>
      </p:sp>
      <p:sp>
        <p:nvSpPr>
          <p:cNvPr id="6150"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7"/>
          <p:cNvSpPr>
            <a:spLocks noGrp="1"/>
          </p:cNvSpPr>
          <p:nvPr>
            <p:ph type="title"/>
          </p:nvPr>
        </p:nvSpPr>
        <p:spPr/>
        <p:txBody>
          <a:bodyPr/>
          <a:lstStyle/>
          <a:p>
            <a:r>
              <a:rPr lang="en-US" sz="3200" smtClean="0"/>
              <a:t>The darker side of virtualization</a:t>
            </a:r>
          </a:p>
        </p:txBody>
      </p:sp>
      <p:sp>
        <p:nvSpPr>
          <p:cNvPr id="39939" name="Content Placeholder 8"/>
          <p:cNvSpPr>
            <a:spLocks noGrp="1"/>
          </p:cNvSpPr>
          <p:nvPr>
            <p:ph idx="1"/>
          </p:nvPr>
        </p:nvSpPr>
        <p:spPr>
          <a:xfrm>
            <a:off x="581025" y="1485900"/>
            <a:ext cx="8210550" cy="4686300"/>
          </a:xfrm>
        </p:spPr>
        <p:txBody>
          <a:bodyPr/>
          <a:lstStyle/>
          <a:p>
            <a:r>
              <a:rPr lang="en-US" sz="2000" dirty="0" smtClean="0"/>
              <a:t>In a layered structure, a defense mechanism at some layer can be disabled by malware running at a layer below it.</a:t>
            </a:r>
          </a:p>
          <a:p>
            <a:r>
              <a:rPr lang="en-US" sz="2000" dirty="0" smtClean="0"/>
              <a:t>It is feasible to insert a </a:t>
            </a:r>
            <a:r>
              <a:rPr lang="en-US" sz="2000" i="1" dirty="0" smtClean="0"/>
              <a:t>rogue VMM,</a:t>
            </a:r>
            <a:r>
              <a:rPr lang="en-US" sz="2000" dirty="0" smtClean="0"/>
              <a:t> a Virtual-Machine Based </a:t>
            </a:r>
            <a:r>
              <a:rPr lang="en-US" sz="2000" dirty="0" err="1" smtClean="0"/>
              <a:t>Rootkit</a:t>
            </a:r>
            <a:r>
              <a:rPr lang="en-US" sz="2000" dirty="0" smtClean="0"/>
              <a:t> (VMBR) between the physical hardware and an operating system. </a:t>
            </a:r>
          </a:p>
          <a:p>
            <a:r>
              <a:rPr lang="en-US" sz="2000" dirty="0" err="1" smtClean="0"/>
              <a:t>Rootkit</a:t>
            </a:r>
            <a:r>
              <a:rPr lang="en-US" sz="2000" dirty="0" smtClean="0"/>
              <a:t> - malware with a privileged access to a system.</a:t>
            </a:r>
          </a:p>
          <a:p>
            <a:r>
              <a:rPr lang="en-US" sz="2000" dirty="0" smtClean="0"/>
              <a:t>The VMBR can enable a separate malicious OS to run surreptitiously and make this malicious OS invisible to the guest OS and to the application running under it. </a:t>
            </a:r>
          </a:p>
          <a:p>
            <a:r>
              <a:rPr lang="en-US" sz="2000" dirty="0" smtClean="0"/>
              <a:t>Under the protection of the VMBR, the malicious OS could: </a:t>
            </a:r>
          </a:p>
          <a:p>
            <a:pPr lvl="1"/>
            <a:r>
              <a:rPr lang="en-US" sz="1800" dirty="0" smtClean="0"/>
              <a:t>observe the data, the events, or the state of the target system. </a:t>
            </a:r>
          </a:p>
          <a:p>
            <a:pPr lvl="1"/>
            <a:r>
              <a:rPr lang="en-US" sz="1800" dirty="0" smtClean="0"/>
              <a:t>run services, such as spam relays or distributed denial-of-service attacks. </a:t>
            </a:r>
          </a:p>
          <a:p>
            <a:pPr lvl="1"/>
            <a:r>
              <a:rPr lang="en-US" sz="1800" dirty="0" smtClean="0"/>
              <a:t>interfere with the application.</a:t>
            </a:r>
          </a:p>
        </p:txBody>
      </p:sp>
      <p:sp>
        <p:nvSpPr>
          <p:cNvPr id="39940" name="Footer Placeholder 4"/>
          <p:cNvSpPr>
            <a:spLocks noGrp="1"/>
          </p:cNvSpPr>
          <p:nvPr>
            <p:ph type="ftr" sz="quarter" idx="10"/>
          </p:nvPr>
        </p:nvSpPr>
        <p:spPr>
          <a:noFill/>
        </p:spPr>
        <p:txBody>
          <a:bodyPr/>
          <a:lstStyle/>
          <a:p>
            <a:r>
              <a:rPr lang="en-US"/>
              <a:t>Cloud Computing: Theory and Practice.  Chapter 5</a:t>
            </a:r>
          </a:p>
        </p:txBody>
      </p:sp>
      <p:sp>
        <p:nvSpPr>
          <p:cNvPr id="39941" name="Slide Number Placeholder 5"/>
          <p:cNvSpPr>
            <a:spLocks noGrp="1"/>
          </p:cNvSpPr>
          <p:nvPr>
            <p:ph type="sldNum" sz="quarter" idx="11"/>
          </p:nvPr>
        </p:nvSpPr>
        <p:spPr>
          <a:noFill/>
        </p:spPr>
        <p:txBody>
          <a:bodyPr/>
          <a:lstStyle/>
          <a:p>
            <a:fld id="{E7917039-727A-4410-8377-3590384D160E}" type="slidenum">
              <a:rPr lang="en-US" smtClean="0"/>
              <a:pPr/>
              <a:t>40</a:t>
            </a:fld>
            <a:endParaRPr lang="en-US" smtClean="0"/>
          </a:p>
        </p:txBody>
      </p:sp>
      <p:sp>
        <p:nvSpPr>
          <p:cNvPr id="39942" name="Date Placeholder 6"/>
          <p:cNvSpPr>
            <a:spLocks noGrp="1"/>
          </p:cNvSpPr>
          <p:nvPr>
            <p:ph type="dt" sz="quarter" idx="12"/>
          </p:nvPr>
        </p:nvSpPr>
        <p:spPr>
          <a:noFill/>
        </p:spPr>
        <p:txBody>
          <a:bodyPr/>
          <a:lstStyle/>
          <a:p>
            <a:r>
              <a:rPr lang="en-US"/>
              <a:t>Dan C. Marinescu</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Placeholder 3"/>
          <p:cNvSpPr>
            <a:spLocks noGrp="1"/>
          </p:cNvSpPr>
          <p:nvPr>
            <p:ph type="body" sz="half" idx="2"/>
          </p:nvPr>
        </p:nvSpPr>
        <p:spPr>
          <a:xfrm>
            <a:off x="704850" y="4524375"/>
            <a:ext cx="7762875" cy="1495425"/>
          </a:xfrm>
        </p:spPr>
        <p:txBody>
          <a:bodyPr/>
          <a:lstStyle/>
          <a:p>
            <a:r>
              <a:rPr lang="en-US" sz="1800" smtClean="0"/>
              <a:t>The insertion of a Virtual-Machine Based Rootkit (VMBR) as the lowest layer of the software stack running on the physical hardware; (a) below an operating system; (b) below a legitimate virtual machine monitor. The VMBR enables a malicious OS to run surreptitiously and makes it invisible to the genuine or the guest OS and to the application.</a:t>
            </a:r>
          </a:p>
        </p:txBody>
      </p:sp>
      <p:sp>
        <p:nvSpPr>
          <p:cNvPr id="40963" name="Footer Placeholder 4"/>
          <p:cNvSpPr>
            <a:spLocks noGrp="1"/>
          </p:cNvSpPr>
          <p:nvPr>
            <p:ph type="ftr" sz="quarter" idx="10"/>
          </p:nvPr>
        </p:nvSpPr>
        <p:spPr>
          <a:noFill/>
        </p:spPr>
        <p:txBody>
          <a:bodyPr/>
          <a:lstStyle/>
          <a:p>
            <a:r>
              <a:rPr lang="en-US"/>
              <a:t>Cloud Computing: Theory and Practice.  Chapter 5</a:t>
            </a:r>
          </a:p>
        </p:txBody>
      </p:sp>
      <p:sp>
        <p:nvSpPr>
          <p:cNvPr id="40964" name="Slide Number Placeholder 5"/>
          <p:cNvSpPr>
            <a:spLocks noGrp="1"/>
          </p:cNvSpPr>
          <p:nvPr>
            <p:ph type="sldNum" sz="quarter" idx="11"/>
          </p:nvPr>
        </p:nvSpPr>
        <p:spPr>
          <a:noFill/>
        </p:spPr>
        <p:txBody>
          <a:bodyPr/>
          <a:lstStyle/>
          <a:p>
            <a:fld id="{0E8C2EEE-94F5-4BF3-A398-396454C27B65}" type="slidenum">
              <a:rPr lang="en-US" smtClean="0"/>
              <a:pPr/>
              <a:t>41</a:t>
            </a:fld>
            <a:endParaRPr lang="en-US" smtClean="0"/>
          </a:p>
        </p:txBody>
      </p:sp>
      <p:sp>
        <p:nvSpPr>
          <p:cNvPr id="40965" name="Date Placeholder 6"/>
          <p:cNvSpPr>
            <a:spLocks noGrp="1"/>
          </p:cNvSpPr>
          <p:nvPr>
            <p:ph type="dt" sz="quarter" idx="12"/>
          </p:nvPr>
        </p:nvSpPr>
        <p:spPr>
          <a:noFill/>
        </p:spPr>
        <p:txBody>
          <a:bodyPr/>
          <a:lstStyle/>
          <a:p>
            <a:r>
              <a:rPr lang="en-US"/>
              <a:t>Dan C. Marinescu</a:t>
            </a:r>
          </a:p>
        </p:txBody>
      </p:sp>
      <p:graphicFrame>
        <p:nvGraphicFramePr>
          <p:cNvPr id="40966" name="Object 7"/>
          <p:cNvGraphicFramePr>
            <a:graphicFrameLocks noChangeAspect="1"/>
          </p:cNvGraphicFramePr>
          <p:nvPr/>
        </p:nvGraphicFramePr>
        <p:xfrm>
          <a:off x="1112838" y="450850"/>
          <a:ext cx="6994525" cy="4070350"/>
        </p:xfrm>
        <a:graphic>
          <a:graphicData uri="http://schemas.openxmlformats.org/presentationml/2006/ole">
            <p:oleObj spid="_x0000_s40966" name="Visio" r:id="rId3" imgW="6994282" imgH="4069945" progId="">
              <p:embed/>
            </p:oleObj>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Placeholder 3"/>
          <p:cNvSpPr>
            <a:spLocks noGrp="1"/>
          </p:cNvSpPr>
          <p:nvPr>
            <p:ph type="body" sz="half" idx="2"/>
          </p:nvPr>
        </p:nvSpPr>
        <p:spPr>
          <a:xfrm>
            <a:off x="666750" y="3862388"/>
            <a:ext cx="8324850" cy="471487"/>
          </a:xfrm>
        </p:spPr>
        <p:txBody>
          <a:bodyPr/>
          <a:lstStyle/>
          <a:p>
            <a:r>
              <a:rPr lang="en-US" sz="1800" dirty="0" smtClean="0"/>
              <a:t>The features of the SFI (Software Fault Isolation) for the Native Client on the  x86-32,  x86-64 , and ARM.</a:t>
            </a:r>
          </a:p>
          <a:p>
            <a:endParaRPr lang="en-US" sz="1800" dirty="0" smtClean="0"/>
          </a:p>
          <a:p>
            <a:pPr>
              <a:buFont typeface="Arial" pitchFamily="34" charset="0"/>
              <a:buChar char="•"/>
            </a:pPr>
            <a:r>
              <a:rPr lang="en-US" sz="2000" dirty="0" smtClean="0"/>
              <a:t> </a:t>
            </a:r>
            <a:r>
              <a:rPr lang="en-US" sz="1800" dirty="0" smtClean="0"/>
              <a:t>Native Client = Software </a:t>
            </a:r>
            <a:r>
              <a:rPr lang="el-GR" sz="1800" dirty="0" smtClean="0"/>
              <a:t>που περιορίζει την πρόσβαση εφαρμογών σε </a:t>
            </a:r>
            <a:r>
              <a:rPr lang="en-US" sz="1800" dirty="0" smtClean="0"/>
              <a:t>resources </a:t>
            </a:r>
            <a:r>
              <a:rPr lang="el-GR" sz="1800" dirty="0" smtClean="0"/>
              <a:t>του </a:t>
            </a:r>
            <a:r>
              <a:rPr lang="en-US" sz="1800" dirty="0" smtClean="0"/>
              <a:t>VM</a:t>
            </a:r>
          </a:p>
        </p:txBody>
      </p:sp>
      <p:sp>
        <p:nvSpPr>
          <p:cNvPr id="41987" name="Footer Placeholder 4"/>
          <p:cNvSpPr>
            <a:spLocks noGrp="1"/>
          </p:cNvSpPr>
          <p:nvPr>
            <p:ph type="ftr" sz="quarter" idx="10"/>
          </p:nvPr>
        </p:nvSpPr>
        <p:spPr>
          <a:noFill/>
        </p:spPr>
        <p:txBody>
          <a:bodyPr/>
          <a:lstStyle/>
          <a:p>
            <a:r>
              <a:rPr lang="en-US"/>
              <a:t>Cloud Computing: Theory and Practice.  Chapter 5</a:t>
            </a:r>
          </a:p>
        </p:txBody>
      </p:sp>
      <p:sp>
        <p:nvSpPr>
          <p:cNvPr id="41988" name="Slide Number Placeholder 5"/>
          <p:cNvSpPr>
            <a:spLocks noGrp="1"/>
          </p:cNvSpPr>
          <p:nvPr>
            <p:ph type="sldNum" sz="quarter" idx="11"/>
          </p:nvPr>
        </p:nvSpPr>
        <p:spPr>
          <a:noFill/>
        </p:spPr>
        <p:txBody>
          <a:bodyPr/>
          <a:lstStyle/>
          <a:p>
            <a:fld id="{5F5958C5-AC0A-4F9B-B665-22BA90FBA0FB}" type="slidenum">
              <a:rPr lang="en-US" smtClean="0"/>
              <a:pPr/>
              <a:t>42</a:t>
            </a:fld>
            <a:endParaRPr lang="en-US" smtClean="0"/>
          </a:p>
        </p:txBody>
      </p:sp>
      <p:sp>
        <p:nvSpPr>
          <p:cNvPr id="41989" name="Date Placeholder 6"/>
          <p:cNvSpPr>
            <a:spLocks noGrp="1"/>
          </p:cNvSpPr>
          <p:nvPr>
            <p:ph type="dt" sz="quarter" idx="12"/>
          </p:nvPr>
        </p:nvSpPr>
        <p:spPr>
          <a:noFill/>
        </p:spPr>
        <p:txBody>
          <a:bodyPr/>
          <a:lstStyle/>
          <a:p>
            <a:r>
              <a:rPr lang="en-US"/>
              <a:t>Dan C. Marinescu</a:t>
            </a:r>
          </a:p>
        </p:txBody>
      </p:sp>
      <p:pic>
        <p:nvPicPr>
          <p:cNvPr id="41990" name="Picture 2" descr="C:\CloudComputing\LectureNotesDecember6\Slides\snapshots\SFI.PNG"/>
          <p:cNvPicPr>
            <a:picLocks noChangeAspect="1" noChangeArrowheads="1"/>
          </p:cNvPicPr>
          <p:nvPr/>
        </p:nvPicPr>
        <p:blipFill>
          <a:blip r:embed="rId2" cstate="print"/>
          <a:srcRect/>
          <a:stretch>
            <a:fillRect/>
          </a:stretch>
        </p:blipFill>
        <p:spPr bwMode="auto">
          <a:xfrm>
            <a:off x="703263" y="771525"/>
            <a:ext cx="7950200" cy="3014663"/>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523875"/>
            <a:ext cx="8229600" cy="552450"/>
          </a:xfrm>
        </p:spPr>
        <p:txBody>
          <a:bodyPr/>
          <a:lstStyle/>
          <a:p>
            <a:r>
              <a:rPr lang="en-US" sz="3200" smtClean="0"/>
              <a:t>Virtualization</a:t>
            </a:r>
          </a:p>
        </p:txBody>
      </p:sp>
      <p:sp>
        <p:nvSpPr>
          <p:cNvPr id="7171" name="Content Placeholder 2"/>
          <p:cNvSpPr>
            <a:spLocks noGrp="1"/>
          </p:cNvSpPr>
          <p:nvPr>
            <p:ph idx="1"/>
          </p:nvPr>
        </p:nvSpPr>
        <p:spPr>
          <a:xfrm>
            <a:off x="581025" y="1352550"/>
            <a:ext cx="8105775" cy="4810125"/>
          </a:xfrm>
        </p:spPr>
        <p:txBody>
          <a:bodyPr/>
          <a:lstStyle/>
          <a:p>
            <a:r>
              <a:rPr lang="en-US" dirty="0" smtClean="0"/>
              <a:t>Simulates the interface to a physical object by:</a:t>
            </a:r>
          </a:p>
          <a:p>
            <a:pPr lvl="1"/>
            <a:r>
              <a:rPr lang="en-US" u="sng" dirty="0" smtClean="0"/>
              <a:t>Multiplexing:</a:t>
            </a:r>
            <a:r>
              <a:rPr lang="en-US" dirty="0" smtClean="0"/>
              <a:t>  creates multiple virtual objects from one instance of a physical object.  Example - a processor is multiplexed among a number of processes or threads.</a:t>
            </a:r>
          </a:p>
          <a:p>
            <a:pPr lvl="1"/>
            <a:r>
              <a:rPr lang="en-US" u="sng" dirty="0" smtClean="0"/>
              <a:t>Aggregation</a:t>
            </a:r>
            <a:r>
              <a:rPr lang="en-US" dirty="0" smtClean="0"/>
              <a:t>:  creates one virtual object from </a:t>
            </a:r>
            <a:r>
              <a:rPr lang="en-US" b="1" dirty="0" smtClean="0"/>
              <a:t>multiple physical objects</a:t>
            </a:r>
            <a:r>
              <a:rPr lang="en-US" dirty="0" smtClean="0"/>
              <a:t>. Example - a number of physical disks are aggregated into a RAID disk.</a:t>
            </a:r>
          </a:p>
          <a:p>
            <a:pPr lvl="1"/>
            <a:r>
              <a:rPr lang="en-US" u="sng" dirty="0" smtClean="0"/>
              <a:t>Emulation</a:t>
            </a:r>
            <a:r>
              <a:rPr lang="en-US" dirty="0" smtClean="0"/>
              <a:t>:  constructs a virtual object from a </a:t>
            </a:r>
            <a:r>
              <a:rPr lang="en-US" b="1" dirty="0" smtClean="0"/>
              <a:t>different type of a physical object</a:t>
            </a:r>
            <a:r>
              <a:rPr lang="en-US" dirty="0" smtClean="0"/>
              <a:t>. Example - a physical disk emulates a Random Access Memory (RAM).</a:t>
            </a:r>
          </a:p>
          <a:p>
            <a:pPr lvl="1"/>
            <a:r>
              <a:rPr lang="en-US" u="sng" dirty="0" smtClean="0"/>
              <a:t>Multiplexing and emulation</a:t>
            </a:r>
            <a:r>
              <a:rPr lang="en-US" dirty="0" smtClean="0"/>
              <a:t>. Examples - virtual memory with paging multiplexes </a:t>
            </a:r>
            <a:r>
              <a:rPr lang="en-US" b="1" dirty="0" smtClean="0"/>
              <a:t>real memory and disk</a:t>
            </a:r>
            <a:r>
              <a:rPr lang="en-US" dirty="0" smtClean="0"/>
              <a:t>; a virtual address emulates a real address.</a:t>
            </a:r>
          </a:p>
        </p:txBody>
      </p:sp>
      <p:sp>
        <p:nvSpPr>
          <p:cNvPr id="7172" name="Footer Placeholder 3"/>
          <p:cNvSpPr>
            <a:spLocks noGrp="1"/>
          </p:cNvSpPr>
          <p:nvPr>
            <p:ph type="ftr" sz="quarter" idx="10"/>
          </p:nvPr>
        </p:nvSpPr>
        <p:spPr>
          <a:noFill/>
        </p:spPr>
        <p:txBody>
          <a:bodyPr/>
          <a:lstStyle/>
          <a:p>
            <a:r>
              <a:rPr lang="en-US"/>
              <a:t>Cloud Computing: Theory and Practice.  Chapter 5</a:t>
            </a:r>
          </a:p>
        </p:txBody>
      </p:sp>
      <p:sp>
        <p:nvSpPr>
          <p:cNvPr id="7173" name="Slide Number Placeholder 4"/>
          <p:cNvSpPr>
            <a:spLocks noGrp="1"/>
          </p:cNvSpPr>
          <p:nvPr>
            <p:ph type="sldNum" sz="quarter" idx="11"/>
          </p:nvPr>
        </p:nvSpPr>
        <p:spPr>
          <a:noFill/>
        </p:spPr>
        <p:txBody>
          <a:bodyPr/>
          <a:lstStyle/>
          <a:p>
            <a:fld id="{AB853952-6E9B-49D4-B819-4B18A1B678CA}" type="slidenum">
              <a:rPr lang="en-US" smtClean="0"/>
              <a:pPr/>
              <a:t>5</a:t>
            </a:fld>
            <a:endParaRPr lang="en-US" smtClean="0"/>
          </a:p>
        </p:txBody>
      </p:sp>
      <p:sp>
        <p:nvSpPr>
          <p:cNvPr id="7174"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552450"/>
            <a:ext cx="8229600" cy="523875"/>
          </a:xfrm>
        </p:spPr>
        <p:txBody>
          <a:bodyPr/>
          <a:lstStyle/>
          <a:p>
            <a:r>
              <a:rPr lang="en-US" sz="3200" smtClean="0"/>
              <a:t>Layering</a:t>
            </a:r>
          </a:p>
        </p:txBody>
      </p:sp>
      <p:sp>
        <p:nvSpPr>
          <p:cNvPr id="8195" name="Content Placeholder 2"/>
          <p:cNvSpPr>
            <a:spLocks noGrp="1"/>
          </p:cNvSpPr>
          <p:nvPr>
            <p:ph idx="1"/>
          </p:nvPr>
        </p:nvSpPr>
        <p:spPr>
          <a:xfrm>
            <a:off x="571500" y="1323975"/>
            <a:ext cx="8115300" cy="4705350"/>
          </a:xfrm>
        </p:spPr>
        <p:txBody>
          <a:bodyPr/>
          <a:lstStyle/>
          <a:p>
            <a:r>
              <a:rPr lang="en-US" sz="2000" smtClean="0"/>
              <a:t>Layering – a common approach to manage system complexity.</a:t>
            </a:r>
          </a:p>
          <a:p>
            <a:pPr lvl="1"/>
            <a:r>
              <a:rPr lang="en-US" sz="1800" smtClean="0"/>
              <a:t>Minimizes the interactions among the subsystems of a complex system.</a:t>
            </a:r>
          </a:p>
          <a:p>
            <a:pPr lvl="1"/>
            <a:r>
              <a:rPr lang="en-US" sz="1800" smtClean="0"/>
              <a:t> Simplifies the description of the subsystems;  each subsystem is abstracted through its </a:t>
            </a:r>
            <a:r>
              <a:rPr lang="en-US" sz="1800" u="sng" smtClean="0"/>
              <a:t>interfaces</a:t>
            </a:r>
            <a:r>
              <a:rPr lang="en-US" sz="1800" smtClean="0"/>
              <a:t> with the other subsystems. </a:t>
            </a:r>
          </a:p>
          <a:p>
            <a:pPr lvl="1"/>
            <a:r>
              <a:rPr lang="en-US" sz="1800" smtClean="0"/>
              <a:t>We are able to design, implement, and modify the individual subsystems independently.</a:t>
            </a:r>
          </a:p>
          <a:p>
            <a:r>
              <a:rPr lang="en-US" sz="2200" smtClean="0"/>
              <a:t>Layering in a computer system.</a:t>
            </a:r>
          </a:p>
          <a:p>
            <a:pPr lvl="1"/>
            <a:r>
              <a:rPr lang="en-US" smtClean="0"/>
              <a:t>Hardware.</a:t>
            </a:r>
          </a:p>
          <a:p>
            <a:pPr lvl="1"/>
            <a:r>
              <a:rPr lang="en-US" smtClean="0"/>
              <a:t>Software.</a:t>
            </a:r>
          </a:p>
          <a:p>
            <a:pPr lvl="2"/>
            <a:r>
              <a:rPr lang="en-US" sz="2000" smtClean="0"/>
              <a:t>Operating system.</a:t>
            </a:r>
          </a:p>
          <a:p>
            <a:pPr lvl="2"/>
            <a:r>
              <a:rPr lang="en-US" sz="2000" smtClean="0"/>
              <a:t>Libraries.</a:t>
            </a:r>
          </a:p>
          <a:p>
            <a:pPr lvl="2"/>
            <a:r>
              <a:rPr lang="en-US" sz="2000" smtClean="0"/>
              <a:t>Applications.</a:t>
            </a:r>
          </a:p>
          <a:p>
            <a:endParaRPr lang="en-US" sz="2200" smtClean="0"/>
          </a:p>
          <a:p>
            <a:endParaRPr lang="en-US" sz="2000" smtClean="0"/>
          </a:p>
        </p:txBody>
      </p:sp>
      <p:sp>
        <p:nvSpPr>
          <p:cNvPr id="8196" name="Footer Placeholder 3"/>
          <p:cNvSpPr>
            <a:spLocks noGrp="1"/>
          </p:cNvSpPr>
          <p:nvPr>
            <p:ph type="ftr" sz="quarter" idx="10"/>
          </p:nvPr>
        </p:nvSpPr>
        <p:spPr>
          <a:noFill/>
        </p:spPr>
        <p:txBody>
          <a:bodyPr/>
          <a:lstStyle/>
          <a:p>
            <a:r>
              <a:rPr lang="en-US"/>
              <a:t>Cloud Computing: Theory and Practice.  Chapter 5</a:t>
            </a:r>
          </a:p>
        </p:txBody>
      </p:sp>
      <p:sp>
        <p:nvSpPr>
          <p:cNvPr id="8197" name="Slide Number Placeholder 4"/>
          <p:cNvSpPr>
            <a:spLocks noGrp="1"/>
          </p:cNvSpPr>
          <p:nvPr>
            <p:ph type="sldNum" sz="quarter" idx="11"/>
          </p:nvPr>
        </p:nvSpPr>
        <p:spPr>
          <a:noFill/>
        </p:spPr>
        <p:txBody>
          <a:bodyPr/>
          <a:lstStyle/>
          <a:p>
            <a:fld id="{69BFF094-0F51-44E9-B166-A98CB3142C6F}" type="slidenum">
              <a:rPr lang="en-US" smtClean="0"/>
              <a:pPr/>
              <a:t>6</a:t>
            </a:fld>
            <a:endParaRPr lang="en-US" smtClean="0"/>
          </a:p>
        </p:txBody>
      </p:sp>
      <p:sp>
        <p:nvSpPr>
          <p:cNvPr id="8198"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z="3200" dirty="0" smtClean="0"/>
              <a:t>Interfaces (Separate different levels)</a:t>
            </a:r>
          </a:p>
        </p:txBody>
      </p:sp>
      <p:sp>
        <p:nvSpPr>
          <p:cNvPr id="9219" name="Content Placeholder 2"/>
          <p:cNvSpPr>
            <a:spLocks noGrp="1"/>
          </p:cNvSpPr>
          <p:nvPr>
            <p:ph idx="1"/>
          </p:nvPr>
        </p:nvSpPr>
        <p:spPr>
          <a:xfrm>
            <a:off x="581025" y="1400175"/>
            <a:ext cx="8105775" cy="4467225"/>
          </a:xfrm>
        </p:spPr>
        <p:txBody>
          <a:bodyPr/>
          <a:lstStyle/>
          <a:p>
            <a:r>
              <a:rPr lang="en-US" sz="2000" u="sng" dirty="0" smtClean="0"/>
              <a:t>Instruction Set Architecture</a:t>
            </a:r>
            <a:r>
              <a:rPr lang="en-US" sz="2000" dirty="0" smtClean="0"/>
              <a:t> (ISA) – at the boundary between hardware and software.</a:t>
            </a:r>
          </a:p>
          <a:p>
            <a:endParaRPr lang="en-US" sz="2000" dirty="0" smtClean="0"/>
          </a:p>
          <a:p>
            <a:r>
              <a:rPr lang="en-US" sz="2000" u="sng" dirty="0" smtClean="0"/>
              <a:t>Application Binary Interface </a:t>
            </a:r>
            <a:r>
              <a:rPr lang="en-US" sz="2000" dirty="0" smtClean="0"/>
              <a:t>(ABI) – the interface between Libraries and OS. Allows the ensemble consisting of the application and the library modules to access the hardware; the ABI does not include privileged system instructions, instead </a:t>
            </a:r>
            <a:r>
              <a:rPr lang="en-US" sz="2000" u="sng" dirty="0" smtClean="0"/>
              <a:t>it invokes system calls of the OS</a:t>
            </a:r>
            <a:r>
              <a:rPr lang="en-US" sz="2000" dirty="0" smtClean="0"/>
              <a:t>.</a:t>
            </a:r>
          </a:p>
          <a:p>
            <a:pPr>
              <a:buFont typeface="Wingdings" pitchFamily="2" charset="2"/>
              <a:buNone/>
            </a:pPr>
            <a:endParaRPr lang="en-US" sz="2000" dirty="0" smtClean="0"/>
          </a:p>
          <a:p>
            <a:r>
              <a:rPr lang="en-US" sz="2000" u="sng" dirty="0" smtClean="0"/>
              <a:t>Application Program Interface</a:t>
            </a:r>
            <a:r>
              <a:rPr lang="en-US" sz="2000" dirty="0" smtClean="0"/>
              <a:t> (API) - defines the set of instructions the hardware was designed to execute and gives the application access to the ISA; it includes HLL (High-Level Languages) </a:t>
            </a:r>
            <a:r>
              <a:rPr lang="en-US" sz="2000" u="sng" dirty="0" smtClean="0"/>
              <a:t>library calls which often invoke system calls</a:t>
            </a:r>
            <a:r>
              <a:rPr lang="en-US" sz="2000" dirty="0" smtClean="0"/>
              <a:t>.</a:t>
            </a:r>
          </a:p>
          <a:p>
            <a:endParaRPr lang="en-US" sz="2000" dirty="0" smtClean="0"/>
          </a:p>
        </p:txBody>
      </p:sp>
      <p:sp>
        <p:nvSpPr>
          <p:cNvPr id="9220" name="Footer Placeholder 3"/>
          <p:cNvSpPr>
            <a:spLocks noGrp="1"/>
          </p:cNvSpPr>
          <p:nvPr>
            <p:ph type="ftr" sz="quarter" idx="10"/>
          </p:nvPr>
        </p:nvSpPr>
        <p:spPr>
          <a:noFill/>
        </p:spPr>
        <p:txBody>
          <a:bodyPr/>
          <a:lstStyle/>
          <a:p>
            <a:r>
              <a:rPr lang="en-US"/>
              <a:t>Cloud Computing: Theory and Practice.  Chapter 5</a:t>
            </a:r>
          </a:p>
        </p:txBody>
      </p:sp>
      <p:sp>
        <p:nvSpPr>
          <p:cNvPr id="9221" name="Slide Number Placeholder 4"/>
          <p:cNvSpPr>
            <a:spLocks noGrp="1"/>
          </p:cNvSpPr>
          <p:nvPr>
            <p:ph type="sldNum" sz="quarter" idx="11"/>
          </p:nvPr>
        </p:nvSpPr>
        <p:spPr>
          <a:noFill/>
        </p:spPr>
        <p:txBody>
          <a:bodyPr/>
          <a:lstStyle/>
          <a:p>
            <a:fld id="{9853BCDB-3D45-40B9-B9EA-7944AE9565CF}" type="slidenum">
              <a:rPr lang="en-US" smtClean="0"/>
              <a:pPr/>
              <a:t>7</a:t>
            </a:fld>
            <a:endParaRPr lang="en-US" smtClean="0"/>
          </a:p>
        </p:txBody>
      </p:sp>
      <p:sp>
        <p:nvSpPr>
          <p:cNvPr id="9222"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3"/>
          <p:cNvSpPr>
            <a:spLocks noGrp="1"/>
          </p:cNvSpPr>
          <p:nvPr>
            <p:ph type="ftr" sz="quarter" idx="10"/>
          </p:nvPr>
        </p:nvSpPr>
        <p:spPr>
          <a:noFill/>
        </p:spPr>
        <p:txBody>
          <a:bodyPr/>
          <a:lstStyle/>
          <a:p>
            <a:r>
              <a:rPr lang="en-US"/>
              <a:t>Cloud Computing: Theory and Practice.  Chapter 5</a:t>
            </a:r>
          </a:p>
        </p:txBody>
      </p:sp>
      <p:sp>
        <p:nvSpPr>
          <p:cNvPr id="10243" name="Slide Number Placeholder 4"/>
          <p:cNvSpPr>
            <a:spLocks noGrp="1"/>
          </p:cNvSpPr>
          <p:nvPr>
            <p:ph type="sldNum" sz="quarter" idx="11"/>
          </p:nvPr>
        </p:nvSpPr>
        <p:spPr>
          <a:noFill/>
        </p:spPr>
        <p:txBody>
          <a:bodyPr/>
          <a:lstStyle/>
          <a:p>
            <a:fld id="{69B965FB-BCFA-4ACF-9E33-A12547A4AC30}" type="slidenum">
              <a:rPr lang="en-US" smtClean="0"/>
              <a:pPr/>
              <a:t>8</a:t>
            </a:fld>
            <a:endParaRPr lang="en-US" smtClean="0"/>
          </a:p>
        </p:txBody>
      </p:sp>
      <p:sp>
        <p:nvSpPr>
          <p:cNvPr id="10244" name="Date Placeholder 5"/>
          <p:cNvSpPr>
            <a:spLocks noGrp="1"/>
          </p:cNvSpPr>
          <p:nvPr>
            <p:ph type="dt" sz="quarter" idx="12"/>
          </p:nvPr>
        </p:nvSpPr>
        <p:spPr>
          <a:noFill/>
        </p:spPr>
        <p:txBody>
          <a:bodyPr/>
          <a:lstStyle/>
          <a:p>
            <a:r>
              <a:rPr lang="en-US"/>
              <a:t>Dan C. Marinescu</a:t>
            </a:r>
          </a:p>
        </p:txBody>
      </p:sp>
      <p:sp>
        <p:nvSpPr>
          <p:cNvPr id="10245" name="Title 7"/>
          <p:cNvSpPr>
            <a:spLocks noGrp="1"/>
          </p:cNvSpPr>
          <p:nvPr>
            <p:ph type="title" idx="4294967295"/>
          </p:nvPr>
        </p:nvSpPr>
        <p:spPr>
          <a:xfrm>
            <a:off x="1076325" y="4895850"/>
            <a:ext cx="7439025" cy="1228725"/>
          </a:xfrm>
        </p:spPr>
        <p:txBody>
          <a:bodyPr/>
          <a:lstStyle/>
          <a:p>
            <a:r>
              <a:rPr lang="en-US" sz="2000" smtClean="0"/>
              <a:t>Application Programming Interface, Application Binary Interface, and Instruction Set Architecture . An application uses library functions (A1), makes system calls (A2), and executes machine instructions (A3).</a:t>
            </a:r>
          </a:p>
        </p:txBody>
      </p:sp>
      <p:graphicFrame>
        <p:nvGraphicFramePr>
          <p:cNvPr id="10246" name="Object 6"/>
          <p:cNvGraphicFramePr>
            <a:graphicFrameLocks noChangeAspect="1"/>
          </p:cNvGraphicFramePr>
          <p:nvPr/>
        </p:nvGraphicFramePr>
        <p:xfrm>
          <a:off x="935038" y="438150"/>
          <a:ext cx="7332662" cy="4325938"/>
        </p:xfrm>
        <a:graphic>
          <a:graphicData uri="http://schemas.openxmlformats.org/presentationml/2006/ole">
            <p:oleObj spid="_x0000_s10246" name="Visio" r:id="rId3" imgW="7333299" imgH="4326377" progId="">
              <p:embed/>
            </p:oleObj>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title"/>
          </p:nvPr>
        </p:nvSpPr>
        <p:spPr>
          <a:xfrm>
            <a:off x="457200" y="457200"/>
            <a:ext cx="8229600" cy="676275"/>
          </a:xfrm>
        </p:spPr>
        <p:txBody>
          <a:bodyPr/>
          <a:lstStyle/>
          <a:p>
            <a:r>
              <a:rPr lang="en-US" sz="3200" smtClean="0"/>
              <a:t>Code portability</a:t>
            </a:r>
          </a:p>
        </p:txBody>
      </p:sp>
      <p:sp>
        <p:nvSpPr>
          <p:cNvPr id="11267" name="Content Placeholder 5"/>
          <p:cNvSpPr>
            <a:spLocks noGrp="1"/>
          </p:cNvSpPr>
          <p:nvPr>
            <p:ph idx="1"/>
          </p:nvPr>
        </p:nvSpPr>
        <p:spPr>
          <a:xfrm>
            <a:off x="600075" y="1476375"/>
            <a:ext cx="7800975" cy="4391025"/>
          </a:xfrm>
        </p:spPr>
        <p:txBody>
          <a:bodyPr/>
          <a:lstStyle/>
          <a:p>
            <a:r>
              <a:rPr lang="en-US" sz="2000" dirty="0" smtClean="0"/>
              <a:t>Binaries created by a compiler for a specific ISA and a specific operating systems are not portable. </a:t>
            </a:r>
          </a:p>
          <a:p>
            <a:pPr>
              <a:buFont typeface="Wingdings" pitchFamily="2" charset="2"/>
              <a:buNone/>
            </a:pPr>
            <a:endParaRPr lang="en-US" sz="2000" dirty="0" smtClean="0"/>
          </a:p>
          <a:p>
            <a:r>
              <a:rPr lang="en-US" sz="2000" dirty="0" smtClean="0"/>
              <a:t>It is possible, though, to compile a HLL program for a virtual machine (VM) environment where </a:t>
            </a:r>
            <a:r>
              <a:rPr lang="en-US" sz="2000" b="1" dirty="0" smtClean="0"/>
              <a:t>portable code is produced </a:t>
            </a:r>
            <a:r>
              <a:rPr lang="en-US" sz="2000" dirty="0" smtClean="0"/>
              <a:t>and distributed and then </a:t>
            </a:r>
            <a:r>
              <a:rPr lang="en-US" sz="2000" b="1" dirty="0" smtClean="0"/>
              <a:t>converted by binary translators to the ISA</a:t>
            </a:r>
            <a:r>
              <a:rPr lang="en-US" sz="2000" dirty="0" smtClean="0"/>
              <a:t> of the host system. </a:t>
            </a:r>
          </a:p>
          <a:p>
            <a:pPr>
              <a:buFont typeface="Wingdings" pitchFamily="2" charset="2"/>
              <a:buNone/>
            </a:pPr>
            <a:r>
              <a:rPr lang="en-US" sz="2000" dirty="0" smtClean="0"/>
              <a:t>     A </a:t>
            </a:r>
            <a:r>
              <a:rPr lang="en-US" sz="2000" u="sng" dirty="0" smtClean="0"/>
              <a:t>dynamic binary translation </a:t>
            </a:r>
            <a:r>
              <a:rPr lang="en-US" sz="2000" dirty="0" smtClean="0"/>
              <a:t>converts </a:t>
            </a:r>
            <a:r>
              <a:rPr lang="en-US" sz="2000" b="1" dirty="0" smtClean="0"/>
              <a:t>blocks of guest instructions </a:t>
            </a:r>
            <a:r>
              <a:rPr lang="en-US" sz="2000" dirty="0" smtClean="0"/>
              <a:t>from the </a:t>
            </a:r>
            <a:r>
              <a:rPr lang="en-US" sz="2000" b="1" dirty="0" smtClean="0"/>
              <a:t>portable code </a:t>
            </a:r>
            <a:r>
              <a:rPr lang="en-US" sz="2000" dirty="0" smtClean="0"/>
              <a:t>to the </a:t>
            </a:r>
            <a:r>
              <a:rPr lang="en-US" sz="2000" b="1" dirty="0" smtClean="0"/>
              <a:t>host instruction </a:t>
            </a:r>
            <a:r>
              <a:rPr lang="en-US" sz="2000" dirty="0" smtClean="0"/>
              <a:t>and leads to a significant performance improvement, as such </a:t>
            </a:r>
            <a:r>
              <a:rPr lang="en-US" sz="2000" b="1" dirty="0" smtClean="0"/>
              <a:t>blocks are cached and reused</a:t>
            </a:r>
          </a:p>
        </p:txBody>
      </p:sp>
      <p:sp>
        <p:nvSpPr>
          <p:cNvPr id="11268" name="Footer Placeholder 1"/>
          <p:cNvSpPr>
            <a:spLocks noGrp="1"/>
          </p:cNvSpPr>
          <p:nvPr>
            <p:ph type="ftr" sz="quarter" idx="10"/>
          </p:nvPr>
        </p:nvSpPr>
        <p:spPr>
          <a:noFill/>
        </p:spPr>
        <p:txBody>
          <a:bodyPr/>
          <a:lstStyle/>
          <a:p>
            <a:r>
              <a:rPr lang="en-US"/>
              <a:t>Cloud Computing: Theory and Practice.  Chapter 5</a:t>
            </a:r>
          </a:p>
        </p:txBody>
      </p:sp>
      <p:sp>
        <p:nvSpPr>
          <p:cNvPr id="11269" name="Slide Number Placeholder 2"/>
          <p:cNvSpPr>
            <a:spLocks noGrp="1"/>
          </p:cNvSpPr>
          <p:nvPr>
            <p:ph type="sldNum" sz="quarter" idx="11"/>
          </p:nvPr>
        </p:nvSpPr>
        <p:spPr>
          <a:noFill/>
        </p:spPr>
        <p:txBody>
          <a:bodyPr/>
          <a:lstStyle/>
          <a:p>
            <a:fld id="{926DE415-256B-4AEB-85D9-F708E564B7B4}" type="slidenum">
              <a:rPr lang="en-US" smtClean="0"/>
              <a:pPr/>
              <a:t>9</a:t>
            </a:fld>
            <a:endParaRPr lang="en-US" smtClean="0"/>
          </a:p>
        </p:txBody>
      </p:sp>
      <p:sp>
        <p:nvSpPr>
          <p:cNvPr id="11270" name="Date Placeholder 3"/>
          <p:cNvSpPr>
            <a:spLocks noGrp="1"/>
          </p:cNvSpPr>
          <p:nvPr>
            <p:ph type="dt" sz="quarter" idx="12"/>
          </p:nvPr>
        </p:nvSpPr>
        <p:spPr>
          <a:noFill/>
        </p:spPr>
        <p:txBody>
          <a:bodyPr/>
          <a:lstStyle/>
          <a:p>
            <a:r>
              <a:rPr lang="en-US"/>
              <a:t>Dan C. Marinescu</a:t>
            </a:r>
          </a:p>
        </p:txBody>
      </p:sp>
    </p:spTree>
  </p:cSld>
  <p:clrMapOvr>
    <a:masterClrMapping/>
  </p:clrMapOvr>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Radial</Template>
  <TotalTime>16682</TotalTime>
  <Words>3695</Words>
  <Application>Microsoft Office PowerPoint</Application>
  <PresentationFormat>Προβολή στην οθόνη (4:3)</PresentationFormat>
  <Paragraphs>330</Paragraphs>
  <Slides>42</Slides>
  <Notes>0</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42</vt:i4>
      </vt:variant>
    </vt:vector>
  </HeadingPairs>
  <TitlesOfParts>
    <vt:vector size="44" baseType="lpstr">
      <vt:lpstr>Pixel</vt:lpstr>
      <vt:lpstr>Visio</vt:lpstr>
      <vt:lpstr>  Chapter 5 – Cloud Resource                        Virtualization</vt:lpstr>
      <vt:lpstr>Contents</vt:lpstr>
      <vt:lpstr>Motivation</vt:lpstr>
      <vt:lpstr>Motivation (cont’d)</vt:lpstr>
      <vt:lpstr>Virtualization</vt:lpstr>
      <vt:lpstr>Layering</vt:lpstr>
      <vt:lpstr>Interfaces (Separate different levels)</vt:lpstr>
      <vt:lpstr>Application Programming Interface, Application Binary Interface, and Instruction Set Architecture . An application uses library functions (A1), makes system calls (A2), and executes machine instructions (A3).</vt:lpstr>
      <vt:lpstr>Code portability</vt:lpstr>
      <vt:lpstr>Διαφάνεια 10</vt:lpstr>
      <vt:lpstr>Virtual machine monitor  (VMM / hypervisor)</vt:lpstr>
      <vt:lpstr>VMM virtualizes the CPU and the memory</vt:lpstr>
      <vt:lpstr>Page Table</vt:lpstr>
      <vt:lpstr>Translation lookaside buffer (TLB), </vt:lpstr>
      <vt:lpstr>Direct Memory Access (DMA)</vt:lpstr>
      <vt:lpstr>Virtual machines (VMs)</vt:lpstr>
      <vt:lpstr> Traditional, hybrid, and hosted VMs</vt:lpstr>
      <vt:lpstr>Διαφάνεια 18</vt:lpstr>
      <vt:lpstr>Performance and security isolation</vt:lpstr>
      <vt:lpstr>Computer architecture and virtualization</vt:lpstr>
      <vt:lpstr>Full virtualization and paravirtualization</vt:lpstr>
      <vt:lpstr>Full virtualization and paravirtualization</vt:lpstr>
      <vt:lpstr>Virtualization of x86 architecture – Problems: </vt:lpstr>
      <vt:lpstr>Virtualization of x86 architecture (cont’d)</vt:lpstr>
      <vt:lpstr>VT-x, Virtualization architecture for x86 and itanium CPUS (Hardware Virtualization)  </vt:lpstr>
      <vt:lpstr>VT- x</vt:lpstr>
      <vt:lpstr>VT-d, a new virtualization architecture</vt:lpstr>
      <vt:lpstr>Xen - a VMM based on paravirtualization</vt:lpstr>
      <vt:lpstr>Xen</vt:lpstr>
      <vt:lpstr>Xen implementation on x86 architecture</vt:lpstr>
      <vt:lpstr>Dom0 components</vt:lpstr>
      <vt:lpstr> Strategies for virtual memory management,  CPU multiplexing, and  I/O devices </vt:lpstr>
      <vt:lpstr>Xen abstractions for networking and I/O</vt:lpstr>
      <vt:lpstr>Διαφάνεια 34</vt:lpstr>
      <vt:lpstr>Xen 2.0</vt:lpstr>
      <vt:lpstr>Xen network architecture .(a) The original architecture;      (b) The optimized architecture</vt:lpstr>
      <vt:lpstr>Διαφάνεια 37</vt:lpstr>
      <vt:lpstr>Performance comparison of virtual machines </vt:lpstr>
      <vt:lpstr>Διαφάνεια 39</vt:lpstr>
      <vt:lpstr>The darker side of virtualization</vt:lpstr>
      <vt:lpstr>Διαφάνεια 41</vt:lpstr>
      <vt:lpstr>Διαφάνεια 42</vt:lpstr>
    </vt:vector>
  </TitlesOfParts>
  <Company>Lucent Technologies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1.01</dc:title>
  <dc:creator>Lucent End User</dc:creator>
  <cp:lastModifiedBy>Windows User</cp:lastModifiedBy>
  <cp:revision>546</cp:revision>
  <dcterms:created xsi:type="dcterms:W3CDTF">2004-10-07T18:29:30Z</dcterms:created>
  <dcterms:modified xsi:type="dcterms:W3CDTF">2019-06-19T18:19:34Z</dcterms:modified>
</cp:coreProperties>
</file>