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1"/>
    <p:sldMasterId id="2147483942" r:id="rId2"/>
    <p:sldMasterId id="2147483961" r:id="rId3"/>
  </p:sldMasterIdLst>
  <p:notesMasterIdLst>
    <p:notesMasterId r:id="rId23"/>
  </p:notesMasterIdLst>
  <p:sldIdLst>
    <p:sldId id="256" r:id="rId4"/>
    <p:sldId id="299" r:id="rId5"/>
    <p:sldId id="412" r:id="rId6"/>
    <p:sldId id="413" r:id="rId7"/>
    <p:sldId id="414" r:id="rId8"/>
    <p:sldId id="415" r:id="rId9"/>
    <p:sldId id="417" r:id="rId10"/>
    <p:sldId id="418" r:id="rId11"/>
    <p:sldId id="455" r:id="rId12"/>
    <p:sldId id="456" r:id="rId13"/>
    <p:sldId id="457" r:id="rId14"/>
    <p:sldId id="458" r:id="rId15"/>
    <p:sldId id="459" r:id="rId16"/>
    <p:sldId id="460" r:id="rId17"/>
    <p:sldId id="461" r:id="rId18"/>
    <p:sldId id="462" r:id="rId19"/>
    <p:sldId id="463" r:id="rId20"/>
    <p:sldId id="464" r:id="rId21"/>
    <p:sldId id="465" r:id="rId2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30501703-F88F-40E3-AD33-19D34FD0E18C}">
          <p14:sldIdLst>
            <p14:sldId id="256"/>
            <p14:sldId id="299"/>
            <p14:sldId id="412"/>
            <p14:sldId id="413"/>
            <p14:sldId id="414"/>
            <p14:sldId id="415"/>
            <p14:sldId id="417"/>
            <p14:sldId id="418"/>
            <p14:sldId id="455"/>
            <p14:sldId id="456"/>
            <p14:sldId id="457"/>
            <p14:sldId id="458"/>
            <p14:sldId id="459"/>
            <p14:sldId id="460"/>
            <p14:sldId id="461"/>
            <p14:sldId id="462"/>
            <p14:sldId id="463"/>
            <p14:sldId id="464"/>
            <p14:sldId id="4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45" autoAdjust="0"/>
  </p:normalViewPr>
  <p:slideViewPr>
    <p:cSldViewPr>
      <p:cViewPr varScale="1">
        <p:scale>
          <a:sx n="73" d="100"/>
          <a:sy n="73" d="100"/>
        </p:scale>
        <p:origin x="13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74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0BC05BA4-919C-4FB5-A406-00467A2D336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ahoma" pitchFamily="34" charset="0"/>
              </a:defRPr>
            </a:lvl1pPr>
          </a:lstStyle>
          <a:p>
            <a:pPr>
              <a:defRPr/>
            </a:pPr>
            <a:endParaRPr lang="en-US" dirty="0"/>
          </a:p>
        </p:txBody>
      </p:sp>
      <p:sp>
        <p:nvSpPr>
          <p:cNvPr id="98307" name="Rectangle 3">
            <a:extLst>
              <a:ext uri="{FF2B5EF4-FFF2-40B4-BE49-F238E27FC236}">
                <a16:creationId xmlns:a16="http://schemas.microsoft.com/office/drawing/2014/main" id="{C7D32120-0F18-4382-A8A8-059E73A9B9F7}"/>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ahoma" pitchFamily="34" charset="0"/>
              </a:defRPr>
            </a:lvl1pPr>
          </a:lstStyle>
          <a:p>
            <a:pPr>
              <a:defRPr/>
            </a:pPr>
            <a:endParaRPr lang="en-US" dirty="0"/>
          </a:p>
        </p:txBody>
      </p:sp>
      <p:sp>
        <p:nvSpPr>
          <p:cNvPr id="7172" name="Rectangle 4">
            <a:extLst>
              <a:ext uri="{FF2B5EF4-FFF2-40B4-BE49-F238E27FC236}">
                <a16:creationId xmlns:a16="http://schemas.microsoft.com/office/drawing/2014/main" id="{AB934296-525D-468F-9A89-10768D26A04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9" name="Rectangle 5">
            <a:extLst>
              <a:ext uri="{FF2B5EF4-FFF2-40B4-BE49-F238E27FC236}">
                <a16:creationId xmlns:a16="http://schemas.microsoft.com/office/drawing/2014/main" id="{380E0CFF-3382-44B1-BA00-84ABA5C2DCA4}"/>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8310" name="Rectangle 6">
            <a:extLst>
              <a:ext uri="{FF2B5EF4-FFF2-40B4-BE49-F238E27FC236}">
                <a16:creationId xmlns:a16="http://schemas.microsoft.com/office/drawing/2014/main" id="{5EC3A1B0-945A-406E-8BC3-DFC596A1B0DA}"/>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ahoma" pitchFamily="34" charset="0"/>
              </a:defRPr>
            </a:lvl1pPr>
          </a:lstStyle>
          <a:p>
            <a:pPr>
              <a:defRPr/>
            </a:pPr>
            <a:endParaRPr lang="en-US" dirty="0"/>
          </a:p>
        </p:txBody>
      </p:sp>
      <p:sp>
        <p:nvSpPr>
          <p:cNvPr id="98311" name="Rectangle 7">
            <a:extLst>
              <a:ext uri="{FF2B5EF4-FFF2-40B4-BE49-F238E27FC236}">
                <a16:creationId xmlns:a16="http://schemas.microsoft.com/office/drawing/2014/main" id="{7E24AD1D-64A8-4E1F-A5BF-B7CECA458743}"/>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ahoma" panose="020B0604030504040204" pitchFamily="34" charset="0"/>
              </a:defRPr>
            </a:lvl1pPr>
          </a:lstStyle>
          <a:p>
            <a:pPr>
              <a:defRPr/>
            </a:pPr>
            <a:fld id="{D4726990-12E8-4CC8-B825-F29D24D3D46F}"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8FCB550-B9D3-40B4-9111-410AD8C1B9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692A561B-EDC1-44D2-90E6-431A771999E7}" type="slidenum">
              <a:rPr kumimoji="0" lang="en-US" altLang="en-US" smtClean="0">
                <a:latin typeface="Tahoma" panose="020B0604030504040204" pitchFamily="34" charset="0"/>
              </a:rPr>
              <a:pPr>
                <a:spcBef>
                  <a:spcPct val="0"/>
                </a:spcBef>
              </a:pPr>
              <a:t>1</a:t>
            </a:fld>
            <a:endParaRPr kumimoji="0" lang="en-US" altLang="en-US" dirty="0">
              <a:latin typeface="Tahoma" panose="020B0604030504040204" pitchFamily="34" charset="0"/>
            </a:endParaRPr>
          </a:p>
        </p:txBody>
      </p:sp>
      <p:sp>
        <p:nvSpPr>
          <p:cNvPr id="9219" name="Rectangle 2">
            <a:extLst>
              <a:ext uri="{FF2B5EF4-FFF2-40B4-BE49-F238E27FC236}">
                <a16:creationId xmlns:a16="http://schemas.microsoft.com/office/drawing/2014/main" id="{FDB76596-6908-4957-AD56-C2A0C361B22B}"/>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2B676CE4-FE5F-4F25-B477-F4D0931DF8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pPr eaLnBrk="1" hangingPunct="1"/>
            <a:endParaRPr lang="el-GR"/>
          </a:p>
        </p:txBody>
      </p:sp>
      <p:sp>
        <p:nvSpPr>
          <p:cNvPr id="101380" name="Slide Number Placeholder 3"/>
          <p:cNvSpPr>
            <a:spLocks noGrp="1"/>
          </p:cNvSpPr>
          <p:nvPr>
            <p:ph type="sldNum" sz="quarter" idx="5"/>
          </p:nvPr>
        </p:nvSpPr>
        <p:spPr>
          <a:noFill/>
        </p:spPr>
        <p:txBody>
          <a:bodyPr/>
          <a:lstStyle/>
          <a:p>
            <a:fld id="{4F088213-F0E3-47BB-ADA3-44B16BC22C8E}" type="slidenum">
              <a:rPr lang="en-US" smtClean="0"/>
              <a:pPr/>
              <a:t>10</a:t>
            </a:fld>
            <a:endParaRPr lang="en-US"/>
          </a:p>
        </p:txBody>
      </p:sp>
      <p:sp>
        <p:nvSpPr>
          <p:cNvPr id="101381"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p:spPr>
        <p:txBody>
          <a:bodyPr/>
          <a:lstStyle/>
          <a:p>
            <a:pPr eaLnBrk="1" hangingPunct="1"/>
            <a:endParaRPr lang="el-GR"/>
          </a:p>
        </p:txBody>
      </p:sp>
      <p:sp>
        <p:nvSpPr>
          <p:cNvPr id="102404" name="Slide Number Placeholder 3"/>
          <p:cNvSpPr>
            <a:spLocks noGrp="1"/>
          </p:cNvSpPr>
          <p:nvPr>
            <p:ph type="sldNum" sz="quarter" idx="5"/>
          </p:nvPr>
        </p:nvSpPr>
        <p:spPr>
          <a:noFill/>
        </p:spPr>
        <p:txBody>
          <a:bodyPr/>
          <a:lstStyle/>
          <a:p>
            <a:fld id="{4FC54199-38BB-4CCA-B555-AE6E6148D3C5}" type="slidenum">
              <a:rPr lang="en-US" smtClean="0"/>
              <a:pPr/>
              <a:t>11</a:t>
            </a:fld>
            <a:endParaRPr lang="en-US"/>
          </a:p>
        </p:txBody>
      </p:sp>
      <p:sp>
        <p:nvSpPr>
          <p:cNvPr id="102405"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pPr eaLnBrk="1" hangingPunct="1"/>
            <a:endParaRPr lang="el-GR"/>
          </a:p>
        </p:txBody>
      </p:sp>
      <p:sp>
        <p:nvSpPr>
          <p:cNvPr id="103428" name="Slide Number Placeholder 3"/>
          <p:cNvSpPr>
            <a:spLocks noGrp="1"/>
          </p:cNvSpPr>
          <p:nvPr>
            <p:ph type="sldNum" sz="quarter" idx="5"/>
          </p:nvPr>
        </p:nvSpPr>
        <p:spPr>
          <a:noFill/>
        </p:spPr>
        <p:txBody>
          <a:bodyPr/>
          <a:lstStyle/>
          <a:p>
            <a:fld id="{A7C726B9-6C07-4B94-865C-F3986A7AEC65}" type="slidenum">
              <a:rPr lang="en-US" smtClean="0"/>
              <a:pPr/>
              <a:t>12</a:t>
            </a:fld>
            <a:endParaRPr lang="en-US"/>
          </a:p>
        </p:txBody>
      </p:sp>
      <p:sp>
        <p:nvSpPr>
          <p:cNvPr id="103429"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pPr eaLnBrk="1" hangingPunct="1"/>
            <a:endParaRPr lang="el-GR"/>
          </a:p>
        </p:txBody>
      </p:sp>
      <p:sp>
        <p:nvSpPr>
          <p:cNvPr id="104452" name="Slide Number Placeholder 3"/>
          <p:cNvSpPr>
            <a:spLocks noGrp="1"/>
          </p:cNvSpPr>
          <p:nvPr>
            <p:ph type="sldNum" sz="quarter" idx="5"/>
          </p:nvPr>
        </p:nvSpPr>
        <p:spPr>
          <a:noFill/>
        </p:spPr>
        <p:txBody>
          <a:bodyPr/>
          <a:lstStyle/>
          <a:p>
            <a:fld id="{0E88077E-9387-412D-9EDE-4694B8266173}" type="slidenum">
              <a:rPr lang="en-US" smtClean="0"/>
              <a:pPr/>
              <a:t>13</a:t>
            </a:fld>
            <a:endParaRPr lang="en-US"/>
          </a:p>
        </p:txBody>
      </p:sp>
      <p:sp>
        <p:nvSpPr>
          <p:cNvPr id="104453"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p:spPr>
        <p:txBody>
          <a:bodyPr/>
          <a:lstStyle/>
          <a:p>
            <a:pPr eaLnBrk="1" hangingPunct="1"/>
            <a:endParaRPr lang="el-GR"/>
          </a:p>
        </p:txBody>
      </p:sp>
      <p:sp>
        <p:nvSpPr>
          <p:cNvPr id="105476" name="Slide Number Placeholder 3"/>
          <p:cNvSpPr>
            <a:spLocks noGrp="1"/>
          </p:cNvSpPr>
          <p:nvPr>
            <p:ph type="sldNum" sz="quarter" idx="5"/>
          </p:nvPr>
        </p:nvSpPr>
        <p:spPr>
          <a:noFill/>
        </p:spPr>
        <p:txBody>
          <a:bodyPr/>
          <a:lstStyle/>
          <a:p>
            <a:fld id="{9D87B642-19B2-422A-AE87-4CF1F8C90C26}" type="slidenum">
              <a:rPr lang="en-US" smtClean="0"/>
              <a:pPr/>
              <a:t>14</a:t>
            </a:fld>
            <a:endParaRPr lang="en-US"/>
          </a:p>
        </p:txBody>
      </p:sp>
      <p:sp>
        <p:nvSpPr>
          <p:cNvPr id="105477"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pPr eaLnBrk="1" hangingPunct="1"/>
            <a:endParaRPr lang="el-GR"/>
          </a:p>
        </p:txBody>
      </p:sp>
      <p:sp>
        <p:nvSpPr>
          <p:cNvPr id="106500" name="Slide Number Placeholder 3"/>
          <p:cNvSpPr>
            <a:spLocks noGrp="1"/>
          </p:cNvSpPr>
          <p:nvPr>
            <p:ph type="sldNum" sz="quarter" idx="5"/>
          </p:nvPr>
        </p:nvSpPr>
        <p:spPr>
          <a:noFill/>
        </p:spPr>
        <p:txBody>
          <a:bodyPr/>
          <a:lstStyle/>
          <a:p>
            <a:fld id="{90D78497-5E31-406E-8527-5715D136C504}" type="slidenum">
              <a:rPr lang="en-US" smtClean="0"/>
              <a:pPr/>
              <a:t>15</a:t>
            </a:fld>
            <a:endParaRPr lang="en-US"/>
          </a:p>
        </p:txBody>
      </p:sp>
      <p:sp>
        <p:nvSpPr>
          <p:cNvPr id="106501"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pPr eaLnBrk="1" hangingPunct="1"/>
            <a:endParaRPr lang="el-GR"/>
          </a:p>
        </p:txBody>
      </p:sp>
      <p:sp>
        <p:nvSpPr>
          <p:cNvPr id="107524" name="Slide Number Placeholder 3"/>
          <p:cNvSpPr>
            <a:spLocks noGrp="1"/>
          </p:cNvSpPr>
          <p:nvPr>
            <p:ph type="sldNum" sz="quarter" idx="5"/>
          </p:nvPr>
        </p:nvSpPr>
        <p:spPr>
          <a:noFill/>
        </p:spPr>
        <p:txBody>
          <a:bodyPr/>
          <a:lstStyle/>
          <a:p>
            <a:fld id="{CA71EF8E-3882-4DE5-9326-EDBDEA759E58}" type="slidenum">
              <a:rPr lang="en-US" smtClean="0"/>
              <a:pPr/>
              <a:t>16</a:t>
            </a:fld>
            <a:endParaRPr lang="en-US"/>
          </a:p>
        </p:txBody>
      </p:sp>
      <p:sp>
        <p:nvSpPr>
          <p:cNvPr id="107525"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pPr eaLnBrk="1" hangingPunct="1"/>
            <a:endParaRPr lang="el-GR"/>
          </a:p>
        </p:txBody>
      </p:sp>
      <p:sp>
        <p:nvSpPr>
          <p:cNvPr id="108548" name="Slide Number Placeholder 3"/>
          <p:cNvSpPr>
            <a:spLocks noGrp="1"/>
          </p:cNvSpPr>
          <p:nvPr>
            <p:ph type="sldNum" sz="quarter" idx="5"/>
          </p:nvPr>
        </p:nvSpPr>
        <p:spPr>
          <a:noFill/>
        </p:spPr>
        <p:txBody>
          <a:bodyPr/>
          <a:lstStyle/>
          <a:p>
            <a:fld id="{39D0AFA3-B34B-4D6D-9061-1E4625FE49E9}" type="slidenum">
              <a:rPr lang="en-US" smtClean="0"/>
              <a:pPr/>
              <a:t>17</a:t>
            </a:fld>
            <a:endParaRPr lang="en-US"/>
          </a:p>
        </p:txBody>
      </p:sp>
      <p:sp>
        <p:nvSpPr>
          <p:cNvPr id="108549"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p:spPr>
        <p:txBody>
          <a:bodyPr/>
          <a:lstStyle/>
          <a:p>
            <a:pPr eaLnBrk="1" hangingPunct="1"/>
            <a:endParaRPr lang="el-GR"/>
          </a:p>
        </p:txBody>
      </p:sp>
      <p:sp>
        <p:nvSpPr>
          <p:cNvPr id="109572" name="Slide Number Placeholder 3"/>
          <p:cNvSpPr>
            <a:spLocks noGrp="1"/>
          </p:cNvSpPr>
          <p:nvPr>
            <p:ph type="sldNum" sz="quarter" idx="5"/>
          </p:nvPr>
        </p:nvSpPr>
        <p:spPr>
          <a:noFill/>
        </p:spPr>
        <p:txBody>
          <a:bodyPr/>
          <a:lstStyle/>
          <a:p>
            <a:fld id="{5CEEC64A-9B94-4F26-95CA-1070AA2600DD}" type="slidenum">
              <a:rPr lang="en-US" smtClean="0"/>
              <a:pPr/>
              <a:t>18</a:t>
            </a:fld>
            <a:endParaRPr lang="en-US"/>
          </a:p>
        </p:txBody>
      </p:sp>
      <p:sp>
        <p:nvSpPr>
          <p:cNvPr id="109573"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pPr eaLnBrk="1" hangingPunct="1"/>
            <a:endParaRPr lang="el-GR"/>
          </a:p>
        </p:txBody>
      </p:sp>
      <p:sp>
        <p:nvSpPr>
          <p:cNvPr id="110596" name="Slide Number Placeholder 3"/>
          <p:cNvSpPr>
            <a:spLocks noGrp="1"/>
          </p:cNvSpPr>
          <p:nvPr>
            <p:ph type="sldNum" sz="quarter" idx="5"/>
          </p:nvPr>
        </p:nvSpPr>
        <p:spPr>
          <a:noFill/>
        </p:spPr>
        <p:txBody>
          <a:bodyPr/>
          <a:lstStyle/>
          <a:p>
            <a:fld id="{0F5D9A91-5A1A-4D53-8DC7-BACDB21090DA}" type="slidenum">
              <a:rPr lang="en-US" smtClean="0"/>
              <a:pPr/>
              <a:t>19</a:t>
            </a:fld>
            <a:endParaRPr lang="en-US"/>
          </a:p>
        </p:txBody>
      </p:sp>
      <p:sp>
        <p:nvSpPr>
          <p:cNvPr id="110597"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l-GR"/>
          </a:p>
        </p:txBody>
      </p:sp>
      <p:sp>
        <p:nvSpPr>
          <p:cNvPr id="93188" name="Date Placeholder 3"/>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pPr eaLnBrk="1" hangingPunct="1"/>
            <a:endParaRPr lang="el-GR"/>
          </a:p>
        </p:txBody>
      </p:sp>
      <p:sp>
        <p:nvSpPr>
          <p:cNvPr id="94212" name="Slide Number Placeholder 3"/>
          <p:cNvSpPr>
            <a:spLocks noGrp="1"/>
          </p:cNvSpPr>
          <p:nvPr>
            <p:ph type="sldNum" sz="quarter" idx="5"/>
          </p:nvPr>
        </p:nvSpPr>
        <p:spPr>
          <a:noFill/>
        </p:spPr>
        <p:txBody>
          <a:bodyPr/>
          <a:lstStyle/>
          <a:p>
            <a:fld id="{73BCCE4C-C407-45FE-A55D-0428F785DEAC}" type="slidenum">
              <a:rPr lang="en-US" smtClean="0"/>
              <a:pPr/>
              <a:t>3</a:t>
            </a:fld>
            <a:endParaRPr lang="en-US"/>
          </a:p>
        </p:txBody>
      </p:sp>
      <p:sp>
        <p:nvSpPr>
          <p:cNvPr id="94213"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pPr eaLnBrk="1" hangingPunct="1"/>
            <a:endParaRPr lang="el-GR"/>
          </a:p>
        </p:txBody>
      </p:sp>
      <p:sp>
        <p:nvSpPr>
          <p:cNvPr id="95236" name="Slide Number Placeholder 3"/>
          <p:cNvSpPr>
            <a:spLocks noGrp="1"/>
          </p:cNvSpPr>
          <p:nvPr>
            <p:ph type="sldNum" sz="quarter" idx="5"/>
          </p:nvPr>
        </p:nvSpPr>
        <p:spPr>
          <a:noFill/>
        </p:spPr>
        <p:txBody>
          <a:bodyPr/>
          <a:lstStyle/>
          <a:p>
            <a:fld id="{44E7A8BD-E8B2-427B-9E8C-23EE7D22FA9B}" type="slidenum">
              <a:rPr lang="en-US" smtClean="0"/>
              <a:pPr/>
              <a:t>4</a:t>
            </a:fld>
            <a:endParaRPr lang="en-US"/>
          </a:p>
        </p:txBody>
      </p:sp>
      <p:sp>
        <p:nvSpPr>
          <p:cNvPr id="95237"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l-GR"/>
          </a:p>
        </p:txBody>
      </p:sp>
      <p:sp>
        <p:nvSpPr>
          <p:cNvPr id="96260" name="Slide Number Placeholder 3"/>
          <p:cNvSpPr>
            <a:spLocks noGrp="1"/>
          </p:cNvSpPr>
          <p:nvPr>
            <p:ph type="sldNum" sz="quarter" idx="5"/>
          </p:nvPr>
        </p:nvSpPr>
        <p:spPr>
          <a:noFill/>
        </p:spPr>
        <p:txBody>
          <a:bodyPr/>
          <a:lstStyle/>
          <a:p>
            <a:fld id="{05663113-6E6F-4B08-8BDF-178ECAF8350D}" type="slidenum">
              <a:rPr lang="el-GR" smtClean="0"/>
              <a:pPr/>
              <a:t>5</a:t>
            </a:fld>
            <a:endParaRPr lang="el-GR"/>
          </a:p>
        </p:txBody>
      </p:sp>
      <p:sp>
        <p:nvSpPr>
          <p:cNvPr id="96261"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l-GR"/>
          </a:p>
        </p:txBody>
      </p:sp>
      <p:sp>
        <p:nvSpPr>
          <p:cNvPr id="97284" name="Slide Number Placeholder 3"/>
          <p:cNvSpPr>
            <a:spLocks noGrp="1"/>
          </p:cNvSpPr>
          <p:nvPr>
            <p:ph type="sldNum" sz="quarter" idx="5"/>
          </p:nvPr>
        </p:nvSpPr>
        <p:spPr>
          <a:noFill/>
        </p:spPr>
        <p:txBody>
          <a:bodyPr/>
          <a:lstStyle/>
          <a:p>
            <a:fld id="{C55BE048-1EE5-42BA-BD9A-F217DB03ED1F}" type="slidenum">
              <a:rPr lang="el-GR" smtClean="0"/>
              <a:pPr/>
              <a:t>6</a:t>
            </a:fld>
            <a:endParaRPr lang="el-GR"/>
          </a:p>
        </p:txBody>
      </p:sp>
      <p:sp>
        <p:nvSpPr>
          <p:cNvPr id="97285"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pPr eaLnBrk="1" hangingPunct="1"/>
            <a:endParaRPr lang="el-GR"/>
          </a:p>
        </p:txBody>
      </p:sp>
      <p:sp>
        <p:nvSpPr>
          <p:cNvPr id="98308" name="Slide Number Placeholder 3"/>
          <p:cNvSpPr>
            <a:spLocks noGrp="1"/>
          </p:cNvSpPr>
          <p:nvPr>
            <p:ph type="sldNum" sz="quarter" idx="5"/>
          </p:nvPr>
        </p:nvSpPr>
        <p:spPr>
          <a:noFill/>
        </p:spPr>
        <p:txBody>
          <a:bodyPr/>
          <a:lstStyle/>
          <a:p>
            <a:fld id="{4F956DBC-3D3A-4B34-A082-9255B6BAD420}" type="slidenum">
              <a:rPr lang="en-US" smtClean="0"/>
              <a:pPr/>
              <a:t>7</a:t>
            </a:fld>
            <a:endParaRPr lang="en-US"/>
          </a:p>
        </p:txBody>
      </p:sp>
      <p:sp>
        <p:nvSpPr>
          <p:cNvPr id="98309"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pPr>
              <a:buSzPts val="2800"/>
              <a:buFontTx/>
              <a:buChar char="•"/>
            </a:pPr>
            <a:r>
              <a:rPr lang="el-GR" sz="1400" dirty="0">
                <a:solidFill>
                  <a:srgbClr val="000000"/>
                </a:solidFill>
              </a:rPr>
              <a:t>Κοστολόγηση  </a:t>
            </a:r>
          </a:p>
          <a:p>
            <a:r>
              <a:rPr lang="el-GR" dirty="0">
                <a:solidFill>
                  <a:srgbClr val="000000"/>
                </a:solidFill>
              </a:rPr>
              <a:t>Αν είστε πελάτης αποφασίστε το ποσό που θέλετε να ξοδέψετε για την ανάπτυξη του </a:t>
            </a:r>
            <a:r>
              <a:rPr lang="el-GR" dirty="0" err="1">
                <a:solidFill>
                  <a:srgbClr val="000000"/>
                </a:solidFill>
              </a:rPr>
              <a:t>ιστοτόπου</a:t>
            </a:r>
            <a:endParaRPr lang="el-GR" dirty="0">
              <a:solidFill>
                <a:srgbClr val="000000"/>
              </a:solidFill>
            </a:endParaRPr>
          </a:p>
          <a:p>
            <a:r>
              <a:rPr lang="el-GR" dirty="0">
                <a:solidFill>
                  <a:srgbClr val="000000"/>
                </a:solidFill>
              </a:rPr>
              <a:t>Αν είστε προγραμματιστής αποφασίστε πόσο στοιχίζει τί ώστε ο πελάτης να έχει επιλογές και να μπορεί να προσαρμοστεί.      </a:t>
            </a:r>
          </a:p>
          <a:p>
            <a:pPr eaLnBrk="1" hangingPunct="1"/>
            <a:endParaRPr lang="el-GR" dirty="0"/>
          </a:p>
        </p:txBody>
      </p:sp>
      <p:sp>
        <p:nvSpPr>
          <p:cNvPr id="99332" name="Slide Number Placeholder 3"/>
          <p:cNvSpPr>
            <a:spLocks noGrp="1"/>
          </p:cNvSpPr>
          <p:nvPr>
            <p:ph type="sldNum" sz="quarter" idx="5"/>
          </p:nvPr>
        </p:nvSpPr>
        <p:spPr>
          <a:noFill/>
        </p:spPr>
        <p:txBody>
          <a:bodyPr/>
          <a:lstStyle/>
          <a:p>
            <a:fld id="{10037AC3-BF2F-4403-B638-22BBBEF5646D}" type="slidenum">
              <a:rPr lang="en-US" smtClean="0"/>
              <a:pPr/>
              <a:t>8</a:t>
            </a:fld>
            <a:endParaRPr lang="en-US"/>
          </a:p>
        </p:txBody>
      </p:sp>
      <p:sp>
        <p:nvSpPr>
          <p:cNvPr id="99333"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pPr eaLnBrk="1" hangingPunct="1"/>
            <a:endParaRPr lang="el-GR"/>
          </a:p>
        </p:txBody>
      </p:sp>
      <p:sp>
        <p:nvSpPr>
          <p:cNvPr id="100356" name="Slide Number Placeholder 3"/>
          <p:cNvSpPr>
            <a:spLocks noGrp="1"/>
          </p:cNvSpPr>
          <p:nvPr>
            <p:ph type="sldNum" sz="quarter" idx="5"/>
          </p:nvPr>
        </p:nvSpPr>
        <p:spPr>
          <a:noFill/>
        </p:spPr>
        <p:txBody>
          <a:bodyPr/>
          <a:lstStyle/>
          <a:p>
            <a:fld id="{8B397442-055F-49D3-9A4A-6E70B94D5D11}" type="slidenum">
              <a:rPr lang="en-US" smtClean="0"/>
              <a:pPr/>
              <a:t>9</a:t>
            </a:fld>
            <a:endParaRPr lang="en-US"/>
          </a:p>
        </p:txBody>
      </p:sp>
      <p:sp>
        <p:nvSpPr>
          <p:cNvPr id="100357" name="Date Placeholder 4"/>
          <p:cNvSpPr>
            <a:spLocks noGrp="1"/>
          </p:cNvSpPr>
          <p:nvPr>
            <p:ph type="dt" sz="quarter" idx="1"/>
          </p:nvPr>
        </p:nvSpPr>
        <p:spPr>
          <a:noFill/>
        </p:spPr>
        <p:txBody>
          <a:bodyPr/>
          <a:lstStyle/>
          <a:p>
            <a:r>
              <a:rPr lang="el-GR"/>
              <a:t>Οργάνωση Πληροφορίας - Εισαγωγή στην HTML</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5" name="Rounded Rectangle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12"/>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14"/>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endParaRPr lang="en-US" dirty="0"/>
          </a:p>
        </p:txBody>
      </p:sp>
      <p:sp>
        <p:nvSpPr>
          <p:cNvPr id="12" name="Footer Placeholder 16"/>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116921370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3540C7-9983-47A3-B57E-34DDB01986FE}" type="datetimeFigureOut">
              <a:rPr lang="el-GR" smtClean="0"/>
              <a:pPr>
                <a:defRPr/>
              </a:pPr>
              <a:t>2/10/2018</a:t>
            </a:fld>
            <a:endParaRPr lang="el-GR" dirty="0"/>
          </a:p>
        </p:txBody>
      </p:sp>
      <p:sp>
        <p:nvSpPr>
          <p:cNvPr id="5" name="Footer Placeholder 4"/>
          <p:cNvSpPr>
            <a:spLocks noGrp="1"/>
          </p:cNvSpPr>
          <p:nvPr>
            <p:ph type="ftr" sz="quarter" idx="11"/>
          </p:nvPr>
        </p:nvSpPr>
        <p:spPr/>
        <p:txBody>
          <a:bodyPr/>
          <a:lstStyle>
            <a:lvl1pPr>
              <a:defRPr/>
            </a:lvl1pPr>
          </a:lstStyle>
          <a:p>
            <a:pPr>
              <a:defRPr/>
            </a:pPr>
            <a:endParaRPr lang="el-GR" dirty="0"/>
          </a:p>
        </p:txBody>
      </p:sp>
      <p:sp>
        <p:nvSpPr>
          <p:cNvPr id="6" name="Slide Number Placeholder 5"/>
          <p:cNvSpPr>
            <a:spLocks noGrp="1"/>
          </p:cNvSpPr>
          <p:nvPr>
            <p:ph type="sldNum" sz="quarter" idx="12"/>
          </p:nvPr>
        </p:nvSpPr>
        <p:spPr>
          <a:xfrm>
            <a:off x="146050" y="6210300"/>
            <a:ext cx="457200" cy="457200"/>
          </a:xfrm>
          <a:prstGeom prst="ellipse">
            <a:avLst/>
          </a:prstGeom>
        </p:spPr>
        <p:txBody>
          <a:bodyPr/>
          <a:lstStyle>
            <a:lvl1pPr fontAlgn="auto">
              <a:spcBef>
                <a:spcPts val="0"/>
              </a:spcBef>
              <a:spcAft>
                <a:spcPts val="0"/>
              </a:spcAft>
              <a:defRPr>
                <a:latin typeface="+mn-lt"/>
              </a:defRPr>
            </a:lvl1pPr>
          </a:lstStyle>
          <a:p>
            <a:pPr>
              <a:defRPr/>
            </a:pPr>
            <a:fld id="{E0813CCC-B46E-4D79-9F26-02616ABDC3D9}" type="slidenum">
              <a:rPr lang="en-US" altLang="en-US" smtClean="0"/>
              <a:pPr>
                <a:defRPr/>
              </a:pPr>
              <a:t>‹#›</a:t>
            </a:fld>
            <a:endParaRPr lang="en-US" altLang="en-US" dirty="0"/>
          </a:p>
        </p:txBody>
      </p:sp>
    </p:spTree>
    <p:extLst>
      <p:ext uri="{BB962C8B-B14F-4D97-AF65-F5344CB8AC3E}">
        <p14:creationId xmlns:p14="http://schemas.microsoft.com/office/powerpoint/2010/main" val="350372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0D3863F-ACE9-448F-8CA5-A5167D6D0065}" type="datetimeFigureOut">
              <a:rPr lang="el-GR" smtClean="0"/>
              <a:pPr>
                <a:defRPr/>
              </a:pPr>
              <a:t>2/10/2018</a:t>
            </a:fld>
            <a:endParaRPr lang="el-GR" dirty="0"/>
          </a:p>
        </p:txBody>
      </p:sp>
      <p:sp>
        <p:nvSpPr>
          <p:cNvPr id="5" name="Footer Placeholder 4"/>
          <p:cNvSpPr>
            <a:spLocks noGrp="1"/>
          </p:cNvSpPr>
          <p:nvPr>
            <p:ph type="ftr" sz="quarter" idx="11"/>
          </p:nvPr>
        </p:nvSpPr>
        <p:spPr/>
        <p:txBody>
          <a:bodyPr/>
          <a:lstStyle>
            <a:lvl1pPr>
              <a:defRPr/>
            </a:lvl1pPr>
          </a:lstStyle>
          <a:p>
            <a:pPr>
              <a:defRPr/>
            </a:pPr>
            <a:endParaRPr lang="el-GR" dirty="0"/>
          </a:p>
        </p:txBody>
      </p:sp>
      <p:sp>
        <p:nvSpPr>
          <p:cNvPr id="6" name="Slide Number Placeholder 5"/>
          <p:cNvSpPr>
            <a:spLocks noGrp="1"/>
          </p:cNvSpPr>
          <p:nvPr>
            <p:ph type="sldNum" sz="quarter" idx="12"/>
          </p:nvPr>
        </p:nvSpPr>
        <p:spPr>
          <a:xfrm>
            <a:off x="146050" y="6210300"/>
            <a:ext cx="457200" cy="457200"/>
          </a:xfrm>
          <a:prstGeom prst="ellipse">
            <a:avLst/>
          </a:prstGeom>
        </p:spPr>
        <p:txBody>
          <a:bodyPr/>
          <a:lstStyle>
            <a:lvl1pPr fontAlgn="auto">
              <a:spcBef>
                <a:spcPts val="0"/>
              </a:spcBef>
              <a:spcAft>
                <a:spcPts val="0"/>
              </a:spcAft>
              <a:defRPr>
                <a:latin typeface="+mn-lt"/>
              </a:defRPr>
            </a:lvl1pPr>
          </a:lstStyle>
          <a:p>
            <a:pPr>
              <a:defRPr/>
            </a:pPr>
            <a:fld id="{5CBD26F9-C64E-4E0B-B4C6-AB9E61A43C7D}" type="slidenum">
              <a:rPr lang="en-US" altLang="en-US" smtClean="0"/>
              <a:pPr>
                <a:defRPr/>
              </a:pPr>
              <a:t>‹#›</a:t>
            </a:fld>
            <a:endParaRPr lang="en-US" altLang="en-US" dirty="0"/>
          </a:p>
        </p:txBody>
      </p:sp>
    </p:spTree>
    <p:extLst>
      <p:ext uri="{BB962C8B-B14F-4D97-AF65-F5344CB8AC3E}">
        <p14:creationId xmlns:p14="http://schemas.microsoft.com/office/powerpoint/2010/main" val="716017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476250"/>
            <a:ext cx="7772400" cy="1143000"/>
          </a:xfrm>
        </p:spPr>
        <p:txBody>
          <a:bodyPr/>
          <a:lstStyle/>
          <a:p>
            <a:r>
              <a:rPr lang="en-US"/>
              <a:t>Click to edit Master title style</a:t>
            </a:r>
            <a:endParaRPr lang="el-GR"/>
          </a:p>
        </p:txBody>
      </p:sp>
      <p:sp>
        <p:nvSpPr>
          <p:cNvPr id="3" name="Text Placeholder 2"/>
          <p:cNvSpPr>
            <a:spLocks noGrp="1"/>
          </p:cNvSpPr>
          <p:nvPr>
            <p:ph type="body" sz="half" idx="1"/>
          </p:nvPr>
        </p:nvSpPr>
        <p:spPr>
          <a:xfrm>
            <a:off x="1042988" y="1989138"/>
            <a:ext cx="77724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1042988" y="4122738"/>
            <a:ext cx="77724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a:xfrm>
            <a:off x="1173163" y="6265863"/>
            <a:ext cx="1905000" cy="457200"/>
          </a:xfrm>
        </p:spPr>
        <p:txBody>
          <a:bodyPr/>
          <a:lstStyle>
            <a:lvl1pPr>
              <a:defRPr/>
            </a:lvl1pPr>
          </a:lstStyle>
          <a:p>
            <a:pPr>
              <a:defRPr/>
            </a:pPr>
            <a:fld id="{E3CD4040-FAF7-4CE5-8E35-A5D55C642502}" type="datetimeFigureOut">
              <a:rPr lang="el-GR" smtClean="0"/>
              <a:pPr>
                <a:defRPr/>
              </a:pPr>
              <a:t>2/10/2018</a:t>
            </a:fld>
            <a:endParaRPr lang="el-GR" dirty="0"/>
          </a:p>
        </p:txBody>
      </p:sp>
      <p:sp>
        <p:nvSpPr>
          <p:cNvPr id="6" name="Footer Placeholder 5"/>
          <p:cNvSpPr>
            <a:spLocks noGrp="1"/>
          </p:cNvSpPr>
          <p:nvPr>
            <p:ph type="ftr" sz="quarter" idx="11"/>
          </p:nvPr>
        </p:nvSpPr>
        <p:spPr>
          <a:xfrm>
            <a:off x="3581400" y="6248400"/>
            <a:ext cx="2895600" cy="457200"/>
          </a:xfrm>
        </p:spPr>
        <p:txBody>
          <a:bodyPr/>
          <a:lstStyle>
            <a:lvl1pPr>
              <a:defRPr/>
            </a:lvl1pPr>
          </a:lstStyle>
          <a:p>
            <a:pPr>
              <a:defRPr/>
            </a:pPr>
            <a:endParaRPr lang="el-GR" dirty="0"/>
          </a:p>
        </p:txBody>
      </p:sp>
      <p:sp>
        <p:nvSpPr>
          <p:cNvPr id="7" name="Slide Number Placeholder 6"/>
          <p:cNvSpPr>
            <a:spLocks noGrp="1"/>
          </p:cNvSpPr>
          <p:nvPr>
            <p:ph type="sldNum" sz="quarter" idx="12"/>
          </p:nvPr>
        </p:nvSpPr>
        <p:spPr>
          <a:xfrm>
            <a:off x="7010400" y="6248400"/>
            <a:ext cx="1905000" cy="457200"/>
          </a:xfrm>
          <a:prstGeom prst="rect">
            <a:avLst/>
          </a:prstGeom>
        </p:spPr>
        <p:txBody>
          <a:bodyPr/>
          <a:lstStyle>
            <a:lvl1pPr>
              <a:defRPr/>
            </a:lvl1pPr>
          </a:lstStyle>
          <a:p>
            <a:pPr>
              <a:defRPr/>
            </a:pPr>
            <a:fld id="{8E99F458-DA90-42FA-A8C6-35788B11F5C9}" type="slidenum">
              <a:rPr lang="en-US" altLang="en-US" smtClean="0"/>
              <a:pPr>
                <a:defRPr/>
              </a:pPr>
              <a:t>‹#›</a:t>
            </a:fld>
            <a:endParaRPr lang="en-US" altLang="en-US" dirty="0"/>
          </a:p>
        </p:txBody>
      </p:sp>
    </p:spTree>
    <p:extLst>
      <p:ext uri="{BB962C8B-B14F-4D97-AF65-F5344CB8AC3E}">
        <p14:creationId xmlns:p14="http://schemas.microsoft.com/office/powerpoint/2010/main" val="3849018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8107363" cy="1143000"/>
          </a:xfrm>
        </p:spPr>
        <p:txBody>
          <a:bodyPr/>
          <a:lstStyle/>
          <a:p>
            <a:r>
              <a:rPr lang="en-US"/>
              <a:t>Click to edit Master title style</a:t>
            </a:r>
            <a:endParaRPr lang="el-GR"/>
          </a:p>
        </p:txBody>
      </p:sp>
      <p:sp>
        <p:nvSpPr>
          <p:cNvPr id="3" name="Text Placeholder 2"/>
          <p:cNvSpPr>
            <a:spLocks noGrp="1"/>
          </p:cNvSpPr>
          <p:nvPr>
            <p:ph type="body" sz="half" idx="1"/>
          </p:nvPr>
        </p:nvSpPr>
        <p:spPr>
          <a:xfrm>
            <a:off x="838200" y="1752600"/>
            <a:ext cx="3976688"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967288" y="1752600"/>
            <a:ext cx="3978275"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Slide Number Placeholder 4">
            <a:extLst>
              <a:ext uri="{FF2B5EF4-FFF2-40B4-BE49-F238E27FC236}">
                <a16:creationId xmlns:a16="http://schemas.microsoft.com/office/drawing/2014/main" id="{FB7B990C-66EC-43ED-B61F-FA824150865C}"/>
              </a:ext>
            </a:extLst>
          </p:cNvPr>
          <p:cNvSpPr>
            <a:spLocks noGrp="1"/>
          </p:cNvSpPr>
          <p:nvPr>
            <p:ph type="sldNum" sz="quarter" idx="10"/>
          </p:nvPr>
        </p:nvSpPr>
        <p:spPr>
          <a:xfrm>
            <a:off x="7010400" y="6400800"/>
            <a:ext cx="1905000" cy="304800"/>
          </a:xfrm>
        </p:spPr>
        <p:txBody>
          <a:bodyPr/>
          <a:lstStyle>
            <a:lvl1pPr>
              <a:defRPr/>
            </a:lvl1pPr>
          </a:lstStyle>
          <a:p>
            <a:pPr>
              <a:defRPr/>
            </a:pPr>
            <a:fld id="{ED0C49B0-DCE5-49CF-B3FA-8610CB403953}" type="slidenum">
              <a:rPr lang="en-US" altLang="en-US"/>
              <a:pPr>
                <a:defRPr/>
              </a:pPr>
              <a:t>‹#›</a:t>
            </a:fld>
            <a:endParaRPr lang="en-US" altLang="en-US" dirty="0"/>
          </a:p>
        </p:txBody>
      </p:sp>
    </p:spTree>
    <p:extLst>
      <p:ext uri="{BB962C8B-B14F-4D97-AF65-F5344CB8AC3E}">
        <p14:creationId xmlns:p14="http://schemas.microsoft.com/office/powerpoint/2010/main" val="3973093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E8E5153E-91A8-4CD2-9FCE-1FC811143C99}" type="datetime1">
              <a:rPr lang="en-US" smtClean="0"/>
              <a:pPr>
                <a:defRPr/>
              </a:pPr>
              <a:t>02-Oct-18</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D5BBC35B-A44B-4119-B8DA-DE9E3DFADA20}" type="slidenum">
              <a:rPr kumimoji="0" lang="en-US" smtClean="0"/>
              <a:pPr/>
              <a:t>‹#›</a:t>
            </a:fld>
            <a:endParaRPr kumimoji="0" lang="en-US" dirty="0">
              <a:solidFill>
                <a:srgbClr val="FFFFFF"/>
              </a:solidFill>
            </a:endParaRP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268949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2163ED45-89DA-4314-B786-93C804AA3164}" type="datetime1">
              <a:rPr lang="en-US" smtClean="0"/>
              <a:pPr>
                <a:defRPr/>
              </a:pPr>
              <a:t>02-Oct-18</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3757461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BB2C4367-9E1F-4EC8-AF33-91BDDF215EAF}"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2858049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1D291BED-7DA3-43FB-9203-72AB34C0F2F1}" type="datetime1">
              <a:rPr lang="en-US" smtClean="0"/>
              <a:pPr>
                <a:defRPr/>
              </a:pPr>
              <a:t>02-Oct-18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3839179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85AC08B1-8DC9-43D7-BB51-C815B8D12FD5}" type="datetime1">
              <a:rPr lang="en-US" smtClean="0"/>
              <a:pPr>
                <a:defRPr/>
              </a:pPr>
              <a:t>02-Oct-18</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17912050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497F3603-DE95-41D0-886C-413370069D0A}" type="datetime1">
              <a:rPr lang="en-US" smtClean="0"/>
              <a:pPr>
                <a:defRPr/>
              </a:pPr>
              <a:t>02-Oct-18</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365095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8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pPr>
              <a:defRPr/>
            </a:pPr>
            <a:fld id="{4E207FC5-2490-4762-BEAB-AD207FB4169A}" type="datetimeFigureOut">
              <a:rPr lang="el-GR" smtClean="0"/>
              <a:pPr>
                <a:defRPr/>
              </a:pPr>
              <a:t>2/10/2018</a:t>
            </a:fld>
            <a:endParaRPr lang="el-GR" dirty="0"/>
          </a:p>
        </p:txBody>
      </p:sp>
      <p:sp>
        <p:nvSpPr>
          <p:cNvPr id="5" name="Footer Placeholder 4"/>
          <p:cNvSpPr>
            <a:spLocks noGrp="1"/>
          </p:cNvSpPr>
          <p:nvPr>
            <p:ph type="ftr" sz="quarter" idx="11"/>
          </p:nvPr>
        </p:nvSpPr>
        <p:spPr/>
        <p:txBody>
          <a:bodyPr/>
          <a:lstStyle>
            <a:lvl1pPr>
              <a:defRPr/>
            </a:lvl1pPr>
          </a:lstStyle>
          <a:p>
            <a:pPr>
              <a:defRPr/>
            </a:pPr>
            <a:endParaRPr lang="el-GR" dirty="0"/>
          </a:p>
        </p:txBody>
      </p:sp>
    </p:spTree>
    <p:extLst>
      <p:ext uri="{BB962C8B-B14F-4D97-AF65-F5344CB8AC3E}">
        <p14:creationId xmlns:p14="http://schemas.microsoft.com/office/powerpoint/2010/main" val="22685410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DC74C1A-997C-4D6C-B2A3-213AA60E5C41}" type="datetime1">
              <a:rPr lang="en-US" smtClean="0"/>
              <a:pPr>
                <a:defRPr/>
              </a:pPr>
              <a:t>02-Oct-18</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35824298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D630BD26-4877-408B-9EDB-AE249FDD3906}" type="datetime1">
              <a:rPr lang="en-US" smtClean="0"/>
              <a:pPr>
                <a:defRPr/>
              </a:pPr>
              <a:t>02-Oct-18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1889392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EF53A89-DE20-4567-9495-FB8E4FF76BB5}" type="datetime1">
              <a:rPr lang="en-US" smtClean="0"/>
              <a:pPr>
                <a:defRPr/>
              </a:pPr>
              <a:t>02-Oct-18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dirty="0">
              <a:solidFill>
                <a:schemeClr val="tx1"/>
              </a:solidFill>
            </a:endParaRPr>
          </a:p>
        </p:txBody>
      </p:sp>
    </p:spTree>
    <p:extLst>
      <p:ext uri="{BB962C8B-B14F-4D97-AF65-F5344CB8AC3E}">
        <p14:creationId xmlns:p14="http://schemas.microsoft.com/office/powerpoint/2010/main" val="14243796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D63BCB6C-3D44-404A-B435-AE18D12CCB08}" type="datetime1">
              <a:rPr lang="en-US" smtClean="0"/>
              <a:pPr>
                <a:defRPr/>
              </a:pPr>
              <a:t>02-Oct-18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sz="1000" b="0" dirty="0">
              <a:solidFill>
                <a:schemeClr val="tx1"/>
              </a:solidFill>
            </a:endParaRPr>
          </a:p>
        </p:txBody>
      </p:sp>
    </p:spTree>
    <p:extLst>
      <p:ext uri="{BB962C8B-B14F-4D97-AF65-F5344CB8AC3E}">
        <p14:creationId xmlns:p14="http://schemas.microsoft.com/office/powerpoint/2010/main" val="410067392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63BCB6C-3D44-404A-B435-AE18D12CCB08}"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sz="1000" b="0" dirty="0">
              <a:solidFill>
                <a:schemeClr val="tx1"/>
              </a:solidFill>
            </a:endParaRPr>
          </a:p>
        </p:txBody>
      </p:sp>
    </p:spTree>
    <p:extLst>
      <p:ext uri="{BB962C8B-B14F-4D97-AF65-F5344CB8AC3E}">
        <p14:creationId xmlns:p14="http://schemas.microsoft.com/office/powerpoint/2010/main" val="1957545747"/>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63BCB6C-3D44-404A-B435-AE18D12CCB08}"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sz="1000" b="0" dirty="0">
              <a:solidFill>
                <a:schemeClr val="tx1"/>
              </a:solidFill>
            </a:endParaRPr>
          </a:p>
        </p:txBody>
      </p:sp>
    </p:spTree>
    <p:extLst>
      <p:ext uri="{BB962C8B-B14F-4D97-AF65-F5344CB8AC3E}">
        <p14:creationId xmlns:p14="http://schemas.microsoft.com/office/powerpoint/2010/main" val="1714404703"/>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63BCB6C-3D44-404A-B435-AE18D12CCB08}"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sz="1000" b="0" dirty="0">
              <a:solidFill>
                <a:schemeClr val="tx1"/>
              </a:solidFill>
            </a:endParaRPr>
          </a:p>
        </p:txBody>
      </p:sp>
    </p:spTree>
    <p:extLst>
      <p:ext uri="{BB962C8B-B14F-4D97-AF65-F5344CB8AC3E}">
        <p14:creationId xmlns:p14="http://schemas.microsoft.com/office/powerpoint/2010/main" val="3505047533"/>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63BCB6C-3D44-404A-B435-AE18D12CCB08}"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sz="1000" b="0" dirty="0">
              <a:solidFill>
                <a:schemeClr val="tx1"/>
              </a:solidFill>
            </a:endParaRPr>
          </a:p>
        </p:txBody>
      </p:sp>
    </p:spTree>
    <p:extLst>
      <p:ext uri="{BB962C8B-B14F-4D97-AF65-F5344CB8AC3E}">
        <p14:creationId xmlns:p14="http://schemas.microsoft.com/office/powerpoint/2010/main" val="2605823968"/>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63BCB6C-3D44-404A-B435-AE18D12CCB08}"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sz="1000" b="0" dirty="0">
              <a:solidFill>
                <a:schemeClr val="tx1"/>
              </a:solidFill>
            </a:endParaRPr>
          </a:p>
        </p:txBody>
      </p:sp>
    </p:spTree>
    <p:extLst>
      <p:ext uri="{BB962C8B-B14F-4D97-AF65-F5344CB8AC3E}">
        <p14:creationId xmlns:p14="http://schemas.microsoft.com/office/powerpoint/2010/main" val="2777849043"/>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2B70032-A95D-41B2-B474-6DE6264B6C71}"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5BA3DF3-2DEB-44F3-9613-78EE8C7585DB}" type="slidenum">
              <a:rPr lang="en-US" smtClean="0"/>
              <a:pPr>
                <a:defRPr/>
              </a:pPr>
              <a:t>‹#›</a:t>
            </a:fld>
            <a:endParaRPr lang="en-US" dirty="0"/>
          </a:p>
        </p:txBody>
      </p:sp>
    </p:spTree>
    <p:extLst>
      <p:ext uri="{BB962C8B-B14F-4D97-AF65-F5344CB8AC3E}">
        <p14:creationId xmlns:p14="http://schemas.microsoft.com/office/powerpoint/2010/main" val="113361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5" name="Rounded Rectangle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12"/>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4"/>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Edit Master text styles</a:t>
            </a:r>
          </a:p>
        </p:txBody>
      </p:sp>
      <p:sp>
        <p:nvSpPr>
          <p:cNvPr id="9" name="Date Placeholder 3"/>
          <p:cNvSpPr>
            <a:spLocks noGrp="1"/>
          </p:cNvSpPr>
          <p:nvPr>
            <p:ph type="dt" sz="half" idx="10"/>
          </p:nvPr>
        </p:nvSpPr>
        <p:spPr/>
        <p:txBody>
          <a:bodyPr/>
          <a:lstStyle>
            <a:lvl1pPr>
              <a:defRPr/>
            </a:lvl1pPr>
          </a:lstStyle>
          <a:p>
            <a:pPr>
              <a:defRPr/>
            </a:pPr>
            <a:fld id="{E960D8E8-6BAB-4627-A9E5-D354ED579572}" type="datetimeFigureOut">
              <a:rPr lang="el-GR" smtClean="0"/>
              <a:pPr>
                <a:defRPr/>
              </a:pPr>
              <a:t>2/10/2018</a:t>
            </a:fld>
            <a:endParaRPr lang="el-GR" dirty="0"/>
          </a:p>
        </p:txBody>
      </p:sp>
      <p:sp>
        <p:nvSpPr>
          <p:cNvPr id="10" name="Footer Placeholder 4"/>
          <p:cNvSpPr>
            <a:spLocks noGrp="1"/>
          </p:cNvSpPr>
          <p:nvPr>
            <p:ph type="ftr" sz="quarter" idx="11"/>
          </p:nvPr>
        </p:nvSpPr>
        <p:spPr>
          <a:xfrm>
            <a:off x="800100" y="6324600"/>
            <a:ext cx="4000500" cy="304800"/>
          </a:xfrm>
        </p:spPr>
        <p:txBody>
          <a:bodyPr/>
          <a:lstStyle>
            <a:lvl1pPr>
              <a:defRPr/>
            </a:lvl1pPr>
          </a:lstStyle>
          <a:p>
            <a:pPr>
              <a:defRPr/>
            </a:pPr>
            <a:endParaRPr lang="el-GR" dirty="0"/>
          </a:p>
        </p:txBody>
      </p:sp>
    </p:spTree>
    <p:extLst>
      <p:ext uri="{BB962C8B-B14F-4D97-AF65-F5344CB8AC3E}">
        <p14:creationId xmlns:p14="http://schemas.microsoft.com/office/powerpoint/2010/main" val="266153262"/>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A9F460A-84BF-402C-82C9-55812E98866A}"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B6049C7-F77B-45C8-919A-F447D64DC7C2}" type="slidenum">
              <a:rPr lang="en-US" smtClean="0"/>
              <a:pPr>
                <a:defRPr/>
              </a:pPr>
              <a:t>‹#›</a:t>
            </a:fld>
            <a:endParaRPr lang="en-US" dirty="0"/>
          </a:p>
        </p:txBody>
      </p:sp>
    </p:spTree>
    <p:extLst>
      <p:ext uri="{BB962C8B-B14F-4D97-AF65-F5344CB8AC3E}">
        <p14:creationId xmlns:p14="http://schemas.microsoft.com/office/powerpoint/2010/main" val="30116643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8107363" cy="1143000"/>
          </a:xfrm>
        </p:spPr>
        <p:txBody>
          <a:bodyPr/>
          <a:lstStyle/>
          <a:p>
            <a:r>
              <a:rPr lang="en-US"/>
              <a:t>Click to edit Master title style</a:t>
            </a:r>
            <a:endParaRPr lang="el-GR"/>
          </a:p>
        </p:txBody>
      </p:sp>
      <p:sp>
        <p:nvSpPr>
          <p:cNvPr id="3" name="Text Placeholder 2"/>
          <p:cNvSpPr>
            <a:spLocks noGrp="1"/>
          </p:cNvSpPr>
          <p:nvPr>
            <p:ph type="body" sz="half" idx="1"/>
          </p:nvPr>
        </p:nvSpPr>
        <p:spPr>
          <a:xfrm>
            <a:off x="838200" y="1752600"/>
            <a:ext cx="3976688"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967288" y="1752600"/>
            <a:ext cx="3978275"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Slide Number Placeholder 4">
            <a:extLst>
              <a:ext uri="{FF2B5EF4-FFF2-40B4-BE49-F238E27FC236}">
                <a16:creationId xmlns:a16="http://schemas.microsoft.com/office/drawing/2014/main" id="{FB7B990C-66EC-43ED-B61F-FA824150865C}"/>
              </a:ext>
            </a:extLst>
          </p:cNvPr>
          <p:cNvSpPr>
            <a:spLocks noGrp="1"/>
          </p:cNvSpPr>
          <p:nvPr>
            <p:ph type="sldNum" sz="quarter" idx="10"/>
          </p:nvPr>
        </p:nvSpPr>
        <p:spPr>
          <a:xfrm>
            <a:off x="7010400" y="6400800"/>
            <a:ext cx="1905000" cy="304800"/>
          </a:xfrm>
        </p:spPr>
        <p:txBody>
          <a:bodyPr/>
          <a:lstStyle>
            <a:lvl1pPr>
              <a:defRPr/>
            </a:lvl1pPr>
          </a:lstStyle>
          <a:p>
            <a:pPr>
              <a:defRPr/>
            </a:pPr>
            <a:fld id="{ED0C49B0-DCE5-49CF-B3FA-8610CB403953}" type="slidenum">
              <a:rPr lang="en-US" altLang="en-US"/>
              <a:pPr>
                <a:defRPr/>
              </a:pPr>
              <a:t>‹#›</a:t>
            </a:fld>
            <a:endParaRPr lang="en-US" altLang="en-US" dirty="0"/>
          </a:p>
        </p:txBody>
      </p:sp>
    </p:spTree>
    <p:extLst>
      <p:ext uri="{BB962C8B-B14F-4D97-AF65-F5344CB8AC3E}">
        <p14:creationId xmlns:p14="http://schemas.microsoft.com/office/powerpoint/2010/main" val="22507629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E8E5153E-91A8-4CD2-9FCE-1FC811143C99}" type="datetime1">
              <a:rPr lang="en-US" smtClean="0"/>
              <a:pPr>
                <a:defRPr/>
              </a:pPr>
              <a:t>02-Oct-18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extLst>
      <p:ext uri="{BB962C8B-B14F-4D97-AF65-F5344CB8AC3E}">
        <p14:creationId xmlns:p14="http://schemas.microsoft.com/office/powerpoint/2010/main" val="9857555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2163ED45-89DA-4314-B786-93C804AA3164}"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967701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BB2C4367-9E1F-4EC8-AF33-91BDDF215EAF}"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extLst>
      <p:ext uri="{BB962C8B-B14F-4D97-AF65-F5344CB8AC3E}">
        <p14:creationId xmlns:p14="http://schemas.microsoft.com/office/powerpoint/2010/main" val="1428515349"/>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1D291BED-7DA3-43FB-9203-72AB34C0F2F1}" type="datetime1">
              <a:rPr lang="en-US" smtClean="0"/>
              <a:pPr>
                <a:defRPr/>
              </a:pPr>
              <a:t>02-Oct-18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dirty="0"/>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667104201"/>
      </p:ext>
    </p:extLst>
  </p:cSld>
  <p:clrMapOvr>
    <a:overrideClrMapping bg1="dk1" tx1="lt1" bg2="dk2" tx2="lt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fld id="{85AC08B1-8DC9-43D7-BB51-C815B8D12FD5}" type="datetime1">
              <a:rPr lang="en-US" smtClean="0"/>
              <a:pPr>
                <a:defRPr/>
              </a:pPr>
              <a:t>02-Oct-18</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962441085"/>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497F3603-DE95-41D0-886C-413370069D0A}" type="datetime1">
              <a:rPr lang="en-US" smtClean="0"/>
              <a:pPr>
                <a:defRPr/>
              </a:pPr>
              <a:t>02-Oct-18</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a:t>
            </a:fld>
            <a:endParaRPr kumimoji="0" lang="en-US" dirty="0"/>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054247702"/>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DC74C1A-997C-4D6C-B2A3-213AA60E5C41}" type="datetime1">
              <a:rPr lang="en-US" smtClean="0"/>
              <a:pPr>
                <a:defRPr/>
              </a:pPr>
              <a:t>02-Oct-18</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5138389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pPr>
              <a:defRPr/>
            </a:pPr>
            <a:fld id="{D630BD26-4877-408B-9EDB-AE249FDD3906}" type="datetime1">
              <a:rPr lang="en-US" smtClean="0"/>
              <a:pPr>
                <a:defRPr/>
              </a:pPr>
              <a:t>02-Oct-18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dirty="0"/>
          </a:p>
        </p:txBody>
      </p:sp>
    </p:spTree>
    <p:extLst>
      <p:ext uri="{BB962C8B-B14F-4D97-AF65-F5344CB8AC3E}">
        <p14:creationId xmlns:p14="http://schemas.microsoft.com/office/powerpoint/2010/main" val="28385293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767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2"/>
          </p:nvPr>
        </p:nvSpPr>
        <p:spPr>
          <a:xfrm>
            <a:off x="4933950" y="1447800"/>
            <a:ext cx="3749040" cy="4767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13"/>
          <p:cNvSpPr>
            <a:spLocks noGrp="1"/>
          </p:cNvSpPr>
          <p:nvPr>
            <p:ph type="dt" sz="half" idx="10"/>
          </p:nvPr>
        </p:nvSpPr>
        <p:spPr/>
        <p:txBody>
          <a:bodyPr/>
          <a:lstStyle>
            <a:lvl1pPr>
              <a:defRPr/>
            </a:lvl1pPr>
          </a:lstStyle>
          <a:p>
            <a:pPr>
              <a:defRPr/>
            </a:pPr>
            <a:fld id="{AD4D80FB-2D00-440C-A402-4EF16927A20B}" type="datetimeFigureOut">
              <a:rPr lang="el-GR" smtClean="0"/>
              <a:pPr>
                <a:defRPr/>
              </a:pPr>
              <a:t>2/10/2018</a:t>
            </a:fld>
            <a:endParaRPr lang="el-GR" dirty="0"/>
          </a:p>
        </p:txBody>
      </p:sp>
      <p:sp>
        <p:nvSpPr>
          <p:cNvPr id="6" name="Footer Placeholder 2"/>
          <p:cNvSpPr>
            <a:spLocks noGrp="1"/>
          </p:cNvSpPr>
          <p:nvPr>
            <p:ph type="ftr" sz="quarter" idx="11"/>
          </p:nvPr>
        </p:nvSpPr>
        <p:spPr/>
        <p:txBody>
          <a:bodyPr/>
          <a:lstStyle>
            <a:lvl1pPr>
              <a:defRPr/>
            </a:lvl1pPr>
          </a:lstStyle>
          <a:p>
            <a:pPr>
              <a:defRPr/>
            </a:pPr>
            <a:endParaRPr lang="el-GR" dirty="0"/>
          </a:p>
        </p:txBody>
      </p:sp>
    </p:spTree>
    <p:extLst>
      <p:ext uri="{BB962C8B-B14F-4D97-AF65-F5344CB8AC3E}">
        <p14:creationId xmlns:p14="http://schemas.microsoft.com/office/powerpoint/2010/main" val="14267352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4EF53A89-DE20-4567-9495-FB8E4FF76BB5}" type="datetime1">
              <a:rPr lang="en-US" smtClean="0"/>
              <a:pPr>
                <a:defRPr/>
              </a:pPr>
              <a:t>02-Oct-18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dirty="0">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extLst>
      <p:ext uri="{BB962C8B-B14F-4D97-AF65-F5344CB8AC3E}">
        <p14:creationId xmlns:p14="http://schemas.microsoft.com/office/powerpoint/2010/main" val="4070776008"/>
      </p:ext>
    </p:extLst>
  </p:cSld>
  <p:clrMapOvr>
    <a:overrideClrMapping bg1="dk1" tx1="lt1" bg2="dk2" tx2="lt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E2B70032-A95D-41B2-B474-6DE6264B6C71}"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5BA3DF3-2DEB-44F3-9613-78EE8C7585DB}" type="slidenum">
              <a:rPr lang="en-US" smtClean="0"/>
              <a:pPr>
                <a:defRPr/>
              </a:pPr>
              <a:t>‹#›</a:t>
            </a:fld>
            <a:endParaRPr lang="en-US" dirty="0"/>
          </a:p>
        </p:txBody>
      </p:sp>
    </p:spTree>
    <p:extLst>
      <p:ext uri="{BB962C8B-B14F-4D97-AF65-F5344CB8AC3E}">
        <p14:creationId xmlns:p14="http://schemas.microsoft.com/office/powerpoint/2010/main" val="499748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2A9F460A-84BF-402C-82C9-55812E98866A}" type="datetime1">
              <a:rPr lang="en-US" smtClean="0"/>
              <a:pPr>
                <a:defRPr/>
              </a:pPr>
              <a:t>02-Oct-18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B6049C7-F77B-45C8-919A-F447D64DC7C2}" type="slidenum">
              <a:rPr lang="en-US" smtClean="0"/>
              <a:pPr>
                <a:defRPr/>
              </a:pPr>
              <a:t>‹#›</a:t>
            </a:fld>
            <a:endParaRPr lang="en-US" dirty="0"/>
          </a:p>
        </p:txBody>
      </p:sp>
    </p:spTree>
    <p:extLst>
      <p:ext uri="{BB962C8B-B14F-4D97-AF65-F5344CB8AC3E}">
        <p14:creationId xmlns:p14="http://schemas.microsoft.com/office/powerpoint/2010/main" val="238093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0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0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Edit Master text styles</a:t>
            </a:r>
          </a:p>
        </p:txBody>
      </p:sp>
      <p:sp>
        <p:nvSpPr>
          <p:cNvPr id="11" name="Content Placeholder 10"/>
          <p:cNvSpPr>
            <a:spLocks noGrp="1"/>
          </p:cNvSpPr>
          <p:nvPr>
            <p:ph sz="half" idx="2"/>
          </p:nvPr>
        </p:nvSpPr>
        <p:spPr>
          <a:xfrm>
            <a:off x="914400" y="2247900"/>
            <a:ext cx="3733800" cy="39671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half" idx="4"/>
          </p:nvPr>
        </p:nvSpPr>
        <p:spPr>
          <a:xfrm>
            <a:off x="4953000" y="2247900"/>
            <a:ext cx="3733800" cy="39671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z="1200"/>
            </a:lvl1pPr>
          </a:lstStyle>
          <a:p>
            <a:pPr>
              <a:defRPr/>
            </a:pPr>
            <a:fld id="{B056C036-C27F-4F78-818C-09879AA055D5}" type="datetimeFigureOut">
              <a:rPr lang="el-GR" smtClean="0"/>
              <a:pPr>
                <a:defRPr/>
              </a:pPr>
              <a:t>2/10/2018</a:t>
            </a:fld>
            <a:endParaRPr lang="el-GR" dirty="0"/>
          </a:p>
        </p:txBody>
      </p:sp>
      <p:sp>
        <p:nvSpPr>
          <p:cNvPr id="8" name="Footer Placeholder 7"/>
          <p:cNvSpPr>
            <a:spLocks noGrp="1"/>
          </p:cNvSpPr>
          <p:nvPr>
            <p:ph type="ftr" sz="quarter" idx="11"/>
          </p:nvPr>
        </p:nvSpPr>
        <p:spPr/>
        <p:txBody>
          <a:bodyPr/>
          <a:lstStyle>
            <a:lvl1pPr>
              <a:defRPr/>
            </a:lvl1pPr>
          </a:lstStyle>
          <a:p>
            <a:pPr>
              <a:defRPr/>
            </a:pPr>
            <a:endParaRPr lang="el-GR" dirty="0"/>
          </a:p>
        </p:txBody>
      </p:sp>
    </p:spTree>
    <p:extLst>
      <p:ext uri="{BB962C8B-B14F-4D97-AF65-F5344CB8AC3E}">
        <p14:creationId xmlns:p14="http://schemas.microsoft.com/office/powerpoint/2010/main" val="888220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z="1200"/>
            </a:lvl1pPr>
          </a:lstStyle>
          <a:p>
            <a:pPr>
              <a:defRPr/>
            </a:pPr>
            <a:fld id="{652394E5-9688-4808-80AF-82259445F4BD}" type="datetimeFigureOut">
              <a:rPr lang="el-GR" smtClean="0"/>
              <a:pPr>
                <a:defRPr/>
              </a:pPr>
              <a:t>2/10/2018</a:t>
            </a:fld>
            <a:endParaRPr lang="el-GR" dirty="0"/>
          </a:p>
        </p:txBody>
      </p:sp>
      <p:sp>
        <p:nvSpPr>
          <p:cNvPr id="4" name="Footer Placeholder 3"/>
          <p:cNvSpPr>
            <a:spLocks noGrp="1"/>
          </p:cNvSpPr>
          <p:nvPr>
            <p:ph type="ftr" sz="quarter" idx="11"/>
          </p:nvPr>
        </p:nvSpPr>
        <p:spPr/>
        <p:txBody>
          <a:bodyPr/>
          <a:lstStyle>
            <a:lvl1pPr>
              <a:defRPr/>
            </a:lvl1pPr>
          </a:lstStyle>
          <a:p>
            <a:pPr>
              <a:defRPr/>
            </a:pPr>
            <a:endParaRPr lang="el-GR" dirty="0"/>
          </a:p>
        </p:txBody>
      </p:sp>
    </p:spTree>
    <p:extLst>
      <p:ext uri="{BB962C8B-B14F-4D97-AF65-F5344CB8AC3E}">
        <p14:creationId xmlns:p14="http://schemas.microsoft.com/office/powerpoint/2010/main" val="2519877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vi_Gr">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E3CD4040-FAF7-4CE5-8E35-A5D55C642502}" type="datetimeFigureOut">
              <a:rPr lang="el-GR" smtClean="0"/>
              <a:pPr>
                <a:defRPr/>
              </a:pPr>
              <a:t>2/10/2018</a:t>
            </a:fld>
            <a:endParaRPr lang="el-GR" dirty="0"/>
          </a:p>
        </p:txBody>
      </p:sp>
      <p:sp>
        <p:nvSpPr>
          <p:cNvPr id="3" name="Footer Placeholder 2"/>
          <p:cNvSpPr>
            <a:spLocks noGrp="1"/>
          </p:cNvSpPr>
          <p:nvPr>
            <p:ph type="ftr" sz="quarter" idx="11"/>
          </p:nvPr>
        </p:nvSpPr>
        <p:spPr/>
        <p:txBody>
          <a:bodyPr/>
          <a:lstStyle>
            <a:lvl1pPr>
              <a:defRPr/>
            </a:lvl1pPr>
          </a:lstStyle>
          <a:p>
            <a:pPr>
              <a:defRPr/>
            </a:pPr>
            <a:endParaRPr lang="el-GR" dirty="0"/>
          </a:p>
        </p:txBody>
      </p:sp>
    </p:spTree>
    <p:extLst>
      <p:ext uri="{BB962C8B-B14F-4D97-AF65-F5344CB8AC3E}">
        <p14:creationId xmlns:p14="http://schemas.microsoft.com/office/powerpoint/2010/main" val="14743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6" name="Rounded Rectangle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614882"/>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Edit Master text styles</a:t>
            </a:r>
          </a:p>
        </p:txBody>
      </p:sp>
      <p:sp>
        <p:nvSpPr>
          <p:cNvPr id="11" name="Content Placeholder 10"/>
          <p:cNvSpPr>
            <a:spLocks noGrp="1"/>
          </p:cNvSpPr>
          <p:nvPr>
            <p:ph sz="quarter" idx="1"/>
          </p:nvPr>
        </p:nvSpPr>
        <p:spPr>
          <a:xfrm>
            <a:off x="2971800" y="1600200"/>
            <a:ext cx="5715000" cy="46148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20E170A6-2A2E-42E4-BF67-7DE4D94AB3F9}" type="datetimeFigureOut">
              <a:rPr lang="el-GR" smtClean="0"/>
              <a:pPr>
                <a:defRPr/>
              </a:pPr>
              <a:t>2/10/2018</a:t>
            </a:fld>
            <a:endParaRPr lang="el-GR" dirty="0"/>
          </a:p>
        </p:txBody>
      </p:sp>
      <p:sp>
        <p:nvSpPr>
          <p:cNvPr id="8" name="Footer Placeholder 5"/>
          <p:cNvSpPr>
            <a:spLocks noGrp="1"/>
          </p:cNvSpPr>
          <p:nvPr>
            <p:ph type="ftr" sz="quarter" idx="11"/>
          </p:nvPr>
        </p:nvSpPr>
        <p:spPr/>
        <p:txBody>
          <a:bodyPr/>
          <a:lstStyle>
            <a:lvl1pPr>
              <a:defRPr/>
            </a:lvl1pPr>
          </a:lstStyle>
          <a:p>
            <a:pPr>
              <a:defRPr/>
            </a:pPr>
            <a:endParaRPr lang="el-GR" dirty="0"/>
          </a:p>
        </p:txBody>
      </p:sp>
    </p:spTree>
    <p:extLst>
      <p:ext uri="{BB962C8B-B14F-4D97-AF65-F5344CB8AC3E}">
        <p14:creationId xmlns:p14="http://schemas.microsoft.com/office/powerpoint/2010/main" val="170317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AABCCE8A-A290-4C98-BDD5-4CA062E176D8}" type="datetimeFigureOut">
              <a:rPr lang="el-GR" smtClean="0"/>
              <a:pPr>
                <a:defRPr/>
              </a:pPr>
              <a:t>2/10/2018</a:t>
            </a:fld>
            <a:endParaRPr lang="el-GR" dirty="0"/>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l-GR" dirty="0"/>
          </a:p>
        </p:txBody>
      </p:sp>
    </p:spTree>
    <p:extLst>
      <p:ext uri="{BB962C8B-B14F-4D97-AF65-F5344CB8AC3E}">
        <p14:creationId xmlns:p14="http://schemas.microsoft.com/office/powerpoint/2010/main" val="1298435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image" Target="../media/image3.jpeg"/><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52"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2053" name="Text Placeholder 12"/>
          <p:cNvSpPr>
            <a:spLocks noGrp="1"/>
          </p:cNvSpPr>
          <p:nvPr>
            <p:ph type="body" idx="1"/>
          </p:nvPr>
        </p:nvSpPr>
        <p:spPr bwMode="auto">
          <a:xfrm>
            <a:off x="914400" y="14478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324600"/>
            <a:ext cx="2476500" cy="34290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E3CD4040-FAF7-4CE5-8E35-A5D55C642502}" type="datetimeFigureOut">
              <a:rPr lang="el-GR" smtClean="0"/>
              <a:pPr>
                <a:defRPr/>
              </a:pPr>
              <a:t>2/10/2018</a:t>
            </a:fld>
            <a:endParaRPr lang="el-GR" dirty="0"/>
          </a:p>
        </p:txBody>
      </p:sp>
      <p:sp>
        <p:nvSpPr>
          <p:cNvPr id="3" name="Footer Placeholder 2"/>
          <p:cNvSpPr>
            <a:spLocks noGrp="1"/>
          </p:cNvSpPr>
          <p:nvPr>
            <p:ph type="ftr" sz="quarter" idx="3"/>
          </p:nvPr>
        </p:nvSpPr>
        <p:spPr>
          <a:xfrm>
            <a:off x="914400" y="6300788"/>
            <a:ext cx="3962400" cy="328612"/>
          </a:xfrm>
          <a:prstGeom prst="rect">
            <a:avLst/>
          </a:prstGeom>
        </p:spPr>
        <p:txBody>
          <a:bodyPr anchor="ctr" anchorCtr="0"/>
          <a:lstStyle>
            <a:lvl1pPr eaLnBrk="1" fontAlgn="auto" latinLnBrk="0" hangingPunct="1">
              <a:spcBef>
                <a:spcPts val="0"/>
              </a:spcBef>
              <a:spcAft>
                <a:spcPts val="0"/>
              </a:spcAft>
              <a:defRPr kumimoji="0" sz="1200">
                <a:solidFill>
                  <a:schemeClr val="tx2"/>
                </a:solidFill>
                <a:latin typeface="+mn-lt"/>
              </a:defRPr>
            </a:lvl1pPr>
          </a:lstStyle>
          <a:p>
            <a:pPr>
              <a:defRPr/>
            </a:pPr>
            <a:endParaRPr lang="el-GR" dirty="0"/>
          </a:p>
        </p:txBody>
      </p:sp>
    </p:spTree>
    <p:extLst>
      <p:ext uri="{BB962C8B-B14F-4D97-AF65-F5344CB8AC3E}">
        <p14:creationId xmlns:p14="http://schemas.microsoft.com/office/powerpoint/2010/main" val="2199153865"/>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 id="2147483940" r:id="rId12"/>
    <p:sldLayoutId id="2147483941" r:id="rId13"/>
  </p:sldLayoutIdLst>
  <p:txStyles>
    <p:titleStyle>
      <a:lvl1pPr algn="l" rtl="0" eaLnBrk="1" fontAlgn="base" hangingPunct="1">
        <a:spcBef>
          <a:spcPct val="0"/>
        </a:spcBef>
        <a:spcAft>
          <a:spcPct val="0"/>
        </a:spcAft>
        <a:defRPr sz="4000" kern="1200">
          <a:solidFill>
            <a:schemeClr val="accent1"/>
          </a:solidFill>
          <a:latin typeface="+mj-lt"/>
          <a:ea typeface="+mj-ea"/>
          <a:cs typeface="+mj-cs"/>
        </a:defRPr>
      </a:lvl1pPr>
      <a:lvl2pPr algn="l" rtl="0" eaLnBrk="1" fontAlgn="base" hangingPunct="1">
        <a:spcBef>
          <a:spcPct val="0"/>
        </a:spcBef>
        <a:spcAft>
          <a:spcPct val="0"/>
        </a:spcAft>
        <a:defRPr sz="4000">
          <a:solidFill>
            <a:schemeClr val="accent1"/>
          </a:solidFill>
          <a:latin typeface="Arial" charset="0"/>
        </a:defRPr>
      </a:lvl2pPr>
      <a:lvl3pPr algn="l" rtl="0" eaLnBrk="1" fontAlgn="base" hangingPunct="1">
        <a:spcBef>
          <a:spcPct val="0"/>
        </a:spcBef>
        <a:spcAft>
          <a:spcPct val="0"/>
        </a:spcAft>
        <a:defRPr sz="4000">
          <a:solidFill>
            <a:schemeClr val="accent1"/>
          </a:solidFill>
          <a:latin typeface="Arial" charset="0"/>
        </a:defRPr>
      </a:lvl3pPr>
      <a:lvl4pPr algn="l" rtl="0" eaLnBrk="1" fontAlgn="base" hangingPunct="1">
        <a:spcBef>
          <a:spcPct val="0"/>
        </a:spcBef>
        <a:spcAft>
          <a:spcPct val="0"/>
        </a:spcAft>
        <a:defRPr sz="4000">
          <a:solidFill>
            <a:schemeClr val="accent1"/>
          </a:solidFill>
          <a:latin typeface="Arial" charset="0"/>
        </a:defRPr>
      </a:lvl4pPr>
      <a:lvl5pPr algn="l" rtl="0" eaLnBrk="1" fontAlgn="base" hangingPunct="1">
        <a:spcBef>
          <a:spcPct val="0"/>
        </a:spcBef>
        <a:spcAft>
          <a:spcPct val="0"/>
        </a:spcAft>
        <a:defRPr sz="4000">
          <a:solidFill>
            <a:schemeClr val="accent1"/>
          </a:solidFill>
          <a:latin typeface="Arial" charset="0"/>
        </a:defRPr>
      </a:lvl5pPr>
      <a:lvl6pPr marL="457200" algn="l" rtl="0" eaLnBrk="1" fontAlgn="base" hangingPunct="1">
        <a:spcBef>
          <a:spcPct val="0"/>
        </a:spcBef>
        <a:spcAft>
          <a:spcPct val="0"/>
        </a:spcAft>
        <a:defRPr sz="4000">
          <a:solidFill>
            <a:schemeClr val="accent1"/>
          </a:solidFill>
          <a:latin typeface="Arial" charset="0"/>
        </a:defRPr>
      </a:lvl6pPr>
      <a:lvl7pPr marL="914400" algn="l" rtl="0" eaLnBrk="1" fontAlgn="base" hangingPunct="1">
        <a:spcBef>
          <a:spcPct val="0"/>
        </a:spcBef>
        <a:spcAft>
          <a:spcPct val="0"/>
        </a:spcAft>
        <a:defRPr sz="4000">
          <a:solidFill>
            <a:schemeClr val="accent1"/>
          </a:solidFill>
          <a:latin typeface="Arial" charset="0"/>
        </a:defRPr>
      </a:lvl7pPr>
      <a:lvl8pPr marL="1371600" algn="l" rtl="0" eaLnBrk="1" fontAlgn="base" hangingPunct="1">
        <a:spcBef>
          <a:spcPct val="0"/>
        </a:spcBef>
        <a:spcAft>
          <a:spcPct val="0"/>
        </a:spcAft>
        <a:defRPr sz="4000">
          <a:solidFill>
            <a:schemeClr val="accent1"/>
          </a:solidFill>
          <a:latin typeface="Arial" charset="0"/>
        </a:defRPr>
      </a:lvl8pPr>
      <a:lvl9pPr marL="1828800" algn="l" rtl="0" eaLnBrk="1" fontAlgn="base" hangingPunct="1">
        <a:spcBef>
          <a:spcPct val="0"/>
        </a:spcBef>
        <a:spcAft>
          <a:spcPct val="0"/>
        </a:spcAft>
        <a:defRPr sz="4000">
          <a:solidFill>
            <a:schemeClr val="accent1"/>
          </a:solidFill>
          <a:latin typeface="Arial" charset="0"/>
        </a:defRPr>
      </a:lvl9pPr>
    </p:titleStyle>
    <p:bodyStyle>
      <a:lvl1pPr marL="273050" indent="-273050" algn="l" rtl="0" eaLnBrk="1" fontAlgn="base" hangingPunct="1">
        <a:spcBef>
          <a:spcPts val="575"/>
        </a:spcBef>
        <a:spcAft>
          <a:spcPct val="0"/>
        </a:spcAft>
        <a:buClr>
          <a:schemeClr val="accent1"/>
        </a:buClr>
        <a:buSzPct val="85000"/>
        <a:buFont typeface="Wingdings" pitchFamily="2" charset="2"/>
        <a:buChar char="§"/>
        <a:defRPr sz="20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pitchFamily="2" charset="2"/>
        <a:buChar char="§"/>
        <a:defRPr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pitchFamily="2" charset="2"/>
        <a:buChar char="§"/>
        <a:defRPr sz="16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pitchFamily="2" charset="2"/>
        <a:buChar char="§"/>
        <a:defRPr sz="16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Font typeface="Arial" charset="0"/>
        <a:buChar char="•"/>
        <a:defRPr sz="16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58984919-4A0F-42AD-BCE5-27502FB75902}" type="datetimeFigureOut">
              <a:rPr lang="en-US" smtClean="0"/>
              <a:pPr>
                <a:defRPr/>
              </a:pPr>
              <a:t>02-Oct-18</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a:pPr/>
              <a:t>‹#›</a:t>
            </a:fld>
            <a:endParaRPr lang="en-US" dirty="0"/>
          </a:p>
        </p:txBody>
      </p:sp>
    </p:spTree>
    <p:extLst>
      <p:ext uri="{BB962C8B-B14F-4D97-AF65-F5344CB8AC3E}">
        <p14:creationId xmlns:p14="http://schemas.microsoft.com/office/powerpoint/2010/main" val="3917167398"/>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 id="2147483955" r:id="rId13"/>
    <p:sldLayoutId id="2147483956" r:id="rId14"/>
    <p:sldLayoutId id="2147483957" r:id="rId15"/>
    <p:sldLayoutId id="2147483958" r:id="rId16"/>
    <p:sldLayoutId id="2147483959" r:id="rId17"/>
    <p:sldLayoutId id="2147483960"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D63BCB6C-3D44-404A-B435-AE18D12CCB08}" type="datetime1">
              <a:rPr lang="en-US" smtClean="0"/>
              <a:pPr>
                <a:defRPr/>
              </a:pPr>
              <a:t>02-Oct-18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dirty="0">
              <a:solidFill>
                <a:schemeClr val="tx1"/>
              </a:solidFill>
            </a:endParaRPr>
          </a:p>
        </p:txBody>
      </p:sp>
    </p:spTree>
    <p:extLst>
      <p:ext uri="{BB962C8B-B14F-4D97-AF65-F5344CB8AC3E}">
        <p14:creationId xmlns:p14="http://schemas.microsoft.com/office/powerpoint/2010/main" val="1365518703"/>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1C02E13A-FD37-40D2-98A7-500A73499D7F}"/>
              </a:ext>
            </a:extLst>
          </p:cNvPr>
          <p:cNvSpPr>
            <a:spLocks noGrp="1" noChangeArrowheads="1"/>
          </p:cNvSpPr>
          <p:nvPr>
            <p:ph type="ctrTitle"/>
          </p:nvPr>
        </p:nvSpPr>
        <p:spPr/>
        <p:txBody>
          <a:bodyPr/>
          <a:lstStyle/>
          <a:p>
            <a:pPr eaLnBrk="1" hangingPunct="1"/>
            <a:r>
              <a:rPr lang="el-GR" sz="4400" dirty="0"/>
              <a:t>Τεχνολογίες</a:t>
            </a:r>
            <a:r>
              <a:rPr sz="4400" dirty="0"/>
              <a:t> </a:t>
            </a:r>
            <a:r>
              <a:rPr lang="el-GR" sz="4400" dirty="0"/>
              <a:t>Διαδικτύου</a:t>
            </a:r>
            <a:r>
              <a:rPr sz="4400" dirty="0"/>
              <a:t/>
            </a:r>
            <a:br>
              <a:rPr sz="4400" dirty="0"/>
            </a:br>
            <a:r>
              <a:rPr lang="el-GR" sz="2400" dirty="0"/>
              <a:t>Εισαγωγή στις Τεχνολογίες Διαδικτύου</a:t>
            </a:r>
            <a:br>
              <a:rPr lang="el-GR" sz="2400" dirty="0"/>
            </a:br>
            <a:r>
              <a:rPr lang="el-GR" sz="2000" dirty="0"/>
              <a:t>Εφαρμογές και Υπηρεσίες στο Διαδίκτυο και το Παγκόσμιο Ιστό</a:t>
            </a:r>
            <a:endParaRPr sz="3600" dirty="0"/>
          </a:p>
        </p:txBody>
      </p:sp>
      <p:sp>
        <p:nvSpPr>
          <p:cNvPr id="6" name="Rectangle 3">
            <a:extLst>
              <a:ext uri="{FF2B5EF4-FFF2-40B4-BE49-F238E27FC236}">
                <a16:creationId xmlns:a16="http://schemas.microsoft.com/office/drawing/2014/main" id="{F8601C92-74FD-4399-90A9-D93FB4B56748}"/>
              </a:ext>
            </a:extLst>
          </p:cNvPr>
          <p:cNvSpPr>
            <a:spLocks noGrp="1" noChangeArrowheads="1"/>
          </p:cNvSpPr>
          <p:nvPr>
            <p:ph type="subTitle" idx="1"/>
          </p:nvPr>
        </p:nvSpPr>
        <p:spPr/>
        <p:txBody>
          <a:bodyPr>
            <a:normAutofit/>
          </a:bodyPr>
          <a:lstStyle/>
          <a:p>
            <a:r>
              <a:rPr lang="el-GR" sz="2400" dirty="0"/>
              <a:t>Καθηγητής Χρήστος Δουληγέρης</a:t>
            </a:r>
            <a:r>
              <a:rPr lang="en-US" sz="2400" dirty="0"/>
              <a:t/>
            </a:r>
            <a:br>
              <a:rPr lang="en-US" sz="2400" dirty="0"/>
            </a:br>
            <a:r>
              <a:rPr lang="el-GR" sz="2400" dirty="0"/>
              <a:t>Δρ. Ρόζα Μαυροπόδη</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3</a:t>
            </a:r>
            <a:endParaRPr lang="en-US" sz="3600" dirty="0">
              <a:solidFill>
                <a:srgbClr val="FF0000"/>
              </a:solidFill>
              <a:effectLst>
                <a:outerShdw blurRad="53975" dist="22860" dir="5400000" algn="tl" rotWithShape="0">
                  <a:srgbClr val="000000">
                    <a:alpha val="55000"/>
                  </a:srgbClr>
                </a:outerShdw>
              </a:effectLst>
            </a:endParaRPr>
          </a:p>
        </p:txBody>
      </p:sp>
      <p:sp>
        <p:nvSpPr>
          <p:cNvPr id="23555" name="Rectangle 3"/>
          <p:cNvSpPr>
            <a:spLocks noGrp="1" noChangeArrowheads="1"/>
          </p:cNvSpPr>
          <p:nvPr>
            <p:ph idx="1"/>
          </p:nvPr>
        </p:nvSpPr>
        <p:spPr>
          <a:xfrm>
            <a:off x="685800" y="1066800"/>
            <a:ext cx="7772400" cy="5181600"/>
          </a:xfrm>
        </p:spPr>
        <p:txBody>
          <a:bodyPr>
            <a:normAutofit fontScale="92500"/>
          </a:bodyPr>
          <a:lstStyle/>
          <a:p>
            <a:pPr marL="0" indent="0" eaLnBrk="1" hangingPunct="1">
              <a:spcBef>
                <a:spcPct val="25000"/>
              </a:spcBef>
            </a:pPr>
            <a:r>
              <a:rPr lang="el-GR" sz="2200" b="1" dirty="0"/>
              <a:t>Επιλέξτε τα εργαλεία σας.</a:t>
            </a:r>
          </a:p>
          <a:p>
            <a:pPr marL="274638" lvl="1" indent="0" eaLnBrk="1" hangingPunct="1">
              <a:spcBef>
                <a:spcPct val="25000"/>
              </a:spcBef>
            </a:pPr>
            <a:r>
              <a:rPr lang="el-GR" dirty="0"/>
              <a:t>Web </a:t>
            </a:r>
            <a:r>
              <a:rPr lang="el-GR" dirty="0" err="1"/>
              <a:t>Hosting</a:t>
            </a:r>
            <a:r>
              <a:rPr lang="el-GR" dirty="0"/>
              <a:t>: αποφασίστε για τη φιλοξενία της ιστοσελίδας. Αν θα γίνει με ίδια μέσα ή θα αποταθείτε σε κάποιον επαγγελματία του χώρου. Αν ακολουθήσετε τη δεύτερη λύση ερευνήστε τις δυνατότητες που παρέχει σε σχέση με εγκατάσταση εργαλείων μεταφοράς δεδομένων, </a:t>
            </a:r>
            <a:r>
              <a:rPr lang="el-GR" dirty="0" err="1"/>
              <a:t>modules</a:t>
            </a:r>
            <a:r>
              <a:rPr lang="el-GR" dirty="0"/>
              <a:t>, </a:t>
            </a:r>
            <a:r>
              <a:rPr lang="el-GR" dirty="0" err="1"/>
              <a:t>update</a:t>
            </a:r>
            <a:r>
              <a:rPr lang="el-GR" dirty="0"/>
              <a:t> βιβλιοθηκών προγραμμάτων (</a:t>
            </a:r>
            <a:r>
              <a:rPr lang="el-GR" dirty="0" err="1"/>
              <a:t>php</a:t>
            </a:r>
            <a:r>
              <a:rPr lang="el-GR" dirty="0"/>
              <a:t>, </a:t>
            </a:r>
            <a:r>
              <a:rPr lang="el-GR" dirty="0" err="1"/>
              <a:t>ssh</a:t>
            </a:r>
            <a:r>
              <a:rPr lang="el-GR" dirty="0"/>
              <a:t>, </a:t>
            </a:r>
            <a:r>
              <a:rPr lang="el-GR" dirty="0" err="1"/>
              <a:t>curl</a:t>
            </a:r>
            <a:r>
              <a:rPr lang="el-GR" dirty="0"/>
              <a:t> κλπ)</a:t>
            </a:r>
            <a:endParaRPr lang="el-GR" sz="1600" dirty="0"/>
          </a:p>
          <a:p>
            <a:pPr marL="274638" lvl="1" indent="0" eaLnBrk="1" hangingPunct="1">
              <a:spcBef>
                <a:spcPct val="25000"/>
              </a:spcBef>
            </a:pPr>
            <a:r>
              <a:rPr lang="el-GR" dirty="0"/>
              <a:t>FTP: </a:t>
            </a:r>
            <a:r>
              <a:rPr lang="el-GR" dirty="0" err="1"/>
              <a:t>File</a:t>
            </a:r>
            <a:r>
              <a:rPr lang="el-GR" dirty="0"/>
              <a:t> </a:t>
            </a:r>
            <a:r>
              <a:rPr lang="el-GR" dirty="0" err="1"/>
              <a:t>Transfer</a:t>
            </a:r>
            <a:r>
              <a:rPr lang="el-GR" dirty="0"/>
              <a:t> </a:t>
            </a:r>
            <a:r>
              <a:rPr lang="el-GR" dirty="0" err="1"/>
              <a:t>Protocol</a:t>
            </a:r>
            <a:r>
              <a:rPr lang="el-GR" dirty="0"/>
              <a:t>: μέγεθος αρχείων </a:t>
            </a:r>
            <a:r>
              <a:rPr lang="el-GR" dirty="0" err="1"/>
              <a:t>upload</a:t>
            </a:r>
            <a:endParaRPr lang="el-GR" dirty="0"/>
          </a:p>
          <a:p>
            <a:pPr marL="274638" lvl="1" indent="0" eaLnBrk="1" hangingPunct="1">
              <a:spcBef>
                <a:spcPct val="25000"/>
              </a:spcBef>
            </a:pPr>
            <a:r>
              <a:rPr lang="el-GR" dirty="0"/>
              <a:t>Οικονομικές συναλλαγές: αν ο </a:t>
            </a:r>
            <a:r>
              <a:rPr lang="el-GR" dirty="0" err="1"/>
              <a:t>ιστοτόπος</a:t>
            </a:r>
            <a:r>
              <a:rPr lang="el-GR" dirty="0"/>
              <a:t> σας περιλαμβάνει οικονομικές συναλλαγές ερευνήστε την αγορά και αποφασίστε με ποια τράπεζα θα συνεργαστείτε</a:t>
            </a:r>
          </a:p>
          <a:p>
            <a:pPr marL="274638" lvl="1" indent="0" eaLnBrk="1" hangingPunct="1">
              <a:spcBef>
                <a:spcPct val="25000"/>
              </a:spcBef>
            </a:pPr>
            <a:r>
              <a:rPr lang="el-GR" dirty="0"/>
              <a:t>Εικόνες/Γραφικά. Επιλέξτε το εργαλείο επεξεργασίας εικόνων και γραφικών που θα χρησιμοποιήσετε, είτε απευθυνθείτε σε κάποιον επαγγελματία γραφίστα </a:t>
            </a:r>
            <a:endParaRPr lang="el-GR" sz="2200" dirty="0"/>
          </a:p>
          <a:p>
            <a:pPr marL="0" indent="0" eaLnBrk="1" hangingPunct="1">
              <a:spcBef>
                <a:spcPct val="25000"/>
              </a:spcBef>
            </a:pPr>
            <a:endParaRPr lang="el-G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4α</a:t>
            </a:r>
            <a:endParaRPr lang="en-US" sz="3600" dirty="0">
              <a:solidFill>
                <a:srgbClr val="FF0000"/>
              </a:solidFill>
              <a:effectLst>
                <a:outerShdw blurRad="53975" dist="22860" dir="5400000" algn="tl" rotWithShape="0">
                  <a:srgbClr val="000000">
                    <a:alpha val="55000"/>
                  </a:srgbClr>
                </a:outerShdw>
              </a:effectLst>
            </a:endParaRPr>
          </a:p>
        </p:txBody>
      </p:sp>
      <p:sp>
        <p:nvSpPr>
          <p:cNvPr id="24579" name="Rectangle 3"/>
          <p:cNvSpPr>
            <a:spLocks noGrp="1" noChangeArrowheads="1"/>
          </p:cNvSpPr>
          <p:nvPr>
            <p:ph idx="1"/>
          </p:nvPr>
        </p:nvSpPr>
        <p:spPr>
          <a:xfrm>
            <a:off x="685800" y="1066800"/>
            <a:ext cx="7772400" cy="5181600"/>
          </a:xfrm>
        </p:spPr>
        <p:txBody>
          <a:bodyPr>
            <a:normAutofit fontScale="85000" lnSpcReduction="20000"/>
          </a:bodyPr>
          <a:lstStyle/>
          <a:p>
            <a:pPr marL="0" indent="0" eaLnBrk="1" hangingPunct="1">
              <a:spcBef>
                <a:spcPct val="25000"/>
              </a:spcBef>
            </a:pPr>
            <a:r>
              <a:rPr lang="el-GR" sz="2200" b="1"/>
              <a:t>Επιμέλεια εμφάνισης</a:t>
            </a:r>
          </a:p>
          <a:p>
            <a:pPr marL="274638" lvl="1" indent="0" eaLnBrk="1" hangingPunct="1">
              <a:spcBef>
                <a:spcPct val="25000"/>
              </a:spcBef>
            </a:pPr>
            <a:r>
              <a:rPr lang="el-GR"/>
              <a:t>Για καλύτερη οργάνωση της εργασίας σας θα πρέπει να έχετε ένα λιτό και περιεκτικό σχεδιάγραμμα των πληροφοριών που θέλετε να παρουσιάσετε, και να έχετε συγκεντρώσει το υλικό που θέλετε να περιλάβετε στην παρουσίασή σας, όπως εικόνες, γραφικά κ.τ.λ.</a:t>
            </a:r>
          </a:p>
          <a:p>
            <a:pPr marL="274638" lvl="1" indent="0" eaLnBrk="1" hangingPunct="1">
              <a:spcBef>
                <a:spcPct val="25000"/>
              </a:spcBef>
            </a:pPr>
            <a:r>
              <a:rPr lang="el-GR"/>
              <a:t>Θα πρέπει να λάβετε υπόψη σας το λειτουργικό σύστημα (π.χ. Windows, Unix), καθώς και τον φυλλομετρητή</a:t>
            </a:r>
          </a:p>
          <a:p>
            <a:pPr marL="274638" lvl="1" indent="0" eaLnBrk="1" hangingPunct="1">
              <a:spcBef>
                <a:spcPct val="25000"/>
              </a:spcBef>
            </a:pPr>
            <a:r>
              <a:rPr lang="el-GR"/>
              <a:t>Αναλογία περιεχομένου σε κείμενο, εικόνες, γραφικά =&gt; ‘ουκ εν τω πολλώ το ευ’ </a:t>
            </a:r>
          </a:p>
          <a:p>
            <a:pPr marL="274638" lvl="1" indent="0" eaLnBrk="1" hangingPunct="1">
              <a:spcBef>
                <a:spcPct val="25000"/>
              </a:spcBef>
            </a:pPr>
            <a:r>
              <a:rPr lang="el-GR"/>
              <a:t>Γνωρίστε την αγορά. Δείτε ιστοσελίδες ανταγωνιστών, πετυχημένες  αλλά και αποτυχημένες απόπειρες προβολής</a:t>
            </a:r>
          </a:p>
          <a:p>
            <a:pPr marL="274638" lvl="1" indent="0" eaLnBrk="1" hangingPunct="1">
              <a:spcBef>
                <a:spcPct val="25000"/>
              </a:spcBef>
            </a:pPr>
            <a:r>
              <a:rPr lang="el-GR"/>
              <a:t>Κάντε ένα πρόχειρο σχέδιο για κάθε σελίδα που θέλετε να κατασκευάσετε. </a:t>
            </a:r>
          </a:p>
          <a:p>
            <a:pPr marL="274638" lvl="1" indent="0" eaLnBrk="1" hangingPunct="1">
              <a:spcBef>
                <a:spcPct val="25000"/>
              </a:spcBef>
            </a:pPr>
            <a:r>
              <a:rPr lang="el-GR"/>
              <a:t>Αποφασίστε για τα χρώματα του υπόβαθρου και τα γραφικά σύνδεσης των ιστοσελίδων, ώστε να πετύχετε ομοιογένεια.</a:t>
            </a:r>
          </a:p>
          <a:p>
            <a:pPr marL="274638" lvl="1" indent="0" eaLnBrk="1" hangingPunct="1">
              <a:spcBef>
                <a:spcPct val="25000"/>
              </a:spcBef>
            </a:pPr>
            <a:r>
              <a:rPr lang="el-GR"/>
              <a:t>Σχεδιάστε μία κεφαλίδα/ υποσημείωση με σχετικές πληροφορίες, κουμπιά πλοήγησης κ.τ.λ. που θα εμφανίζονται σε κάθε σελίδα του δικτυακού σας χώρου.</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4β</a:t>
            </a:r>
            <a:endParaRPr lang="en-US" sz="3600" dirty="0">
              <a:solidFill>
                <a:srgbClr val="FF0000"/>
              </a:solidFill>
              <a:effectLst>
                <a:outerShdw blurRad="53975" dist="22860" dir="5400000" algn="tl" rotWithShape="0">
                  <a:srgbClr val="000000">
                    <a:alpha val="55000"/>
                  </a:srgbClr>
                </a:outerShdw>
              </a:effectLst>
            </a:endParaRPr>
          </a:p>
        </p:txBody>
      </p:sp>
      <p:sp>
        <p:nvSpPr>
          <p:cNvPr id="25603" name="Rectangle 3"/>
          <p:cNvSpPr>
            <a:spLocks noGrp="1" noChangeArrowheads="1"/>
          </p:cNvSpPr>
          <p:nvPr>
            <p:ph idx="1"/>
          </p:nvPr>
        </p:nvSpPr>
        <p:spPr>
          <a:xfrm>
            <a:off x="685800" y="1066800"/>
            <a:ext cx="7772400" cy="5181600"/>
          </a:xfrm>
        </p:spPr>
        <p:txBody>
          <a:bodyPr/>
          <a:lstStyle/>
          <a:p>
            <a:pPr marL="0" indent="0" eaLnBrk="1" hangingPunct="1">
              <a:spcBef>
                <a:spcPct val="25000"/>
              </a:spcBef>
            </a:pPr>
            <a:r>
              <a:rPr lang="el-GR" sz="2200" b="1"/>
              <a:t>Επιμέλεια εμφάνισης</a:t>
            </a:r>
          </a:p>
          <a:p>
            <a:pPr marL="274638" lvl="1" indent="0" eaLnBrk="1" hangingPunct="1">
              <a:spcBef>
                <a:spcPct val="25000"/>
              </a:spcBef>
            </a:pPr>
            <a:r>
              <a:rPr lang="el-GR"/>
              <a:t>Σχεδιάστε μία κεφαλίδα/ υποσημείωση με σχετικές πληροφορίες, κουμπιά πλοήγησης κ.τ.λ. που θα εμφανίζονται σε κάθε σελίδα του δικτυακού σας χώρου.</a:t>
            </a:r>
          </a:p>
          <a:p>
            <a:pPr marL="274638" lvl="1" indent="0" eaLnBrk="1" hangingPunct="1">
              <a:spcBef>
                <a:spcPct val="25000"/>
              </a:spcBef>
            </a:pPr>
            <a:r>
              <a:rPr lang="el-GR"/>
              <a:t>Χρησιμοποιήστε πλαίσια (</a:t>
            </a:r>
            <a:r>
              <a:rPr lang="en-US"/>
              <a:t>divs</a:t>
            </a:r>
            <a:r>
              <a:rPr lang="el-GR"/>
              <a:t>) για να οργανώσετε τις πληροφορίες σας στην οθόνη.</a:t>
            </a:r>
            <a:endParaRPr lang="en-US"/>
          </a:p>
          <a:p>
            <a:pPr marL="274638" lvl="1" indent="0" eaLnBrk="1" hangingPunct="1">
              <a:spcBef>
                <a:spcPct val="25000"/>
              </a:spcBef>
            </a:pPr>
            <a:r>
              <a:rPr lang="el-GR"/>
              <a:t>Διάταξη σελίδας </a:t>
            </a:r>
            <a:endParaRPr lang="en-US"/>
          </a:p>
          <a:p>
            <a:pPr marL="274638" lvl="1" indent="0" eaLnBrk="1" hangingPunct="1">
              <a:spcBef>
                <a:spcPct val="25000"/>
              </a:spcBef>
            </a:pPr>
            <a:r>
              <a:rPr lang="el-GR"/>
              <a:t>Ανάλυση οθόνης (pda, phone, tablet, computer screen, tv screen)</a:t>
            </a:r>
            <a:endParaRPr lang="en-US"/>
          </a:p>
          <a:p>
            <a:pPr marL="274638" lvl="1" indent="0" eaLnBrk="1" hangingPunct="1">
              <a:spcBef>
                <a:spcPct val="25000"/>
              </a:spcBef>
            </a:pPr>
            <a:r>
              <a:rPr lang="el-GR"/>
              <a:t>Το μέγεθος των εγγράφων (download time, complexity (codecs) , διαθέσιμος χώρος αποθήκευσης στον εξυπηρετητή )</a:t>
            </a:r>
          </a:p>
          <a:p>
            <a:pPr marL="0" indent="0" eaLnBrk="1" hangingPunct="1">
              <a:spcBef>
                <a:spcPct val="25000"/>
              </a:spcBef>
            </a:pP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4γ</a:t>
            </a:r>
            <a:endParaRPr lang="en-US" sz="3600" dirty="0">
              <a:solidFill>
                <a:srgbClr val="FF0000"/>
              </a:solidFill>
              <a:effectLst>
                <a:outerShdw blurRad="53975" dist="22860" dir="5400000" algn="tl" rotWithShape="0">
                  <a:srgbClr val="000000">
                    <a:alpha val="55000"/>
                  </a:srgbClr>
                </a:outerShdw>
              </a:effectLst>
            </a:endParaRPr>
          </a:p>
        </p:txBody>
      </p:sp>
      <p:sp>
        <p:nvSpPr>
          <p:cNvPr id="26627" name="Rectangle 3"/>
          <p:cNvSpPr>
            <a:spLocks noGrp="1" noChangeArrowheads="1"/>
          </p:cNvSpPr>
          <p:nvPr>
            <p:ph idx="1"/>
          </p:nvPr>
        </p:nvSpPr>
        <p:spPr>
          <a:xfrm>
            <a:off x="685800" y="1066800"/>
            <a:ext cx="7772400" cy="5181600"/>
          </a:xfrm>
        </p:spPr>
        <p:txBody>
          <a:bodyPr>
            <a:normAutofit lnSpcReduction="10000"/>
          </a:bodyPr>
          <a:lstStyle/>
          <a:p>
            <a:pPr marL="0" indent="0" eaLnBrk="1" hangingPunct="1">
              <a:spcBef>
                <a:spcPct val="25000"/>
              </a:spcBef>
            </a:pPr>
            <a:r>
              <a:rPr lang="el-GR" sz="2200" b="1"/>
              <a:t>Επιμέλεια εμφάνισης</a:t>
            </a:r>
          </a:p>
          <a:p>
            <a:pPr marL="274638" lvl="1" indent="0" eaLnBrk="1" hangingPunct="1">
              <a:spcBef>
                <a:spcPct val="25000"/>
              </a:spcBef>
            </a:pPr>
            <a:r>
              <a:rPr lang="el-GR"/>
              <a:t>Βάθος χρώματος</a:t>
            </a:r>
          </a:p>
          <a:p>
            <a:pPr marL="274638" lvl="1" indent="0" eaLnBrk="1" hangingPunct="1">
              <a:spcBef>
                <a:spcPct val="25000"/>
              </a:spcBef>
              <a:buFont typeface="Wingdings" pitchFamily="2" charset="2"/>
              <a:buNone/>
            </a:pPr>
            <a:r>
              <a:rPr lang="el-GR" sz="1600"/>
              <a:t>16 χρώματα = 2</a:t>
            </a:r>
            <a:r>
              <a:rPr lang="el-GR" sz="1600" baseline="30000"/>
              <a:t>3</a:t>
            </a:r>
            <a:r>
              <a:rPr lang="el-GR" sz="1600"/>
              <a:t>=&gt;3 bit για την αποθήκευση της πληροφορίας.</a:t>
            </a:r>
          </a:p>
          <a:p>
            <a:pPr marL="274638" lvl="1" indent="0" eaLnBrk="1" hangingPunct="1">
              <a:spcBef>
                <a:spcPct val="25000"/>
              </a:spcBef>
              <a:buFont typeface="Wingdings" pitchFamily="2" charset="2"/>
              <a:buNone/>
            </a:pPr>
            <a:r>
              <a:rPr lang="el-GR" sz="1600"/>
              <a:t>256=2</a:t>
            </a:r>
            <a:r>
              <a:rPr lang="el-GR" sz="1600" baseline="30000"/>
              <a:t>8</a:t>
            </a:r>
            <a:r>
              <a:rPr lang="el-GR" sz="1600"/>
              <a:t>=&gt;8 bit για την αποθήκευση της πληροφορίας.</a:t>
            </a:r>
          </a:p>
          <a:p>
            <a:pPr marL="274638" lvl="1" indent="0" eaLnBrk="1" hangingPunct="1">
              <a:spcBef>
                <a:spcPct val="25000"/>
              </a:spcBef>
              <a:buFont typeface="Wingdings" pitchFamily="2" charset="2"/>
              <a:buNone/>
            </a:pPr>
            <a:r>
              <a:rPr lang="el-GR" sz="1600"/>
              <a:t>Όσο περισσότερα χρώματα τόσο καλύτερη η ποιότητα της εικόνας =&gt; τόσο περισσότερα bit για την αποθήκευσή της = μεγαλύτερο μέγεθος αρχείου.</a:t>
            </a:r>
            <a:r>
              <a:rPr lang="el-GR"/>
              <a:t> </a:t>
            </a:r>
            <a:endParaRPr lang="en-US"/>
          </a:p>
          <a:p>
            <a:pPr marL="0" indent="0" eaLnBrk="1" hangingPunct="1">
              <a:spcBef>
                <a:spcPct val="25000"/>
              </a:spcBef>
            </a:pPr>
            <a:endParaRPr lang="el-GR"/>
          </a:p>
          <a:p>
            <a:pPr marL="0" indent="0" eaLnBrk="1" hangingPunct="1">
              <a:spcBef>
                <a:spcPct val="25000"/>
              </a:spcBef>
            </a:pPr>
            <a:endParaRPr lang="el-GR"/>
          </a:p>
          <a:p>
            <a:pPr marL="0" indent="0" eaLnBrk="1" hangingPunct="1">
              <a:spcBef>
                <a:spcPct val="25000"/>
              </a:spcBef>
            </a:pPr>
            <a:endParaRPr lang="el-GR"/>
          </a:p>
          <a:p>
            <a:pPr marL="0" indent="0" eaLnBrk="1" hangingPunct="1">
              <a:spcBef>
                <a:spcPct val="25000"/>
              </a:spcBef>
            </a:pPr>
            <a:endParaRPr lang="el-GR"/>
          </a:p>
          <a:p>
            <a:pPr marL="0" indent="0" eaLnBrk="1" hangingPunct="1">
              <a:spcBef>
                <a:spcPct val="25000"/>
              </a:spcBef>
              <a:buFont typeface="Wingdings" pitchFamily="2" charset="2"/>
              <a:buNone/>
            </a:pPr>
            <a:r>
              <a:rPr lang="el-GR" sz="1600"/>
              <a:t>Διαστάσεις: 538w 190h in pixels</a:t>
            </a:r>
          </a:p>
          <a:p>
            <a:pPr marL="0" indent="0" eaLnBrk="1" hangingPunct="1">
              <a:spcBef>
                <a:spcPct val="25000"/>
              </a:spcBef>
              <a:buFont typeface="Wingdings" pitchFamily="2" charset="2"/>
              <a:buNone/>
            </a:pPr>
            <a:r>
              <a:rPr lang="el-GR" sz="1600"/>
              <a:t>Μέγεθος: 13.6 KB Τύπος: png</a:t>
            </a:r>
          </a:p>
          <a:p>
            <a:pPr marL="0" indent="0" eaLnBrk="1" hangingPunct="1">
              <a:spcBef>
                <a:spcPct val="25000"/>
              </a:spcBef>
              <a:buFont typeface="Wingdings" pitchFamily="2" charset="2"/>
              <a:buNone/>
            </a:pPr>
            <a:r>
              <a:rPr lang="el-GR" sz="1600"/>
              <a:t>Βάθος χρώματος:  32</a:t>
            </a:r>
          </a:p>
          <a:p>
            <a:pPr marL="0" indent="0" eaLnBrk="1" hangingPunct="1">
              <a:spcBef>
                <a:spcPct val="25000"/>
              </a:spcBef>
              <a:buFont typeface="Wingdings" pitchFamily="2" charset="2"/>
              <a:buNone/>
            </a:pPr>
            <a:r>
              <a:rPr lang="el-GR" sz="1600"/>
              <a:t>Πόσο χρόνο χρειάζεται να κατεβεί σε μια απλή σύνδεση; </a:t>
            </a:r>
            <a:endParaRPr lang="el-GR"/>
          </a:p>
        </p:txBody>
      </p:sp>
      <p:pic>
        <p:nvPicPr>
          <p:cNvPr id="26628" name="Picture 2" descr="H:\ROSA120\1Rosa\douligeris\book_2014\Ta_2_mathhmata_pou_ekan_egw\logo11w.png"/>
          <p:cNvPicPr>
            <a:picLocks noChangeAspect="1" noChangeArrowheads="1"/>
          </p:cNvPicPr>
          <p:nvPr/>
        </p:nvPicPr>
        <p:blipFill>
          <a:blip r:embed="rId3" cstate="print"/>
          <a:srcRect/>
          <a:stretch>
            <a:fillRect/>
          </a:stretch>
        </p:blipFill>
        <p:spPr bwMode="auto">
          <a:xfrm>
            <a:off x="2916238" y="3249613"/>
            <a:ext cx="2663825" cy="941387"/>
          </a:xfrm>
          <a:prstGeom prst="rect">
            <a:avLst/>
          </a:prstGeom>
          <a:noFill/>
          <a:ln w="9525">
            <a:solidFill>
              <a:schemeClr val="tx1"/>
            </a:solid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5</a:t>
            </a:r>
            <a:endParaRPr lang="en-US" sz="3600" dirty="0">
              <a:solidFill>
                <a:srgbClr val="FF0000"/>
              </a:solidFill>
              <a:effectLst>
                <a:outerShdw blurRad="53975" dist="22860" dir="5400000" algn="tl" rotWithShape="0">
                  <a:srgbClr val="000000">
                    <a:alpha val="55000"/>
                  </a:srgbClr>
                </a:outerShdw>
              </a:effectLst>
            </a:endParaRPr>
          </a:p>
        </p:txBody>
      </p:sp>
      <p:sp>
        <p:nvSpPr>
          <p:cNvPr id="27651" name="Rectangle 3"/>
          <p:cNvSpPr>
            <a:spLocks noGrp="1" noChangeArrowheads="1"/>
          </p:cNvSpPr>
          <p:nvPr>
            <p:ph idx="1"/>
          </p:nvPr>
        </p:nvSpPr>
        <p:spPr>
          <a:xfrm>
            <a:off x="685800" y="1066800"/>
            <a:ext cx="7772400" cy="5181600"/>
          </a:xfrm>
        </p:spPr>
        <p:txBody>
          <a:bodyPr>
            <a:normAutofit lnSpcReduction="10000"/>
          </a:bodyPr>
          <a:lstStyle/>
          <a:p>
            <a:pPr marL="0" indent="0" eaLnBrk="1" hangingPunct="1">
              <a:spcBef>
                <a:spcPct val="25000"/>
              </a:spcBef>
            </a:pPr>
            <a:r>
              <a:rPr lang="el-GR" sz="2200" b="1"/>
              <a:t>Διαχειριστικό περιβάλλον</a:t>
            </a:r>
          </a:p>
          <a:p>
            <a:pPr marL="274638" lvl="1" indent="0" eaLnBrk="1" hangingPunct="1">
              <a:spcBef>
                <a:spcPct val="25000"/>
              </a:spcBef>
            </a:pPr>
            <a:r>
              <a:rPr lang="el-GR"/>
              <a:t>Αν τη διαχείριση/ συντήρηση του σχεδιαζόμενου ιστοτόπου δεν την αναλάβετε εσείς, αλλά ο πελάτης, θα πρέπει πριν ακόμα ξεκινήσει η σχεδίαση να εξοικειωθείτε με το περιβάλλον διαχείρισης. </a:t>
            </a:r>
          </a:p>
          <a:p>
            <a:pPr marL="274638" lvl="1" indent="0" eaLnBrk="1" hangingPunct="1">
              <a:spcBef>
                <a:spcPct val="25000"/>
              </a:spcBef>
              <a:buFont typeface="Wingdings" pitchFamily="2" charset="2"/>
              <a:buNone/>
            </a:pPr>
            <a:endParaRPr lang="el-GR"/>
          </a:p>
          <a:p>
            <a:pPr marL="274638" lvl="1" indent="0" eaLnBrk="1" hangingPunct="1">
              <a:spcBef>
                <a:spcPct val="25000"/>
              </a:spcBef>
              <a:buFont typeface="Wingdings" pitchFamily="2" charset="2"/>
              <a:buNone/>
            </a:pPr>
            <a:r>
              <a:rPr lang="el-GR"/>
              <a:t>Θα πρέπει να γνωρίζετε πόσο εύκολο ή δύσκολο είναι να εισάγετε νέο υλικό, εικόνες, ήχο κλπ. </a:t>
            </a:r>
          </a:p>
          <a:p>
            <a:pPr marL="274638" lvl="1" indent="0" eaLnBrk="1" hangingPunct="1">
              <a:spcBef>
                <a:spcPct val="25000"/>
              </a:spcBef>
              <a:buFont typeface="Wingdings" pitchFamily="2" charset="2"/>
              <a:buNone/>
            </a:pPr>
            <a:endParaRPr lang="el-GR"/>
          </a:p>
          <a:p>
            <a:pPr marL="274638" lvl="1" indent="0" eaLnBrk="1" hangingPunct="1">
              <a:spcBef>
                <a:spcPct val="25000"/>
              </a:spcBef>
              <a:buFont typeface="Wingdings" pitchFamily="2" charset="2"/>
              <a:buNone/>
            </a:pPr>
            <a:r>
              <a:rPr lang="el-GR"/>
              <a:t>Αν το πακέτο ανάπτυξης ιστοσελίδων που έχετε επιλέξει υστερεί στη διαχείριση κάποιου ‘υλικού’ π.χ. video, μπορεί να χρειαστεί να επιλέξετε άλλο τρόπο (εικόνα, κείμενο) να προβάλετε τις πληροφορίες που θέλετε  και όχι μέσω π.χ. video.</a:t>
            </a:r>
            <a:r>
              <a:rPr lang="el-GR" sz="1600"/>
              <a:t> </a:t>
            </a: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6</a:t>
            </a:r>
            <a:endParaRPr lang="en-US" sz="3600" dirty="0">
              <a:solidFill>
                <a:srgbClr val="FF0000"/>
              </a:solidFill>
              <a:effectLst>
                <a:outerShdw blurRad="53975" dist="22860" dir="5400000" algn="tl" rotWithShape="0">
                  <a:srgbClr val="000000">
                    <a:alpha val="55000"/>
                  </a:srgbClr>
                </a:outerShdw>
              </a:effectLst>
            </a:endParaRPr>
          </a:p>
        </p:txBody>
      </p:sp>
      <p:sp>
        <p:nvSpPr>
          <p:cNvPr id="28675" name="Rectangle 3"/>
          <p:cNvSpPr>
            <a:spLocks noGrp="1" noChangeArrowheads="1"/>
          </p:cNvSpPr>
          <p:nvPr>
            <p:ph idx="1"/>
          </p:nvPr>
        </p:nvSpPr>
        <p:spPr>
          <a:xfrm>
            <a:off x="685800" y="1066800"/>
            <a:ext cx="7772400" cy="5181600"/>
          </a:xfrm>
        </p:spPr>
        <p:txBody>
          <a:bodyPr/>
          <a:lstStyle/>
          <a:p>
            <a:pPr marL="0" indent="0" eaLnBrk="1" hangingPunct="1">
              <a:spcBef>
                <a:spcPct val="25000"/>
              </a:spcBef>
            </a:pPr>
            <a:r>
              <a:rPr lang="el-GR" sz="2200" b="1" dirty="0"/>
              <a:t>Ασφάλεια</a:t>
            </a:r>
          </a:p>
          <a:p>
            <a:pPr marL="274638" lvl="1" indent="0" eaLnBrk="1" hangingPunct="1">
              <a:spcBef>
                <a:spcPct val="25000"/>
              </a:spcBef>
            </a:pPr>
            <a:endParaRPr lang="el-GR" dirty="0"/>
          </a:p>
          <a:p>
            <a:pPr marL="274638" lvl="1" indent="0" eaLnBrk="1" hangingPunct="1">
              <a:spcBef>
                <a:spcPct val="25000"/>
              </a:spcBef>
            </a:pPr>
            <a:r>
              <a:rPr lang="el-GR" dirty="0"/>
              <a:t>Πάρτε αποφάσεις για τη διαχείριση της  ασφάλειας του </a:t>
            </a:r>
            <a:r>
              <a:rPr lang="el-GR" dirty="0" err="1"/>
              <a:t>ιστοτόπου</a:t>
            </a:r>
            <a:r>
              <a:rPr lang="el-GR" dirty="0"/>
              <a:t> σας. </a:t>
            </a:r>
          </a:p>
          <a:p>
            <a:pPr marL="274638" lvl="1" indent="0" eaLnBrk="1" hangingPunct="1">
              <a:spcBef>
                <a:spcPct val="25000"/>
              </a:spcBef>
              <a:buFont typeface="Wingdings" pitchFamily="2" charset="2"/>
              <a:buNone/>
            </a:pPr>
            <a:endParaRPr lang="el-GR" dirty="0"/>
          </a:p>
          <a:p>
            <a:pPr marL="274638" lvl="1" indent="0" eaLnBrk="1" hangingPunct="1">
              <a:spcBef>
                <a:spcPct val="25000"/>
              </a:spcBef>
              <a:buFont typeface="Wingdings" pitchFamily="2" charset="2"/>
              <a:buNone/>
            </a:pPr>
            <a:r>
              <a:rPr lang="el-GR" dirty="0"/>
              <a:t>Ιδιαίτερη προσοχή όταν περιλαμβάνονται οικονομικές συναλλαγές. </a:t>
            </a:r>
          </a:p>
          <a:p>
            <a:pPr marL="274638" lvl="1" indent="0" eaLnBrk="1" hangingPunct="1">
              <a:spcBef>
                <a:spcPct val="25000"/>
              </a:spcBef>
              <a:buFont typeface="Wingdings" pitchFamily="2" charset="2"/>
              <a:buNone/>
            </a:pPr>
            <a:endParaRPr lang="el-GR" dirty="0"/>
          </a:p>
          <a:p>
            <a:pPr marL="274638" lvl="1" indent="0" eaLnBrk="1" hangingPunct="1">
              <a:spcBef>
                <a:spcPct val="25000"/>
              </a:spcBef>
              <a:buFont typeface="Wingdings" pitchFamily="2" charset="2"/>
              <a:buNone/>
            </a:pPr>
            <a:r>
              <a:rPr lang="el-GR" dirty="0"/>
              <a:t>Αλλά μην υποτιμάτε την πρόκληση που αποτελεί η διαστρέβλωση του περιεχομένου του </a:t>
            </a:r>
            <a:r>
              <a:rPr lang="el-GR" dirty="0" err="1"/>
              <a:t>ιστοτόπου</a:t>
            </a:r>
            <a:r>
              <a:rPr lang="el-GR" dirty="0"/>
              <a:t> σας από έναν κακόβουλο χρήστη (</a:t>
            </a:r>
            <a:r>
              <a:rPr lang="el-GR" dirty="0" err="1"/>
              <a:t>hacker</a:t>
            </a:r>
            <a:r>
              <a:rPr lang="el-GR"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7</a:t>
            </a:r>
            <a:endParaRPr lang="en-US" sz="3600" dirty="0">
              <a:solidFill>
                <a:srgbClr val="FF0000"/>
              </a:solidFill>
              <a:effectLst>
                <a:outerShdw blurRad="53975" dist="22860" dir="5400000" algn="tl" rotWithShape="0">
                  <a:srgbClr val="000000">
                    <a:alpha val="55000"/>
                  </a:srgbClr>
                </a:outerShdw>
              </a:effectLst>
            </a:endParaRPr>
          </a:p>
        </p:txBody>
      </p:sp>
      <p:sp>
        <p:nvSpPr>
          <p:cNvPr id="29699" name="Rectangle 3"/>
          <p:cNvSpPr>
            <a:spLocks noGrp="1" noChangeArrowheads="1"/>
          </p:cNvSpPr>
          <p:nvPr>
            <p:ph idx="1"/>
          </p:nvPr>
        </p:nvSpPr>
        <p:spPr>
          <a:xfrm>
            <a:off x="685800" y="1066800"/>
            <a:ext cx="7772400" cy="5181600"/>
          </a:xfrm>
        </p:spPr>
        <p:txBody>
          <a:bodyPr>
            <a:normAutofit fontScale="77500" lnSpcReduction="20000"/>
          </a:bodyPr>
          <a:lstStyle/>
          <a:p>
            <a:pPr marL="0" indent="0" eaLnBrk="1" hangingPunct="1">
              <a:spcBef>
                <a:spcPct val="25000"/>
              </a:spcBef>
            </a:pPr>
            <a:r>
              <a:rPr lang="el-GR" sz="2200" b="1" dirty="0"/>
              <a:t>Πρακτικά θέματα</a:t>
            </a:r>
          </a:p>
          <a:p>
            <a:pPr marL="274638" lvl="1" indent="0" eaLnBrk="1" hangingPunct="1">
              <a:spcBef>
                <a:spcPct val="25000"/>
              </a:spcBef>
            </a:pPr>
            <a:r>
              <a:rPr lang="el-GR" dirty="0"/>
              <a:t>Βελτιστοποιήσεις για τις μηχανές αναζήτησης (</a:t>
            </a:r>
            <a:r>
              <a:rPr lang="el-GR" dirty="0" err="1"/>
              <a:t>Search</a:t>
            </a:r>
            <a:r>
              <a:rPr lang="el-GR" dirty="0"/>
              <a:t> </a:t>
            </a:r>
            <a:r>
              <a:rPr lang="el-GR" dirty="0" err="1"/>
              <a:t>Engine</a:t>
            </a:r>
            <a:r>
              <a:rPr lang="el-GR" dirty="0"/>
              <a:t> </a:t>
            </a:r>
            <a:r>
              <a:rPr lang="el-GR" dirty="0" err="1"/>
              <a:t>Optimization</a:t>
            </a:r>
            <a:r>
              <a:rPr lang="el-GR" dirty="0"/>
              <a:t>)</a:t>
            </a:r>
          </a:p>
          <a:p>
            <a:pPr marL="549275" lvl="2" indent="0" eaLnBrk="1" hangingPunct="1">
              <a:spcBef>
                <a:spcPct val="25000"/>
              </a:spcBef>
            </a:pPr>
            <a:r>
              <a:rPr lang="el-GR" dirty="0"/>
              <a:t>Το όνομα του </a:t>
            </a:r>
            <a:r>
              <a:rPr lang="el-GR" dirty="0" err="1"/>
              <a:t>ιστοτόπου</a:t>
            </a:r>
            <a:r>
              <a:rPr lang="el-GR" dirty="0"/>
              <a:t> σας αποτελεί το πρώτο δεδομένο για τις μηχανές αναζήτησης </a:t>
            </a:r>
          </a:p>
          <a:p>
            <a:pPr marL="549275" lvl="2" indent="0" eaLnBrk="1" hangingPunct="1">
              <a:spcBef>
                <a:spcPct val="25000"/>
              </a:spcBef>
            </a:pPr>
            <a:r>
              <a:rPr lang="el-GR" dirty="0"/>
              <a:t>Προσέξτε τους τίτλους των επιμέρους σελίδων ώστε να αποτελούν ένδειξη του περιεχομένου τους</a:t>
            </a:r>
          </a:p>
          <a:p>
            <a:pPr marL="549275" lvl="2" indent="0" eaLnBrk="1" hangingPunct="1">
              <a:spcBef>
                <a:spcPct val="25000"/>
              </a:spcBef>
            </a:pPr>
            <a:r>
              <a:rPr lang="el-GR" dirty="0"/>
              <a:t>Αποφύγετε να χρησιμοποιήσετε όρους όπως ‘</a:t>
            </a:r>
            <a:r>
              <a:rPr lang="el-GR" dirty="0" err="1"/>
              <a:t>home</a:t>
            </a:r>
            <a:r>
              <a:rPr lang="el-GR" dirty="0"/>
              <a:t> </a:t>
            </a:r>
            <a:r>
              <a:rPr lang="el-GR" dirty="0" err="1"/>
              <a:t>page</a:t>
            </a:r>
            <a:r>
              <a:rPr lang="el-GR" dirty="0"/>
              <a:t>’ σε τίτλους σελίδων</a:t>
            </a:r>
          </a:p>
          <a:p>
            <a:pPr marL="549275" lvl="2" indent="0" eaLnBrk="1" hangingPunct="1">
              <a:spcBef>
                <a:spcPct val="25000"/>
              </a:spcBef>
            </a:pPr>
            <a:r>
              <a:rPr lang="el-GR" dirty="0"/>
              <a:t>Χρησιμοποιήστε εύλογα τις λέξεις κλειδιά</a:t>
            </a:r>
          </a:p>
          <a:p>
            <a:pPr marL="549275" lvl="2" indent="0" eaLnBrk="1" hangingPunct="1">
              <a:spcBef>
                <a:spcPct val="25000"/>
              </a:spcBef>
            </a:pPr>
            <a:r>
              <a:rPr lang="el-GR" dirty="0" err="1"/>
              <a:t>Επαναλάβεαε</a:t>
            </a:r>
            <a:r>
              <a:rPr lang="el-GR" dirty="0"/>
              <a:t> σημαντικούς όρους στο περιεχόμενό σας, αλλά η εμφάνισή τους να μην υπερβαίνει το 5% σε σελίδες με κείμενο.</a:t>
            </a:r>
          </a:p>
          <a:p>
            <a:pPr marL="549275" lvl="2" indent="0" eaLnBrk="1" hangingPunct="1">
              <a:spcBef>
                <a:spcPct val="25000"/>
              </a:spcBef>
            </a:pPr>
            <a:r>
              <a:rPr lang="el-GR" dirty="0"/>
              <a:t>Τονίστε τους συνδέσμους σας </a:t>
            </a:r>
          </a:p>
          <a:p>
            <a:pPr marL="549275" lvl="2" indent="0" eaLnBrk="1" hangingPunct="1">
              <a:spcBef>
                <a:spcPct val="25000"/>
              </a:spcBef>
            </a:pPr>
            <a:r>
              <a:rPr lang="el-GR" dirty="0"/>
              <a:t>Χρησιμοποιήστε όσα περισσότερα συνώνυμα από τις λέξεις κλειδιά μπορείτε  </a:t>
            </a:r>
          </a:p>
          <a:p>
            <a:pPr marL="549275" lvl="2" indent="0" eaLnBrk="1" hangingPunct="1">
              <a:spcBef>
                <a:spcPct val="25000"/>
              </a:spcBef>
            </a:pPr>
            <a:r>
              <a:rPr lang="el-GR" dirty="0"/>
              <a:t>Φροντίστε ώστε η πλοήγηση μεταξύ των σελίδων να είναι απρόσκοπτη</a:t>
            </a:r>
          </a:p>
          <a:p>
            <a:pPr marL="549275" lvl="2" indent="0" eaLnBrk="1" hangingPunct="1">
              <a:spcBef>
                <a:spcPct val="25000"/>
              </a:spcBef>
            </a:pPr>
            <a:r>
              <a:rPr lang="el-GR" dirty="0"/>
              <a:t>Η πληροφορία θα πρέπει να είναι 2-κλικ μακριά </a:t>
            </a:r>
            <a:endParaRPr lang="en-US" dirty="0"/>
          </a:p>
          <a:p>
            <a:pPr marL="274638" lvl="1" indent="0" eaLnBrk="1" hangingPunct="1">
              <a:spcBef>
                <a:spcPct val="25000"/>
              </a:spcBef>
            </a:pPr>
            <a:r>
              <a:rPr lang="el-GR" dirty="0"/>
              <a:t>Χρησιμοποιήστε λογισμικό για ανάλυση δεδομένων (</a:t>
            </a:r>
            <a:r>
              <a:rPr lang="en-US" dirty="0"/>
              <a:t>analytics</a:t>
            </a:r>
            <a:r>
              <a:rPr lang="el-GR" dirty="0"/>
              <a:t>). Η ανάλυση των δεδομένων χρήσης αποτελεί μέσο γνωριμίας με τον επισκέπτη – χρήστη σας </a:t>
            </a:r>
            <a:r>
              <a:rPr lang="en-US"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8</a:t>
            </a:r>
            <a:endParaRPr lang="en-US" sz="3600" dirty="0">
              <a:solidFill>
                <a:srgbClr val="FF0000"/>
              </a:solidFill>
              <a:effectLst>
                <a:outerShdw blurRad="53975" dist="22860" dir="5400000" algn="tl" rotWithShape="0">
                  <a:srgbClr val="000000">
                    <a:alpha val="55000"/>
                  </a:srgbClr>
                </a:outerShdw>
              </a:effectLst>
            </a:endParaRPr>
          </a:p>
        </p:txBody>
      </p:sp>
      <p:sp>
        <p:nvSpPr>
          <p:cNvPr id="30723" name="Rectangle 3"/>
          <p:cNvSpPr>
            <a:spLocks noGrp="1" noChangeArrowheads="1"/>
          </p:cNvSpPr>
          <p:nvPr>
            <p:ph idx="1"/>
          </p:nvPr>
        </p:nvSpPr>
        <p:spPr>
          <a:xfrm>
            <a:off x="685800" y="1066800"/>
            <a:ext cx="7772400" cy="5181600"/>
          </a:xfrm>
        </p:spPr>
        <p:txBody>
          <a:bodyPr/>
          <a:lstStyle/>
          <a:p>
            <a:pPr marL="0" indent="0" eaLnBrk="1" hangingPunct="1">
              <a:spcBef>
                <a:spcPct val="25000"/>
              </a:spcBef>
            </a:pPr>
            <a:r>
              <a:rPr lang="el-GR" sz="2200" b="1" dirty="0"/>
              <a:t>Ολοκλήρωση</a:t>
            </a:r>
            <a:endParaRPr lang="en-US" sz="2200" b="1" dirty="0"/>
          </a:p>
          <a:p>
            <a:pPr marL="0" indent="0" eaLnBrk="1" hangingPunct="1">
              <a:spcBef>
                <a:spcPct val="25000"/>
              </a:spcBef>
            </a:pPr>
            <a:endParaRPr lang="el-GR" sz="2200" b="1" dirty="0"/>
          </a:p>
          <a:p>
            <a:pPr marL="274638" lvl="1" indent="0" eaLnBrk="1" hangingPunct="1">
              <a:spcBef>
                <a:spcPct val="25000"/>
              </a:spcBef>
            </a:pPr>
            <a:r>
              <a:rPr lang="el-GR" dirty="0"/>
              <a:t>Χρησιμοποιήστε δοκιμαστικό περιβάλλον  </a:t>
            </a:r>
            <a:endParaRPr lang="en-US" dirty="0"/>
          </a:p>
          <a:p>
            <a:pPr marL="274638" lvl="1" indent="0" eaLnBrk="1" hangingPunct="1">
              <a:spcBef>
                <a:spcPct val="25000"/>
              </a:spcBef>
            </a:pPr>
            <a:endParaRPr lang="el-GR" dirty="0"/>
          </a:p>
          <a:p>
            <a:pPr marL="274638" lvl="1" indent="0" eaLnBrk="1" hangingPunct="1">
              <a:spcBef>
                <a:spcPct val="25000"/>
              </a:spcBef>
            </a:pPr>
            <a:r>
              <a:rPr lang="el-GR" dirty="0"/>
              <a:t>Συγκεντρώστε και αξιοποιήστε τις παρατηρήσεις – προτάσεις των χρηστών για βελτίωση</a:t>
            </a:r>
            <a:endParaRPr lang="en-US" dirty="0"/>
          </a:p>
          <a:p>
            <a:pPr marL="274638" lvl="1" indent="0" eaLnBrk="1" hangingPunct="1">
              <a:spcBef>
                <a:spcPct val="25000"/>
              </a:spcBef>
            </a:pPr>
            <a:endParaRPr lang="el-GR" dirty="0"/>
          </a:p>
          <a:p>
            <a:pPr marL="274638" lvl="1" indent="0" eaLnBrk="1" hangingPunct="1">
              <a:spcBef>
                <a:spcPct val="25000"/>
              </a:spcBef>
            </a:pPr>
            <a:r>
              <a:rPr lang="el-GR" dirty="0"/>
              <a:t>Ελέγξτε τη λειτουργικότητα της εφαρμογής σας σε όσο το δυνατόν περισσότερους και διαφορετικούς </a:t>
            </a:r>
            <a:r>
              <a:rPr lang="el-GR" dirty="0" err="1"/>
              <a:t>φυλλομετρητές</a:t>
            </a:r>
            <a:r>
              <a:rPr lang="el-GR" dirty="0"/>
              <a:t> (</a:t>
            </a:r>
            <a:r>
              <a:rPr lang="el-GR" dirty="0" err="1"/>
              <a:t>firefox</a:t>
            </a:r>
            <a:r>
              <a:rPr lang="el-GR" dirty="0"/>
              <a:t>, </a:t>
            </a:r>
            <a:r>
              <a:rPr lang="el-GR" dirty="0" err="1"/>
              <a:t>ie</a:t>
            </a:r>
            <a:r>
              <a:rPr lang="el-GR" dirty="0"/>
              <a:t>, </a:t>
            </a:r>
            <a:r>
              <a:rPr lang="el-GR" dirty="0" err="1"/>
              <a:t>safari</a:t>
            </a:r>
            <a:r>
              <a:rPr lang="el-GR" dirty="0"/>
              <a:t>, </a:t>
            </a:r>
            <a:r>
              <a:rPr lang="el-GR" dirty="0" err="1"/>
              <a:t>opera</a:t>
            </a:r>
            <a:r>
              <a:rPr lang="el-GR" dirty="0"/>
              <a:t>, </a:t>
            </a:r>
            <a:r>
              <a:rPr lang="el-GR" dirty="0" err="1"/>
              <a:t>chrome</a:t>
            </a:r>
            <a:r>
              <a:rPr lang="el-GR" dirty="0"/>
              <a:t>) καθώς και σε διαφορετικές εκδόσεις αυτών</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a:t>
            </a:r>
            <a:r>
              <a:rPr lang="en-US" sz="3600" dirty="0">
                <a:solidFill>
                  <a:schemeClr val="accent1">
                    <a:tint val="88000"/>
                    <a:satMod val="150000"/>
                  </a:schemeClr>
                </a:solidFill>
                <a:effectLst>
                  <a:outerShdw blurRad="53975" dist="22860" dir="5400000" algn="tl" rotWithShape="0">
                    <a:srgbClr val="000000">
                      <a:alpha val="55000"/>
                    </a:srgbClr>
                  </a:outerShdw>
                </a:effectLst>
              </a:rPr>
              <a:t>9</a:t>
            </a:r>
            <a:endParaRPr lang="en-US" sz="3600" dirty="0">
              <a:solidFill>
                <a:srgbClr val="FF0000"/>
              </a:solidFill>
              <a:effectLst>
                <a:outerShdw blurRad="53975" dist="22860" dir="5400000" algn="tl" rotWithShape="0">
                  <a:srgbClr val="000000">
                    <a:alpha val="55000"/>
                  </a:srgbClr>
                </a:outerShdw>
              </a:effectLst>
            </a:endParaRPr>
          </a:p>
        </p:txBody>
      </p:sp>
      <p:sp>
        <p:nvSpPr>
          <p:cNvPr id="31747" name="Rectangle 3"/>
          <p:cNvSpPr>
            <a:spLocks noGrp="1" noChangeArrowheads="1"/>
          </p:cNvSpPr>
          <p:nvPr>
            <p:ph idx="1"/>
          </p:nvPr>
        </p:nvSpPr>
        <p:spPr>
          <a:xfrm>
            <a:off x="685800" y="1066800"/>
            <a:ext cx="7772400" cy="5181600"/>
          </a:xfrm>
        </p:spPr>
        <p:txBody>
          <a:bodyPr/>
          <a:lstStyle/>
          <a:p>
            <a:pPr marL="0" indent="0" eaLnBrk="1" hangingPunct="1">
              <a:spcBef>
                <a:spcPct val="25000"/>
              </a:spcBef>
            </a:pPr>
            <a:r>
              <a:rPr lang="el-GR" sz="2200" b="1" dirty="0"/>
              <a:t>Προβολή-Διαφήμιση</a:t>
            </a:r>
            <a:endParaRPr lang="en-US" sz="2200" b="1" dirty="0"/>
          </a:p>
          <a:p>
            <a:pPr marL="0" indent="0" eaLnBrk="1" hangingPunct="1">
              <a:spcBef>
                <a:spcPct val="25000"/>
              </a:spcBef>
            </a:pPr>
            <a:endParaRPr lang="el-GR" sz="2200" b="1" dirty="0"/>
          </a:p>
          <a:p>
            <a:pPr marL="274638" lvl="1" indent="0" eaLnBrk="1" hangingPunct="1">
              <a:spcBef>
                <a:spcPct val="25000"/>
              </a:spcBef>
            </a:pPr>
            <a:r>
              <a:rPr lang="el-GR" dirty="0"/>
              <a:t>Εγγραφή σε μηχανές αναζήτησης και κοινωνικά δίκτυα</a:t>
            </a:r>
            <a:endParaRPr lang="en-US" dirty="0"/>
          </a:p>
          <a:p>
            <a:pPr marL="274638" lvl="1" indent="0" eaLnBrk="1" hangingPunct="1">
              <a:spcBef>
                <a:spcPct val="25000"/>
              </a:spcBef>
            </a:pPr>
            <a:endParaRPr lang="el-GR" dirty="0"/>
          </a:p>
          <a:p>
            <a:pPr marL="274638" lvl="1" indent="0" eaLnBrk="1" hangingPunct="1">
              <a:spcBef>
                <a:spcPct val="25000"/>
              </a:spcBef>
            </a:pPr>
            <a:r>
              <a:rPr lang="el-GR" dirty="0" err="1"/>
              <a:t>Χρησιμοποιήτε</a:t>
            </a:r>
            <a:r>
              <a:rPr lang="el-GR" dirty="0"/>
              <a:t> τη διαφήμιση ώστε να γίνετε γνωστοί   </a:t>
            </a:r>
            <a:endParaRPr lang="en-US" dirty="0"/>
          </a:p>
          <a:p>
            <a:pPr marL="274638" lvl="1" indent="0" eaLnBrk="1" hangingPunct="1">
              <a:spcBef>
                <a:spcPct val="25000"/>
              </a:spcBef>
            </a:pPr>
            <a:endParaRPr lang="el-GR" dirty="0"/>
          </a:p>
          <a:p>
            <a:pPr marL="274638" lvl="1" indent="0" eaLnBrk="1" hangingPunct="1">
              <a:spcBef>
                <a:spcPct val="25000"/>
              </a:spcBef>
            </a:pPr>
            <a:r>
              <a:rPr lang="el-GR" dirty="0"/>
              <a:t>Δοκιμάστε τη διαφημιστική τακτική, π.χ.  </a:t>
            </a:r>
            <a:r>
              <a:rPr lang="el-GR" dirty="0" err="1"/>
              <a:t>Pay</a:t>
            </a:r>
            <a:r>
              <a:rPr lang="el-GR" dirty="0"/>
              <a:t>-</a:t>
            </a:r>
            <a:r>
              <a:rPr lang="el-GR" dirty="0" err="1"/>
              <a:t>Per</a:t>
            </a:r>
            <a:r>
              <a:rPr lang="el-GR" dirty="0"/>
              <a:t>-</a:t>
            </a:r>
            <a:r>
              <a:rPr lang="el-GR" dirty="0" err="1"/>
              <a:t>Click</a:t>
            </a:r>
            <a:r>
              <a:rPr lang="el-GR" dirty="0"/>
              <a:t>                </a:t>
            </a:r>
            <a:endParaRPr lang="en-US" dirty="0"/>
          </a:p>
          <a:p>
            <a:pPr marL="274638" lvl="1" indent="0" eaLnBrk="1" hangingPunct="1">
              <a:spcBef>
                <a:spcPct val="25000"/>
              </a:spcBef>
            </a:pPr>
            <a:endParaRPr lang="el-GR" dirty="0"/>
          </a:p>
          <a:p>
            <a:pPr marL="274638" lvl="1" indent="0" eaLnBrk="1" hangingPunct="1">
              <a:spcBef>
                <a:spcPct val="25000"/>
              </a:spcBef>
            </a:pPr>
            <a:r>
              <a:rPr lang="el-GR" dirty="0"/>
              <a:t>Ξεκινήστε ένα </a:t>
            </a:r>
            <a:r>
              <a:rPr lang="el-GR" dirty="0" err="1"/>
              <a:t>ιστολόγιο</a:t>
            </a:r>
            <a:r>
              <a:rPr lang="el-GR" dirty="0"/>
              <a:t> (</a:t>
            </a:r>
            <a:r>
              <a:rPr lang="el-GR" dirty="0" err="1"/>
              <a:t>blog</a:t>
            </a:r>
            <a:r>
              <a:rPr lang="el-GR" dirty="0"/>
              <a:t>) </a:t>
            </a:r>
          </a:p>
          <a:p>
            <a:pPr marL="274638" lvl="1" indent="0" eaLnBrk="1" hangingPunct="1">
              <a:spcBef>
                <a:spcPct val="25000"/>
              </a:spcBef>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a:t>
            </a:r>
            <a:r>
              <a:rPr lang="en-US" sz="3600" dirty="0">
                <a:solidFill>
                  <a:schemeClr val="accent1">
                    <a:tint val="88000"/>
                    <a:satMod val="150000"/>
                  </a:schemeClr>
                </a:solidFill>
                <a:effectLst>
                  <a:outerShdw blurRad="53975" dist="22860" dir="5400000" algn="tl" rotWithShape="0">
                    <a:srgbClr val="000000">
                      <a:alpha val="55000"/>
                    </a:srgbClr>
                  </a:outerShdw>
                </a:effectLst>
              </a:rPr>
              <a:t>10</a:t>
            </a:r>
            <a:endParaRPr lang="en-US" sz="3600" dirty="0">
              <a:solidFill>
                <a:srgbClr val="FF0000"/>
              </a:solidFill>
              <a:effectLst>
                <a:outerShdw blurRad="53975" dist="22860" dir="5400000" algn="tl" rotWithShape="0">
                  <a:srgbClr val="000000">
                    <a:alpha val="55000"/>
                  </a:srgbClr>
                </a:outerShdw>
              </a:effectLst>
            </a:endParaRPr>
          </a:p>
        </p:txBody>
      </p:sp>
      <p:sp>
        <p:nvSpPr>
          <p:cNvPr id="32771" name="Rectangle 3"/>
          <p:cNvSpPr>
            <a:spLocks noGrp="1" noChangeArrowheads="1"/>
          </p:cNvSpPr>
          <p:nvPr>
            <p:ph idx="1"/>
          </p:nvPr>
        </p:nvSpPr>
        <p:spPr>
          <a:xfrm>
            <a:off x="685800" y="1066800"/>
            <a:ext cx="7772400" cy="5181600"/>
          </a:xfrm>
        </p:spPr>
        <p:txBody>
          <a:bodyPr/>
          <a:lstStyle/>
          <a:p>
            <a:pPr marL="0" indent="0" eaLnBrk="1" hangingPunct="1">
              <a:spcBef>
                <a:spcPct val="25000"/>
              </a:spcBef>
            </a:pPr>
            <a:r>
              <a:rPr lang="el-GR" sz="2200" b="1" dirty="0"/>
              <a:t>Συντήρηση και λειτουργία</a:t>
            </a:r>
            <a:endParaRPr lang="en-US" sz="2200" b="1" dirty="0"/>
          </a:p>
          <a:p>
            <a:pPr marL="274638" lvl="1" indent="0" eaLnBrk="1" hangingPunct="1">
              <a:spcBef>
                <a:spcPct val="25000"/>
              </a:spcBef>
            </a:pPr>
            <a:endParaRPr lang="en-US" dirty="0"/>
          </a:p>
          <a:p>
            <a:pPr marL="274638" lvl="1" indent="0" eaLnBrk="1" hangingPunct="1">
              <a:spcBef>
                <a:spcPct val="25000"/>
              </a:spcBef>
            </a:pPr>
            <a:r>
              <a:rPr lang="el-GR" dirty="0"/>
              <a:t>Ελέγξτε την ασφάλεια της εφαρμογής</a:t>
            </a:r>
            <a:endParaRPr lang="en-US" dirty="0"/>
          </a:p>
          <a:p>
            <a:pPr marL="274638" lvl="1" indent="0" eaLnBrk="1" hangingPunct="1">
              <a:spcBef>
                <a:spcPct val="25000"/>
              </a:spcBef>
            </a:pPr>
            <a:endParaRPr lang="en-US" dirty="0"/>
          </a:p>
          <a:p>
            <a:pPr marL="274638" lvl="1" indent="0" eaLnBrk="1" hangingPunct="1">
              <a:spcBef>
                <a:spcPct val="25000"/>
              </a:spcBef>
            </a:pPr>
            <a:r>
              <a:rPr lang="el-GR" dirty="0"/>
              <a:t>Συνεχής ανανέωση περιεχομένου  </a:t>
            </a:r>
          </a:p>
          <a:p>
            <a:pPr marL="274638" lvl="1" indent="0" eaLnBrk="1" hangingPunct="1">
              <a:spcBef>
                <a:spcPct val="25000"/>
              </a:spcBef>
            </a:pPr>
            <a:endParaRPr lang="en-US" dirty="0"/>
          </a:p>
          <a:p>
            <a:pPr marL="274638" lvl="1" indent="0" eaLnBrk="1" hangingPunct="1">
              <a:spcBef>
                <a:spcPct val="25000"/>
              </a:spcBef>
            </a:pPr>
            <a:r>
              <a:rPr lang="el-GR" dirty="0"/>
              <a:t>Φροντίστε το λογισμικό για </a:t>
            </a:r>
            <a:r>
              <a:rPr lang="el-GR" dirty="0" err="1"/>
              <a:t>analytics</a:t>
            </a:r>
            <a:r>
              <a:rPr lang="el-GR" dirty="0"/>
              <a:t> καθώς και τα SEO που χρησιμοποιείτε    </a:t>
            </a:r>
          </a:p>
          <a:p>
            <a:pPr marL="274638" lvl="1" indent="0" eaLnBrk="1" hangingPunct="1">
              <a:spcBef>
                <a:spcPct val="25000"/>
              </a:spcBef>
            </a:pPr>
            <a:endParaRPr lang="en-US" dirty="0"/>
          </a:p>
          <a:p>
            <a:pPr marL="274638" lvl="1" indent="0" eaLnBrk="1" hangingPunct="1">
              <a:spcBef>
                <a:spcPct val="25000"/>
              </a:spcBef>
            </a:pPr>
            <a:r>
              <a:rPr lang="el-GR" dirty="0"/>
              <a:t>Επιθεωρείτε τακτικά το περιεχόμενο, την προβολή καθώς και τις διαφημίσεις της εφαρμογής σας</a:t>
            </a:r>
          </a:p>
          <a:p>
            <a:pPr marL="274638" lvl="1" indent="0" eaLnBrk="1" hangingPunct="1">
              <a:spcBef>
                <a:spcPct val="25000"/>
              </a:spcBef>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396875"/>
            <a:ext cx="8229600" cy="974725"/>
          </a:xfrm>
        </p:spPr>
        <p:txBody>
          <a:bodyPr/>
          <a:lstStyle/>
          <a:p>
            <a:pPr eaLnBrk="1" hangingPunct="1">
              <a:spcBef>
                <a:spcPct val="50000"/>
              </a:spcBef>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Σχεδιασμός Εφαρμογών Διαδικτύου</a:t>
            </a:r>
            <a:endParaRPr lang="en-US" sz="3600" dirty="0">
              <a:solidFill>
                <a:schemeClr val="accent1">
                  <a:tint val="88000"/>
                  <a:satMod val="150000"/>
                </a:schemeClr>
              </a:solidFill>
              <a:effectLst>
                <a:outerShdw blurRad="53975" dist="22860" dir="5400000" algn="tl" rotWithShape="0">
                  <a:srgbClr val="000000">
                    <a:alpha val="55000"/>
                  </a:srgbClr>
                </a:outerShdw>
              </a:effectLst>
            </a:endParaRPr>
          </a:p>
        </p:txBody>
      </p:sp>
      <p:grpSp>
        <p:nvGrpSpPr>
          <p:cNvPr id="15363" name="Group 75"/>
          <p:cNvGrpSpPr>
            <a:grpSpLocks/>
          </p:cNvGrpSpPr>
          <p:nvPr/>
        </p:nvGrpSpPr>
        <p:grpSpPr bwMode="auto">
          <a:xfrm>
            <a:off x="533400" y="1773708"/>
            <a:ext cx="8262938" cy="4319588"/>
            <a:chOff x="533400" y="1752600"/>
            <a:chExt cx="8263405" cy="4319615"/>
          </a:xfrm>
        </p:grpSpPr>
        <p:sp>
          <p:nvSpPr>
            <p:cNvPr id="15364" name="Rectangle 4"/>
            <p:cNvSpPr>
              <a:spLocks noChangeArrowheads="1"/>
            </p:cNvSpPr>
            <p:nvPr/>
          </p:nvSpPr>
          <p:spPr bwMode="auto">
            <a:xfrm>
              <a:off x="2996604" y="2133602"/>
              <a:ext cx="2646966" cy="3413125"/>
            </a:xfrm>
            <a:prstGeom prst="rect">
              <a:avLst/>
            </a:prstGeom>
            <a:solidFill>
              <a:srgbClr val="C0C0C0"/>
            </a:solidFill>
            <a:ln w="9525">
              <a:solidFill>
                <a:srgbClr val="000000"/>
              </a:solidFill>
              <a:miter lim="800000"/>
              <a:headEnd/>
              <a:tailEnd/>
            </a:ln>
          </p:spPr>
          <p:txBody>
            <a:bodyPr/>
            <a:lstStyle/>
            <a:p>
              <a:endParaRPr lang="el-GR">
                <a:solidFill>
                  <a:schemeClr val="bg1"/>
                </a:solidFill>
              </a:endParaRPr>
            </a:p>
          </p:txBody>
        </p:sp>
        <p:sp>
          <p:nvSpPr>
            <p:cNvPr id="15365" name="Text Box 5"/>
            <p:cNvSpPr txBox="1">
              <a:spLocks noChangeArrowheads="1"/>
            </p:cNvSpPr>
            <p:nvPr/>
          </p:nvSpPr>
          <p:spPr bwMode="auto">
            <a:xfrm>
              <a:off x="533400" y="3276601"/>
              <a:ext cx="2296954" cy="457200"/>
            </a:xfrm>
            <a:prstGeom prst="rect">
              <a:avLst/>
            </a:prstGeom>
            <a:solidFill>
              <a:srgbClr val="FFFFFF"/>
            </a:solidFill>
            <a:ln w="9525">
              <a:solidFill>
                <a:srgbClr val="000000"/>
              </a:solidFill>
              <a:miter lim="800000"/>
              <a:headEnd/>
              <a:tailEnd/>
            </a:ln>
          </p:spPr>
          <p:txBody>
            <a:bodyPr/>
            <a:lstStyle/>
            <a:p>
              <a:pPr algn="ctr"/>
              <a:r>
                <a:rPr lang="el-GR" sz="1800" dirty="0">
                  <a:solidFill>
                    <a:schemeClr val="bg1"/>
                  </a:solidFill>
                </a:rPr>
                <a:t>Αντικείμενο/Σκοπός</a:t>
              </a:r>
            </a:p>
          </p:txBody>
        </p:sp>
        <p:sp>
          <p:nvSpPr>
            <p:cNvPr id="15366" name="Text Box 6"/>
            <p:cNvSpPr txBox="1">
              <a:spLocks noChangeArrowheads="1"/>
            </p:cNvSpPr>
            <p:nvPr/>
          </p:nvSpPr>
          <p:spPr bwMode="auto">
            <a:xfrm>
              <a:off x="533400" y="3962401"/>
              <a:ext cx="2296954" cy="692150"/>
            </a:xfrm>
            <a:prstGeom prst="rect">
              <a:avLst/>
            </a:prstGeom>
            <a:solidFill>
              <a:srgbClr val="FFFFFF"/>
            </a:solidFill>
            <a:ln w="9525">
              <a:solidFill>
                <a:srgbClr val="000000"/>
              </a:solidFill>
              <a:miter lim="800000"/>
              <a:headEnd/>
              <a:tailEnd/>
            </a:ln>
          </p:spPr>
          <p:txBody>
            <a:bodyPr/>
            <a:lstStyle/>
            <a:p>
              <a:pPr algn="ctr"/>
              <a:r>
                <a:rPr lang="el-GR" sz="1800">
                  <a:solidFill>
                    <a:schemeClr val="bg1"/>
                  </a:solidFill>
                </a:rPr>
                <a:t>Σε ποιους απευθύνεται</a:t>
              </a:r>
            </a:p>
          </p:txBody>
        </p:sp>
        <p:sp>
          <p:nvSpPr>
            <p:cNvPr id="15367" name="Text Box 7"/>
            <p:cNvSpPr txBox="1">
              <a:spLocks noChangeArrowheads="1"/>
            </p:cNvSpPr>
            <p:nvPr/>
          </p:nvSpPr>
          <p:spPr bwMode="auto">
            <a:xfrm>
              <a:off x="3118104" y="2428876"/>
              <a:ext cx="2382774" cy="682625"/>
            </a:xfrm>
            <a:prstGeom prst="rect">
              <a:avLst/>
            </a:prstGeom>
            <a:solidFill>
              <a:srgbClr val="FFFFFF"/>
            </a:solidFill>
            <a:ln w="9525">
              <a:solidFill>
                <a:srgbClr val="000000"/>
              </a:solidFill>
              <a:miter lim="800000"/>
              <a:headEnd/>
              <a:tailEnd/>
            </a:ln>
          </p:spPr>
          <p:txBody>
            <a:bodyPr/>
            <a:lstStyle/>
            <a:p>
              <a:pPr algn="ctr"/>
              <a:r>
                <a:rPr lang="el-GR" sz="1600">
                  <a:solidFill>
                    <a:schemeClr val="bg1"/>
                  </a:solidFill>
                </a:rPr>
                <a:t>Διεπαφή Χρήστη</a:t>
              </a:r>
            </a:p>
            <a:p>
              <a:pPr algn="ctr"/>
              <a:r>
                <a:rPr lang="el-GR" sz="1600">
                  <a:solidFill>
                    <a:schemeClr val="bg1"/>
                  </a:solidFill>
                </a:rPr>
                <a:t>Εμφάνιση Περιεχομένου</a:t>
              </a:r>
            </a:p>
          </p:txBody>
        </p:sp>
        <p:sp>
          <p:nvSpPr>
            <p:cNvPr id="15368" name="Text Box 8"/>
            <p:cNvSpPr txBox="1">
              <a:spLocks noChangeArrowheads="1"/>
            </p:cNvSpPr>
            <p:nvPr/>
          </p:nvSpPr>
          <p:spPr bwMode="auto">
            <a:xfrm>
              <a:off x="3118104" y="4572001"/>
              <a:ext cx="2340705" cy="609600"/>
            </a:xfrm>
            <a:prstGeom prst="rect">
              <a:avLst/>
            </a:prstGeom>
            <a:solidFill>
              <a:srgbClr val="FFFFFF"/>
            </a:solidFill>
            <a:ln w="9525">
              <a:solidFill>
                <a:srgbClr val="000000"/>
              </a:solidFill>
              <a:miter lim="800000"/>
              <a:headEnd/>
              <a:tailEnd/>
            </a:ln>
          </p:spPr>
          <p:txBody>
            <a:bodyPr/>
            <a:lstStyle/>
            <a:p>
              <a:pPr algn="ctr"/>
              <a:r>
                <a:rPr lang="el-GR" sz="1600">
                  <a:solidFill>
                    <a:schemeClr val="bg1"/>
                  </a:solidFill>
                </a:rPr>
                <a:t>Τεχνικά Χαρακτηριστικά</a:t>
              </a:r>
            </a:p>
          </p:txBody>
        </p:sp>
        <p:sp>
          <p:nvSpPr>
            <p:cNvPr id="15369" name="Text Box 9"/>
            <p:cNvSpPr txBox="1">
              <a:spLocks noChangeArrowheads="1"/>
            </p:cNvSpPr>
            <p:nvPr/>
          </p:nvSpPr>
          <p:spPr bwMode="auto">
            <a:xfrm>
              <a:off x="5867400" y="1752600"/>
              <a:ext cx="2928958" cy="609600"/>
            </a:xfrm>
            <a:prstGeom prst="rect">
              <a:avLst/>
            </a:prstGeom>
            <a:solidFill>
              <a:srgbClr val="FFFFFF"/>
            </a:solidFill>
            <a:ln w="9525">
              <a:solidFill>
                <a:srgbClr val="000000"/>
              </a:solidFill>
              <a:miter lim="800000"/>
              <a:headEnd/>
              <a:tailEnd/>
            </a:ln>
          </p:spPr>
          <p:txBody>
            <a:bodyPr/>
            <a:lstStyle/>
            <a:p>
              <a:pPr algn="ctr"/>
              <a:r>
                <a:rPr lang="el-GR" sz="1800">
                  <a:solidFill>
                    <a:schemeClr val="bg1"/>
                  </a:solidFill>
                </a:rPr>
                <a:t>Ομοιογένεια</a:t>
              </a:r>
            </a:p>
            <a:p>
              <a:pPr algn="ctr"/>
              <a:r>
                <a:rPr lang="el-GR" sz="1400">
                  <a:solidFill>
                    <a:schemeClr val="bg1"/>
                  </a:solidFill>
                </a:rPr>
                <a:t> (χρώματα, φόρμες, επικεφαλίδες)</a:t>
              </a:r>
            </a:p>
          </p:txBody>
        </p:sp>
        <p:sp>
          <p:nvSpPr>
            <p:cNvPr id="15370" name="Text Box 10"/>
            <p:cNvSpPr txBox="1">
              <a:spLocks noChangeArrowheads="1"/>
            </p:cNvSpPr>
            <p:nvPr/>
          </p:nvSpPr>
          <p:spPr bwMode="auto">
            <a:xfrm>
              <a:off x="5867400" y="2438400"/>
              <a:ext cx="2929405" cy="461963"/>
            </a:xfrm>
            <a:prstGeom prst="rect">
              <a:avLst/>
            </a:prstGeom>
            <a:solidFill>
              <a:srgbClr val="FFFFFF"/>
            </a:solidFill>
            <a:ln w="9525">
              <a:solidFill>
                <a:srgbClr val="000000"/>
              </a:solidFill>
              <a:miter lim="800000"/>
              <a:headEnd/>
              <a:tailEnd/>
            </a:ln>
          </p:spPr>
          <p:txBody>
            <a:bodyPr/>
            <a:lstStyle/>
            <a:p>
              <a:pPr algn="ctr"/>
              <a:r>
                <a:rPr lang="el-GR" sz="1800">
                  <a:solidFill>
                    <a:schemeClr val="bg1"/>
                  </a:solidFill>
                </a:rPr>
                <a:t>Ευχρηστία</a:t>
              </a:r>
            </a:p>
          </p:txBody>
        </p:sp>
        <p:sp>
          <p:nvSpPr>
            <p:cNvPr id="15371" name="Text Box 11"/>
            <p:cNvSpPr txBox="1">
              <a:spLocks noChangeArrowheads="1"/>
            </p:cNvSpPr>
            <p:nvPr/>
          </p:nvSpPr>
          <p:spPr bwMode="auto">
            <a:xfrm>
              <a:off x="5857348" y="3429000"/>
              <a:ext cx="2927968" cy="407988"/>
            </a:xfrm>
            <a:prstGeom prst="rect">
              <a:avLst/>
            </a:prstGeom>
            <a:solidFill>
              <a:srgbClr val="FFFFFF"/>
            </a:solidFill>
            <a:ln w="9525">
              <a:solidFill>
                <a:srgbClr val="000000"/>
              </a:solidFill>
              <a:miter lim="800000"/>
              <a:headEnd/>
              <a:tailEnd/>
            </a:ln>
          </p:spPr>
          <p:txBody>
            <a:bodyPr/>
            <a:lstStyle/>
            <a:p>
              <a:pPr algn="ctr"/>
              <a:r>
                <a:rPr lang="el-GR" sz="1800">
                  <a:solidFill>
                    <a:schemeClr val="bg1"/>
                  </a:solidFill>
                </a:rPr>
                <a:t>Νομικά/Ηθικά θέματα</a:t>
              </a:r>
              <a:r>
                <a:rPr lang="en-US" sz="1800">
                  <a:solidFill>
                    <a:schemeClr val="bg1"/>
                  </a:solidFill>
                </a:rPr>
                <a:t> </a:t>
              </a:r>
            </a:p>
          </p:txBody>
        </p:sp>
        <p:sp>
          <p:nvSpPr>
            <p:cNvPr id="15372" name="Text Box 12"/>
            <p:cNvSpPr txBox="1">
              <a:spLocks noChangeArrowheads="1"/>
            </p:cNvSpPr>
            <p:nvPr/>
          </p:nvSpPr>
          <p:spPr bwMode="auto">
            <a:xfrm>
              <a:off x="5857884" y="3929066"/>
              <a:ext cx="2928958" cy="366713"/>
            </a:xfrm>
            <a:prstGeom prst="rect">
              <a:avLst/>
            </a:prstGeom>
            <a:solidFill>
              <a:srgbClr val="FFFFFF"/>
            </a:solidFill>
            <a:ln w="9525">
              <a:solidFill>
                <a:srgbClr val="000000"/>
              </a:solidFill>
              <a:miter lim="800000"/>
              <a:headEnd/>
              <a:tailEnd/>
            </a:ln>
          </p:spPr>
          <p:txBody>
            <a:bodyPr/>
            <a:lstStyle/>
            <a:p>
              <a:pPr algn="ctr"/>
              <a:r>
                <a:rPr lang="el-GR" sz="1800">
                  <a:solidFill>
                    <a:schemeClr val="bg1"/>
                  </a:solidFill>
                </a:rPr>
                <a:t>Θέματα Ασφάλειας</a:t>
              </a:r>
            </a:p>
          </p:txBody>
        </p:sp>
        <p:sp>
          <p:nvSpPr>
            <p:cNvPr id="15373" name="Text Box 14"/>
            <p:cNvSpPr txBox="1">
              <a:spLocks noChangeArrowheads="1"/>
            </p:cNvSpPr>
            <p:nvPr/>
          </p:nvSpPr>
          <p:spPr bwMode="auto">
            <a:xfrm>
              <a:off x="5857884" y="4429132"/>
              <a:ext cx="2929405" cy="785813"/>
            </a:xfrm>
            <a:prstGeom prst="rect">
              <a:avLst/>
            </a:prstGeom>
            <a:solidFill>
              <a:srgbClr val="FFFFFF"/>
            </a:solidFill>
            <a:ln w="9525">
              <a:solidFill>
                <a:srgbClr val="000000"/>
              </a:solidFill>
              <a:miter lim="800000"/>
              <a:headEnd/>
              <a:tailEnd/>
            </a:ln>
          </p:spPr>
          <p:txBody>
            <a:bodyPr/>
            <a:lstStyle/>
            <a:p>
              <a:pPr algn="ctr"/>
              <a:r>
                <a:rPr lang="el-GR" sz="1600">
                  <a:solidFill>
                    <a:schemeClr val="bg1"/>
                  </a:solidFill>
                </a:rPr>
                <a:t>Μεταφερσιμότητα, Συμβατότητα, Διαλειτουργικότητα</a:t>
              </a:r>
              <a:endParaRPr lang="en-US" sz="1600">
                <a:solidFill>
                  <a:schemeClr val="bg1"/>
                </a:solidFill>
              </a:endParaRPr>
            </a:p>
          </p:txBody>
        </p:sp>
        <p:sp>
          <p:nvSpPr>
            <p:cNvPr id="15374" name="Line 15"/>
            <p:cNvSpPr>
              <a:spLocks noChangeShapeType="1"/>
            </p:cNvSpPr>
            <p:nvPr/>
          </p:nvSpPr>
          <p:spPr bwMode="auto">
            <a:xfrm flipV="1">
              <a:off x="2838768" y="2571751"/>
              <a:ext cx="232220" cy="906463"/>
            </a:xfrm>
            <a:prstGeom prst="line">
              <a:avLst/>
            </a:prstGeom>
            <a:noFill/>
            <a:ln w="9525">
              <a:solidFill>
                <a:srgbClr val="000000"/>
              </a:solidFill>
              <a:round/>
              <a:headEnd/>
              <a:tailEnd type="triangle" w="med" len="med"/>
            </a:ln>
          </p:spPr>
          <p:txBody>
            <a:bodyPr/>
            <a:lstStyle/>
            <a:p>
              <a:endParaRPr lang="el-GR">
                <a:solidFill>
                  <a:schemeClr val="bg1"/>
                </a:solidFill>
              </a:endParaRPr>
            </a:p>
          </p:txBody>
        </p:sp>
        <p:sp>
          <p:nvSpPr>
            <p:cNvPr id="15375" name="Line 16"/>
            <p:cNvSpPr>
              <a:spLocks noChangeShapeType="1"/>
            </p:cNvSpPr>
            <p:nvPr/>
          </p:nvSpPr>
          <p:spPr bwMode="auto">
            <a:xfrm>
              <a:off x="2838769" y="3478212"/>
              <a:ext cx="304472" cy="1236671"/>
            </a:xfrm>
            <a:prstGeom prst="line">
              <a:avLst/>
            </a:prstGeom>
            <a:noFill/>
            <a:ln w="9525">
              <a:solidFill>
                <a:srgbClr val="000000"/>
              </a:solidFill>
              <a:round/>
              <a:headEnd/>
              <a:tailEnd type="triangle" w="med" len="med"/>
            </a:ln>
          </p:spPr>
          <p:txBody>
            <a:bodyPr/>
            <a:lstStyle/>
            <a:p>
              <a:endParaRPr lang="el-GR">
                <a:solidFill>
                  <a:schemeClr val="bg1"/>
                </a:solidFill>
              </a:endParaRPr>
            </a:p>
          </p:txBody>
        </p:sp>
        <p:sp>
          <p:nvSpPr>
            <p:cNvPr id="15376" name="Line 17"/>
            <p:cNvSpPr>
              <a:spLocks noChangeShapeType="1"/>
            </p:cNvSpPr>
            <p:nvPr/>
          </p:nvSpPr>
          <p:spPr bwMode="auto">
            <a:xfrm flipV="1">
              <a:off x="2838769" y="3786189"/>
              <a:ext cx="304472" cy="546099"/>
            </a:xfrm>
            <a:prstGeom prst="line">
              <a:avLst/>
            </a:prstGeom>
            <a:noFill/>
            <a:ln w="9525">
              <a:solidFill>
                <a:srgbClr val="000000"/>
              </a:solidFill>
              <a:round/>
              <a:headEnd/>
              <a:tailEnd type="triangle" w="med" len="med"/>
            </a:ln>
          </p:spPr>
          <p:txBody>
            <a:bodyPr/>
            <a:lstStyle/>
            <a:p>
              <a:endParaRPr lang="el-GR">
                <a:solidFill>
                  <a:schemeClr val="bg1"/>
                </a:solidFill>
              </a:endParaRPr>
            </a:p>
          </p:txBody>
        </p:sp>
        <p:sp>
          <p:nvSpPr>
            <p:cNvPr id="15377" name="Line 18"/>
            <p:cNvSpPr>
              <a:spLocks noChangeShapeType="1"/>
            </p:cNvSpPr>
            <p:nvPr/>
          </p:nvSpPr>
          <p:spPr bwMode="auto">
            <a:xfrm>
              <a:off x="2838768" y="4332288"/>
              <a:ext cx="304472" cy="739786"/>
            </a:xfrm>
            <a:prstGeom prst="line">
              <a:avLst/>
            </a:prstGeom>
            <a:noFill/>
            <a:ln w="9525">
              <a:solidFill>
                <a:srgbClr val="000000"/>
              </a:solidFill>
              <a:round/>
              <a:headEnd/>
              <a:tailEnd type="triangle" w="med" len="med"/>
            </a:ln>
          </p:spPr>
          <p:txBody>
            <a:bodyPr/>
            <a:lstStyle/>
            <a:p>
              <a:endParaRPr lang="el-GR">
                <a:solidFill>
                  <a:schemeClr val="bg1"/>
                </a:solidFill>
              </a:endParaRPr>
            </a:p>
          </p:txBody>
        </p:sp>
        <p:sp>
          <p:nvSpPr>
            <p:cNvPr id="15378" name="Text Box 7"/>
            <p:cNvSpPr txBox="1">
              <a:spLocks noChangeArrowheads="1"/>
            </p:cNvSpPr>
            <p:nvPr/>
          </p:nvSpPr>
          <p:spPr bwMode="auto">
            <a:xfrm>
              <a:off x="3143240" y="3460755"/>
              <a:ext cx="2340705" cy="577845"/>
            </a:xfrm>
            <a:prstGeom prst="rect">
              <a:avLst/>
            </a:prstGeom>
            <a:solidFill>
              <a:srgbClr val="FFFFFF"/>
            </a:solidFill>
            <a:ln w="9525">
              <a:solidFill>
                <a:srgbClr val="000000"/>
              </a:solidFill>
              <a:miter lim="800000"/>
              <a:headEnd/>
              <a:tailEnd/>
            </a:ln>
          </p:spPr>
          <p:txBody>
            <a:bodyPr/>
            <a:lstStyle/>
            <a:p>
              <a:pPr algn="ctr"/>
              <a:r>
                <a:rPr lang="el-GR" sz="1600">
                  <a:solidFill>
                    <a:schemeClr val="bg1"/>
                  </a:solidFill>
                </a:rPr>
                <a:t>Διαχείριση Περιεχομένου</a:t>
              </a:r>
            </a:p>
          </p:txBody>
        </p:sp>
        <p:sp>
          <p:nvSpPr>
            <p:cNvPr id="15379" name="Line 17"/>
            <p:cNvSpPr>
              <a:spLocks noChangeShapeType="1"/>
            </p:cNvSpPr>
            <p:nvPr/>
          </p:nvSpPr>
          <p:spPr bwMode="auto">
            <a:xfrm flipV="1">
              <a:off x="2857489" y="2786058"/>
              <a:ext cx="285752" cy="1500198"/>
            </a:xfrm>
            <a:prstGeom prst="line">
              <a:avLst/>
            </a:prstGeom>
            <a:noFill/>
            <a:ln w="9525">
              <a:solidFill>
                <a:srgbClr val="000000"/>
              </a:solidFill>
              <a:round/>
              <a:headEnd/>
              <a:tailEnd type="triangle" w="med" len="med"/>
            </a:ln>
          </p:spPr>
          <p:txBody>
            <a:bodyPr/>
            <a:lstStyle/>
            <a:p>
              <a:endParaRPr lang="el-GR">
                <a:solidFill>
                  <a:schemeClr val="bg1"/>
                </a:solidFill>
              </a:endParaRPr>
            </a:p>
          </p:txBody>
        </p:sp>
        <p:sp>
          <p:nvSpPr>
            <p:cNvPr id="15380" name="Text Box 13"/>
            <p:cNvSpPr txBox="1">
              <a:spLocks noChangeArrowheads="1"/>
            </p:cNvSpPr>
            <p:nvPr/>
          </p:nvSpPr>
          <p:spPr bwMode="auto">
            <a:xfrm>
              <a:off x="5857884" y="5372114"/>
              <a:ext cx="2928958" cy="700101"/>
            </a:xfrm>
            <a:prstGeom prst="rect">
              <a:avLst/>
            </a:prstGeom>
            <a:solidFill>
              <a:srgbClr val="FFFFFF"/>
            </a:solidFill>
            <a:ln w="9525">
              <a:solidFill>
                <a:srgbClr val="000000"/>
              </a:solidFill>
              <a:miter lim="800000"/>
              <a:headEnd/>
              <a:tailEnd/>
            </a:ln>
          </p:spPr>
          <p:txBody>
            <a:bodyPr/>
            <a:lstStyle/>
            <a:p>
              <a:pPr algn="ctr"/>
              <a:r>
                <a:rPr lang="el-GR" sz="1800" dirty="0">
                  <a:solidFill>
                    <a:schemeClr val="bg1"/>
                  </a:solidFill>
                </a:rPr>
                <a:t>Ολοκλήρωση με εσωτερικές εφαρμογές</a:t>
              </a:r>
              <a:endParaRPr lang="el-GR" sz="1600" dirty="0">
                <a:solidFill>
                  <a:schemeClr val="bg1"/>
                </a:solidFill>
              </a:endParaRPr>
            </a:p>
          </p:txBody>
        </p:sp>
        <p:cxnSp>
          <p:nvCxnSpPr>
            <p:cNvPr id="94" name="Straight Arrow Connector 93"/>
            <p:cNvCxnSpPr>
              <a:stCxn id="15374" idx="0"/>
              <a:endCxn id="15378" idx="1"/>
            </p:cNvCxnSpPr>
            <p:nvPr/>
          </p:nvCxnSpPr>
          <p:spPr>
            <a:xfrm rot="16200000" flipH="1">
              <a:off x="2855257" y="3461547"/>
              <a:ext cx="271464" cy="304817"/>
            </a:xfrm>
            <a:prstGeom prst="straightConnector1">
              <a:avLst/>
            </a:prstGeom>
            <a:ln>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15368" idx="3"/>
              <a:endCxn id="15373" idx="1"/>
            </p:cNvCxnSpPr>
            <p:nvPr/>
          </p:nvCxnSpPr>
          <p:spPr>
            <a:xfrm flipV="1">
              <a:off x="5458103" y="4821257"/>
              <a:ext cx="400073" cy="555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15368" idx="3"/>
              <a:endCxn id="15380" idx="1"/>
            </p:cNvCxnSpPr>
            <p:nvPr/>
          </p:nvCxnSpPr>
          <p:spPr>
            <a:xfrm>
              <a:off x="5458103" y="4876820"/>
              <a:ext cx="400073" cy="84455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15367" idx="3"/>
              <a:endCxn id="15369" idx="1"/>
            </p:cNvCxnSpPr>
            <p:nvPr/>
          </p:nvCxnSpPr>
          <p:spPr>
            <a:xfrm flipV="1">
              <a:off x="5500969" y="2057402"/>
              <a:ext cx="366733" cy="71279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15367" idx="3"/>
              <a:endCxn id="15370" idx="1"/>
            </p:cNvCxnSpPr>
            <p:nvPr/>
          </p:nvCxnSpPr>
          <p:spPr>
            <a:xfrm flipV="1">
              <a:off x="5500969" y="2668594"/>
              <a:ext cx="366733" cy="101601"/>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15378" idx="3"/>
              <a:endCxn id="15371" idx="1"/>
            </p:cNvCxnSpPr>
            <p:nvPr/>
          </p:nvCxnSpPr>
          <p:spPr>
            <a:xfrm flipV="1">
              <a:off x="5483505" y="3632212"/>
              <a:ext cx="373084" cy="11747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15378" idx="3"/>
              <a:endCxn id="15372" idx="1"/>
            </p:cNvCxnSpPr>
            <p:nvPr/>
          </p:nvCxnSpPr>
          <p:spPr>
            <a:xfrm>
              <a:off x="5483505" y="3749687"/>
              <a:ext cx="374671" cy="3619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304800"/>
            <a:ext cx="8183563" cy="1050925"/>
          </a:xfrm>
        </p:spPr>
        <p:txBody>
          <a:bodyPr/>
          <a:lstStyle/>
          <a:p>
            <a:pPr eaLnBrk="1" fontAlgn="auto" hangingPunct="1">
              <a:spcAft>
                <a:spcPts val="0"/>
              </a:spcAft>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Σχεδιασμός Ιστοσελίδων</a:t>
            </a:r>
            <a:endParaRPr lang="en-US" sz="3600" dirty="0">
              <a:solidFill>
                <a:schemeClr val="accent1">
                  <a:tint val="88000"/>
                  <a:satMod val="150000"/>
                </a:schemeClr>
              </a:solidFill>
              <a:effectLst>
                <a:outerShdw blurRad="53975" dist="22860" dir="5400000" algn="tl" rotWithShape="0">
                  <a:srgbClr val="000000">
                    <a:alpha val="55000"/>
                  </a:srgbClr>
                </a:outerShdw>
              </a:effectLst>
            </a:endParaRPr>
          </a:p>
        </p:txBody>
      </p:sp>
      <p:sp>
        <p:nvSpPr>
          <p:cNvPr id="16387" name="Rectangle 3"/>
          <p:cNvSpPr>
            <a:spLocks noGrp="1" noChangeArrowheads="1"/>
          </p:cNvSpPr>
          <p:nvPr>
            <p:ph idx="1"/>
          </p:nvPr>
        </p:nvSpPr>
        <p:spPr>
          <a:xfrm>
            <a:off x="990600" y="1597025"/>
            <a:ext cx="8458200" cy="4651375"/>
          </a:xfrm>
        </p:spPr>
        <p:txBody>
          <a:bodyPr>
            <a:normAutofit fontScale="92500" lnSpcReduction="20000"/>
          </a:bodyPr>
          <a:lstStyle/>
          <a:p>
            <a:pPr marL="0" indent="0" eaLnBrk="1" hangingPunct="1">
              <a:buNone/>
            </a:pPr>
            <a:r>
              <a:rPr lang="el-GR" sz="2200" dirty="0">
                <a:cs typeface="Times New Roman" pitchFamily="18" charset="0"/>
              </a:rPr>
              <a:t>Ποιο είναι το αντικείμενο της εφαρμογής</a:t>
            </a:r>
          </a:p>
          <a:p>
            <a:pPr marL="57150" lvl="1" indent="0" eaLnBrk="1" hangingPunct="1">
              <a:buNone/>
            </a:pPr>
            <a:r>
              <a:rPr lang="el-GR" dirty="0">
                <a:cs typeface="Times New Roman" pitchFamily="18" charset="0"/>
              </a:rPr>
              <a:t>Προσωπική ιστοσελίδα</a:t>
            </a:r>
          </a:p>
          <a:p>
            <a:pPr marL="57150" lvl="1" indent="0" eaLnBrk="1" hangingPunct="1">
              <a:buNone/>
            </a:pPr>
            <a:r>
              <a:rPr lang="el-GR" dirty="0">
                <a:cs typeface="Times New Roman" pitchFamily="18" charset="0"/>
              </a:rPr>
              <a:t>Ιστοσελίδα Εταιρείας; Μη κερδοσκοπικού οργανισμού; Πανεπιστημίου, Νοσοκομείου</a:t>
            </a:r>
          </a:p>
          <a:p>
            <a:pPr marL="0" indent="0" eaLnBrk="1" hangingPunct="1">
              <a:buNone/>
            </a:pPr>
            <a:r>
              <a:rPr lang="el-GR" sz="2200" dirty="0">
                <a:cs typeface="Times New Roman" pitchFamily="18" charset="0"/>
              </a:rPr>
              <a:t>Ποιος είναι ο σκοπός της</a:t>
            </a:r>
          </a:p>
          <a:p>
            <a:pPr marL="57150" lvl="1" indent="0" eaLnBrk="1" hangingPunct="1">
              <a:buNone/>
            </a:pPr>
            <a:r>
              <a:rPr lang="el-GR" dirty="0">
                <a:cs typeface="Times New Roman" pitchFamily="18" charset="0"/>
              </a:rPr>
              <a:t>Πληροφόρηση; Ενημέρωση </a:t>
            </a:r>
          </a:p>
          <a:p>
            <a:pPr marL="57150" lvl="1" indent="0" eaLnBrk="1" hangingPunct="1">
              <a:buNone/>
            </a:pPr>
            <a:r>
              <a:rPr lang="el-GR" dirty="0"/>
              <a:t>Προβολή Πανεπιστημίου; Προβολή προσωπικής έρευνας </a:t>
            </a:r>
            <a:endParaRPr lang="el-GR" dirty="0">
              <a:cs typeface="Times New Roman" pitchFamily="18" charset="0"/>
            </a:endParaRPr>
          </a:p>
          <a:p>
            <a:pPr marL="57150" lvl="1" indent="0" eaLnBrk="1" hangingPunct="1">
              <a:buNone/>
            </a:pPr>
            <a:r>
              <a:rPr lang="el-GR" dirty="0">
                <a:cs typeface="Times New Roman" pitchFamily="18" charset="0"/>
              </a:rPr>
              <a:t>Προσέγγιση πελατών και παρουσίαση καινούριων προϊόντων;</a:t>
            </a:r>
          </a:p>
          <a:p>
            <a:pPr marL="57150" lvl="1" indent="0" eaLnBrk="1" hangingPunct="1">
              <a:buNone/>
            </a:pPr>
            <a:r>
              <a:rPr lang="el-GR" dirty="0">
                <a:cs typeface="Times New Roman" pitchFamily="18" charset="0"/>
              </a:rPr>
              <a:t>Πώληση προϊόντων - Παροχή υπηρεσιών </a:t>
            </a:r>
          </a:p>
          <a:p>
            <a:pPr marL="57150" lvl="1" indent="0" eaLnBrk="1" hangingPunct="1">
              <a:buNone/>
            </a:pPr>
            <a:r>
              <a:rPr lang="el-GR" dirty="0">
                <a:cs typeface="Times New Roman" pitchFamily="18" charset="0"/>
              </a:rPr>
              <a:t>Διεκπεραίωση συναλλαγών μεταξύ εταιρειών ή/και δημόσιων οργανισμών ...</a:t>
            </a:r>
          </a:p>
          <a:p>
            <a:pPr marL="0" indent="0" eaLnBrk="1" hangingPunct="1">
              <a:buNone/>
            </a:pPr>
            <a:r>
              <a:rPr lang="el-GR" sz="2200" dirty="0">
                <a:cs typeface="Times New Roman" pitchFamily="18" charset="0"/>
              </a:rPr>
              <a:t>Ποιο είναι το κοινό στο οποίο απευθύνεται </a:t>
            </a:r>
          </a:p>
          <a:p>
            <a:pPr marL="57150" lvl="1" indent="0" eaLnBrk="1" hangingPunct="1">
              <a:buNone/>
            </a:pPr>
            <a:r>
              <a:rPr lang="el-GR" dirty="0">
                <a:cs typeface="Times New Roman" pitchFamily="18" charset="0"/>
              </a:rPr>
              <a:t>Ενήλικες (περισσότερη πληροφορία); Παιδιά (περισσότερες εικόνες)  Ειδικοί Ηλεκτρονικών Υπολογιστών (μπορεί να περιέχει </a:t>
            </a:r>
            <a:r>
              <a:rPr lang="en-US" dirty="0">
                <a:cs typeface="Times New Roman" pitchFamily="18" charset="0"/>
              </a:rPr>
              <a:t>plug-in)</a:t>
            </a:r>
            <a:r>
              <a:rPr lang="el-GR" dirty="0">
                <a:cs typeface="Times New Roman" pitchFamily="18" charset="0"/>
              </a:rPr>
              <a:t>,  Προσωπικό εταιρείας, Επαγγελματίες, Επιχειρήσεις</a:t>
            </a:r>
            <a:endParaRPr lang="en-US" dirty="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755576" y="0"/>
            <a:ext cx="8183563" cy="1050925"/>
          </a:xfrm>
        </p:spPr>
        <p:txBody>
          <a:bodyPr/>
          <a:lstStyle/>
          <a:p>
            <a:pPr eaLnBrk="1" fontAlgn="auto" hangingPunct="1">
              <a:spcAft>
                <a:spcPts val="0"/>
              </a:spcAft>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Σχεδιασμός Ιστοσελίδων</a:t>
            </a:r>
            <a:endParaRPr lang="en-US" sz="3600" dirty="0">
              <a:solidFill>
                <a:schemeClr val="accent1">
                  <a:tint val="88000"/>
                  <a:satMod val="150000"/>
                </a:schemeClr>
              </a:solidFill>
              <a:effectLst>
                <a:outerShdw blurRad="53975" dist="22860" dir="5400000" algn="tl" rotWithShape="0">
                  <a:srgbClr val="000000">
                    <a:alpha val="55000"/>
                  </a:srgbClr>
                </a:outerShdw>
              </a:effectLst>
            </a:endParaRPr>
          </a:p>
        </p:txBody>
      </p:sp>
      <p:sp>
        <p:nvSpPr>
          <p:cNvPr id="64515" name="Rectangle 3"/>
          <p:cNvSpPr>
            <a:spLocks noGrp="1" noChangeArrowheads="1"/>
          </p:cNvSpPr>
          <p:nvPr>
            <p:ph idx="1"/>
          </p:nvPr>
        </p:nvSpPr>
        <p:spPr>
          <a:xfrm>
            <a:off x="960437" y="1219200"/>
            <a:ext cx="8183563" cy="5072063"/>
          </a:xfrm>
        </p:spPr>
        <p:txBody>
          <a:bodyPr>
            <a:normAutofit fontScale="92500" lnSpcReduction="20000"/>
          </a:bodyPr>
          <a:lstStyle/>
          <a:p>
            <a:pPr marL="0" indent="0" eaLnBrk="1" fontAlgn="auto" hangingPunct="1">
              <a:lnSpc>
                <a:spcPct val="90000"/>
              </a:lnSpc>
              <a:spcAft>
                <a:spcPts val="0"/>
              </a:spcAft>
              <a:buNone/>
              <a:defRPr/>
            </a:pPr>
            <a:r>
              <a:rPr lang="el-GR" b="1" dirty="0"/>
              <a:t> Διεπαφή Χρήστη</a:t>
            </a:r>
          </a:p>
          <a:p>
            <a:pPr marL="72834" indent="0" eaLnBrk="1" fontAlgn="auto" hangingPunct="1">
              <a:lnSpc>
                <a:spcPct val="90000"/>
              </a:lnSpc>
              <a:spcAft>
                <a:spcPts val="0"/>
              </a:spcAft>
              <a:buNone/>
              <a:defRPr/>
            </a:pPr>
            <a:r>
              <a:rPr lang="el-GR" dirty="0"/>
              <a:t>Ομοιομορφία (επικεφαλίδες, κείμενο, φόντο, κλπ)</a:t>
            </a:r>
          </a:p>
          <a:p>
            <a:pPr marL="72834" indent="0" eaLnBrk="1" fontAlgn="auto" hangingPunct="1">
              <a:lnSpc>
                <a:spcPct val="90000"/>
              </a:lnSpc>
              <a:spcAft>
                <a:spcPts val="0"/>
              </a:spcAft>
              <a:buNone/>
              <a:defRPr/>
            </a:pPr>
            <a:r>
              <a:rPr lang="el-GR" dirty="0"/>
              <a:t>Ευχρηστία </a:t>
            </a:r>
          </a:p>
          <a:p>
            <a:pPr marL="72834" indent="0" eaLnBrk="1" fontAlgn="auto" hangingPunct="1">
              <a:lnSpc>
                <a:spcPct val="90000"/>
              </a:lnSpc>
              <a:spcAft>
                <a:spcPts val="0"/>
              </a:spcAft>
              <a:buNone/>
              <a:defRPr/>
            </a:pPr>
            <a:r>
              <a:rPr lang="el-GR" dirty="0"/>
              <a:t>Ευκολία στην πλοήγηση – επιστροφή στην αρχική σελίδα; χάρτης / πίνακας περιεχομένων του κόμβου και των ιστοσελίδων</a:t>
            </a:r>
          </a:p>
          <a:p>
            <a:pPr marL="72834" indent="0" eaLnBrk="1" fontAlgn="auto" hangingPunct="1">
              <a:lnSpc>
                <a:spcPct val="90000"/>
              </a:lnSpc>
              <a:spcAft>
                <a:spcPts val="0"/>
              </a:spcAft>
              <a:buNone/>
              <a:defRPr/>
            </a:pPr>
            <a:r>
              <a:rPr lang="el-GR" dirty="0"/>
              <a:t>Γραφικό περιβάλλον </a:t>
            </a:r>
            <a:endParaRPr lang="en-US" dirty="0"/>
          </a:p>
          <a:p>
            <a:pPr marL="0" indent="0" eaLnBrk="1" fontAlgn="auto" hangingPunct="1">
              <a:lnSpc>
                <a:spcPct val="90000"/>
              </a:lnSpc>
              <a:spcAft>
                <a:spcPts val="0"/>
              </a:spcAft>
              <a:buNone/>
              <a:defRPr/>
            </a:pPr>
            <a:r>
              <a:rPr lang="el-GR" b="1" dirty="0"/>
              <a:t>Εμφάνιση περιεχομένου</a:t>
            </a:r>
          </a:p>
          <a:p>
            <a:pPr marL="72834" indent="0" eaLnBrk="1" fontAlgn="auto" hangingPunct="1">
              <a:spcAft>
                <a:spcPts val="0"/>
              </a:spcAft>
              <a:buNone/>
              <a:defRPr/>
            </a:pPr>
            <a:r>
              <a:rPr lang="el-GR" dirty="0"/>
              <a:t>Οργάνωση και δόμηση του περιεχομένου</a:t>
            </a:r>
          </a:p>
          <a:p>
            <a:pPr marL="72834" lvl="1" indent="0" eaLnBrk="1" fontAlgn="auto" hangingPunct="1">
              <a:spcBef>
                <a:spcPts val="575"/>
              </a:spcBef>
              <a:spcAft>
                <a:spcPts val="0"/>
              </a:spcAft>
              <a:buClr>
                <a:schemeClr val="accent1"/>
              </a:buClr>
              <a:buNone/>
              <a:defRPr/>
            </a:pPr>
            <a:r>
              <a:rPr lang="el-GR" sz="2000" dirty="0"/>
              <a:t>Ανάλυση οθόνης – εμφάνιση ιστοσελίδων και σε μικρότερη ανάλυση</a:t>
            </a:r>
          </a:p>
          <a:p>
            <a:pPr marL="72834" lvl="1" indent="0" eaLnBrk="1" fontAlgn="auto" hangingPunct="1">
              <a:spcBef>
                <a:spcPts val="575"/>
              </a:spcBef>
              <a:spcAft>
                <a:spcPts val="0"/>
              </a:spcAft>
              <a:buClr>
                <a:schemeClr val="accent1"/>
              </a:buClr>
              <a:buNone/>
              <a:defRPr/>
            </a:pPr>
            <a:r>
              <a:rPr lang="el-GR" sz="2000" dirty="0"/>
              <a:t>Διάταξη σελίδας – Πλάτος και μήκος σελίδας </a:t>
            </a:r>
          </a:p>
          <a:p>
            <a:pPr marL="0" indent="0" eaLnBrk="1" fontAlgn="auto" hangingPunct="1">
              <a:lnSpc>
                <a:spcPct val="90000"/>
              </a:lnSpc>
              <a:spcAft>
                <a:spcPts val="0"/>
              </a:spcAft>
              <a:buNone/>
              <a:defRPr/>
            </a:pPr>
            <a:r>
              <a:rPr lang="el-GR" b="1" dirty="0"/>
              <a:t>Διαχείριση περιεχομένου</a:t>
            </a:r>
            <a:endParaRPr lang="en-GB" b="1" dirty="0"/>
          </a:p>
          <a:p>
            <a:pPr marL="72834" indent="0" eaLnBrk="1" fontAlgn="auto" hangingPunct="1">
              <a:lnSpc>
                <a:spcPct val="90000"/>
              </a:lnSpc>
              <a:spcAft>
                <a:spcPts val="0"/>
              </a:spcAft>
              <a:buNone/>
              <a:defRPr/>
            </a:pPr>
            <a:r>
              <a:rPr lang="el-GR" dirty="0"/>
              <a:t>Διαχείριση και εμφάνιση διαφημίσεων</a:t>
            </a:r>
          </a:p>
          <a:p>
            <a:pPr marL="72834" indent="0" eaLnBrk="1" fontAlgn="auto" hangingPunct="1">
              <a:lnSpc>
                <a:spcPct val="90000"/>
              </a:lnSpc>
              <a:spcAft>
                <a:spcPts val="0"/>
              </a:spcAft>
              <a:buNone/>
              <a:defRPr/>
            </a:pPr>
            <a:r>
              <a:rPr lang="el-GR" dirty="0"/>
              <a:t>Επιλογή της πληροφορίας που θα παρουσιαστεί</a:t>
            </a:r>
          </a:p>
          <a:p>
            <a:pPr marL="72834" indent="0" eaLnBrk="1" fontAlgn="auto" hangingPunct="1">
              <a:lnSpc>
                <a:spcPct val="90000"/>
              </a:lnSpc>
              <a:spcAft>
                <a:spcPts val="0"/>
              </a:spcAft>
              <a:buNone/>
              <a:defRPr/>
            </a:pPr>
            <a:r>
              <a:rPr lang="el-GR" dirty="0"/>
              <a:t>Υπηρεσίες αναζήτησης και πρόσβασης στην πληροφορία </a:t>
            </a:r>
          </a:p>
          <a:p>
            <a:pPr marL="72834" indent="0" eaLnBrk="1" fontAlgn="auto" hangingPunct="1">
              <a:lnSpc>
                <a:spcPct val="90000"/>
              </a:lnSpc>
              <a:spcAft>
                <a:spcPts val="0"/>
              </a:spcAft>
              <a:buNone/>
              <a:defRPr/>
            </a:pPr>
            <a:r>
              <a:rPr lang="el-GR" dirty="0"/>
              <a:t>Εμπλέκει ηθικά  και νομικά  ζητήματα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143000"/>
          </a:xfrm>
        </p:spPr>
        <p:txBody>
          <a:bodyPr/>
          <a:lstStyle/>
          <a:p>
            <a:pPr eaLnBrk="1" fontAlgn="auto" hangingPunct="1">
              <a:spcAft>
                <a:spcPts val="0"/>
              </a:spcAft>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Νομικά και Ηθικά Ζητήματα </a:t>
            </a:r>
          </a:p>
        </p:txBody>
      </p:sp>
      <p:sp>
        <p:nvSpPr>
          <p:cNvPr id="18435" name="Content Placeholder 2"/>
          <p:cNvSpPr>
            <a:spLocks noGrp="1"/>
          </p:cNvSpPr>
          <p:nvPr>
            <p:ph idx="1"/>
          </p:nvPr>
        </p:nvSpPr>
        <p:spPr>
          <a:xfrm>
            <a:off x="1363133" y="1848784"/>
            <a:ext cx="7704667" cy="3332816"/>
          </a:xfrm>
        </p:spPr>
        <p:txBody>
          <a:bodyPr>
            <a:normAutofit lnSpcReduction="10000"/>
          </a:bodyPr>
          <a:lstStyle/>
          <a:p>
            <a:pPr eaLnBrk="1" hangingPunct="1">
              <a:spcBef>
                <a:spcPts val="1200"/>
              </a:spcBef>
            </a:pPr>
            <a:r>
              <a:rPr lang="el-GR" sz="2400" b="1" dirty="0"/>
              <a:t>Νομοθετικό πλαίσιο</a:t>
            </a:r>
          </a:p>
          <a:p>
            <a:pPr eaLnBrk="1" hangingPunct="1">
              <a:spcBef>
                <a:spcPts val="1200"/>
              </a:spcBef>
            </a:pPr>
            <a:r>
              <a:rPr lang="el-GR" sz="2400" b="1" dirty="0" err="1"/>
              <a:t>Ιδιωτικότητα</a:t>
            </a:r>
            <a:r>
              <a:rPr lang="el-GR" sz="2400" b="1" dirty="0"/>
              <a:t> (</a:t>
            </a:r>
            <a:r>
              <a:rPr lang="en-GB" sz="2400" b="1" dirty="0"/>
              <a:t>privacy)</a:t>
            </a:r>
            <a:endParaRPr lang="el-GR" sz="2400" b="1" dirty="0"/>
          </a:p>
          <a:p>
            <a:pPr lvl="1" eaLnBrk="1" hangingPunct="1">
              <a:spcBef>
                <a:spcPts val="1200"/>
              </a:spcBef>
            </a:pPr>
            <a:r>
              <a:rPr lang="el-GR" sz="2000" dirty="0"/>
              <a:t>Προστασία προσωπικών δεδομένων</a:t>
            </a:r>
          </a:p>
          <a:p>
            <a:pPr lvl="1" eaLnBrk="1" hangingPunct="1">
              <a:spcBef>
                <a:spcPts val="1200"/>
              </a:spcBef>
            </a:pPr>
            <a:r>
              <a:rPr lang="el-GR" sz="2000" dirty="0"/>
              <a:t>Πολλές φορές σχετίζεται με την ανωνυμία</a:t>
            </a:r>
          </a:p>
          <a:p>
            <a:pPr eaLnBrk="1" hangingPunct="1">
              <a:spcBef>
                <a:spcPts val="1200"/>
              </a:spcBef>
            </a:pPr>
            <a:r>
              <a:rPr lang="el-GR" sz="2400" b="1" dirty="0"/>
              <a:t>Απόρρητο πληροφοριών</a:t>
            </a:r>
          </a:p>
          <a:p>
            <a:pPr lvl="1" eaLnBrk="1" hangingPunct="1">
              <a:spcBef>
                <a:spcPts val="1200"/>
              </a:spcBef>
            </a:pPr>
            <a:r>
              <a:rPr lang="el-GR" sz="2000" dirty="0"/>
              <a:t>Ποιος έχει πρόσβαση στην πληροφορία</a:t>
            </a:r>
          </a:p>
          <a:p>
            <a:pPr eaLnBrk="1" hangingPunct="1">
              <a:spcBef>
                <a:spcPts val="1200"/>
              </a:spcBef>
            </a:pPr>
            <a:r>
              <a:rPr lang="el-GR" sz="2400" b="1" dirty="0"/>
              <a:t>Προστασία πνευματικών δικαιωμάτων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143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Ζητήματα Ασφάλειας</a:t>
            </a:r>
          </a:p>
        </p:txBody>
      </p:sp>
      <p:sp>
        <p:nvSpPr>
          <p:cNvPr id="19459" name="Content Placeholder 2"/>
          <p:cNvSpPr>
            <a:spLocks noGrp="1"/>
          </p:cNvSpPr>
          <p:nvPr>
            <p:ph idx="1"/>
          </p:nvPr>
        </p:nvSpPr>
        <p:spPr>
          <a:xfrm>
            <a:off x="1134533" y="2057400"/>
            <a:ext cx="7704667" cy="3332816"/>
          </a:xfrm>
        </p:spPr>
        <p:txBody>
          <a:bodyPr>
            <a:normAutofit lnSpcReduction="10000"/>
          </a:bodyPr>
          <a:lstStyle/>
          <a:p>
            <a:pPr eaLnBrk="1" hangingPunct="1">
              <a:spcBef>
                <a:spcPts val="1200"/>
              </a:spcBef>
            </a:pPr>
            <a:r>
              <a:rPr lang="el-GR" sz="2400" b="1" dirty="0" err="1"/>
              <a:t>Αυθεντικοποίηση</a:t>
            </a:r>
            <a:r>
              <a:rPr lang="el-GR" sz="2400" b="1" dirty="0"/>
              <a:t>/Πιστοποίηση</a:t>
            </a:r>
            <a:r>
              <a:rPr lang="el-GR" sz="2400" dirty="0"/>
              <a:t> – προσδιορίζει ξεκάθαρα τις οντότητες που εμπλέκονται</a:t>
            </a:r>
          </a:p>
          <a:p>
            <a:pPr lvl="1" eaLnBrk="1" hangingPunct="1">
              <a:spcBef>
                <a:spcPts val="1200"/>
              </a:spcBef>
            </a:pPr>
            <a:r>
              <a:rPr lang="el-GR" sz="2000" dirty="0"/>
              <a:t>Σε κάποιους </a:t>
            </a:r>
            <a:r>
              <a:rPr lang="el-GR" sz="2000" dirty="0" err="1"/>
              <a:t>ιστότοπους</a:t>
            </a:r>
            <a:r>
              <a:rPr lang="el-GR" sz="2000" dirty="0"/>
              <a:t> είναι απαραίτητο να έχουμε περιορισμένη πρόσβαση χρηστών</a:t>
            </a:r>
          </a:p>
          <a:p>
            <a:pPr eaLnBrk="1" hangingPunct="1">
              <a:spcBef>
                <a:spcPts val="1200"/>
              </a:spcBef>
            </a:pPr>
            <a:r>
              <a:rPr lang="el-GR" sz="2400" b="1" dirty="0"/>
              <a:t>Ακεραιότητα περιεχομένου</a:t>
            </a:r>
          </a:p>
          <a:p>
            <a:pPr eaLnBrk="1" hangingPunct="1">
              <a:spcBef>
                <a:spcPts val="1200"/>
              </a:spcBef>
            </a:pPr>
            <a:r>
              <a:rPr lang="el-GR" sz="2400" b="1" dirty="0"/>
              <a:t>Εμπιστευτικότητα</a:t>
            </a:r>
          </a:p>
          <a:p>
            <a:pPr eaLnBrk="1" hangingPunct="1">
              <a:spcBef>
                <a:spcPts val="1200"/>
              </a:spcBef>
            </a:pPr>
            <a:r>
              <a:rPr lang="el-GR" sz="2400" b="1" dirty="0"/>
              <a:t>Διαθεσιμότητα</a:t>
            </a:r>
            <a:r>
              <a:rPr lang="el-GR" sz="2400" dirty="0"/>
              <a:t> – η υπηρεσία θα πρέπει να είναι διαθέσιμη ανά πάσα στιγμή</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457200" y="304800"/>
            <a:ext cx="8183563" cy="1050925"/>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Επιπλέον Τεχνικά Χαρακτηριστικά</a:t>
            </a:r>
            <a:endParaRPr lang="en-US" sz="3600" dirty="0">
              <a:solidFill>
                <a:schemeClr val="accent1">
                  <a:tint val="88000"/>
                  <a:satMod val="150000"/>
                </a:schemeClr>
              </a:solidFill>
              <a:effectLst>
                <a:outerShdw blurRad="53975" dist="22860" dir="5400000" algn="tl" rotWithShape="0">
                  <a:srgbClr val="000000">
                    <a:alpha val="55000"/>
                  </a:srgbClr>
                </a:outerShdw>
              </a:effectLst>
            </a:endParaRPr>
          </a:p>
        </p:txBody>
      </p:sp>
      <p:sp>
        <p:nvSpPr>
          <p:cNvPr id="12291" name="Rectangle 3"/>
          <p:cNvSpPr>
            <a:spLocks noGrp="1" noChangeArrowheads="1"/>
          </p:cNvSpPr>
          <p:nvPr>
            <p:ph idx="1"/>
          </p:nvPr>
        </p:nvSpPr>
        <p:spPr>
          <a:xfrm>
            <a:off x="990600" y="1295400"/>
            <a:ext cx="8107362" cy="5048250"/>
          </a:xfrm>
        </p:spPr>
        <p:txBody>
          <a:bodyPr>
            <a:normAutofit/>
          </a:bodyPr>
          <a:lstStyle/>
          <a:p>
            <a:pPr marL="0" indent="0" eaLnBrk="1" hangingPunct="1">
              <a:buNone/>
              <a:defRPr/>
            </a:pPr>
            <a:r>
              <a:rPr lang="el-GR" sz="2200" b="1" dirty="0"/>
              <a:t>Μεταφερσιμότητα</a:t>
            </a:r>
          </a:p>
          <a:p>
            <a:pPr marL="171450" lvl="1" indent="0" eaLnBrk="1" hangingPunct="1">
              <a:buNone/>
              <a:defRPr/>
            </a:pPr>
            <a:r>
              <a:rPr lang="el-GR" sz="2000" dirty="0"/>
              <a:t>Να μπορεί να λειτουργήσει σε διαφορετικά μηχανήματα με διαφορετικό λειτουργικό σύστημα ή λογισμικό</a:t>
            </a:r>
          </a:p>
          <a:p>
            <a:pPr marL="171450" lvl="1" indent="0" eaLnBrk="1" hangingPunct="1">
              <a:buNone/>
              <a:defRPr/>
            </a:pPr>
            <a:r>
              <a:rPr lang="el-GR" sz="2000" dirty="0"/>
              <a:t>Εάν απαιτείται πρόσθετο λογισμικό να μπορεί να εγκατασταθεί αυτόματα και εύκολα </a:t>
            </a:r>
          </a:p>
          <a:p>
            <a:pPr marL="0" indent="0" eaLnBrk="1" hangingPunct="1">
              <a:buNone/>
              <a:defRPr/>
            </a:pPr>
            <a:r>
              <a:rPr lang="el-GR" sz="2200" b="1" dirty="0"/>
              <a:t>Συμβατότητα</a:t>
            </a:r>
            <a:r>
              <a:rPr lang="el-GR" sz="2200" dirty="0"/>
              <a:t> </a:t>
            </a:r>
          </a:p>
          <a:p>
            <a:pPr marL="171450" lvl="1" indent="0" eaLnBrk="1" hangingPunct="1">
              <a:buNone/>
              <a:defRPr/>
            </a:pPr>
            <a:r>
              <a:rPr lang="el-GR" sz="2000" dirty="0"/>
              <a:t>Να μπορεί να εμφανίζεται με τον ίδιο τρόπο σε όλους τους φυλλομετρητές</a:t>
            </a:r>
          </a:p>
          <a:p>
            <a:pPr marL="0" indent="0" eaLnBrk="1" hangingPunct="1">
              <a:buNone/>
              <a:defRPr/>
            </a:pPr>
            <a:r>
              <a:rPr lang="el-GR" sz="2200" b="1" dirty="0"/>
              <a:t>Διαλειτουργικότητα</a:t>
            </a:r>
            <a:endParaRPr lang="en-US" sz="2200" b="1" dirty="0"/>
          </a:p>
          <a:p>
            <a:pPr marL="171450" lvl="1" indent="0" eaLnBrk="1" hangingPunct="1">
              <a:buNone/>
              <a:defRPr/>
            </a:pPr>
            <a:r>
              <a:rPr lang="el-GR" sz="2000" dirty="0"/>
              <a:t>Δυνατότητα επικοινωνίας και ανταλλαγής δεδομένων με εξωτερικές εφαρμογές</a:t>
            </a:r>
          </a:p>
          <a:p>
            <a:pPr marL="0" indent="0" eaLnBrk="1" hangingPunct="1">
              <a:buNone/>
              <a:defRPr/>
            </a:pPr>
            <a:r>
              <a:rPr lang="el-GR" sz="2200" b="1" dirty="0"/>
              <a:t>Ολοκλήρωση (</a:t>
            </a:r>
            <a:r>
              <a:rPr lang="en-GB" sz="2200" b="1" dirty="0"/>
              <a:t>Integration)</a:t>
            </a:r>
            <a:endParaRPr lang="el-GR" sz="2200" b="1" dirty="0"/>
          </a:p>
          <a:p>
            <a:pPr marL="171450" lvl="1" indent="0" eaLnBrk="1" hangingPunct="1">
              <a:buNone/>
              <a:defRPr/>
            </a:pPr>
            <a:r>
              <a:rPr lang="el-GR" sz="2000" dirty="0"/>
              <a:t>Με τα εσωτερικά πληροφοριακά συστήματα της εταιρείας/ του οργανισμού για τον οποίο αναπτύχθηκε</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1</a:t>
            </a:r>
            <a:endParaRPr lang="en-US" sz="3600" dirty="0">
              <a:solidFill>
                <a:srgbClr val="FF0000"/>
              </a:solidFill>
              <a:effectLst>
                <a:outerShdw blurRad="53975" dist="22860" dir="5400000" algn="tl" rotWithShape="0">
                  <a:srgbClr val="000000">
                    <a:alpha val="55000"/>
                  </a:srgbClr>
                </a:outerShdw>
              </a:effectLst>
            </a:endParaRPr>
          </a:p>
        </p:txBody>
      </p:sp>
      <p:sp>
        <p:nvSpPr>
          <p:cNvPr id="21507" name="Rectangle 3"/>
          <p:cNvSpPr>
            <a:spLocks noGrp="1" noChangeArrowheads="1"/>
          </p:cNvSpPr>
          <p:nvPr>
            <p:ph idx="1"/>
          </p:nvPr>
        </p:nvSpPr>
        <p:spPr>
          <a:xfrm>
            <a:off x="685800" y="1066800"/>
            <a:ext cx="7772400" cy="1066800"/>
          </a:xfrm>
        </p:spPr>
        <p:txBody>
          <a:bodyPr>
            <a:normAutofit fontScale="77500" lnSpcReduction="20000"/>
          </a:bodyPr>
          <a:lstStyle/>
          <a:p>
            <a:pPr marL="0" indent="0" eaLnBrk="1" hangingPunct="1">
              <a:spcBef>
                <a:spcPct val="25000"/>
              </a:spcBef>
              <a:buFont typeface="Wingdings" pitchFamily="2" charset="2"/>
              <a:buNone/>
            </a:pPr>
            <a:r>
              <a:rPr lang="el-GR"/>
              <a:t>Τα παρακάτω αποτελούν τα γενικά βήματα που θα πρέπει να ακολουθηθούν κατά τη διαδικασία ανάπτυξης ιστοτόπων. </a:t>
            </a:r>
          </a:p>
          <a:p>
            <a:pPr marL="0" indent="0" eaLnBrk="1" hangingPunct="1">
              <a:spcBef>
                <a:spcPct val="25000"/>
              </a:spcBef>
              <a:buFont typeface="Wingdings" pitchFamily="2" charset="2"/>
              <a:buNone/>
            </a:pPr>
            <a:r>
              <a:rPr lang="el-GR"/>
              <a:t>Κατά το πρώτο βήμα θα πρέπει να:  </a:t>
            </a:r>
            <a:endParaRPr lang="en-US"/>
          </a:p>
        </p:txBody>
      </p:sp>
      <p:sp>
        <p:nvSpPr>
          <p:cNvPr id="5" name="Rectangle 3"/>
          <p:cNvSpPr txBox="1">
            <a:spLocks noChangeArrowheads="1"/>
          </p:cNvSpPr>
          <p:nvPr/>
        </p:nvSpPr>
        <p:spPr bwMode="auto">
          <a:xfrm>
            <a:off x="685800" y="2133600"/>
            <a:ext cx="7772400" cy="1524000"/>
          </a:xfrm>
          <a:prstGeom prst="rect">
            <a:avLst/>
          </a:prstGeom>
          <a:noFill/>
          <a:ln w="9525">
            <a:solidFill>
              <a:schemeClr val="accent1"/>
            </a:solidFill>
            <a:miter lim="800000"/>
            <a:headEnd/>
            <a:tailEnd/>
          </a:ln>
        </p:spPr>
        <p:txBody>
          <a:bodyPr/>
          <a:lstStyle/>
          <a:p>
            <a:pPr>
              <a:spcBef>
                <a:spcPct val="25000"/>
              </a:spcBef>
              <a:buClr>
                <a:schemeClr val="accent1"/>
              </a:buClr>
              <a:buSzPct val="85000"/>
              <a:defRPr/>
            </a:pPr>
            <a:r>
              <a:rPr lang="el-GR" sz="2000" i="1" dirty="0">
                <a:latin typeface="+mn-lt"/>
              </a:rPr>
              <a:t>έχετε ήδη δώσει τις απατήσεις σας στα ερωτήματα:</a:t>
            </a:r>
          </a:p>
          <a:p>
            <a:pPr>
              <a:spcBef>
                <a:spcPct val="25000"/>
              </a:spcBef>
              <a:buClr>
                <a:schemeClr val="accent1"/>
              </a:buClr>
              <a:buSzPct val="85000"/>
              <a:buFont typeface="Wingdings" pitchFamily="2" charset="2"/>
              <a:buNone/>
              <a:defRPr/>
            </a:pPr>
            <a:r>
              <a:rPr lang="el-GR" sz="2000" dirty="0">
                <a:latin typeface="+mn-lt"/>
              </a:rPr>
              <a:t>Ποιος είναι ο σκοπός για τον οποίο κατασκευάζετε τις   ιστοσελίδες; </a:t>
            </a:r>
          </a:p>
          <a:p>
            <a:pPr>
              <a:spcBef>
                <a:spcPct val="25000"/>
              </a:spcBef>
              <a:buClr>
                <a:schemeClr val="accent1"/>
              </a:buClr>
              <a:buSzPct val="85000"/>
              <a:buFont typeface="Wingdings" pitchFamily="2" charset="2"/>
              <a:buNone/>
              <a:defRPr/>
            </a:pPr>
            <a:r>
              <a:rPr lang="el-GR" sz="2000" dirty="0">
                <a:latin typeface="+mn-lt"/>
              </a:rPr>
              <a:t>Ποιο είναι το κοινό σας; </a:t>
            </a:r>
          </a:p>
          <a:p>
            <a:pPr>
              <a:spcBef>
                <a:spcPct val="25000"/>
              </a:spcBef>
              <a:buClr>
                <a:schemeClr val="accent1"/>
              </a:buClr>
              <a:buSzPct val="85000"/>
              <a:buFont typeface="Wingdings" pitchFamily="2" charset="2"/>
              <a:buNone/>
              <a:defRPr/>
            </a:pPr>
            <a:r>
              <a:rPr lang="el-GR" sz="2000" dirty="0">
                <a:latin typeface="+mn-lt"/>
              </a:rPr>
              <a:t>Ποιο είναι το αντικείμενό σας; </a:t>
            </a:r>
          </a:p>
          <a:p>
            <a:pPr>
              <a:spcBef>
                <a:spcPct val="25000"/>
              </a:spcBef>
              <a:buClr>
                <a:schemeClr val="accent1"/>
              </a:buClr>
              <a:buSzPct val="85000"/>
              <a:buFont typeface="Wingdings" pitchFamily="2" charset="2"/>
              <a:buNone/>
              <a:defRPr/>
            </a:pPr>
            <a:r>
              <a:rPr lang="el-GR" sz="2000" dirty="0">
                <a:latin typeface="+mn-lt"/>
              </a:rPr>
              <a:t> </a:t>
            </a:r>
          </a:p>
          <a:p>
            <a:pPr>
              <a:spcBef>
                <a:spcPct val="25000"/>
              </a:spcBef>
              <a:buClr>
                <a:schemeClr val="accent1"/>
              </a:buClr>
              <a:buSzPct val="85000"/>
              <a:buFont typeface="Wingdings" pitchFamily="2" charset="2"/>
              <a:buNone/>
              <a:defRPr/>
            </a:pPr>
            <a:r>
              <a:rPr lang="el-GR" sz="2000" dirty="0">
                <a:latin typeface="+mn-lt"/>
              </a:rPr>
              <a:t>   </a:t>
            </a:r>
            <a:endParaRPr lang="en-US" sz="2000" dirty="0">
              <a:latin typeface="+mn-lt"/>
            </a:endParaRPr>
          </a:p>
        </p:txBody>
      </p:sp>
      <p:sp>
        <p:nvSpPr>
          <p:cNvPr id="6" name="Rectangle 3"/>
          <p:cNvSpPr txBox="1">
            <a:spLocks noChangeArrowheads="1"/>
          </p:cNvSpPr>
          <p:nvPr/>
        </p:nvSpPr>
        <p:spPr bwMode="auto">
          <a:xfrm>
            <a:off x="685800" y="3657600"/>
            <a:ext cx="7772400" cy="1066800"/>
          </a:xfrm>
          <a:prstGeom prst="rect">
            <a:avLst/>
          </a:prstGeom>
          <a:noFill/>
          <a:ln w="9525">
            <a:solidFill>
              <a:schemeClr val="accent1"/>
            </a:solidFill>
            <a:miter lim="800000"/>
            <a:headEnd/>
            <a:tailEnd/>
          </a:ln>
        </p:spPr>
        <p:txBody>
          <a:bodyPr/>
          <a:lstStyle/>
          <a:p>
            <a:pPr>
              <a:spcBef>
                <a:spcPct val="25000"/>
              </a:spcBef>
              <a:buClr>
                <a:schemeClr val="accent1"/>
              </a:buClr>
              <a:buSzPct val="85000"/>
              <a:defRPr/>
            </a:pPr>
            <a:r>
              <a:rPr lang="el-GR" sz="2000" i="1" dirty="0">
                <a:latin typeface="+mn-lt"/>
              </a:rPr>
              <a:t>έχετε καλύψει ζητήματα που αφορούν τα παρακάτω</a:t>
            </a:r>
            <a:r>
              <a:rPr lang="el-GR" sz="2000" dirty="0">
                <a:latin typeface="+mn-lt"/>
              </a:rPr>
              <a:t>: </a:t>
            </a:r>
          </a:p>
          <a:p>
            <a:pPr>
              <a:spcBef>
                <a:spcPct val="25000"/>
              </a:spcBef>
              <a:buClr>
                <a:schemeClr val="accent1"/>
              </a:buClr>
              <a:buSzPct val="85000"/>
              <a:defRPr/>
            </a:pPr>
            <a:r>
              <a:rPr lang="el-GR" sz="2000" dirty="0">
                <a:latin typeface="+mn-lt"/>
              </a:rPr>
              <a:t>Νομοθετικό πλαίσιο, </a:t>
            </a:r>
            <a:r>
              <a:rPr lang="el-GR" sz="2000" dirty="0" err="1">
                <a:latin typeface="+mn-lt"/>
              </a:rPr>
              <a:t>Ιδιωτικότητα</a:t>
            </a:r>
            <a:r>
              <a:rPr lang="el-GR" sz="2000" dirty="0">
                <a:latin typeface="+mn-lt"/>
              </a:rPr>
              <a:t> (</a:t>
            </a:r>
            <a:r>
              <a:rPr lang="el-GR" sz="2000" dirty="0" err="1">
                <a:latin typeface="+mn-lt"/>
              </a:rPr>
              <a:t>privacy</a:t>
            </a:r>
            <a:r>
              <a:rPr lang="el-GR" sz="2000" dirty="0">
                <a:latin typeface="+mn-lt"/>
              </a:rPr>
              <a:t>), Απόρρητο πληροφοριών, Προστασία πνευματικών δικαιωμάτων</a:t>
            </a:r>
          </a:p>
          <a:p>
            <a:pPr>
              <a:spcBef>
                <a:spcPct val="25000"/>
              </a:spcBef>
              <a:buClr>
                <a:schemeClr val="accent1"/>
              </a:buClr>
              <a:buSzPct val="85000"/>
              <a:buFont typeface="Wingdings" pitchFamily="2" charset="2"/>
              <a:buNone/>
              <a:defRPr/>
            </a:pPr>
            <a:r>
              <a:rPr lang="el-GR" sz="2000" dirty="0">
                <a:latin typeface="+mn-lt"/>
              </a:rPr>
              <a:t> </a:t>
            </a:r>
          </a:p>
          <a:p>
            <a:pPr>
              <a:spcBef>
                <a:spcPct val="25000"/>
              </a:spcBef>
              <a:buClr>
                <a:schemeClr val="accent1"/>
              </a:buClr>
              <a:buSzPct val="85000"/>
              <a:buFont typeface="Wingdings" pitchFamily="2" charset="2"/>
              <a:buNone/>
              <a:defRPr/>
            </a:pPr>
            <a:r>
              <a:rPr lang="el-GR" sz="2000" dirty="0">
                <a:latin typeface="+mn-lt"/>
              </a:rPr>
              <a:t>   </a:t>
            </a:r>
            <a:endParaRPr lang="en-US" sz="2000" dirty="0">
              <a:latin typeface="+mn-lt"/>
            </a:endParaRPr>
          </a:p>
        </p:txBody>
      </p:sp>
      <p:sp>
        <p:nvSpPr>
          <p:cNvPr id="7" name="Rectangle 3"/>
          <p:cNvSpPr txBox="1">
            <a:spLocks noChangeArrowheads="1"/>
          </p:cNvSpPr>
          <p:nvPr/>
        </p:nvSpPr>
        <p:spPr bwMode="auto">
          <a:xfrm>
            <a:off x="685800" y="4724400"/>
            <a:ext cx="7772400" cy="1905000"/>
          </a:xfrm>
          <a:prstGeom prst="rect">
            <a:avLst/>
          </a:prstGeom>
          <a:noFill/>
          <a:ln w="9525">
            <a:solidFill>
              <a:schemeClr val="accent1"/>
            </a:solidFill>
            <a:miter lim="800000"/>
            <a:headEnd/>
            <a:tailEnd/>
          </a:ln>
        </p:spPr>
        <p:txBody>
          <a:bodyPr/>
          <a:lstStyle/>
          <a:p>
            <a:pPr>
              <a:spcBef>
                <a:spcPct val="25000"/>
              </a:spcBef>
              <a:buClr>
                <a:schemeClr val="accent1"/>
              </a:buClr>
              <a:buSzPct val="85000"/>
              <a:defRPr/>
            </a:pPr>
            <a:r>
              <a:rPr lang="el-GR" sz="2000" i="1" dirty="0">
                <a:latin typeface="+mn-lt"/>
              </a:rPr>
              <a:t>έχετε οριστικοποιήσει:</a:t>
            </a:r>
          </a:p>
          <a:p>
            <a:pPr>
              <a:spcBef>
                <a:spcPct val="25000"/>
              </a:spcBef>
              <a:buClr>
                <a:schemeClr val="accent1"/>
              </a:buClr>
              <a:buSzPct val="85000"/>
              <a:defRPr/>
            </a:pPr>
            <a:r>
              <a:rPr lang="el-GR" sz="2000" i="1" dirty="0">
                <a:latin typeface="+mn-lt"/>
              </a:rPr>
              <a:t>Κατοχύρωση του ονόματος του </a:t>
            </a:r>
            <a:r>
              <a:rPr lang="el-GR" sz="2000" i="1" dirty="0" err="1">
                <a:latin typeface="+mn-lt"/>
              </a:rPr>
              <a:t>ιστοτόπου</a:t>
            </a:r>
            <a:r>
              <a:rPr lang="el-GR" sz="2000" i="1" dirty="0">
                <a:latin typeface="+mn-lt"/>
              </a:rPr>
              <a:t> σας. </a:t>
            </a:r>
          </a:p>
          <a:p>
            <a:pPr>
              <a:spcBef>
                <a:spcPct val="25000"/>
              </a:spcBef>
              <a:buClr>
                <a:schemeClr val="accent1"/>
              </a:buClr>
              <a:buSzPct val="85000"/>
              <a:defRPr/>
            </a:pPr>
            <a:r>
              <a:rPr lang="el-GR" sz="1600" dirty="0">
                <a:latin typeface="+mn-lt"/>
              </a:rPr>
              <a:t>Το όνομα του αποτελεί την πρώτη επαφή με τους επισκέπτες του και σίγουρα θέλετε να είναι άριστη </a:t>
            </a:r>
            <a:r>
              <a:rPr lang="el-GR" sz="2000" dirty="0">
                <a:latin typeface="+mn-lt"/>
              </a:rPr>
              <a:t>	</a:t>
            </a:r>
          </a:p>
          <a:p>
            <a:pPr>
              <a:spcBef>
                <a:spcPct val="25000"/>
              </a:spcBef>
              <a:buClr>
                <a:schemeClr val="accent1"/>
              </a:buClr>
              <a:buSzPct val="85000"/>
              <a:buFont typeface="Arial" pitchFamily="34" charset="0"/>
              <a:buChar char="•"/>
              <a:defRPr/>
            </a:pPr>
            <a:r>
              <a:rPr lang="el-GR" sz="2000" dirty="0">
                <a:latin typeface="+mn-lt"/>
              </a:rPr>
              <a:t> Κοστολόγηση   </a:t>
            </a:r>
          </a:p>
          <a:p>
            <a:pPr>
              <a:spcBef>
                <a:spcPct val="25000"/>
              </a:spcBef>
              <a:buClr>
                <a:schemeClr val="accent1"/>
              </a:buClr>
              <a:buSzPct val="85000"/>
              <a:defRPr/>
            </a:pPr>
            <a:r>
              <a:rPr lang="el-GR" sz="2000" dirty="0">
                <a:latin typeface="+mn-lt"/>
              </a:rPr>
              <a:t> </a:t>
            </a:r>
            <a:endParaRPr lang="en-US" sz="2000" dirty="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762000"/>
          </a:xfrm>
        </p:spPr>
        <p:txBody>
          <a:bodyPr/>
          <a:lstStyle/>
          <a:p>
            <a:pPr eaLnBrk="1" hangingPunct="1">
              <a:defRPr/>
            </a:pPr>
            <a:r>
              <a:rPr lang="el-GR" sz="3600" dirty="0">
                <a:solidFill>
                  <a:schemeClr val="accent1">
                    <a:tint val="88000"/>
                    <a:satMod val="150000"/>
                  </a:schemeClr>
                </a:solidFill>
                <a:effectLst>
                  <a:outerShdw blurRad="53975" dist="22860" dir="5400000" algn="tl" rotWithShape="0">
                    <a:srgbClr val="000000">
                      <a:alpha val="55000"/>
                    </a:srgbClr>
                  </a:outerShdw>
                </a:effectLst>
              </a:rPr>
              <a:t>Ανάπτυξη Ιστοσελίδων:</a:t>
            </a:r>
            <a:r>
              <a:rPr lang="en-US" sz="3600" dirty="0">
                <a:solidFill>
                  <a:schemeClr val="accent1">
                    <a:tint val="88000"/>
                    <a:satMod val="150000"/>
                  </a:schemeClr>
                </a:solidFill>
                <a:effectLst>
                  <a:outerShdw blurRad="53975" dist="22860" dir="5400000" algn="tl" rotWithShape="0">
                    <a:srgbClr val="000000">
                      <a:alpha val="55000"/>
                    </a:srgbClr>
                  </a:outerShdw>
                </a:effectLst>
              </a:rPr>
              <a:t> </a:t>
            </a:r>
            <a:r>
              <a:rPr lang="el-GR" sz="3600" dirty="0">
                <a:solidFill>
                  <a:schemeClr val="accent1">
                    <a:tint val="88000"/>
                    <a:satMod val="150000"/>
                  </a:schemeClr>
                </a:solidFill>
                <a:effectLst>
                  <a:outerShdw blurRad="53975" dist="22860" dir="5400000" algn="tl" rotWithShape="0">
                    <a:srgbClr val="000000">
                      <a:alpha val="55000"/>
                    </a:srgbClr>
                  </a:outerShdw>
                </a:effectLst>
              </a:rPr>
              <a:t>Βήμα 2</a:t>
            </a:r>
            <a:endParaRPr lang="en-US" sz="3600" dirty="0">
              <a:solidFill>
                <a:srgbClr val="FF0000"/>
              </a:solidFill>
              <a:effectLst>
                <a:outerShdw blurRad="53975" dist="22860" dir="5400000" algn="tl" rotWithShape="0">
                  <a:srgbClr val="000000">
                    <a:alpha val="55000"/>
                  </a:srgbClr>
                </a:outerShdw>
              </a:effectLst>
            </a:endParaRPr>
          </a:p>
        </p:txBody>
      </p:sp>
      <p:sp>
        <p:nvSpPr>
          <p:cNvPr id="22531" name="Rectangle 3"/>
          <p:cNvSpPr>
            <a:spLocks noGrp="1" noChangeArrowheads="1"/>
          </p:cNvSpPr>
          <p:nvPr>
            <p:ph idx="1"/>
          </p:nvPr>
        </p:nvSpPr>
        <p:spPr>
          <a:xfrm>
            <a:off x="685800" y="1066800"/>
            <a:ext cx="7772400" cy="5181600"/>
          </a:xfrm>
        </p:spPr>
        <p:txBody>
          <a:bodyPr/>
          <a:lstStyle/>
          <a:p>
            <a:pPr marL="0" indent="0" eaLnBrk="1" hangingPunct="1">
              <a:spcBef>
                <a:spcPct val="25000"/>
              </a:spcBef>
            </a:pPr>
            <a:r>
              <a:rPr lang="el-GR" sz="2200" b="1"/>
              <a:t>Επιλογή Πακέτου Ανάπτυξης</a:t>
            </a:r>
            <a:r>
              <a:rPr lang="el-GR" sz="2200"/>
              <a:t> </a:t>
            </a:r>
          </a:p>
          <a:p>
            <a:pPr marL="0" indent="0" eaLnBrk="1" hangingPunct="1">
              <a:spcBef>
                <a:spcPct val="25000"/>
              </a:spcBef>
              <a:buFont typeface="Wingdings" pitchFamily="2" charset="2"/>
              <a:buNone/>
            </a:pPr>
            <a:r>
              <a:rPr lang="el-GR"/>
              <a:t>Ποιο πακέτο ανάπτυξης ιστοσελίδων θα χρησιμοποιήσετε;  Open source ή θα προβείτε στην αγορά νέου; </a:t>
            </a:r>
          </a:p>
          <a:p>
            <a:pPr marL="0" indent="0" eaLnBrk="1" hangingPunct="1">
              <a:spcBef>
                <a:spcPct val="25000"/>
              </a:spcBef>
              <a:buFont typeface="Wingdings" pitchFamily="2" charset="2"/>
              <a:buNone/>
            </a:pPr>
            <a:endParaRPr lang="el-GR" sz="1800"/>
          </a:p>
          <a:p>
            <a:pPr marL="0" indent="0" eaLnBrk="1" hangingPunct="1">
              <a:spcBef>
                <a:spcPct val="25000"/>
              </a:spcBef>
              <a:buFont typeface="Wingdings" pitchFamily="2" charset="2"/>
              <a:buNone/>
            </a:pPr>
            <a:r>
              <a:rPr lang="el-GR" sz="1800"/>
              <a:t>Τα χαρακτηριστικά του πακέτου λογισμικού που θα χρησιμοποιήσετε μπορούν να εξυπηρετήσουν τους στόχους που έχετε θέσει σε προηγούμενα βήματα πχ. υποστηρίζει το είδος του περιεχομένου που θέλετε να προβάλετε. </a:t>
            </a:r>
          </a:p>
          <a:p>
            <a:pPr marL="274638" lvl="1" indent="0" eaLnBrk="1" hangingPunct="1">
              <a:spcBef>
                <a:spcPct val="25000"/>
              </a:spcBef>
            </a:pPr>
            <a:r>
              <a:rPr lang="el-GR" sz="1600"/>
              <a:t>Καλή διαχείριση γραφικών – πολυμέσων,</a:t>
            </a:r>
          </a:p>
          <a:p>
            <a:pPr marL="274638" lvl="1" indent="0" eaLnBrk="1" hangingPunct="1">
              <a:spcBef>
                <a:spcPct val="25000"/>
              </a:spcBef>
            </a:pPr>
            <a:r>
              <a:rPr lang="el-GR" sz="1600"/>
              <a:t>Σύνδεση με βάση δεδομένων</a:t>
            </a:r>
          </a:p>
          <a:p>
            <a:pPr marL="0" indent="0" eaLnBrk="1" hangingPunct="1">
              <a:spcBef>
                <a:spcPct val="25000"/>
              </a:spcBef>
              <a:buFont typeface="Wingdings" pitchFamily="2" charset="2"/>
              <a:buNone/>
            </a:pPr>
            <a:endParaRPr lang="el-GR"/>
          </a:p>
          <a:p>
            <a:pPr marL="0" indent="0" eaLnBrk="1" hangingPunct="1">
              <a:spcBef>
                <a:spcPct val="25000"/>
              </a:spcBef>
              <a:buFont typeface="Wingdings" pitchFamily="2" charset="2"/>
              <a:buNone/>
            </a:pPr>
            <a:r>
              <a:rPr lang="el-GR"/>
              <a:t>Δεν υπάρχει πακέτο λογισμικού που να καλύπτει άριστα όλες τις λύσεις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tapt_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WebTech_chapter1-2_v4.pptx" id="{3A1850A4-B4B2-4B22-86B0-551D387558F3}" vid="{94248D8E-8859-4567-9DDC-9337061CBD08}"/>
    </a:ext>
  </a:ext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WebTech_chapter1-2_v4.pptx" id="{3A1850A4-B4B2-4B22-86B0-551D387558F3}" vid="{61A04B7E-71DF-46A7-81D3-B4214D63C984}"/>
    </a:ext>
  </a:ext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txDef>
      <a:spPr bwMode="auto">
        <a:noFill/>
        <a:ln w="9525">
          <a:noFill/>
          <a:miter lim="800000"/>
          <a:headEnd/>
          <a:tailEnd/>
        </a:ln>
      </a:spPr>
      <a:bodyPr>
        <a:spAutoFit/>
      </a:bodyPr>
      <a:lstStyle>
        <a:defPPr algn="l">
          <a:defRPr dirty="0">
            <a:effectLst/>
          </a:defRPr>
        </a:defPPr>
      </a:lstStyle>
    </a:txDef>
  </a:objectDefaults>
  <a:extraClrSchemeLst/>
  <a:extLst>
    <a:ext uri="{05A4C25C-085E-4340-85A3-A5531E510DB2}">
      <thm15:themeFamily xmlns:thm15="http://schemas.microsoft.com/office/thememl/2012/main" name="WebTech_chapter1-2_v4.pptx" id="{3A1850A4-B4B2-4B22-86B0-551D387558F3}" vid="{4AAEDFE3-6F8C-477D-9BD9-3B6DA5E8F956}"/>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WebTech_chapter1-2_v4</Template>
  <TotalTime>5</TotalTime>
  <Words>1532</Words>
  <Application>Microsoft Office PowerPoint</Application>
  <PresentationFormat>On-screen Show (4:3)</PresentationFormat>
  <Paragraphs>225</Paragraphs>
  <Slides>19</Slides>
  <Notes>19</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19</vt:i4>
      </vt:variant>
    </vt:vector>
  </HeadingPairs>
  <TitlesOfParts>
    <vt:vector size="34" baseType="lpstr">
      <vt:lpstr>Arial</vt:lpstr>
      <vt:lpstr>Calibri</vt:lpstr>
      <vt:lpstr>Cambria</vt:lpstr>
      <vt:lpstr>Corbel</vt:lpstr>
      <vt:lpstr>Franklin Gothic Book</vt:lpstr>
      <vt:lpstr>Perpetua</vt:lpstr>
      <vt:lpstr>Tahoma</vt:lpstr>
      <vt:lpstr>Times New Roman</vt:lpstr>
      <vt:lpstr>Verdana</vt:lpstr>
      <vt:lpstr>Wingdings</vt:lpstr>
      <vt:lpstr>Wingdings 2</vt:lpstr>
      <vt:lpstr>Wingdings 3</vt:lpstr>
      <vt:lpstr>metapt_theme</vt:lpstr>
      <vt:lpstr>Parallax</vt:lpstr>
      <vt:lpstr>Concourse</vt:lpstr>
      <vt:lpstr>Τεχνολογίες Διαδικτύου Εισαγωγή στις Τεχνολογίες Διαδικτύου Εφαρμογές και Υπηρεσίες στο Διαδίκτυο και το Παγκόσμιο Ιστό</vt:lpstr>
      <vt:lpstr>Σχεδιασμός Εφαρμογών Διαδικτύου</vt:lpstr>
      <vt:lpstr>Σχεδιασμός Ιστοσελίδων</vt:lpstr>
      <vt:lpstr>Σχεδιασμός Ιστοσελίδων</vt:lpstr>
      <vt:lpstr>Νομικά και Ηθικά Ζητήματα </vt:lpstr>
      <vt:lpstr>Ζητήματα Ασφάλειας</vt:lpstr>
      <vt:lpstr>Επιπλέον Τεχνικά Χαρακτηριστικά</vt:lpstr>
      <vt:lpstr>Ανάπτυξη Ιστοσελίδων: Βήμα 1</vt:lpstr>
      <vt:lpstr>Ανάπτυξη Ιστοσελίδων: Βήμα 2</vt:lpstr>
      <vt:lpstr>Ανάπτυξη Ιστοσελίδων: Βήμα 3</vt:lpstr>
      <vt:lpstr>Ανάπτυξη Ιστοσελίδων: Βήμα 4α</vt:lpstr>
      <vt:lpstr>Ανάπτυξη Ιστοσελίδων: Βήμα 4β</vt:lpstr>
      <vt:lpstr>Ανάπτυξη Ιστοσελίδων: Βήμα 4γ</vt:lpstr>
      <vt:lpstr>Ανάπτυξη Ιστοσελίδων: Βήμα 5</vt:lpstr>
      <vt:lpstr>Ανάπτυξη Ιστοσελίδων: Βήμα 6</vt:lpstr>
      <vt:lpstr>Ανάπτυξη Ιστοσελίδων: Βήμα 7</vt:lpstr>
      <vt:lpstr>Ανάπτυξη Ιστοσελίδων: Βήμα 8</vt:lpstr>
      <vt:lpstr>Ανάπτυξη Ιστοσελίδων: Βήμα 9</vt:lpstr>
      <vt:lpstr>Ανάπτυξη Ιστοσελίδων: Βήμα 10</vt:lpstr>
    </vt:vector>
  </TitlesOfParts>
  <Company>Unipi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Τεχνολογίες Διαδικτύου Εισαγωγή στις Τεχνολογίες Διαδικτύου Εφαρμογές και Υπηρεσίες στο Διαδίκτυο και το Παγκόσμιο Ιστό</dc:title>
  <dc:creator>Ρόζα Μαυροπόδη</dc:creator>
  <cp:lastModifiedBy>Windows User</cp:lastModifiedBy>
  <cp:revision>2</cp:revision>
  <cp:lastPrinted>1601-01-01T00:00:00Z</cp:lastPrinted>
  <dcterms:created xsi:type="dcterms:W3CDTF">2018-09-28T16:19:15Z</dcterms:created>
  <dcterms:modified xsi:type="dcterms:W3CDTF">2018-10-02T12:46:16Z</dcterms:modified>
</cp:coreProperties>
</file>