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4" r:id="rId5"/>
    <p:sldId id="259" r:id="rId6"/>
    <p:sldId id="265" r:id="rId7"/>
    <p:sldId id="260" r:id="rId8"/>
    <p:sldId id="266" r:id="rId9"/>
    <p:sldId id="267" r:id="rId10"/>
    <p:sldId id="268" r:id="rId11"/>
    <p:sldId id="270" r:id="rId12"/>
    <p:sldId id="271" r:id="rId13"/>
    <p:sldId id="261" r:id="rId14"/>
    <p:sldId id="262" r:id="rId15"/>
    <p:sldId id="263" r:id="rId16"/>
    <p:sldId id="269" r:id="rId17"/>
    <p:sldId id="272" r:id="rId18"/>
    <p:sldId id="273" r:id="rId19"/>
    <p:sldId id="275" r:id="rId20"/>
    <p:sldId id="280" r:id="rId21"/>
    <p:sldId id="281" r:id="rId22"/>
    <p:sldId id="282" r:id="rId23"/>
    <p:sldId id="283" r:id="rId24"/>
    <p:sldId id="284" r:id="rId25"/>
    <p:sldId id="285" r:id="rId26"/>
    <p:sldId id="286" r:id="rId27"/>
    <p:sldId id="287" r:id="rId28"/>
    <p:sldId id="288" r:id="rId29"/>
    <p:sldId id="289" r:id="rId30"/>
    <p:sldId id="290" r:id="rId31"/>
    <p:sldId id="277" r:id="rId32"/>
    <p:sldId id="278" r:id="rId33"/>
    <p:sldId id="279" r:id="rId34"/>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1426" y="8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l-GR" smtClean="0"/>
              <a:t>Στυλ κύριου τίτλου</a:t>
            </a:r>
            <a:endParaRPr lang="en-US" dirty="0"/>
          </a:p>
        </p:txBody>
      </p:sp>
      <p:sp>
        <p:nvSpPr>
          <p:cNvPr id="3" name="Subtitle 2"/>
          <p:cNvSpPr>
            <a:spLocks noGrp="1"/>
          </p:cNvSpPr>
          <p:nvPr>
            <p:ph type="subTitle" idx="1"/>
          </p:nvPr>
        </p:nvSpPr>
        <p:spPr>
          <a:xfrm>
            <a:off x="685800" y="4572000"/>
            <a:ext cx="6461760" cy="1066800"/>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4" name="Slide Number Placeholder 5"/>
          <p:cNvSpPr>
            <a:spLocks noGrp="1"/>
          </p:cNvSpPr>
          <p:nvPr>
            <p:ph type="sldNum" sz="quarter" idx="10"/>
          </p:nvPr>
        </p:nvSpPr>
        <p:spPr>
          <a:ln/>
        </p:spPr>
        <p:txBody>
          <a:bodyPr/>
          <a:lstStyle>
            <a:lvl1pPr>
              <a:defRPr/>
            </a:lvl1pPr>
          </a:lstStyle>
          <a:p>
            <a:pPr>
              <a:defRPr/>
            </a:pPr>
            <a:fld id="{0B07A09F-95C0-4BB7-82AC-A03D840EAD05}" type="slidenum">
              <a:rPr lang="el-GR"/>
              <a:pPr>
                <a:defRPr/>
              </a:pPr>
              <a:t>‹#›</a:t>
            </a:fld>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Date Placeholder 3"/>
          <p:cNvSpPr>
            <a:spLocks noGrp="1"/>
          </p:cNvSpPr>
          <p:nvPr>
            <p:ph type="dt" sz="half" idx="12"/>
          </p:nvPr>
        </p:nvSpPr>
        <p:spPr/>
        <p:txBody>
          <a:bodyPr/>
          <a:lstStyle>
            <a:lvl1pPr>
              <a:defRPr/>
            </a:lvl1pPr>
          </a:lstStyle>
          <a:p>
            <a:pPr>
              <a:defRPr/>
            </a:pPr>
            <a:fld id="{DACFD53D-7B7F-41C3-919F-EEB3B71DC883}" type="datetimeFigureOut">
              <a:rPr lang="el-GR"/>
              <a:pPr>
                <a:defRPr/>
              </a:pPr>
              <a:t>5/5/2013</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16F80A3B-A075-4C34-9A04-3673EA72C051}" type="slidenum">
              <a:rPr lang="el-GR"/>
              <a:pPr>
                <a:defRPr/>
              </a:pPr>
              <a:t>‹#›</a:t>
            </a:fld>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Date Placeholder 3"/>
          <p:cNvSpPr>
            <a:spLocks noGrp="1"/>
          </p:cNvSpPr>
          <p:nvPr>
            <p:ph type="dt" sz="half" idx="12"/>
          </p:nvPr>
        </p:nvSpPr>
        <p:spPr/>
        <p:txBody>
          <a:bodyPr/>
          <a:lstStyle>
            <a:lvl1pPr>
              <a:defRPr/>
            </a:lvl1pPr>
          </a:lstStyle>
          <a:p>
            <a:pPr>
              <a:defRPr/>
            </a:pPr>
            <a:fld id="{61C8AEE5-978E-4654-B135-2AC038CB9C7A}" type="datetimeFigureOut">
              <a:rPr lang="el-GR"/>
              <a:pPr>
                <a:defRPr/>
              </a:pPr>
              <a:t>5/5/2013</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93E6146D-6F97-4B70-A6B9-B2C59495B818}" type="slidenum">
              <a:rPr lang="el-GR"/>
              <a:pPr>
                <a:defRPr/>
              </a:pPr>
              <a:t>‹#›</a:t>
            </a:fld>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Date Placeholder 3"/>
          <p:cNvSpPr>
            <a:spLocks noGrp="1"/>
          </p:cNvSpPr>
          <p:nvPr>
            <p:ph type="dt" sz="half" idx="12"/>
          </p:nvPr>
        </p:nvSpPr>
        <p:spPr/>
        <p:txBody>
          <a:bodyPr/>
          <a:lstStyle>
            <a:lvl1pPr>
              <a:defRPr/>
            </a:lvl1pPr>
          </a:lstStyle>
          <a:p>
            <a:pPr>
              <a:defRPr/>
            </a:pPr>
            <a:fld id="{4FE726CE-F685-4A04-867D-E092A826E0AC}" type="datetimeFigureOut">
              <a:rPr lang="el-GR"/>
              <a:pPr>
                <a:defRPr/>
              </a:pPr>
              <a:t>5/5/2013</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9FEDD614-BB07-483B-A103-5486D379660A}" type="slidenum">
              <a:rPr lang="el-GR"/>
              <a:pPr>
                <a:defRPr/>
              </a:pPr>
              <a:t>‹#›</a:t>
            </a:fld>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Date Placeholder 3"/>
          <p:cNvSpPr>
            <a:spLocks noGrp="1"/>
          </p:cNvSpPr>
          <p:nvPr>
            <p:ph type="dt" sz="half" idx="12"/>
          </p:nvPr>
        </p:nvSpPr>
        <p:spPr/>
        <p:txBody>
          <a:bodyPr/>
          <a:lstStyle>
            <a:lvl1pPr>
              <a:defRPr/>
            </a:lvl1pPr>
          </a:lstStyle>
          <a:p>
            <a:pPr>
              <a:defRPr/>
            </a:pPr>
            <a:fld id="{F3D84B2F-5F5B-46A5-AA9C-AD7196F0CE60}" type="datetimeFigureOut">
              <a:rPr lang="el-GR"/>
              <a:pPr>
                <a:defRPr/>
              </a:pPr>
              <a:t>5/5/2013</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l-GR" smtClean="0"/>
              <a:t>Στυλ κύριου τίτλου</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Slide Number Placeholder 5"/>
          <p:cNvSpPr>
            <a:spLocks noGrp="1"/>
          </p:cNvSpPr>
          <p:nvPr>
            <p:ph type="sldNum" sz="quarter" idx="10"/>
          </p:nvPr>
        </p:nvSpPr>
        <p:spPr>
          <a:ln/>
        </p:spPr>
        <p:txBody>
          <a:bodyPr/>
          <a:lstStyle>
            <a:lvl1pPr>
              <a:defRPr/>
            </a:lvl1pPr>
          </a:lstStyle>
          <a:p>
            <a:pPr>
              <a:defRPr/>
            </a:pPr>
            <a:fld id="{EA7F72B2-5B5A-4B1E-85F7-E56D569AEE95}" type="slidenum">
              <a:rPr lang="el-GR"/>
              <a:pPr>
                <a:defRPr/>
              </a:pPr>
              <a:t>‹#›</a:t>
            </a:fld>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Date Placeholder 3"/>
          <p:cNvSpPr>
            <a:spLocks noGrp="1"/>
          </p:cNvSpPr>
          <p:nvPr>
            <p:ph type="dt" sz="half" idx="12"/>
          </p:nvPr>
        </p:nvSpPr>
        <p:spPr/>
        <p:txBody>
          <a:bodyPr/>
          <a:lstStyle>
            <a:lvl1pPr>
              <a:defRPr/>
            </a:lvl1pPr>
          </a:lstStyle>
          <a:p>
            <a:pPr>
              <a:defRPr/>
            </a:pPr>
            <a:fld id="{8D91CABE-6A4D-40B5-803B-040F43E4E680}" type="datetimeFigureOut">
              <a:rPr lang="el-GR"/>
              <a:pPr>
                <a:defRPr/>
              </a:pPr>
              <a:t>5/5/2013</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Slide Number Placeholder 5"/>
          <p:cNvSpPr>
            <a:spLocks noGrp="1"/>
          </p:cNvSpPr>
          <p:nvPr>
            <p:ph type="sldNum" sz="quarter" idx="10"/>
          </p:nvPr>
        </p:nvSpPr>
        <p:spPr>
          <a:ln/>
        </p:spPr>
        <p:txBody>
          <a:bodyPr/>
          <a:lstStyle>
            <a:lvl1pPr>
              <a:defRPr/>
            </a:lvl1pPr>
          </a:lstStyle>
          <a:p>
            <a:pPr>
              <a:defRPr/>
            </a:pPr>
            <a:fld id="{6D2BE8F0-A1C9-4CC0-8EBF-B4682A02F7A7}" type="slidenum">
              <a:rPr lang="el-GR"/>
              <a:pPr>
                <a:defRPr/>
              </a:pPr>
              <a:t>‹#›</a:t>
            </a:fld>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Date Placeholder 3"/>
          <p:cNvSpPr>
            <a:spLocks noGrp="1"/>
          </p:cNvSpPr>
          <p:nvPr>
            <p:ph type="dt" sz="half" idx="12"/>
          </p:nvPr>
        </p:nvSpPr>
        <p:spPr/>
        <p:txBody>
          <a:bodyPr/>
          <a:lstStyle>
            <a:lvl1pPr>
              <a:defRPr/>
            </a:lvl1pPr>
          </a:lstStyle>
          <a:p>
            <a:pPr>
              <a:defRPr/>
            </a:pPr>
            <a:fld id="{A23D11B5-B938-4850-BDF0-EF8CA37953E8}" type="datetimeFigureOut">
              <a:rPr lang="el-GR"/>
              <a:pPr>
                <a:defRPr/>
              </a:pPr>
              <a:t>5/5/2013</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7" name="Slide Number Placeholder 5"/>
          <p:cNvSpPr>
            <a:spLocks noGrp="1"/>
          </p:cNvSpPr>
          <p:nvPr>
            <p:ph type="sldNum" sz="quarter" idx="10"/>
          </p:nvPr>
        </p:nvSpPr>
        <p:spPr>
          <a:ln/>
        </p:spPr>
        <p:txBody>
          <a:bodyPr/>
          <a:lstStyle>
            <a:lvl1pPr>
              <a:defRPr/>
            </a:lvl1pPr>
          </a:lstStyle>
          <a:p>
            <a:pPr>
              <a:defRPr/>
            </a:pPr>
            <a:fld id="{2A0C4B17-E784-4221-8686-0077F8688925}" type="slidenum">
              <a:rPr lang="el-GR"/>
              <a:pPr>
                <a:defRPr/>
              </a:pPr>
              <a:t>‹#›</a:t>
            </a:fld>
            <a:endParaRPr lang="el-GR"/>
          </a:p>
        </p:txBody>
      </p:sp>
      <p:sp>
        <p:nvSpPr>
          <p:cNvPr id="8" name="Footer Placeholder 4"/>
          <p:cNvSpPr>
            <a:spLocks noGrp="1"/>
          </p:cNvSpPr>
          <p:nvPr>
            <p:ph type="ftr" sz="quarter" idx="11"/>
          </p:nvPr>
        </p:nvSpPr>
        <p:spPr/>
        <p:txBody>
          <a:bodyPr/>
          <a:lstStyle>
            <a:lvl1pPr>
              <a:defRPr/>
            </a:lvl1pPr>
          </a:lstStyle>
          <a:p>
            <a:pPr>
              <a:defRPr/>
            </a:pPr>
            <a:endParaRPr lang="el-GR"/>
          </a:p>
        </p:txBody>
      </p:sp>
      <p:sp>
        <p:nvSpPr>
          <p:cNvPr id="9" name="Date Placeholder 3"/>
          <p:cNvSpPr>
            <a:spLocks noGrp="1"/>
          </p:cNvSpPr>
          <p:nvPr>
            <p:ph type="dt" sz="half" idx="12"/>
          </p:nvPr>
        </p:nvSpPr>
        <p:spPr/>
        <p:txBody>
          <a:bodyPr/>
          <a:lstStyle>
            <a:lvl1pPr>
              <a:defRPr/>
            </a:lvl1pPr>
          </a:lstStyle>
          <a:p>
            <a:pPr>
              <a:defRPr/>
            </a:pPr>
            <a:fld id="{436E5156-CD47-492E-A6F8-987D174A92BB}" type="datetimeFigureOut">
              <a:rPr lang="el-GR"/>
              <a:pPr>
                <a:defRPr/>
              </a:pPr>
              <a:t>5/5/2013</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Slide Number Placeholder 5"/>
          <p:cNvSpPr>
            <a:spLocks noGrp="1"/>
          </p:cNvSpPr>
          <p:nvPr>
            <p:ph type="sldNum" sz="quarter" idx="10"/>
          </p:nvPr>
        </p:nvSpPr>
        <p:spPr>
          <a:ln/>
        </p:spPr>
        <p:txBody>
          <a:bodyPr/>
          <a:lstStyle>
            <a:lvl1pPr>
              <a:defRPr/>
            </a:lvl1pPr>
          </a:lstStyle>
          <a:p>
            <a:pPr>
              <a:defRPr/>
            </a:pPr>
            <a:fld id="{AEC3744D-F398-401E-9241-3A2CFD75EF9B}" type="slidenum">
              <a:rPr lang="el-GR"/>
              <a:pPr>
                <a:defRPr/>
              </a:pPr>
              <a:t>‹#›</a:t>
            </a:fld>
            <a:endParaRPr lang="el-GR"/>
          </a:p>
        </p:txBody>
      </p:sp>
      <p:sp>
        <p:nvSpPr>
          <p:cNvPr id="4" name="Footer Placeholder 4"/>
          <p:cNvSpPr>
            <a:spLocks noGrp="1"/>
          </p:cNvSpPr>
          <p:nvPr>
            <p:ph type="ftr" sz="quarter" idx="11"/>
          </p:nvPr>
        </p:nvSpPr>
        <p:spPr/>
        <p:txBody>
          <a:bodyPr/>
          <a:lstStyle>
            <a:lvl1pPr>
              <a:defRPr/>
            </a:lvl1pPr>
          </a:lstStyle>
          <a:p>
            <a:pPr>
              <a:defRPr/>
            </a:pPr>
            <a:endParaRPr lang="el-GR"/>
          </a:p>
        </p:txBody>
      </p:sp>
      <p:sp>
        <p:nvSpPr>
          <p:cNvPr id="5" name="Date Placeholder 3"/>
          <p:cNvSpPr>
            <a:spLocks noGrp="1"/>
          </p:cNvSpPr>
          <p:nvPr>
            <p:ph type="dt" sz="half" idx="12"/>
          </p:nvPr>
        </p:nvSpPr>
        <p:spPr/>
        <p:txBody>
          <a:bodyPr/>
          <a:lstStyle>
            <a:lvl1pPr>
              <a:defRPr/>
            </a:lvl1pPr>
          </a:lstStyle>
          <a:p>
            <a:pPr>
              <a:defRPr/>
            </a:pPr>
            <a:fld id="{999CDC10-01A2-4EBE-98CB-4784C5B9FA5F}" type="datetimeFigureOut">
              <a:rPr lang="el-GR"/>
              <a:pPr>
                <a:defRPr/>
              </a:pPr>
              <a:t>5/5/2013</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pPr>
              <a:defRPr/>
            </a:pPr>
            <a:fld id="{7F41F250-E1C5-40D3-A105-721B8C2E1136}" type="slidenum">
              <a:rPr lang="el-GR"/>
              <a:pPr>
                <a:defRPr/>
              </a:pPr>
              <a:t>‹#›</a:t>
            </a:fld>
            <a:endParaRPr lang="el-GR"/>
          </a:p>
        </p:txBody>
      </p:sp>
      <p:sp>
        <p:nvSpPr>
          <p:cNvPr id="3" name="Footer Placeholder 4"/>
          <p:cNvSpPr>
            <a:spLocks noGrp="1"/>
          </p:cNvSpPr>
          <p:nvPr>
            <p:ph type="ftr" sz="quarter" idx="11"/>
          </p:nvPr>
        </p:nvSpPr>
        <p:spPr/>
        <p:txBody>
          <a:bodyPr/>
          <a:lstStyle>
            <a:lvl1pPr>
              <a:defRPr/>
            </a:lvl1pPr>
          </a:lstStyle>
          <a:p>
            <a:pPr>
              <a:defRPr/>
            </a:pPr>
            <a:endParaRPr lang="el-GR"/>
          </a:p>
        </p:txBody>
      </p:sp>
      <p:sp>
        <p:nvSpPr>
          <p:cNvPr id="4" name="Date Placeholder 3"/>
          <p:cNvSpPr>
            <a:spLocks noGrp="1"/>
          </p:cNvSpPr>
          <p:nvPr>
            <p:ph type="dt" sz="half" idx="12"/>
          </p:nvPr>
        </p:nvSpPr>
        <p:spPr/>
        <p:txBody>
          <a:bodyPr/>
          <a:lstStyle>
            <a:lvl1pPr>
              <a:defRPr/>
            </a:lvl1pPr>
          </a:lstStyle>
          <a:p>
            <a:pPr>
              <a:defRPr/>
            </a:pPr>
            <a:fld id="{D61E5CDD-DBD0-46C7-947A-B47D32A71EA6}" type="datetimeFigureOut">
              <a:rPr lang="el-GR"/>
              <a:pPr>
                <a:defRPr/>
              </a:pPr>
              <a:t>5/5/2013</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l-GR" smtClean="0"/>
              <a:t>Στυλ κύριου τίτλου</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9" name="Content Placeholder 8"/>
          <p:cNvSpPr>
            <a:spLocks noGrp="1"/>
          </p:cNvSpPr>
          <p:nvPr>
            <p:ph sz="quarter" idx="13"/>
          </p:nvPr>
        </p:nvSpPr>
        <p:spPr>
          <a:xfrm>
            <a:off x="304800" y="381000"/>
            <a:ext cx="7772400" cy="494284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Slide Number Placeholder 5"/>
          <p:cNvSpPr>
            <a:spLocks noGrp="1"/>
          </p:cNvSpPr>
          <p:nvPr>
            <p:ph type="sldNum" sz="quarter" idx="14"/>
          </p:nvPr>
        </p:nvSpPr>
        <p:spPr>
          <a:ln/>
        </p:spPr>
        <p:txBody>
          <a:bodyPr/>
          <a:lstStyle>
            <a:lvl1pPr>
              <a:defRPr/>
            </a:lvl1pPr>
          </a:lstStyle>
          <a:p>
            <a:pPr>
              <a:defRPr/>
            </a:pPr>
            <a:fld id="{B18A50EB-C961-4167-B1B6-4CA64A3CCC71}" type="slidenum">
              <a:rPr lang="el-GR"/>
              <a:pPr>
                <a:defRPr/>
              </a:pPr>
              <a:t>‹#›</a:t>
            </a:fld>
            <a:endParaRPr lang="el-GR"/>
          </a:p>
        </p:txBody>
      </p:sp>
      <p:sp>
        <p:nvSpPr>
          <p:cNvPr id="6" name="Footer Placeholder 4"/>
          <p:cNvSpPr>
            <a:spLocks noGrp="1"/>
          </p:cNvSpPr>
          <p:nvPr>
            <p:ph type="ftr" sz="quarter" idx="15"/>
          </p:nvPr>
        </p:nvSpPr>
        <p:spPr/>
        <p:txBody>
          <a:bodyPr/>
          <a:lstStyle>
            <a:lvl1pPr>
              <a:defRPr/>
            </a:lvl1pPr>
          </a:lstStyle>
          <a:p>
            <a:pPr>
              <a:defRPr/>
            </a:pPr>
            <a:endParaRPr lang="el-GR"/>
          </a:p>
        </p:txBody>
      </p:sp>
      <p:sp>
        <p:nvSpPr>
          <p:cNvPr id="7" name="Date Placeholder 3"/>
          <p:cNvSpPr>
            <a:spLocks noGrp="1"/>
          </p:cNvSpPr>
          <p:nvPr>
            <p:ph type="dt" sz="half" idx="16"/>
          </p:nvPr>
        </p:nvSpPr>
        <p:spPr/>
        <p:txBody>
          <a:bodyPr/>
          <a:lstStyle>
            <a:lvl1pPr>
              <a:defRPr/>
            </a:lvl1pPr>
          </a:lstStyle>
          <a:p>
            <a:pPr>
              <a:defRPr/>
            </a:pPr>
            <a:fld id="{5EDCB009-2C4C-431D-A6F1-69E5C0E29810}" type="datetimeFigureOut">
              <a:rPr lang="el-GR"/>
              <a:pPr>
                <a:defRPr/>
              </a:pPr>
              <a:t>5/5/2013</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l-GR" smtClean="0"/>
              <a:t>Στυλ κύριου τίτλου</a:t>
            </a:r>
            <a:endParaRPr lang="en-US" dirty="0"/>
          </a:p>
        </p:txBody>
      </p:sp>
      <p:sp>
        <p:nvSpPr>
          <p:cNvPr id="3" name="Picture Placeholder 2"/>
          <p:cNvSpPr>
            <a:spLocks noGrp="1"/>
          </p:cNvSpPr>
          <p:nvPr>
            <p:ph type="pic" idx="1"/>
          </p:nvPr>
        </p:nvSpPr>
        <p:spPr>
          <a:xfrm>
            <a:off x="0" y="0"/>
            <a:ext cx="84582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l-GR" noProof="0" smtClean="0"/>
              <a:t>Κάντε κλικ στο εικονίδιο για να προσθέσετε μια εικόνα</a:t>
            </a:r>
            <a:endParaRPr lang="en-US" noProof="0"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Slide Number Placeholder 5"/>
          <p:cNvSpPr>
            <a:spLocks noGrp="1"/>
          </p:cNvSpPr>
          <p:nvPr>
            <p:ph type="sldNum" sz="quarter" idx="10"/>
          </p:nvPr>
        </p:nvSpPr>
        <p:spPr>
          <a:ln/>
        </p:spPr>
        <p:txBody>
          <a:bodyPr/>
          <a:lstStyle>
            <a:lvl1pPr>
              <a:defRPr/>
            </a:lvl1pPr>
          </a:lstStyle>
          <a:p>
            <a:pPr>
              <a:defRPr/>
            </a:pPr>
            <a:fld id="{363CD111-2BF7-44B3-B536-47BC857412E5}" type="slidenum">
              <a:rPr lang="el-GR"/>
              <a:pPr>
                <a:defRPr/>
              </a:pPr>
              <a:t>‹#›</a:t>
            </a:fld>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Date Placeholder 3"/>
          <p:cNvSpPr>
            <a:spLocks noGrp="1"/>
          </p:cNvSpPr>
          <p:nvPr>
            <p:ph type="dt" sz="half" idx="12"/>
          </p:nvPr>
        </p:nvSpPr>
        <p:spPr/>
        <p:txBody>
          <a:bodyPr/>
          <a:lstStyle>
            <a:lvl1pPr>
              <a:defRPr/>
            </a:lvl1pPr>
          </a:lstStyle>
          <a:p>
            <a:pPr>
              <a:defRPr/>
            </a:pPr>
            <a:fld id="{DDA7683F-BB8E-4988-8813-FB55CE662F33}" type="datetimeFigureOut">
              <a:rPr lang="el-GR"/>
              <a:pPr>
                <a:defRPr/>
              </a:pPr>
              <a:t>5/5/2013</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l-GR" smtClean="0"/>
              <a:t>Στυλ κύριου τίτλου</a:t>
            </a:r>
            <a:endParaRPr lang="en-US" dirty="0"/>
          </a:p>
        </p:txBody>
      </p:sp>
      <p:sp>
        <p:nvSpPr>
          <p:cNvPr id="1027" name="Text Placeholder 2"/>
          <p:cNvSpPr>
            <a:spLocks noGrp="1"/>
          </p:cNvSpPr>
          <p:nvPr>
            <p:ph type="body" idx="1"/>
          </p:nvPr>
        </p:nvSpPr>
        <p:spPr bwMode="auto">
          <a:xfrm>
            <a:off x="457200" y="1600200"/>
            <a:ext cx="76200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smtClean="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Slide Number Placeholder 5"/>
          <p:cNvSpPr>
            <a:spLocks noGrp="1"/>
          </p:cNvSpPr>
          <p:nvPr>
            <p:ph type="sldNum" sz="quarter" idx="4"/>
          </p:nvPr>
        </p:nvSpPr>
        <p:spPr>
          <a:xfrm>
            <a:off x="8531225" y="5648325"/>
            <a:ext cx="549275" cy="396875"/>
          </a:xfrm>
          <a:prstGeom prst="bracketPair">
            <a:avLst>
              <a:gd name="adj" fmla="val 17949"/>
            </a:avLst>
          </a:prstGeom>
          <a:ln w="19050">
            <a:solidFill>
              <a:srgbClr val="FFFFFF"/>
            </a:solidFill>
          </a:ln>
        </p:spPr>
        <p:txBody>
          <a:bodyPr vert="horz" lIns="0" tIns="0" rIns="0" bIns="0" rtlCol="0" anchor="ctr"/>
          <a:lstStyle>
            <a:lvl1pPr algn="ctr" fontAlgn="auto">
              <a:spcBef>
                <a:spcPts val="0"/>
              </a:spcBef>
              <a:spcAft>
                <a:spcPts val="0"/>
              </a:spcAft>
              <a:defRPr sz="1800" smtClean="0">
                <a:solidFill>
                  <a:srgbClr val="FFFFFF"/>
                </a:solidFill>
                <a:latin typeface="+mn-lt"/>
                <a:cs typeface="+mn-cs"/>
              </a:defRPr>
            </a:lvl1pPr>
          </a:lstStyle>
          <a:p>
            <a:pPr>
              <a:defRPr/>
            </a:pPr>
            <a:fld id="{30AF9960-FE4E-4E8E-9011-792933BF2ED7}" type="slidenum">
              <a:rPr lang="el-GR"/>
              <a:pPr>
                <a:defRPr/>
              </a:pPr>
              <a:t>‹#›</a:t>
            </a:fld>
            <a:endParaRPr lang="el-GR"/>
          </a:p>
        </p:txBody>
      </p:sp>
      <p:sp>
        <p:nvSpPr>
          <p:cNvPr id="5" name="Footer Placeholder 4"/>
          <p:cNvSpPr>
            <a:spLocks noGrp="1"/>
          </p:cNvSpPr>
          <p:nvPr>
            <p:ph type="ftr" sz="quarter" idx="3"/>
          </p:nvPr>
        </p:nvSpPr>
        <p:spPr>
          <a:xfrm rot="16200000">
            <a:off x="7587456" y="4048919"/>
            <a:ext cx="2366963" cy="365125"/>
          </a:xfrm>
          <a:prstGeom prst="rect">
            <a:avLst/>
          </a:prstGeom>
        </p:spPr>
        <p:txBody>
          <a:bodyPr vert="horz" lIns="91440" tIns="45720" rIns="91440" bIns="45720" rtlCol="0" anchor="ctr"/>
          <a:lstStyle>
            <a:lvl1pPr algn="r" fontAlgn="auto">
              <a:spcBef>
                <a:spcPts val="0"/>
              </a:spcBef>
              <a:spcAft>
                <a:spcPts val="0"/>
              </a:spcAft>
              <a:defRPr sz="1200">
                <a:solidFill>
                  <a:schemeClr val="bg2"/>
                </a:solidFill>
                <a:latin typeface="+mn-lt"/>
                <a:cs typeface="+mn-cs"/>
              </a:defRPr>
            </a:lvl1pPr>
          </a:lstStyle>
          <a:p>
            <a:pPr>
              <a:defRPr/>
            </a:pPr>
            <a:endParaRPr lang="el-GR"/>
          </a:p>
        </p:txBody>
      </p:sp>
      <p:sp>
        <p:nvSpPr>
          <p:cNvPr id="4" name="Date Placeholder 3"/>
          <p:cNvSpPr>
            <a:spLocks noGrp="1"/>
          </p:cNvSpPr>
          <p:nvPr>
            <p:ph type="dt" sz="half" idx="2"/>
          </p:nvPr>
        </p:nvSpPr>
        <p:spPr>
          <a:xfrm rot="16200000">
            <a:off x="7551738" y="1646237"/>
            <a:ext cx="24384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bg2"/>
                </a:solidFill>
                <a:latin typeface="+mn-lt"/>
                <a:cs typeface="+mn-cs"/>
              </a:defRPr>
            </a:lvl1pPr>
          </a:lstStyle>
          <a:p>
            <a:pPr>
              <a:defRPr/>
            </a:pPr>
            <a:fld id="{E668B9B0-881F-4556-901F-80F2D403A5B6}" type="datetimeFigureOut">
              <a:rPr lang="el-GR"/>
              <a:pPr>
                <a:defRPr/>
              </a:pPr>
              <a:t>5/5/2013</a:t>
            </a:fld>
            <a:endParaRPr lang="el-G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fontAlgn="base">
        <a:spcBef>
          <a:spcPct val="0"/>
        </a:spcBef>
        <a:spcAft>
          <a:spcPct val="0"/>
        </a:spcAft>
        <a:defRPr sz="4600" kern="1200" spc="-100">
          <a:solidFill>
            <a:schemeClr val="tx2"/>
          </a:solidFill>
          <a:latin typeface="+mj-lt"/>
          <a:ea typeface="+mj-ea"/>
          <a:cs typeface="+mj-cs"/>
        </a:defRPr>
      </a:lvl1pPr>
      <a:lvl2pPr algn="l" rtl="0" fontAlgn="base">
        <a:spcBef>
          <a:spcPct val="0"/>
        </a:spcBef>
        <a:spcAft>
          <a:spcPct val="0"/>
        </a:spcAft>
        <a:defRPr sz="4600">
          <a:solidFill>
            <a:schemeClr val="tx2"/>
          </a:solidFill>
          <a:latin typeface="Cambria" pitchFamily="18" charset="0"/>
        </a:defRPr>
      </a:lvl2pPr>
      <a:lvl3pPr algn="l" rtl="0" fontAlgn="base">
        <a:spcBef>
          <a:spcPct val="0"/>
        </a:spcBef>
        <a:spcAft>
          <a:spcPct val="0"/>
        </a:spcAft>
        <a:defRPr sz="4600">
          <a:solidFill>
            <a:schemeClr val="tx2"/>
          </a:solidFill>
          <a:latin typeface="Cambria" pitchFamily="18" charset="0"/>
        </a:defRPr>
      </a:lvl3pPr>
      <a:lvl4pPr algn="l" rtl="0" fontAlgn="base">
        <a:spcBef>
          <a:spcPct val="0"/>
        </a:spcBef>
        <a:spcAft>
          <a:spcPct val="0"/>
        </a:spcAft>
        <a:defRPr sz="4600">
          <a:solidFill>
            <a:schemeClr val="tx2"/>
          </a:solidFill>
          <a:latin typeface="Cambria" pitchFamily="18" charset="0"/>
        </a:defRPr>
      </a:lvl4pPr>
      <a:lvl5pPr algn="l" rtl="0" fontAlgn="base">
        <a:spcBef>
          <a:spcPct val="0"/>
        </a:spcBef>
        <a:spcAft>
          <a:spcPct val="0"/>
        </a:spcAft>
        <a:defRPr sz="4600">
          <a:solidFill>
            <a:schemeClr val="tx2"/>
          </a:solidFill>
          <a:latin typeface="Cambria" pitchFamily="18" charset="0"/>
        </a:defRPr>
      </a:lvl5pPr>
      <a:lvl6pPr marL="457200" algn="l" rtl="0" fontAlgn="base">
        <a:spcBef>
          <a:spcPct val="0"/>
        </a:spcBef>
        <a:spcAft>
          <a:spcPct val="0"/>
        </a:spcAft>
        <a:defRPr sz="4600">
          <a:solidFill>
            <a:schemeClr val="tx2"/>
          </a:solidFill>
          <a:latin typeface="Cambria" pitchFamily="18" charset="0"/>
        </a:defRPr>
      </a:lvl6pPr>
      <a:lvl7pPr marL="914400" algn="l" rtl="0" fontAlgn="base">
        <a:spcBef>
          <a:spcPct val="0"/>
        </a:spcBef>
        <a:spcAft>
          <a:spcPct val="0"/>
        </a:spcAft>
        <a:defRPr sz="4600">
          <a:solidFill>
            <a:schemeClr val="tx2"/>
          </a:solidFill>
          <a:latin typeface="Cambria" pitchFamily="18" charset="0"/>
        </a:defRPr>
      </a:lvl7pPr>
      <a:lvl8pPr marL="1371600" algn="l" rtl="0" fontAlgn="base">
        <a:spcBef>
          <a:spcPct val="0"/>
        </a:spcBef>
        <a:spcAft>
          <a:spcPct val="0"/>
        </a:spcAft>
        <a:defRPr sz="4600">
          <a:solidFill>
            <a:schemeClr val="tx2"/>
          </a:solidFill>
          <a:latin typeface="Cambria" pitchFamily="18" charset="0"/>
        </a:defRPr>
      </a:lvl8pPr>
      <a:lvl9pPr marL="1828800" algn="l" rtl="0" fontAlgn="base">
        <a:spcBef>
          <a:spcPct val="0"/>
        </a:spcBef>
        <a:spcAft>
          <a:spcPct val="0"/>
        </a:spcAft>
        <a:defRPr sz="4600">
          <a:solidFill>
            <a:schemeClr val="tx2"/>
          </a:solidFill>
          <a:latin typeface="Cambria" pitchFamily="18" charset="0"/>
        </a:defRPr>
      </a:lvl9pPr>
    </p:titleStyle>
    <p:bodyStyle>
      <a:lvl1pPr marL="342900" indent="-228600" algn="l" rtl="0" fontAlgn="base">
        <a:spcBef>
          <a:spcPct val="20000"/>
        </a:spcBef>
        <a:spcAft>
          <a:spcPct val="0"/>
        </a:spcAft>
        <a:buClr>
          <a:schemeClr val="accent1"/>
        </a:buClr>
        <a:buFont typeface="Arial" charset="0"/>
        <a:buChar char="•"/>
        <a:defRPr sz="2200" kern="1200">
          <a:solidFill>
            <a:schemeClr val="tx1"/>
          </a:solidFill>
          <a:latin typeface="+mn-lt"/>
          <a:ea typeface="+mn-ea"/>
          <a:cs typeface="+mn-cs"/>
        </a:defRPr>
      </a:lvl1pPr>
      <a:lvl2pPr marL="639763" indent="-228600" algn="l" rtl="0" fontAlgn="base">
        <a:spcBef>
          <a:spcPct val="20000"/>
        </a:spcBef>
        <a:spcAft>
          <a:spcPct val="0"/>
        </a:spcAft>
        <a:buClr>
          <a:schemeClr val="accent2"/>
        </a:buClr>
        <a:buFont typeface="Arial" charset="0"/>
        <a:buChar char="•"/>
        <a:defRPr sz="2000" kern="1200">
          <a:solidFill>
            <a:schemeClr val="tx1"/>
          </a:solidFill>
          <a:latin typeface="+mn-lt"/>
          <a:ea typeface="+mn-ea"/>
          <a:cs typeface="+mn-cs"/>
        </a:defRPr>
      </a:lvl2pPr>
      <a:lvl3pPr marL="1004888" indent="-228600" algn="l" rtl="0" fontAlgn="base">
        <a:spcBef>
          <a:spcPct val="20000"/>
        </a:spcBef>
        <a:spcAft>
          <a:spcPct val="0"/>
        </a:spcAft>
        <a:buClr>
          <a:srgbClr val="D2CB6C"/>
        </a:buClr>
        <a:buFont typeface="Arial" charset="0"/>
        <a:buChar char="•"/>
        <a:defRPr kern="1200">
          <a:solidFill>
            <a:schemeClr val="tx1"/>
          </a:solidFill>
          <a:latin typeface="+mn-lt"/>
          <a:ea typeface="+mn-ea"/>
          <a:cs typeface="+mn-cs"/>
        </a:defRPr>
      </a:lvl3pPr>
      <a:lvl4pPr marL="1279525" indent="-228600" algn="l" rtl="0" fontAlgn="base">
        <a:spcBef>
          <a:spcPct val="20000"/>
        </a:spcBef>
        <a:spcAft>
          <a:spcPct val="0"/>
        </a:spcAft>
        <a:buClr>
          <a:srgbClr val="95A39D"/>
        </a:buClr>
        <a:buFont typeface="Arial" charset="0"/>
        <a:buChar char="•"/>
        <a:defRPr sz="1600" kern="1200">
          <a:solidFill>
            <a:schemeClr val="tx1"/>
          </a:solidFill>
          <a:latin typeface="+mn-lt"/>
          <a:ea typeface="+mn-ea"/>
          <a:cs typeface="+mn-cs"/>
        </a:defRPr>
      </a:lvl4pPr>
      <a:lvl5pPr marL="1554163" indent="-228600" algn="l" rtl="0" fontAlgn="base">
        <a:spcBef>
          <a:spcPct val="20000"/>
        </a:spcBef>
        <a:spcAft>
          <a:spcPct val="0"/>
        </a:spcAft>
        <a:buClr>
          <a:srgbClr val="C89F5D"/>
        </a:buClr>
        <a:buFont typeface="Arial"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google.gr/url?sa=i&amp;source=images&amp;cd=&amp;cad=rja&amp;docid=CNSWOiwLecjKLM&amp;tbnid=_nSchxgWwyG4xM:&amp;ved=0CAgQjRwwAA&amp;url=http://www.html-form-guide.com/php-form/php-login-form.html&amp;ei=PiV6UaHKDsfCtAbDyYD4DQ&amp;psig=AFQjCNHISebPgfdti7qEyqI6Kjt7L8_tJw&amp;ust=1367045822270858" TargetMode="Externa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hyperlink" Target="http://www.google.gr/url?sa=i&amp;source=images&amp;cd=&amp;cad=rja&amp;docid=OJb7lThhPs3ErM&amp;tbnid=kmuNMlU78AS7ZM:&amp;ved=0CAgQjRwwAA&amp;url=http://www.java2s.com/Tutorial/CSharp/0460__GUI-Windows-Forms/EmptyForm.htm&amp;ei=NSZ6UYP7OoThtQaI7YHgDQ&amp;psig=AFQjCNEchboaxiZJV5NWys0g5imtzQqXUQ&amp;ust=1367046069998792" TargetMode="Externa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pPr fontAlgn="auto">
              <a:spcAft>
                <a:spcPts val="0"/>
              </a:spcAft>
              <a:defRPr/>
            </a:pPr>
            <a:r>
              <a:rPr lang="el-GR" dirty="0" smtClean="0"/>
              <a:t>Ρόλοι Χρηστών – </a:t>
            </a:r>
            <a:r>
              <a:rPr lang="en-US" dirty="0" smtClean="0"/>
              <a:t>User Roles</a:t>
            </a:r>
            <a:endParaRPr lang="el-GR" dirty="0"/>
          </a:p>
        </p:txBody>
      </p:sp>
      <p:sp>
        <p:nvSpPr>
          <p:cNvPr id="3" name="Υπότιτλος 2"/>
          <p:cNvSpPr>
            <a:spLocks noGrp="1"/>
          </p:cNvSpPr>
          <p:nvPr>
            <p:ph type="subTitle" idx="1"/>
          </p:nvPr>
        </p:nvSpPr>
        <p:spPr>
          <a:xfrm>
            <a:off x="685800" y="4572000"/>
            <a:ext cx="6461125" cy="1066800"/>
          </a:xfrm>
        </p:spPr>
        <p:txBody>
          <a:bodyPr rtlCol="0"/>
          <a:lstStyle/>
          <a:p>
            <a:pPr fontAlgn="auto">
              <a:spcAft>
                <a:spcPts val="0"/>
              </a:spcAft>
              <a:buFont typeface="Arial" pitchFamily="34" charset="0"/>
              <a:buNone/>
              <a:defRPr/>
            </a:pPr>
            <a:endParaRPr lang="el-G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Τίτλος 1"/>
          <p:cNvSpPr>
            <a:spLocks noGrp="1"/>
          </p:cNvSpPr>
          <p:nvPr>
            <p:ph type="title"/>
          </p:nvPr>
        </p:nvSpPr>
        <p:spPr>
          <a:xfrm>
            <a:off x="0" y="115888"/>
            <a:ext cx="8459788" cy="981075"/>
          </a:xfrm>
        </p:spPr>
        <p:txBody>
          <a:bodyPr>
            <a:normAutofit/>
          </a:bodyPr>
          <a:lstStyle/>
          <a:p>
            <a:pPr fontAlgn="auto">
              <a:spcAft>
                <a:spcPts val="0"/>
              </a:spcAft>
              <a:defRPr/>
            </a:pPr>
            <a:endParaRPr lang="el-GR" sz="3600" dirty="0" smtClean="0"/>
          </a:p>
        </p:txBody>
      </p:sp>
      <p:pic>
        <p:nvPicPr>
          <p:cNvPr id="22530" name="Picture 2"/>
          <p:cNvPicPr>
            <a:picLocks noGrp="1" noChangeAspect="1" noChangeArrowheads="1"/>
          </p:cNvPicPr>
          <p:nvPr>
            <p:ph idx="1"/>
          </p:nvPr>
        </p:nvPicPr>
        <p:blipFill>
          <a:blip r:embed="rId2"/>
          <a:srcRect/>
          <a:stretch>
            <a:fillRect/>
          </a:stretch>
        </p:blipFill>
        <p:spPr>
          <a:xfrm>
            <a:off x="0" y="1773238"/>
            <a:ext cx="8459788" cy="4508500"/>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fontAlgn="auto">
              <a:spcAft>
                <a:spcPts val="0"/>
              </a:spcAft>
              <a:defRPr/>
            </a:pPr>
            <a:r>
              <a:rPr lang="el-GR" dirty="0" smtClean="0"/>
              <a:t>Προσδιορισμός δικαιωμάτων σε ρόλους</a:t>
            </a:r>
            <a:endParaRPr lang="el-GR" dirty="0"/>
          </a:p>
        </p:txBody>
      </p:sp>
      <p:pic>
        <p:nvPicPr>
          <p:cNvPr id="23554" name="Picture 2"/>
          <p:cNvPicPr>
            <a:picLocks noGrp="1" noChangeAspect="1" noChangeArrowheads="1"/>
          </p:cNvPicPr>
          <p:nvPr>
            <p:ph idx="1"/>
          </p:nvPr>
        </p:nvPicPr>
        <p:blipFill>
          <a:blip r:embed="rId2"/>
          <a:srcRect/>
          <a:stretch>
            <a:fillRect/>
          </a:stretch>
        </p:blipFill>
        <p:spPr>
          <a:xfrm>
            <a:off x="0" y="1901825"/>
            <a:ext cx="8459788" cy="4956175"/>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fontAlgn="auto">
              <a:spcAft>
                <a:spcPts val="0"/>
              </a:spcAft>
              <a:defRPr/>
            </a:pPr>
            <a:endParaRPr lang="el-GR"/>
          </a:p>
        </p:txBody>
      </p:sp>
      <p:pic>
        <p:nvPicPr>
          <p:cNvPr id="24578" name="Picture 2"/>
          <p:cNvPicPr>
            <a:picLocks noGrp="1" noChangeAspect="1" noChangeArrowheads="1"/>
          </p:cNvPicPr>
          <p:nvPr>
            <p:ph idx="1"/>
          </p:nvPr>
        </p:nvPicPr>
        <p:blipFill>
          <a:blip r:embed="rId2"/>
          <a:srcRect/>
          <a:stretch>
            <a:fillRect/>
          </a:stretch>
        </p:blipFill>
        <p:spPr>
          <a:xfrm>
            <a:off x="0" y="1901825"/>
            <a:ext cx="8459788" cy="4956175"/>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fontAlgn="auto">
              <a:spcAft>
                <a:spcPts val="0"/>
              </a:spcAft>
              <a:defRPr/>
            </a:pPr>
            <a:r>
              <a:rPr lang="el-GR" dirty="0" smtClean="0"/>
              <a:t>Σημαντικά σημεία</a:t>
            </a:r>
            <a:endParaRPr lang="el-GR" dirty="0"/>
          </a:p>
        </p:txBody>
      </p:sp>
      <p:sp>
        <p:nvSpPr>
          <p:cNvPr id="25602" name="Θέση περιεχομένου 2"/>
          <p:cNvSpPr>
            <a:spLocks noGrp="1"/>
          </p:cNvSpPr>
          <p:nvPr>
            <p:ph idx="1"/>
          </p:nvPr>
        </p:nvSpPr>
        <p:spPr/>
        <p:txBody>
          <a:bodyPr/>
          <a:lstStyle/>
          <a:p>
            <a:r>
              <a:rPr lang="el-GR" sz="2400" smtClean="0"/>
              <a:t>Η σωστή πολιτική ρόλων όσο και η συνεπής απόδοση ρόλων έχουν μεγάλη σχέση με την εύρυθμη λειτουργία μιας ολοκληρωμένης πλατφόρμας εκπαιδευτικού λογισμικού</a:t>
            </a:r>
          </a:p>
          <a:p>
            <a:r>
              <a:rPr lang="el-GR" sz="2400" smtClean="0"/>
              <a:t>Λανθασμένη απόδοση ρόλων μπορεί να καταλήξει στην κατάρρευση του συστήματος</a:t>
            </a:r>
          </a:p>
          <a:p>
            <a:r>
              <a:rPr lang="el-GR" sz="2400" smtClean="0"/>
              <a:t>Σε ένα σύγχρονο ΠΣΔ, όχι μόνο πρέπει να υπάρχουν προκαθορισμένοι ρόλοι χρηστών, αλλά πρέπει να υπάρχει και η δυνατότητα δημιουργίας νέων ρόλων με παραμετροποιήσιμα δικαιώματα</a:t>
            </a:r>
          </a:p>
          <a:p>
            <a:r>
              <a:rPr lang="el-GR" sz="2400" smtClean="0"/>
              <a:t>Ρόλοι μπορούν να αποδοθούν όχι μόνο σε χρήστες, αλλά και σε ομάδες χρηστών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fontAlgn="auto">
              <a:spcAft>
                <a:spcPts val="0"/>
              </a:spcAft>
              <a:defRPr/>
            </a:pPr>
            <a:r>
              <a:rPr lang="el-GR" dirty="0" smtClean="0"/>
              <a:t>Θέματα υλοποίησης</a:t>
            </a:r>
            <a:endParaRPr lang="el-GR" dirty="0"/>
          </a:p>
        </p:txBody>
      </p:sp>
      <p:sp>
        <p:nvSpPr>
          <p:cNvPr id="26626" name="Θέση περιεχομένου 2"/>
          <p:cNvSpPr>
            <a:spLocks noGrp="1"/>
          </p:cNvSpPr>
          <p:nvPr>
            <p:ph idx="1"/>
          </p:nvPr>
        </p:nvSpPr>
        <p:spPr/>
        <p:txBody>
          <a:bodyPr/>
          <a:lstStyle/>
          <a:p>
            <a:r>
              <a:rPr lang="el-GR" sz="2800" smtClean="0"/>
              <a:t>Πως θα καταφέρουμε να «λύσουμε» το πρόβλημα της απόδοσης ρόλων χρηστών?</a:t>
            </a:r>
          </a:p>
          <a:p>
            <a:r>
              <a:rPr lang="el-GR" sz="2800" smtClean="0"/>
              <a:t>Πως θα έχουμε τη δυνατότητα να κάνουμε τις απαραίτητες παραμετροποιήσεις/μεταβολές σε πραγματικό χρόνο?</a:t>
            </a:r>
          </a:p>
          <a:p>
            <a:r>
              <a:rPr lang="el-GR" sz="2800" smtClean="0"/>
              <a:t>Πως ορίζουμε τα επίπεδα πρόσβασης εντός της εφαρμογής μας?</a:t>
            </a:r>
          </a:p>
          <a:p>
            <a:r>
              <a:rPr lang="el-GR" sz="2800" smtClean="0"/>
              <a:t>Τι είδους εφαρμογή θα χρειαστεί αν φέρουμε εις πέρας (</a:t>
            </a:r>
            <a:r>
              <a:rPr lang="en-US" sz="2800" smtClean="0"/>
              <a:t>desktop/</a:t>
            </a:r>
            <a:r>
              <a:rPr lang="el-GR" sz="2800" smtClean="0"/>
              <a:t>παραθυρική, </a:t>
            </a:r>
            <a:r>
              <a:rPr lang="en-US" sz="2800" smtClean="0"/>
              <a:t>web based/client-server) </a:t>
            </a:r>
            <a:r>
              <a:rPr lang="el-GR" sz="2800" smtClean="0"/>
              <a: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fontAlgn="auto">
              <a:spcAft>
                <a:spcPts val="0"/>
              </a:spcAft>
              <a:defRPr/>
            </a:pPr>
            <a:r>
              <a:rPr lang="el-GR" dirty="0" smtClean="0"/>
              <a:t>Λύσεις υλοποίησης</a:t>
            </a:r>
            <a:endParaRPr lang="el-GR" dirty="0"/>
          </a:p>
        </p:txBody>
      </p:sp>
      <p:sp>
        <p:nvSpPr>
          <p:cNvPr id="27650" name="Θέση περιεχομένου 2"/>
          <p:cNvSpPr>
            <a:spLocks noGrp="1"/>
          </p:cNvSpPr>
          <p:nvPr>
            <p:ph idx="1"/>
          </p:nvPr>
        </p:nvSpPr>
        <p:spPr/>
        <p:txBody>
          <a:bodyPr/>
          <a:lstStyle/>
          <a:p>
            <a:r>
              <a:rPr lang="el-GR" smtClean="0"/>
              <a:t>Σε κάθε περίπτωση για να αναθέσουμε έναν ρόλο σε κάποιον χρήση θα πρέπει να γνωρίζουμε την ταυτότητά του</a:t>
            </a:r>
          </a:p>
          <a:p>
            <a:pPr lvl="1"/>
            <a:r>
              <a:rPr lang="el-GR" smtClean="0"/>
              <a:t>Θα χρειαστούμε μια μέθοδο ταυτοποίησης</a:t>
            </a:r>
          </a:p>
          <a:p>
            <a:pPr lvl="1"/>
            <a:r>
              <a:rPr lang="el-GR" smtClean="0"/>
              <a:t>Η πιο διαδεδομένη/προσιτή λύση: το γνωστό μας </a:t>
            </a:r>
            <a:r>
              <a:rPr lang="en-US" smtClean="0"/>
              <a:t>“login”</a:t>
            </a:r>
          </a:p>
          <a:p>
            <a:r>
              <a:rPr lang="el-GR" smtClean="0"/>
              <a:t>Είναι απολύτως απαραίτητη η σωστή αποθήκευση όλων των στοιχείων σε βάσεις δεδομένων, εφόσον μιλάμε για παραμετροποιήσεις σε πραγματικό χρόνο</a:t>
            </a:r>
          </a:p>
          <a:p>
            <a:pPr lvl="1"/>
            <a:r>
              <a:rPr lang="el-GR" smtClean="0"/>
              <a:t>Το κλειδί εδώ είναι ένα καλά δομημένο μοντέλο οντοτήτων συσχετίσεων, το οποίο θα μας οδηγήσει στη μετάβαση σε πίνακες</a:t>
            </a:r>
          </a:p>
          <a:p>
            <a:r>
              <a:rPr lang="el-GR" smtClean="0"/>
              <a:t>Ο τεχνολόγος λογισμικού καλείται να αποφασίσει για το πώς θα αποδώσει τα επίπεδα πρόσβασης εντός της εφαρμογής</a:t>
            </a:r>
            <a:endParaRPr lang="en-US" smtClean="0"/>
          </a:p>
          <a:p>
            <a:endParaRPr lang="el-GR"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fontAlgn="auto">
              <a:spcAft>
                <a:spcPts val="0"/>
              </a:spcAft>
              <a:defRPr/>
            </a:pPr>
            <a:r>
              <a:rPr lang="el-GR" dirty="0" smtClean="0"/>
              <a:t>Επίπεδα πρόσβασης</a:t>
            </a:r>
            <a:endParaRPr lang="el-GR" dirty="0"/>
          </a:p>
        </p:txBody>
      </p:sp>
      <p:sp>
        <p:nvSpPr>
          <p:cNvPr id="3" name="Θέση περιεχομένου 2"/>
          <p:cNvSpPr>
            <a:spLocks noGrp="1"/>
          </p:cNvSpPr>
          <p:nvPr>
            <p:ph idx="1"/>
          </p:nvPr>
        </p:nvSpPr>
        <p:spPr/>
        <p:txBody>
          <a:bodyPr rtlCol="0">
            <a:normAutofit lnSpcReduction="10000"/>
          </a:bodyPr>
          <a:lstStyle/>
          <a:p>
            <a:pPr fontAlgn="auto">
              <a:spcAft>
                <a:spcPts val="0"/>
              </a:spcAft>
              <a:buFont typeface="Arial" pitchFamily="34" charset="0"/>
              <a:buChar char="•"/>
              <a:defRPr/>
            </a:pPr>
            <a:r>
              <a:rPr lang="el-GR" sz="2800" dirty="0" smtClean="0"/>
              <a:t>Πρόσβαση σε επίπεδο τάξεων (</a:t>
            </a:r>
            <a:r>
              <a:rPr lang="en-US" sz="2800" dirty="0" smtClean="0"/>
              <a:t>Class)</a:t>
            </a:r>
          </a:p>
          <a:p>
            <a:pPr marL="640080" lvl="1" fontAlgn="auto">
              <a:spcAft>
                <a:spcPts val="0"/>
              </a:spcAft>
              <a:buFont typeface="Arial" pitchFamily="34" charset="0"/>
              <a:buChar char="•"/>
              <a:defRPr/>
            </a:pPr>
            <a:r>
              <a:rPr lang="el-GR" sz="2800" dirty="0" smtClean="0"/>
              <a:t>Υψηλού επιπέδου υλοποίηση</a:t>
            </a:r>
          </a:p>
          <a:p>
            <a:pPr marL="640080" lvl="1" fontAlgn="auto">
              <a:spcAft>
                <a:spcPts val="0"/>
              </a:spcAft>
              <a:buFont typeface="Arial" pitchFamily="34" charset="0"/>
              <a:buChar char="•"/>
              <a:defRPr/>
            </a:pPr>
            <a:r>
              <a:rPr lang="el-GR" sz="2800" dirty="0" smtClean="0"/>
              <a:t>Συμβατή με το ΟΟ </a:t>
            </a:r>
            <a:r>
              <a:rPr lang="en-US" sz="2800" dirty="0" smtClean="0"/>
              <a:t>model</a:t>
            </a:r>
          </a:p>
          <a:p>
            <a:pPr fontAlgn="auto">
              <a:spcAft>
                <a:spcPts val="0"/>
              </a:spcAft>
              <a:buFont typeface="Arial" pitchFamily="34" charset="0"/>
              <a:buChar char="•"/>
              <a:defRPr/>
            </a:pPr>
            <a:r>
              <a:rPr lang="el-GR" sz="2800" dirty="0" smtClean="0"/>
              <a:t>Πρόσβαση σε επίπεδο φορμών/σελίδων</a:t>
            </a:r>
          </a:p>
          <a:p>
            <a:pPr marL="640080" lvl="1" fontAlgn="auto">
              <a:spcAft>
                <a:spcPts val="0"/>
              </a:spcAft>
              <a:buFont typeface="Arial" pitchFamily="34" charset="0"/>
              <a:buChar char="•"/>
              <a:defRPr/>
            </a:pPr>
            <a:r>
              <a:rPr lang="el-GR" sz="2800" dirty="0" smtClean="0"/>
              <a:t>Σχετικά εύκολη υλοποίηση</a:t>
            </a:r>
          </a:p>
          <a:p>
            <a:pPr fontAlgn="auto">
              <a:spcAft>
                <a:spcPts val="0"/>
              </a:spcAft>
              <a:buFont typeface="Arial" pitchFamily="34" charset="0"/>
              <a:buChar char="•"/>
              <a:defRPr/>
            </a:pPr>
            <a:r>
              <a:rPr lang="el-GR" sz="2800" dirty="0" smtClean="0"/>
              <a:t>Πρόσβαση σε επίπεδο συστατικών/</a:t>
            </a:r>
            <a:r>
              <a:rPr lang="en-US" sz="2800" dirty="0" smtClean="0"/>
              <a:t>components</a:t>
            </a:r>
          </a:p>
          <a:p>
            <a:pPr marL="640080" lvl="1" fontAlgn="auto">
              <a:spcAft>
                <a:spcPts val="0"/>
              </a:spcAft>
              <a:buFont typeface="Arial" pitchFamily="34" charset="0"/>
              <a:buChar char="•"/>
              <a:defRPr/>
            </a:pPr>
            <a:r>
              <a:rPr lang="el-GR" sz="2800" dirty="0" smtClean="0"/>
              <a:t>Μεγαλύτερη ευελιξία από τις φόρμες</a:t>
            </a:r>
          </a:p>
          <a:p>
            <a:pPr fontAlgn="auto">
              <a:spcAft>
                <a:spcPts val="0"/>
              </a:spcAft>
              <a:buFont typeface="Arial" pitchFamily="34" charset="0"/>
              <a:buChar char="•"/>
              <a:defRPr/>
            </a:pPr>
            <a:r>
              <a:rPr lang="el-GR" sz="2800" dirty="0" smtClean="0"/>
              <a:t>Πρόσβαση σε επίπεδο εργαλείων</a:t>
            </a:r>
          </a:p>
          <a:p>
            <a:pPr fontAlgn="auto">
              <a:spcAft>
                <a:spcPts val="0"/>
              </a:spcAft>
              <a:buFont typeface="Arial" pitchFamily="34" charset="0"/>
              <a:buChar char="•"/>
              <a:defRPr/>
            </a:pPr>
            <a:r>
              <a:rPr lang="el-GR" sz="2800" dirty="0" smtClean="0"/>
              <a:t>Πρόσβαση σε επίπεδο ενεργειών</a:t>
            </a:r>
          </a:p>
          <a:p>
            <a:pPr fontAlgn="auto">
              <a:spcAft>
                <a:spcPts val="0"/>
              </a:spcAft>
              <a:buFont typeface="Arial" pitchFamily="34" charset="0"/>
              <a:buChar char="•"/>
              <a:defRPr/>
            </a:pPr>
            <a:r>
              <a:rPr lang="el-GR" sz="2800" dirty="0" smtClean="0"/>
              <a:t>Άλλες υλοποιήσεις?</a:t>
            </a:r>
            <a:endParaRPr lang="el-GR" sz="28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pPr fontAlgn="auto">
              <a:spcAft>
                <a:spcPts val="0"/>
              </a:spcAft>
              <a:defRPr/>
            </a:pPr>
            <a:r>
              <a:rPr lang="el-GR" dirty="0" smtClean="0"/>
              <a:t>Υλοποίηση</a:t>
            </a:r>
            <a:endParaRPr lang="el-GR" dirty="0"/>
          </a:p>
        </p:txBody>
      </p:sp>
      <p:sp>
        <p:nvSpPr>
          <p:cNvPr id="3" name="Υπότιτλος 2"/>
          <p:cNvSpPr>
            <a:spLocks noGrp="1"/>
          </p:cNvSpPr>
          <p:nvPr>
            <p:ph type="subTitle" idx="1"/>
          </p:nvPr>
        </p:nvSpPr>
        <p:spPr>
          <a:xfrm>
            <a:off x="685800" y="4572000"/>
            <a:ext cx="6461125" cy="1066800"/>
          </a:xfrm>
        </p:spPr>
        <p:txBody>
          <a:bodyPr rtlCol="0"/>
          <a:lstStyle/>
          <a:p>
            <a:pPr fontAlgn="auto">
              <a:spcAft>
                <a:spcPts val="0"/>
              </a:spcAft>
              <a:buFont typeface="Arial" pitchFamily="34" charset="0"/>
              <a:buNone/>
              <a:defRPr/>
            </a:pPr>
            <a:endParaRPr lang="el-G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2" descr="http://www.html-form-guide.com/wp-content/uploads/2011/03/php-login-form.png">
            <a:hlinkClick r:id="rId2"/>
          </p:cNvPr>
          <p:cNvPicPr>
            <a:picLocks noChangeAspect="1" noChangeArrowheads="1"/>
          </p:cNvPicPr>
          <p:nvPr/>
        </p:nvPicPr>
        <p:blipFill>
          <a:blip r:embed="rId3"/>
          <a:srcRect/>
          <a:stretch>
            <a:fillRect/>
          </a:stretch>
        </p:blipFill>
        <p:spPr bwMode="auto">
          <a:xfrm>
            <a:off x="2987675" y="34925"/>
            <a:ext cx="2257425" cy="1943100"/>
          </a:xfrm>
          <a:prstGeom prst="rect">
            <a:avLst/>
          </a:prstGeom>
          <a:noFill/>
          <a:ln w="9525">
            <a:noFill/>
            <a:miter lim="800000"/>
            <a:headEnd/>
            <a:tailEnd/>
          </a:ln>
        </p:spPr>
      </p:pic>
      <p:pic>
        <p:nvPicPr>
          <p:cNvPr id="30722" name="Picture 5"/>
          <p:cNvPicPr>
            <a:picLocks noChangeAspect="1" noChangeArrowheads="1"/>
          </p:cNvPicPr>
          <p:nvPr/>
        </p:nvPicPr>
        <p:blipFill>
          <a:blip r:embed="rId4"/>
          <a:srcRect/>
          <a:stretch>
            <a:fillRect/>
          </a:stretch>
        </p:blipFill>
        <p:spPr bwMode="auto">
          <a:xfrm>
            <a:off x="2611438" y="2205038"/>
            <a:ext cx="3009900" cy="3676650"/>
          </a:xfrm>
          <a:prstGeom prst="rect">
            <a:avLst/>
          </a:prstGeom>
          <a:noFill/>
          <a:ln w="9525">
            <a:noFill/>
            <a:miter lim="800000"/>
            <a:headEnd/>
            <a:tailEnd/>
          </a:ln>
        </p:spPr>
      </p:pic>
      <p:pic>
        <p:nvPicPr>
          <p:cNvPr id="30723" name="Picture 7" descr="http://www.java2s.com/Tutorial/CSharpImages/EmptyForm.PNG">
            <a:hlinkClick r:id="rId5"/>
          </p:cNvPr>
          <p:cNvPicPr>
            <a:picLocks noChangeAspect="1" noChangeArrowheads="1"/>
          </p:cNvPicPr>
          <p:nvPr/>
        </p:nvPicPr>
        <p:blipFill>
          <a:blip r:embed="rId6"/>
          <a:srcRect/>
          <a:stretch>
            <a:fillRect/>
          </a:stretch>
        </p:blipFill>
        <p:spPr bwMode="auto">
          <a:xfrm>
            <a:off x="6335713" y="1973263"/>
            <a:ext cx="1657350" cy="1655762"/>
          </a:xfrm>
          <a:prstGeom prst="rect">
            <a:avLst/>
          </a:prstGeom>
          <a:noFill/>
          <a:ln w="9525">
            <a:noFill/>
            <a:miter lim="800000"/>
            <a:headEnd/>
            <a:tailEnd/>
          </a:ln>
        </p:spPr>
      </p:pic>
      <p:pic>
        <p:nvPicPr>
          <p:cNvPr id="30724" name="Picture 7" descr="http://www.java2s.com/Tutorial/CSharpImages/EmptyForm.PNG">
            <a:hlinkClick r:id="rId5"/>
          </p:cNvPr>
          <p:cNvPicPr>
            <a:picLocks noChangeAspect="1" noChangeArrowheads="1"/>
          </p:cNvPicPr>
          <p:nvPr/>
        </p:nvPicPr>
        <p:blipFill>
          <a:blip r:embed="rId6"/>
          <a:srcRect/>
          <a:stretch>
            <a:fillRect/>
          </a:stretch>
        </p:blipFill>
        <p:spPr bwMode="auto">
          <a:xfrm>
            <a:off x="6335713" y="4225925"/>
            <a:ext cx="1657350" cy="1655763"/>
          </a:xfrm>
          <a:prstGeom prst="rect">
            <a:avLst/>
          </a:prstGeom>
          <a:noFill/>
          <a:ln w="9525">
            <a:noFill/>
            <a:miter lim="800000"/>
            <a:headEnd/>
            <a:tailEnd/>
          </a:ln>
        </p:spPr>
      </p:pic>
      <p:pic>
        <p:nvPicPr>
          <p:cNvPr id="30725" name="Picture 7" descr="http://www.java2s.com/Tutorial/CSharpImages/EmptyForm.PNG">
            <a:hlinkClick r:id="rId5"/>
          </p:cNvPr>
          <p:cNvPicPr>
            <a:picLocks noChangeAspect="1" noChangeArrowheads="1"/>
          </p:cNvPicPr>
          <p:nvPr/>
        </p:nvPicPr>
        <p:blipFill>
          <a:blip r:embed="rId6"/>
          <a:srcRect/>
          <a:stretch>
            <a:fillRect/>
          </a:stretch>
        </p:blipFill>
        <p:spPr bwMode="auto">
          <a:xfrm>
            <a:off x="179388" y="1978025"/>
            <a:ext cx="1655762" cy="1655763"/>
          </a:xfrm>
          <a:prstGeom prst="rect">
            <a:avLst/>
          </a:prstGeom>
          <a:noFill/>
          <a:ln w="9525">
            <a:noFill/>
            <a:miter lim="800000"/>
            <a:headEnd/>
            <a:tailEnd/>
          </a:ln>
        </p:spPr>
      </p:pic>
      <p:pic>
        <p:nvPicPr>
          <p:cNvPr id="30726" name="Picture 7" descr="http://www.java2s.com/Tutorial/CSharpImages/EmptyForm.PNG">
            <a:hlinkClick r:id="rId5"/>
          </p:cNvPr>
          <p:cNvPicPr>
            <a:picLocks noChangeAspect="1" noChangeArrowheads="1"/>
          </p:cNvPicPr>
          <p:nvPr/>
        </p:nvPicPr>
        <p:blipFill>
          <a:blip r:embed="rId6"/>
          <a:srcRect/>
          <a:stretch>
            <a:fillRect/>
          </a:stretch>
        </p:blipFill>
        <p:spPr bwMode="auto">
          <a:xfrm>
            <a:off x="179388" y="4225925"/>
            <a:ext cx="1655762" cy="1655763"/>
          </a:xfrm>
          <a:prstGeom prst="rect">
            <a:avLst/>
          </a:prstGeom>
          <a:noFill/>
          <a:ln w="9525">
            <a:noFill/>
            <a:miter lim="800000"/>
            <a:headEnd/>
            <a:tailEnd/>
          </a:ln>
        </p:spPr>
      </p:pic>
      <p:cxnSp>
        <p:nvCxnSpPr>
          <p:cNvPr id="9" name="Ευθύγραμμο βέλος σύνδεσης 8"/>
          <p:cNvCxnSpPr/>
          <p:nvPr/>
        </p:nvCxnSpPr>
        <p:spPr>
          <a:xfrm flipV="1">
            <a:off x="4787900" y="2678113"/>
            <a:ext cx="2089150" cy="144145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Ευθύγραμμο βέλος σύνδεσης 9"/>
          <p:cNvCxnSpPr/>
          <p:nvPr/>
        </p:nvCxnSpPr>
        <p:spPr>
          <a:xfrm>
            <a:off x="4211638" y="4724400"/>
            <a:ext cx="2881312" cy="43656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Ευθύγραμμο βέλος σύνδεσης 11"/>
          <p:cNvCxnSpPr/>
          <p:nvPr/>
        </p:nvCxnSpPr>
        <p:spPr>
          <a:xfrm flipH="1" flipV="1">
            <a:off x="1082675" y="2784475"/>
            <a:ext cx="2120900" cy="50006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Ευθύγραμμο βέλος σύνδεσης 13"/>
          <p:cNvCxnSpPr/>
          <p:nvPr/>
        </p:nvCxnSpPr>
        <p:spPr>
          <a:xfrm flipH="1">
            <a:off x="1008063" y="3284538"/>
            <a:ext cx="3108325" cy="186213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Ευθύγραμμο βέλος σύνδεσης 15"/>
          <p:cNvCxnSpPr/>
          <p:nvPr/>
        </p:nvCxnSpPr>
        <p:spPr>
          <a:xfrm flipH="1">
            <a:off x="2667000" y="1412875"/>
            <a:ext cx="1760538" cy="90646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fontAlgn="auto">
              <a:spcAft>
                <a:spcPts val="0"/>
              </a:spcAft>
              <a:defRPr/>
            </a:pPr>
            <a:r>
              <a:rPr lang="en-US" dirty="0" err="1" smtClean="0"/>
              <a:t>Php</a:t>
            </a:r>
            <a:r>
              <a:rPr lang="en-US" dirty="0" smtClean="0"/>
              <a:t>-Login Form</a:t>
            </a:r>
            <a:endParaRPr lang="el-GR" dirty="0"/>
          </a:p>
        </p:txBody>
      </p:sp>
      <p:sp>
        <p:nvSpPr>
          <p:cNvPr id="3" name="Θέση περιεχομένου 2"/>
          <p:cNvSpPr>
            <a:spLocks noGrp="1"/>
          </p:cNvSpPr>
          <p:nvPr>
            <p:ph idx="1"/>
          </p:nvPr>
        </p:nvSpPr>
        <p:spPr/>
        <p:txBody>
          <a:bodyPr rtlCol="0">
            <a:normAutofit fontScale="77500" lnSpcReduction="20000"/>
          </a:bodyPr>
          <a:lstStyle/>
          <a:p>
            <a:pPr fontAlgn="auto">
              <a:spcAft>
                <a:spcPts val="0"/>
              </a:spcAft>
              <a:buFont typeface="Arial" pitchFamily="34" charset="0"/>
              <a:buChar char="•"/>
              <a:defRPr/>
            </a:pPr>
            <a:r>
              <a:rPr lang="en-GB" dirty="0"/>
              <a:t>&lt;form id='login' action='</a:t>
            </a:r>
            <a:r>
              <a:rPr lang="en-GB" dirty="0" err="1"/>
              <a:t>login.php</a:t>
            </a:r>
            <a:r>
              <a:rPr lang="en-GB" dirty="0"/>
              <a:t>' method='post' accept-charset='UTF-8'&gt;</a:t>
            </a:r>
          </a:p>
          <a:p>
            <a:pPr fontAlgn="auto">
              <a:spcAft>
                <a:spcPts val="0"/>
              </a:spcAft>
              <a:buFont typeface="Arial" pitchFamily="34" charset="0"/>
              <a:buChar char="•"/>
              <a:defRPr/>
            </a:pPr>
            <a:r>
              <a:rPr lang="en-GB" dirty="0"/>
              <a:t>&lt;</a:t>
            </a:r>
            <a:r>
              <a:rPr lang="en-GB" dirty="0" err="1"/>
              <a:t>fieldset</a:t>
            </a:r>
            <a:r>
              <a:rPr lang="en-GB" dirty="0"/>
              <a:t> &gt;</a:t>
            </a:r>
          </a:p>
          <a:p>
            <a:pPr fontAlgn="auto">
              <a:spcAft>
                <a:spcPts val="0"/>
              </a:spcAft>
              <a:buFont typeface="Arial" pitchFamily="34" charset="0"/>
              <a:buChar char="•"/>
              <a:defRPr/>
            </a:pPr>
            <a:r>
              <a:rPr lang="en-GB" dirty="0"/>
              <a:t>&lt;legend&gt;Login&lt;/legend&gt;</a:t>
            </a:r>
          </a:p>
          <a:p>
            <a:pPr fontAlgn="auto">
              <a:spcAft>
                <a:spcPts val="0"/>
              </a:spcAft>
              <a:buFont typeface="Arial" pitchFamily="34" charset="0"/>
              <a:buChar char="•"/>
              <a:defRPr/>
            </a:pPr>
            <a:r>
              <a:rPr lang="en-GB" dirty="0"/>
              <a:t>&lt;input type='hidden' name='submitted' id='submitted' value='1'/&gt;</a:t>
            </a:r>
          </a:p>
          <a:p>
            <a:pPr fontAlgn="auto">
              <a:spcAft>
                <a:spcPts val="0"/>
              </a:spcAft>
              <a:buFont typeface="Arial" pitchFamily="34" charset="0"/>
              <a:buChar char="•"/>
              <a:defRPr/>
            </a:pPr>
            <a:r>
              <a:rPr lang="en-GB" dirty="0"/>
              <a:t> </a:t>
            </a:r>
          </a:p>
          <a:p>
            <a:pPr fontAlgn="auto">
              <a:spcAft>
                <a:spcPts val="0"/>
              </a:spcAft>
              <a:buFont typeface="Arial" pitchFamily="34" charset="0"/>
              <a:buChar char="•"/>
              <a:defRPr/>
            </a:pPr>
            <a:r>
              <a:rPr lang="en-GB" dirty="0"/>
              <a:t>&lt;label for='username' &gt;</a:t>
            </a:r>
            <a:r>
              <a:rPr lang="en-GB" dirty="0" err="1"/>
              <a:t>UserName</a:t>
            </a:r>
            <a:r>
              <a:rPr lang="en-GB" dirty="0"/>
              <a:t>*:&lt;/label&gt;</a:t>
            </a:r>
          </a:p>
          <a:p>
            <a:pPr fontAlgn="auto">
              <a:spcAft>
                <a:spcPts val="0"/>
              </a:spcAft>
              <a:buFont typeface="Arial" pitchFamily="34" charset="0"/>
              <a:buChar char="•"/>
              <a:defRPr/>
            </a:pPr>
            <a:r>
              <a:rPr lang="en-GB" dirty="0"/>
              <a:t>&lt;input type='text' name='username' id='username'  </a:t>
            </a:r>
            <a:r>
              <a:rPr lang="en-GB" dirty="0" err="1"/>
              <a:t>maxlength</a:t>
            </a:r>
            <a:r>
              <a:rPr lang="en-GB" dirty="0"/>
              <a:t>="50" /&gt;</a:t>
            </a:r>
          </a:p>
          <a:p>
            <a:pPr fontAlgn="auto">
              <a:spcAft>
                <a:spcPts val="0"/>
              </a:spcAft>
              <a:buFont typeface="Arial" pitchFamily="34" charset="0"/>
              <a:buChar char="•"/>
              <a:defRPr/>
            </a:pPr>
            <a:r>
              <a:rPr lang="en-GB" dirty="0"/>
              <a:t> </a:t>
            </a:r>
          </a:p>
          <a:p>
            <a:pPr fontAlgn="auto">
              <a:spcAft>
                <a:spcPts val="0"/>
              </a:spcAft>
              <a:buFont typeface="Arial" pitchFamily="34" charset="0"/>
              <a:buChar char="•"/>
              <a:defRPr/>
            </a:pPr>
            <a:r>
              <a:rPr lang="en-GB" dirty="0"/>
              <a:t>&lt;label for='password' &gt;Password*:&lt;/label&gt;</a:t>
            </a:r>
          </a:p>
          <a:p>
            <a:pPr fontAlgn="auto">
              <a:spcAft>
                <a:spcPts val="0"/>
              </a:spcAft>
              <a:buFont typeface="Arial" pitchFamily="34" charset="0"/>
              <a:buChar char="•"/>
              <a:defRPr/>
            </a:pPr>
            <a:r>
              <a:rPr lang="en-GB" dirty="0"/>
              <a:t>&lt;input type='password' name='password' id='password' </a:t>
            </a:r>
            <a:r>
              <a:rPr lang="en-GB" dirty="0" err="1"/>
              <a:t>maxlength</a:t>
            </a:r>
            <a:r>
              <a:rPr lang="en-GB" dirty="0"/>
              <a:t>="50" /&gt;</a:t>
            </a:r>
          </a:p>
          <a:p>
            <a:pPr fontAlgn="auto">
              <a:spcAft>
                <a:spcPts val="0"/>
              </a:spcAft>
              <a:buFont typeface="Arial" pitchFamily="34" charset="0"/>
              <a:buChar char="•"/>
              <a:defRPr/>
            </a:pPr>
            <a:r>
              <a:rPr lang="en-GB" dirty="0"/>
              <a:t> </a:t>
            </a:r>
          </a:p>
          <a:p>
            <a:pPr fontAlgn="auto">
              <a:spcAft>
                <a:spcPts val="0"/>
              </a:spcAft>
              <a:buFont typeface="Arial" pitchFamily="34" charset="0"/>
              <a:buChar char="•"/>
              <a:defRPr/>
            </a:pPr>
            <a:r>
              <a:rPr lang="en-GB" dirty="0"/>
              <a:t>&lt;input type='submit' name='Submit' value='Submit' /&gt;</a:t>
            </a:r>
          </a:p>
          <a:p>
            <a:pPr fontAlgn="auto">
              <a:spcAft>
                <a:spcPts val="0"/>
              </a:spcAft>
              <a:buFont typeface="Arial" pitchFamily="34" charset="0"/>
              <a:buChar char="•"/>
              <a:defRPr/>
            </a:pPr>
            <a:r>
              <a:rPr lang="en-GB" dirty="0"/>
              <a:t> </a:t>
            </a:r>
          </a:p>
          <a:p>
            <a:pPr fontAlgn="auto">
              <a:spcAft>
                <a:spcPts val="0"/>
              </a:spcAft>
              <a:buFont typeface="Arial" pitchFamily="34" charset="0"/>
              <a:buChar char="•"/>
              <a:defRPr/>
            </a:pPr>
            <a:r>
              <a:rPr lang="en-GB" dirty="0"/>
              <a:t>&lt;/</a:t>
            </a:r>
            <a:r>
              <a:rPr lang="en-GB" dirty="0" err="1"/>
              <a:t>fieldset</a:t>
            </a:r>
            <a:r>
              <a:rPr lang="en-GB" dirty="0"/>
              <a:t>&gt;</a:t>
            </a:r>
          </a:p>
          <a:p>
            <a:pPr fontAlgn="auto">
              <a:spcAft>
                <a:spcPts val="0"/>
              </a:spcAft>
              <a:buFont typeface="Arial" pitchFamily="34" charset="0"/>
              <a:buChar char="•"/>
              <a:defRPr/>
            </a:pPr>
            <a:r>
              <a:rPr lang="en-GB" dirty="0"/>
              <a:t>&lt;/form&gt;</a:t>
            </a:r>
          </a:p>
          <a:p>
            <a:pPr marL="114300" indent="0" fontAlgn="auto">
              <a:spcAft>
                <a:spcPts val="0"/>
              </a:spcAft>
              <a:buFont typeface="Arial" pitchFamily="34" charset="0"/>
              <a:buNone/>
              <a:defRPr/>
            </a:pPr>
            <a:endParaRPr lang="el-G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Τίτλος 1"/>
          <p:cNvSpPr>
            <a:spLocks noGrp="1"/>
          </p:cNvSpPr>
          <p:nvPr>
            <p:ph type="title"/>
          </p:nvPr>
        </p:nvSpPr>
        <p:spPr>
          <a:xfrm>
            <a:off x="0" y="0"/>
            <a:ext cx="9144000" cy="981075"/>
          </a:xfrm>
        </p:spPr>
        <p:txBody>
          <a:bodyPr/>
          <a:lstStyle/>
          <a:p>
            <a:pPr fontAlgn="auto">
              <a:spcAft>
                <a:spcPts val="0"/>
              </a:spcAft>
              <a:defRPr/>
            </a:pPr>
            <a:r>
              <a:rPr lang="el-GR" sz="3600" smtClean="0"/>
              <a:t>Διαχείριση χρηστών/απόδοση ρόλων</a:t>
            </a:r>
          </a:p>
        </p:txBody>
      </p:sp>
      <p:sp>
        <p:nvSpPr>
          <p:cNvPr id="14338" name="Θέση περιεχομένου 2"/>
          <p:cNvSpPr>
            <a:spLocks noGrp="1"/>
          </p:cNvSpPr>
          <p:nvPr>
            <p:ph idx="1"/>
          </p:nvPr>
        </p:nvSpPr>
        <p:spPr>
          <a:xfrm>
            <a:off x="0" y="1196975"/>
            <a:ext cx="8459788" cy="5661025"/>
          </a:xfrm>
        </p:spPr>
        <p:txBody>
          <a:bodyPr/>
          <a:lstStyle/>
          <a:p>
            <a:r>
              <a:rPr lang="el-GR" sz="2800" smtClean="0"/>
              <a:t>Η διαχείριση των χρηστών μιας σύγχρονης εφαρμογής είναι μια από τις σημαντικότερες εργασίες της μοντελοποίησης χρηστών και ιδιαίτερα των συστημάτων διδασκαλίας</a:t>
            </a:r>
            <a:endParaRPr lang="en-US" sz="2800" smtClean="0"/>
          </a:p>
          <a:p>
            <a:r>
              <a:rPr lang="el-GR" sz="2800" smtClean="0"/>
              <a:t>Μπορούμε να επιλέξουμε αν και ποιοι θα έχουν πρόσβαση στην εφαρμογή μας</a:t>
            </a:r>
          </a:p>
          <a:p>
            <a:r>
              <a:rPr lang="el-GR" sz="2800" smtClean="0"/>
              <a:t>Στα ΠΣΔ μπορούμε να δώσουμε πρόσβαση σε απλούς χρήστες ώστε να γίνουν γραμμένοι μαθητές στα μαθήματά μας</a:t>
            </a:r>
          </a:p>
          <a:p>
            <a:r>
              <a:rPr lang="el-GR" sz="2800" smtClean="0"/>
              <a:t>Το πεδίο με το οποίο θα ασχοληθούμε αφορά στην απόδοση ρόλων, δηλαδή </a:t>
            </a:r>
            <a:r>
              <a:rPr lang="el-GR" sz="2800" u="sng" smtClean="0"/>
              <a:t>τι δικαιώματα μπορούν να έχουν οι εγγεγραμμένοι χρήστες</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idx="4294967295"/>
          </p:nvPr>
        </p:nvSpPr>
        <p:spPr bwMode="auto">
          <a:noFill/>
        </p:spPr>
        <p:txBody>
          <a:bodyPr wrap="square" numCol="1" anchor="b" anchorCtr="0" compatLnSpc="1">
            <a:prstTxWarp prst="textNoShape">
              <a:avLst/>
            </a:prstTxWarp>
          </a:bodyPr>
          <a:lstStyle/>
          <a:p>
            <a:r>
              <a:rPr lang="el-GR" smtClean="0"/>
              <a:t>Σύνδεση με τη βάση δεδομένων</a:t>
            </a:r>
            <a:r>
              <a:rPr lang="en-US" smtClean="0"/>
              <a:t> MySQL</a:t>
            </a:r>
          </a:p>
        </p:txBody>
      </p:sp>
      <p:sp>
        <p:nvSpPr>
          <p:cNvPr id="3" name="Content Placeholder 2"/>
          <p:cNvSpPr>
            <a:spLocks noGrp="1"/>
          </p:cNvSpPr>
          <p:nvPr>
            <p:ph sz="quarter" idx="4294967295"/>
          </p:nvPr>
        </p:nvSpPr>
        <p:spPr>
          <a:xfrm>
            <a:off x="457200" y="1603375"/>
            <a:ext cx="7593013" cy="4772025"/>
          </a:xfrm>
        </p:spPr>
        <p:txBody>
          <a:bodyPr>
            <a:normAutofit/>
          </a:bodyPr>
          <a:lstStyle/>
          <a:p>
            <a:pPr marL="273050" indent="-273050">
              <a:lnSpc>
                <a:spcPct val="90000"/>
              </a:lnSpc>
            </a:pPr>
            <a:r>
              <a:rPr lang="el-GR" sz="2100" smtClean="0"/>
              <a:t>Το πρώτο βασικό βήμα για να χειριστούμε τα δεδομένα της βάσης δεδομένων μέσω της γλώσσας προγραμματισμού είναι να δημιουργήσουμε μια σύνδεση με τη βάση, με τη χρήση μιας εντολής στη γλώσσα προγραμματισμού που μας ενδιαφέρει. Υποσημείωση: η εντολή αυτή θα μοιάζει σε μεγάλο βαθμό και με τις εντολές που χρησιμοποιούμε και σε άλλες γλώσσες προγραμματισμού</a:t>
            </a:r>
          </a:p>
          <a:p>
            <a:pPr marL="273050" indent="-273050">
              <a:lnSpc>
                <a:spcPct val="90000"/>
              </a:lnSpc>
            </a:pPr>
            <a:r>
              <a:rPr lang="el-GR" sz="2100" smtClean="0"/>
              <a:t>Στη γλώσσα </a:t>
            </a:r>
            <a:r>
              <a:rPr lang="en-US" sz="2100" smtClean="0"/>
              <a:t>php, </a:t>
            </a:r>
            <a:r>
              <a:rPr lang="el-GR" sz="2100" smtClean="0"/>
              <a:t>η εντολή αυτή δίνεται από τη χρήση της συνάρτησης «</a:t>
            </a:r>
            <a:r>
              <a:rPr lang="en-US" sz="2100" smtClean="0"/>
              <a:t>mysql_connect()</a:t>
            </a:r>
            <a:r>
              <a:rPr lang="el-GR" sz="2100" smtClean="0"/>
              <a:t>»</a:t>
            </a:r>
          </a:p>
          <a:p>
            <a:pPr marL="273050" indent="-273050">
              <a:lnSpc>
                <a:spcPct val="90000"/>
              </a:lnSpc>
            </a:pPr>
            <a:r>
              <a:rPr lang="el-GR" sz="2100" smtClean="0"/>
              <a:t>Η γενική σύνταξη της εντολής είναι η ακόλουθη: </a:t>
            </a:r>
            <a:r>
              <a:rPr lang="en-US" sz="2100" smtClean="0"/>
              <a:t>mysql_connect(servername,username,password);</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wrap="square" numCol="1" anchor="b" anchorCtr="0" compatLnSpc="1">
            <a:prstTxWarp prst="textNoShape">
              <a:avLst/>
            </a:prstTxWarp>
            <a:normAutofit fontScale="90000"/>
          </a:bodyPr>
          <a:lstStyle/>
          <a:p>
            <a:r>
              <a:rPr lang="el-GR" sz="4300" smtClean="0"/>
              <a:t>Παράμετροι της συνάρτησης </a:t>
            </a:r>
            <a:r>
              <a:rPr lang="en-US" sz="4300" smtClean="0"/>
              <a:t>mysql_connect()</a:t>
            </a:r>
          </a:p>
        </p:txBody>
      </p:sp>
      <p:graphicFrame>
        <p:nvGraphicFramePr>
          <p:cNvPr id="4" name="Content Placeholder 3"/>
          <p:cNvGraphicFramePr>
            <a:graphicFrameLocks noGrp="1"/>
          </p:cNvGraphicFramePr>
          <p:nvPr>
            <p:ph sz="quarter" idx="4294967295"/>
          </p:nvPr>
        </p:nvGraphicFramePr>
        <p:xfrm>
          <a:off x="731838" y="1838325"/>
          <a:ext cx="7280275" cy="4038602"/>
        </p:xfrm>
        <a:graphic>
          <a:graphicData uri="http://schemas.openxmlformats.org/drawingml/2006/table">
            <a:tbl>
              <a:tblPr/>
              <a:tblGrid>
                <a:gridCol w="1700212"/>
                <a:gridCol w="5580063"/>
              </a:tblGrid>
              <a:tr h="477838">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l-GR" sz="1700" b="1" i="0" u="none" strike="noStrike" cap="none" normalizeH="0" baseline="0" smtClean="0">
                          <a:ln>
                            <a:noFill/>
                          </a:ln>
                          <a:solidFill>
                            <a:srgbClr val="000000"/>
                          </a:solidFill>
                          <a:effectLst/>
                          <a:latin typeface="Verdana" pitchFamily="34" charset="0"/>
                        </a:rPr>
                        <a:t>Παράμετρος</a:t>
                      </a:r>
                    </a:p>
                  </a:txBody>
                  <a:tcPr marR="6350" marT="635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93CDDD"/>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l-GR" sz="1700" b="1" i="0" u="none" strike="noStrike" cap="none" normalizeH="0" baseline="0" smtClean="0">
                          <a:ln>
                            <a:noFill/>
                          </a:ln>
                          <a:solidFill>
                            <a:srgbClr val="000000"/>
                          </a:solidFill>
                          <a:effectLst/>
                          <a:latin typeface="Verdana" pitchFamily="34" charset="0"/>
                        </a:rPr>
                        <a:t>Περιγραφή</a:t>
                      </a:r>
                    </a:p>
                  </a:txBody>
                  <a:tcPr marR="6350" marT="635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93CDDD"/>
                    </a:solidFill>
                  </a:tcPr>
                </a:tc>
              </a:tr>
              <a:tr h="890588">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rgbClr val="000000"/>
                          </a:solidFill>
                          <a:effectLst/>
                          <a:latin typeface="Verdana" pitchFamily="34" charset="0"/>
                        </a:rPr>
                        <a:t>servername</a:t>
                      </a:r>
                    </a:p>
                  </a:txBody>
                  <a:tcPr marR="6350" marT="635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l-GR" sz="1700" b="0" i="0" u="none" strike="noStrike" cap="none" normalizeH="0" baseline="0" smtClean="0">
                          <a:ln>
                            <a:noFill/>
                          </a:ln>
                          <a:solidFill>
                            <a:srgbClr val="000000"/>
                          </a:solidFill>
                          <a:effectLst/>
                          <a:latin typeface="Verdana" pitchFamily="34" charset="0"/>
                        </a:rPr>
                        <a:t>Προαιρετική. Προσδιορίζει σε ποιο server θα συνδεθούμε. Η εξ ορισμού τιμή της είναι η "localhost:3306"</a:t>
                      </a:r>
                    </a:p>
                  </a:txBody>
                  <a:tcPr marR="6350" marT="635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1335088">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rgbClr val="000000"/>
                          </a:solidFill>
                          <a:effectLst/>
                          <a:latin typeface="Verdana" pitchFamily="34" charset="0"/>
                        </a:rPr>
                        <a:t>username</a:t>
                      </a:r>
                    </a:p>
                  </a:txBody>
                  <a:tcPr marR="6350" marT="635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l-GR" sz="1700" b="0" i="0" u="none" strike="noStrike" cap="none" normalizeH="0" baseline="0" smtClean="0">
                          <a:ln>
                            <a:noFill/>
                          </a:ln>
                          <a:solidFill>
                            <a:srgbClr val="000000"/>
                          </a:solidFill>
                          <a:effectLst/>
                          <a:latin typeface="Verdana" pitchFamily="34" charset="0"/>
                        </a:rPr>
                        <a:t>Προαιρετική. Προσδιορίζει το όνομα χρήστη με το οποίο θα συνδεθούμε στη βάση. Η εξ ορισμού τιμή της είναι το όνομα του χρήστη στον οποίο ανοίκει η διεργασία του εξυπηρετητή</a:t>
                      </a:r>
                    </a:p>
                  </a:txBody>
                  <a:tcPr marR="6350" marT="635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1335088">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rgbClr val="000000"/>
                          </a:solidFill>
                          <a:effectLst/>
                          <a:latin typeface="Verdana" pitchFamily="34" charset="0"/>
                        </a:rPr>
                        <a:t>password</a:t>
                      </a:r>
                    </a:p>
                  </a:txBody>
                  <a:tcPr marR="6350" marT="635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l-GR" sz="1700" b="0" i="0" u="none" strike="noStrike" cap="none" normalizeH="0" baseline="0" smtClean="0">
                          <a:ln>
                            <a:noFill/>
                          </a:ln>
                          <a:solidFill>
                            <a:srgbClr val="000000"/>
                          </a:solidFill>
                          <a:effectLst/>
                          <a:latin typeface="Verdana" pitchFamily="34" charset="0"/>
                        </a:rPr>
                        <a:t>Προαιρετική. Προσδιορίζει τον κωδικό πρόσβασης με τον οποίο θα συνδεθούμε στη βάση. Η εξ ορισμού τιμή της είναι η "" </a:t>
                      </a:r>
                    </a:p>
                  </a:txBody>
                  <a:tcPr marR="6350" marT="635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idx="4294967295"/>
          </p:nvPr>
        </p:nvSpPr>
        <p:spPr bwMode="auto">
          <a:noFill/>
        </p:spPr>
        <p:txBody>
          <a:bodyPr wrap="square" numCol="1" anchor="b" anchorCtr="0" compatLnSpc="1">
            <a:prstTxWarp prst="textNoShape">
              <a:avLst/>
            </a:prstTxWarp>
          </a:bodyPr>
          <a:lstStyle/>
          <a:p>
            <a:r>
              <a:rPr lang="el-GR" sz="4100" smtClean="0"/>
              <a:t>Χρήση της συνάρτησης </a:t>
            </a:r>
            <a:r>
              <a:rPr lang="en-US" sz="4100" smtClean="0"/>
              <a:t>mysql_connect()</a:t>
            </a:r>
            <a:r>
              <a:rPr lang="el-GR" sz="4100" smtClean="0"/>
              <a:t> μέσω </a:t>
            </a:r>
            <a:r>
              <a:rPr lang="en-US" sz="4100" smtClean="0"/>
              <a:t>php</a:t>
            </a:r>
            <a:r>
              <a:rPr lang="el-GR" sz="4100" smtClean="0"/>
              <a:t> </a:t>
            </a:r>
            <a:endParaRPr lang="en-US" sz="4100" smtClean="0"/>
          </a:p>
        </p:txBody>
      </p:sp>
      <p:sp>
        <p:nvSpPr>
          <p:cNvPr id="3" name="Content Placeholder 2"/>
          <p:cNvSpPr>
            <a:spLocks noGrp="1"/>
          </p:cNvSpPr>
          <p:nvPr>
            <p:ph sz="quarter" idx="4294967295"/>
          </p:nvPr>
        </p:nvSpPr>
        <p:spPr>
          <a:xfrm>
            <a:off x="457200" y="1603375"/>
            <a:ext cx="7593013" cy="4772025"/>
          </a:xfrm>
        </p:spPr>
        <p:txBody>
          <a:bodyPr>
            <a:normAutofit/>
          </a:bodyPr>
          <a:lstStyle/>
          <a:p>
            <a:pPr marL="273050" indent="-273050">
              <a:lnSpc>
                <a:spcPct val="80000"/>
              </a:lnSpc>
            </a:pPr>
            <a:r>
              <a:rPr lang="el-GR" sz="2100" smtClean="0"/>
              <a:t>Εντός του κώδικά μας θα γράψουμε την εντολή που αφορά τη σύνδεση</a:t>
            </a:r>
          </a:p>
          <a:p>
            <a:pPr marL="273050" indent="-273050">
              <a:lnSpc>
                <a:spcPct val="80000"/>
              </a:lnSpc>
            </a:pPr>
            <a:r>
              <a:rPr lang="el-GR" sz="2100" smtClean="0"/>
              <a:t>Για πρακτικούς λόγους και για λόγους επαναχρησιμοποιησιμότητας θα αποθηκεύσουμε τη σύνδεση σε μια μεταβλητή </a:t>
            </a:r>
            <a:r>
              <a:rPr lang="en-US" sz="2100" smtClean="0"/>
              <a:t>$con</a:t>
            </a:r>
            <a:endParaRPr lang="el-GR" sz="2100" smtClean="0"/>
          </a:p>
          <a:p>
            <a:pPr marL="273050" indent="-273050">
              <a:lnSpc>
                <a:spcPct val="80000"/>
              </a:lnSpc>
            </a:pPr>
            <a:r>
              <a:rPr lang="el-GR" sz="2100" smtClean="0"/>
              <a:t>Θα χρησιμοποιήσουμε και ένα χειρισμό εξαίρεσης (</a:t>
            </a:r>
            <a:r>
              <a:rPr lang="en-US" sz="2100" smtClean="0"/>
              <a:t>if (!$con)</a:t>
            </a:r>
            <a:r>
              <a:rPr lang="el-GR" sz="2100" smtClean="0"/>
              <a:t>)</a:t>
            </a:r>
            <a:r>
              <a:rPr lang="en-US" sz="2100" smtClean="0"/>
              <a:t>, </a:t>
            </a:r>
            <a:r>
              <a:rPr lang="el-GR" sz="2100" smtClean="0"/>
              <a:t>για την περίπτωση που δεν μπορούμε να συνδεθούμε στη βάση μας (</a:t>
            </a:r>
            <a:r>
              <a:rPr lang="en-US" sz="2100" smtClean="0"/>
              <a:t>die)</a:t>
            </a:r>
            <a:r>
              <a:rPr lang="el-GR" sz="2100" smtClean="0"/>
              <a:t>, καθώς και τη συνάρτηση </a:t>
            </a:r>
            <a:r>
              <a:rPr lang="en-US" sz="2100" smtClean="0"/>
              <a:t>mysql_error()</a:t>
            </a:r>
            <a:r>
              <a:rPr lang="el-GR" sz="2100" smtClean="0"/>
              <a:t>, για να δούμε τι λάθος έγινε</a:t>
            </a:r>
          </a:p>
          <a:p>
            <a:pPr marL="273050" indent="-273050">
              <a:lnSpc>
                <a:spcPct val="80000"/>
              </a:lnSpc>
            </a:pPr>
            <a:r>
              <a:rPr lang="el-GR" sz="2100" smtClean="0"/>
              <a:t>Τέλος το κλείσιμο της σύνδεσής μας με τη βάση δεδομένων μπορεί να επιτευχθεί με τη χρήση της συνάρτησης </a:t>
            </a:r>
            <a:r>
              <a:rPr lang="en-US" sz="2100" smtClean="0"/>
              <a:t>mysql_close()</a:t>
            </a:r>
            <a:r>
              <a:rPr lang="el-GR" sz="2100" smtClean="0"/>
              <a:t>, η οποία θα δεχθεί ως παράμετρο τη μεταβλητή στην οποία είναι αποθηκευμένη η σύνδεσή μας (δηλαδή η μεταβλητή </a:t>
            </a:r>
            <a:r>
              <a:rPr lang="en-US" sz="2100" smtClean="0"/>
              <a:t>&amp;con)</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idx="4294967295"/>
          </p:nvPr>
        </p:nvSpPr>
        <p:spPr bwMode="auto">
          <a:noFill/>
        </p:spPr>
        <p:txBody>
          <a:bodyPr wrap="square" numCol="1" anchor="b" anchorCtr="0" compatLnSpc="1">
            <a:prstTxWarp prst="textNoShape">
              <a:avLst/>
            </a:prstTxWarp>
          </a:bodyPr>
          <a:lstStyle/>
          <a:p>
            <a:r>
              <a:rPr lang="el-GR" sz="4100" smtClean="0"/>
              <a:t>Κώδικας </a:t>
            </a:r>
            <a:r>
              <a:rPr lang="en-US" sz="4100" smtClean="0"/>
              <a:t>php </a:t>
            </a:r>
            <a:r>
              <a:rPr lang="el-GR" sz="4100" smtClean="0"/>
              <a:t>για τον ορισμό της σύνδεσης με τη βάση</a:t>
            </a:r>
            <a:endParaRPr lang="en-US" sz="4100" smtClean="0"/>
          </a:p>
        </p:txBody>
      </p:sp>
      <p:sp>
        <p:nvSpPr>
          <p:cNvPr id="40963" name="Content Placeholder 2"/>
          <p:cNvSpPr>
            <a:spLocks noGrp="1"/>
          </p:cNvSpPr>
          <p:nvPr>
            <p:ph sz="quarter" idx="4294967295"/>
          </p:nvPr>
        </p:nvSpPr>
        <p:spPr>
          <a:xfrm>
            <a:off x="457200" y="1603375"/>
            <a:ext cx="7593013" cy="4772025"/>
          </a:xfrm>
        </p:spPr>
        <p:txBody>
          <a:bodyPr/>
          <a:lstStyle/>
          <a:p>
            <a:pPr marL="273050" indent="-273050">
              <a:buFont typeface="Arial" charset="0"/>
              <a:buNone/>
            </a:pPr>
            <a:r>
              <a:rPr lang="el-GR" sz="2300" smtClean="0"/>
              <a:t>	</a:t>
            </a:r>
            <a:r>
              <a:rPr lang="en-US" sz="2300" smtClean="0"/>
              <a:t>&lt;?php</a:t>
            </a:r>
            <a:br>
              <a:rPr lang="en-US" sz="2300" smtClean="0"/>
            </a:br>
            <a:r>
              <a:rPr lang="en-US" sz="2300" smtClean="0"/>
              <a:t>$con = mysql_connect("localhost","talepis","mypassword");</a:t>
            </a:r>
            <a:br>
              <a:rPr lang="en-US" sz="2300" smtClean="0"/>
            </a:br>
            <a:r>
              <a:rPr lang="en-US" sz="2300" smtClean="0"/>
              <a:t>if (!$con)</a:t>
            </a:r>
            <a:br>
              <a:rPr lang="en-US" sz="2300" smtClean="0"/>
            </a:br>
            <a:r>
              <a:rPr lang="en-US" sz="2300" smtClean="0"/>
              <a:t>{</a:t>
            </a:r>
            <a:br>
              <a:rPr lang="en-US" sz="2300" smtClean="0"/>
            </a:br>
            <a:r>
              <a:rPr lang="en-US" sz="2300" smtClean="0"/>
              <a:t>die('Could not connect: ' . mysql_error());</a:t>
            </a:r>
            <a:br>
              <a:rPr lang="en-US" sz="2300" smtClean="0"/>
            </a:br>
            <a:r>
              <a:rPr lang="en-US" sz="2300" smtClean="0"/>
              <a:t>}</a:t>
            </a:r>
            <a:br>
              <a:rPr lang="en-US" sz="2300" smtClean="0"/>
            </a:br>
            <a:r>
              <a:rPr lang="en-US" sz="2300" smtClean="0"/>
              <a:t>// </a:t>
            </a:r>
            <a:r>
              <a:rPr lang="el-GR" sz="2300" smtClean="0"/>
              <a:t>Σε αυτό το σημείο θα γράψουμε τον κώδικα που</a:t>
            </a:r>
          </a:p>
          <a:p>
            <a:pPr marL="273050" indent="-273050">
              <a:buFont typeface="Arial" charset="0"/>
              <a:buNone/>
            </a:pPr>
            <a:r>
              <a:rPr lang="el-GR" sz="2300" smtClean="0"/>
              <a:t>	// θα χρησιμοποιήσει στη συνέχεια αυτή τη σύνδεση</a:t>
            </a:r>
            <a:r>
              <a:rPr lang="en-US" sz="2300" smtClean="0"/>
              <a:t/>
            </a:r>
            <a:br>
              <a:rPr lang="en-US" sz="2300" smtClean="0"/>
            </a:br>
            <a:r>
              <a:rPr lang="en-US" sz="2300" smtClean="0"/>
              <a:t>?&gt;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idx="4294967295"/>
          </p:nvPr>
        </p:nvSpPr>
        <p:spPr bwMode="auto">
          <a:xfrm>
            <a:off x="323850" y="549275"/>
            <a:ext cx="8534400" cy="758825"/>
          </a:xfrm>
          <a:noFill/>
        </p:spPr>
        <p:txBody>
          <a:bodyPr wrap="square" numCol="1" anchor="b" anchorCtr="0" compatLnSpc="1">
            <a:prstTxWarp prst="textNoShape">
              <a:avLst/>
            </a:prstTxWarp>
          </a:bodyPr>
          <a:lstStyle/>
          <a:p>
            <a:r>
              <a:rPr lang="el-GR" sz="4100" smtClean="0"/>
              <a:t>Κώδικας </a:t>
            </a:r>
            <a:r>
              <a:rPr lang="en-US" sz="4100" smtClean="0"/>
              <a:t>php </a:t>
            </a:r>
            <a:r>
              <a:rPr lang="el-GR" sz="4100" smtClean="0"/>
              <a:t>για το κλείσιμο της σύνδεσης με τη βάση</a:t>
            </a:r>
            <a:endParaRPr lang="en-US" sz="4100" smtClean="0"/>
          </a:p>
        </p:txBody>
      </p:sp>
      <p:sp>
        <p:nvSpPr>
          <p:cNvPr id="41987" name="Content Placeholder 2"/>
          <p:cNvSpPr>
            <a:spLocks noGrp="1"/>
          </p:cNvSpPr>
          <p:nvPr>
            <p:ph sz="quarter" idx="4294967295"/>
          </p:nvPr>
        </p:nvSpPr>
        <p:spPr>
          <a:xfrm>
            <a:off x="457200" y="1603375"/>
            <a:ext cx="7593013" cy="4772025"/>
          </a:xfrm>
        </p:spPr>
        <p:txBody>
          <a:bodyPr/>
          <a:lstStyle/>
          <a:p>
            <a:pPr marL="273050" indent="-273050">
              <a:buFont typeface="Arial" charset="0"/>
              <a:buNone/>
            </a:pPr>
            <a:r>
              <a:rPr lang="el-GR" sz="2300" smtClean="0"/>
              <a:t>	</a:t>
            </a:r>
            <a:r>
              <a:rPr lang="en-US" sz="2000" smtClean="0"/>
              <a:t>&lt;?php</a:t>
            </a:r>
            <a:br>
              <a:rPr lang="en-US" sz="2000" smtClean="0"/>
            </a:br>
            <a:r>
              <a:rPr lang="en-US" sz="2000" smtClean="0"/>
              <a:t>$con = mysql_connect("localhost","talepis","mypassword"); </a:t>
            </a:r>
            <a:br>
              <a:rPr lang="en-US" sz="2000" smtClean="0"/>
            </a:br>
            <a:r>
              <a:rPr lang="en-US" sz="2000" smtClean="0"/>
              <a:t>if (!$con)</a:t>
            </a:r>
            <a:br>
              <a:rPr lang="en-US" sz="2000" smtClean="0"/>
            </a:br>
            <a:r>
              <a:rPr lang="en-US" sz="2000" smtClean="0"/>
              <a:t>{</a:t>
            </a:r>
            <a:br>
              <a:rPr lang="en-US" sz="2000" smtClean="0"/>
            </a:br>
            <a:r>
              <a:rPr lang="en-US" sz="2000" smtClean="0"/>
              <a:t>die('Could not connect: ' . mysql_error());</a:t>
            </a:r>
            <a:br>
              <a:rPr lang="en-US" sz="2000" smtClean="0"/>
            </a:br>
            <a:r>
              <a:rPr lang="en-US" sz="2000" smtClean="0"/>
              <a:t>}</a:t>
            </a:r>
            <a:br>
              <a:rPr lang="en-US" sz="2000" smtClean="0"/>
            </a:br>
            <a:r>
              <a:rPr lang="en-US" sz="2000" smtClean="0"/>
              <a:t>// </a:t>
            </a:r>
            <a:r>
              <a:rPr lang="el-GR" sz="2000" smtClean="0"/>
              <a:t>Ο κώδικας μας εδώ</a:t>
            </a:r>
            <a:r>
              <a:rPr lang="en-US" sz="2000" smtClean="0"/>
              <a:t/>
            </a:r>
            <a:br>
              <a:rPr lang="en-US" sz="2000" smtClean="0"/>
            </a:br>
            <a:r>
              <a:rPr lang="en-US" sz="2000" smtClean="0"/>
              <a:t>mysql_close($con);</a:t>
            </a:r>
            <a:br>
              <a:rPr lang="en-US" sz="2000" smtClean="0"/>
            </a:br>
            <a:r>
              <a:rPr lang="en-US" sz="2000" smtClean="0"/>
              <a:t>?&gt;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idx="4294967295"/>
          </p:nvPr>
        </p:nvSpPr>
        <p:spPr bwMode="auto">
          <a:noFill/>
        </p:spPr>
        <p:txBody>
          <a:bodyPr wrap="square" numCol="1" anchor="b" anchorCtr="0" compatLnSpc="1">
            <a:prstTxWarp prst="textNoShape">
              <a:avLst/>
            </a:prstTxWarp>
          </a:bodyPr>
          <a:lstStyle/>
          <a:p>
            <a:r>
              <a:rPr lang="el-GR" smtClean="0"/>
              <a:t>Επιλογή βάσης δεδομένων</a:t>
            </a:r>
            <a:endParaRPr lang="en-US" smtClean="0"/>
          </a:p>
        </p:txBody>
      </p:sp>
      <p:sp>
        <p:nvSpPr>
          <p:cNvPr id="43011" name="Content Placeholder 2"/>
          <p:cNvSpPr>
            <a:spLocks noGrp="1"/>
          </p:cNvSpPr>
          <p:nvPr>
            <p:ph sz="quarter" idx="4294967295"/>
          </p:nvPr>
        </p:nvSpPr>
        <p:spPr>
          <a:xfrm>
            <a:off x="457200" y="1603375"/>
            <a:ext cx="7593013" cy="4772025"/>
          </a:xfrm>
        </p:spPr>
        <p:txBody>
          <a:bodyPr/>
          <a:lstStyle/>
          <a:p>
            <a:pPr marL="273050" indent="-273050"/>
            <a:r>
              <a:rPr lang="el-GR" sz="2300" smtClean="0"/>
              <a:t>Αφού συνδεθούμε στη βάση μας θα πρέπει ως επόμενο βήμα να ορίσουμε και σε ποια βάση δεδομένων θέλουμε να δουλέψουμε (με εξαίρεση την περίπτωση που συνδεόμαστε για να δημιουργήσουμε μια νέα βάση δεδομένων)</a:t>
            </a:r>
          </a:p>
          <a:p>
            <a:pPr marL="273050" indent="-273050"/>
            <a:r>
              <a:rPr lang="el-GR" sz="2300" smtClean="0"/>
              <a:t>Αυτό είναι απαραίτητο, αφού δεν πρέπει να ξεχνάτε ότι η </a:t>
            </a:r>
            <a:r>
              <a:rPr lang="en-US" sz="2300" smtClean="0"/>
              <a:t>MySQL </a:t>
            </a:r>
            <a:r>
              <a:rPr lang="el-GR" sz="2300" smtClean="0"/>
              <a:t>μπορεί να περιλαμβάνει πολλές βάσεις δεδομένων </a:t>
            </a:r>
          </a:p>
          <a:p>
            <a:pPr marL="273050" indent="-273050"/>
            <a:r>
              <a:rPr lang="el-GR" sz="2300" smtClean="0"/>
              <a:t>Η επιλογή της βάσης γίνεται με τη χρήση της συνάρτησης «</a:t>
            </a:r>
            <a:r>
              <a:rPr lang="en-US" sz="2300" b="1" smtClean="0"/>
              <a:t>mysql_select_db()</a:t>
            </a:r>
            <a:r>
              <a:rPr lang="el-GR" sz="2300" smtClean="0"/>
              <a:t>»</a:t>
            </a:r>
            <a:endParaRPr lang="en-US" sz="230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idx="4294967295"/>
          </p:nvPr>
        </p:nvSpPr>
        <p:spPr bwMode="auto">
          <a:noFill/>
        </p:spPr>
        <p:txBody>
          <a:bodyPr wrap="square" numCol="1" anchor="b" anchorCtr="0" compatLnSpc="1">
            <a:prstTxWarp prst="textNoShape">
              <a:avLst/>
            </a:prstTxWarp>
          </a:bodyPr>
          <a:lstStyle/>
          <a:p>
            <a:r>
              <a:rPr lang="el-GR" smtClean="0"/>
              <a:t>Η συνάρτηση </a:t>
            </a:r>
            <a:r>
              <a:rPr lang="en-US" b="1" smtClean="0"/>
              <a:t>mysql_select_db()</a:t>
            </a:r>
            <a:endParaRPr lang="en-US" smtClean="0"/>
          </a:p>
        </p:txBody>
      </p:sp>
      <p:sp>
        <p:nvSpPr>
          <p:cNvPr id="44035" name="Content Placeholder 2"/>
          <p:cNvSpPr>
            <a:spLocks noGrp="1"/>
          </p:cNvSpPr>
          <p:nvPr>
            <p:ph sz="quarter" idx="4294967295"/>
          </p:nvPr>
        </p:nvSpPr>
        <p:spPr>
          <a:xfrm>
            <a:off x="457200" y="1603375"/>
            <a:ext cx="7593013" cy="4772025"/>
          </a:xfrm>
        </p:spPr>
        <p:txBody>
          <a:bodyPr/>
          <a:lstStyle/>
          <a:p>
            <a:pPr marL="273050" indent="-273050"/>
            <a:r>
              <a:rPr lang="el-GR" sz="2300" smtClean="0"/>
              <a:t>Γενική σύνταξη: </a:t>
            </a:r>
            <a:r>
              <a:rPr lang="en-US" sz="2300" smtClean="0"/>
              <a:t>mysql_select_db(database,connection)</a:t>
            </a:r>
            <a:endParaRPr lang="el-GR" sz="2300" smtClean="0"/>
          </a:p>
          <a:p>
            <a:pPr marL="273050" indent="-273050"/>
            <a:r>
              <a:rPr lang="el-GR" sz="2300" smtClean="0"/>
              <a:t>Όπου </a:t>
            </a:r>
            <a:r>
              <a:rPr lang="en-US" sz="2300" smtClean="0"/>
              <a:t>database: </a:t>
            </a:r>
            <a:r>
              <a:rPr lang="el-GR" sz="2300" smtClean="0"/>
              <a:t>Αναγκαίο πεδίο, ορίζει σε ποια βάση δεδομένων θα συνδεθούμε, </a:t>
            </a:r>
            <a:r>
              <a:rPr lang="en-US" sz="2300" smtClean="0"/>
              <a:t>connection: </a:t>
            </a:r>
            <a:r>
              <a:rPr lang="el-GR" sz="2300" smtClean="0"/>
              <a:t>προαιρετικό πεδίο, ορίζει τη σύνδεση που θα χρησιμοποιήσουμε. Εάν δεν προσδιοριστεί χρησιμοποιεί την τελευταία σύνδεση της </a:t>
            </a:r>
            <a:r>
              <a:rPr lang="en-US" sz="2300" smtClean="0"/>
              <a:t>mysql_connect() </a:t>
            </a:r>
            <a:r>
              <a:rPr lang="el-GR" sz="2300" smtClean="0"/>
              <a:t> που χρησιμοποιήσαμε</a:t>
            </a:r>
            <a:endParaRPr lang="en-US" sz="2300" smtClean="0"/>
          </a:p>
          <a:p>
            <a:pPr marL="273050" indent="-273050"/>
            <a:r>
              <a:rPr lang="el-GR" sz="2300" smtClean="0"/>
              <a:t>Στο επόμενο παράδειγμα ο χρήστης «</a:t>
            </a:r>
            <a:r>
              <a:rPr lang="en-US" sz="2300" smtClean="0"/>
              <a:t>user</a:t>
            </a:r>
            <a:r>
              <a:rPr lang="el-GR" sz="2300" smtClean="0"/>
              <a:t>»</a:t>
            </a:r>
            <a:r>
              <a:rPr lang="en-US" sz="2300" smtClean="0"/>
              <a:t> </a:t>
            </a:r>
            <a:r>
              <a:rPr lang="el-GR" sz="2300" smtClean="0"/>
              <a:t>συνδέεται και έπειτα επιλέγεται η βάση «</a:t>
            </a:r>
            <a:r>
              <a:rPr lang="en-US" sz="2300" smtClean="0"/>
              <a:t>talepis</a:t>
            </a:r>
            <a:r>
              <a:rPr lang="el-GR" sz="2300" smtClean="0"/>
              <a:t>»</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23850" y="620713"/>
            <a:ext cx="8534400" cy="758825"/>
          </a:xfrm>
        </p:spPr>
        <p:txBody>
          <a:bodyPr wrap="square" numCol="1" anchor="b" anchorCtr="0" compatLnSpc="1">
            <a:prstTxWarp prst="textNoShape">
              <a:avLst/>
            </a:prstTxWarp>
            <a:normAutofit fontScale="90000"/>
          </a:bodyPr>
          <a:lstStyle/>
          <a:p>
            <a:r>
              <a:rPr lang="el-GR" sz="4300" smtClean="0"/>
              <a:t>Παράδειγμα σύνδεσης, επιλογής βάσης και αποσύνδεσης</a:t>
            </a:r>
            <a:endParaRPr lang="en-US" sz="4300" smtClean="0"/>
          </a:p>
        </p:txBody>
      </p:sp>
      <p:sp>
        <p:nvSpPr>
          <p:cNvPr id="3" name="Content Placeholder 2"/>
          <p:cNvSpPr>
            <a:spLocks noGrp="1"/>
          </p:cNvSpPr>
          <p:nvPr>
            <p:ph sz="quarter" idx="4294967295"/>
          </p:nvPr>
        </p:nvSpPr>
        <p:spPr>
          <a:xfrm>
            <a:off x="457200" y="1603375"/>
            <a:ext cx="7593013" cy="4772025"/>
          </a:xfrm>
        </p:spPr>
        <p:txBody>
          <a:bodyPr>
            <a:normAutofit/>
          </a:bodyPr>
          <a:lstStyle/>
          <a:p>
            <a:pPr marL="273050" indent="-273050">
              <a:lnSpc>
                <a:spcPct val="80000"/>
              </a:lnSpc>
              <a:buFont typeface="Arial" charset="0"/>
              <a:buNone/>
            </a:pPr>
            <a:r>
              <a:rPr lang="el-GR" sz="2100" smtClean="0"/>
              <a:t>	</a:t>
            </a:r>
            <a:r>
              <a:rPr lang="en-US" sz="2100" smtClean="0"/>
              <a:t>&lt;?php</a:t>
            </a:r>
            <a:br>
              <a:rPr lang="en-US" sz="2100" smtClean="0"/>
            </a:br>
            <a:r>
              <a:rPr lang="en-US" sz="2100" smtClean="0"/>
              <a:t>$con = mysql_connect</a:t>
            </a:r>
            <a:r>
              <a:rPr lang="en-US" smtClean="0"/>
              <a:t>("localhost","user","mypassword"); </a:t>
            </a:r>
            <a:r>
              <a:rPr lang="en-US" sz="2100" smtClean="0"/>
              <a:t/>
            </a:r>
            <a:br>
              <a:rPr lang="en-US" sz="2100" smtClean="0"/>
            </a:br>
            <a:r>
              <a:rPr lang="en-US" sz="2100" smtClean="0"/>
              <a:t>if (!$con)</a:t>
            </a:r>
            <a:br>
              <a:rPr lang="en-US" sz="2100" smtClean="0"/>
            </a:br>
            <a:r>
              <a:rPr lang="en-US" sz="2100" smtClean="0"/>
              <a:t>{</a:t>
            </a:r>
            <a:br>
              <a:rPr lang="en-US" sz="2100" smtClean="0"/>
            </a:br>
            <a:r>
              <a:rPr lang="en-US" sz="2100" smtClean="0"/>
              <a:t>die('Could not connect: ' . mysql_error());</a:t>
            </a:r>
            <a:br>
              <a:rPr lang="en-US" sz="2100" smtClean="0"/>
            </a:br>
            <a:r>
              <a:rPr lang="en-US" sz="2100" smtClean="0"/>
              <a:t>}</a:t>
            </a:r>
            <a:br>
              <a:rPr lang="en-US" sz="2100" smtClean="0"/>
            </a:br>
            <a:r>
              <a:rPr lang="en-US" sz="2100" smtClean="0"/>
              <a:t>$db_selection = mysql_select_db(“talepis", $con);</a:t>
            </a:r>
            <a:br>
              <a:rPr lang="en-US" sz="2100" smtClean="0"/>
            </a:br>
            <a:r>
              <a:rPr lang="en-US" sz="2100" smtClean="0"/>
              <a:t>if (!$db_selection)</a:t>
            </a:r>
            <a:br>
              <a:rPr lang="en-US" sz="2100" smtClean="0"/>
            </a:br>
            <a:r>
              <a:rPr lang="en-US" sz="2100" smtClean="0"/>
              <a:t>{</a:t>
            </a:r>
            <a:br>
              <a:rPr lang="en-US" sz="2100" smtClean="0"/>
            </a:br>
            <a:r>
              <a:rPr lang="en-US" sz="2100" smtClean="0"/>
              <a:t>die ("Can\'t use talepis db : " . mysql_error());</a:t>
            </a:r>
            <a:br>
              <a:rPr lang="en-US" sz="2100" smtClean="0"/>
            </a:br>
            <a:r>
              <a:rPr lang="en-US" sz="2100" smtClean="0"/>
              <a:t>}</a:t>
            </a:r>
            <a:br>
              <a:rPr lang="en-US" sz="2100" smtClean="0"/>
            </a:br>
            <a:r>
              <a:rPr lang="en-US" sz="2100" smtClean="0"/>
              <a:t>mysql_close($con);</a:t>
            </a:r>
            <a:br>
              <a:rPr lang="en-US" sz="2100" smtClean="0"/>
            </a:br>
            <a:r>
              <a:rPr lang="en-US" sz="2100" smtClean="0"/>
              <a:t>?&gt;</a:t>
            </a:r>
          </a:p>
        </p:txBody>
      </p:sp>
      <p:sp>
        <p:nvSpPr>
          <p:cNvPr id="45060" name="TextBox 3"/>
          <p:cNvSpPr txBox="1">
            <a:spLocks noChangeArrowheads="1"/>
          </p:cNvSpPr>
          <p:nvPr/>
        </p:nvSpPr>
        <p:spPr bwMode="auto">
          <a:xfrm>
            <a:off x="8153400" y="2057400"/>
            <a:ext cx="317500" cy="461963"/>
          </a:xfrm>
          <a:prstGeom prst="rect">
            <a:avLst/>
          </a:prstGeom>
          <a:noFill/>
          <a:ln w="25400">
            <a:solidFill>
              <a:schemeClr val="accent1"/>
            </a:solidFill>
            <a:miter lim="800000"/>
            <a:headEnd/>
            <a:tailEnd/>
          </a:ln>
        </p:spPr>
        <p:txBody>
          <a:bodyPr wrap="none">
            <a:spAutoFit/>
          </a:bodyPr>
          <a:lstStyle/>
          <a:p>
            <a:r>
              <a:rPr lang="el-GR" sz="2400">
                <a:solidFill>
                  <a:srgbClr val="C00000"/>
                </a:solidFill>
                <a:latin typeface="Georgia" pitchFamily="18" charset="0"/>
              </a:rPr>
              <a:t>1</a:t>
            </a:r>
            <a:endParaRPr lang="en-US" sz="2400">
              <a:solidFill>
                <a:srgbClr val="C00000"/>
              </a:solidFill>
              <a:latin typeface="Georgia" pitchFamily="18" charset="0"/>
            </a:endParaRPr>
          </a:p>
        </p:txBody>
      </p:sp>
      <p:sp>
        <p:nvSpPr>
          <p:cNvPr id="45061" name="TextBox 4"/>
          <p:cNvSpPr txBox="1">
            <a:spLocks noChangeArrowheads="1"/>
          </p:cNvSpPr>
          <p:nvPr/>
        </p:nvSpPr>
        <p:spPr bwMode="auto">
          <a:xfrm>
            <a:off x="8001000" y="3581400"/>
            <a:ext cx="355600" cy="461963"/>
          </a:xfrm>
          <a:prstGeom prst="rect">
            <a:avLst/>
          </a:prstGeom>
          <a:noFill/>
          <a:ln w="25400">
            <a:solidFill>
              <a:schemeClr val="accent1"/>
            </a:solidFill>
            <a:miter lim="800000"/>
            <a:headEnd/>
            <a:tailEnd/>
          </a:ln>
        </p:spPr>
        <p:txBody>
          <a:bodyPr wrap="none">
            <a:spAutoFit/>
          </a:bodyPr>
          <a:lstStyle/>
          <a:p>
            <a:r>
              <a:rPr lang="el-GR" sz="2400">
                <a:solidFill>
                  <a:srgbClr val="C00000"/>
                </a:solidFill>
                <a:latin typeface="Georgia" pitchFamily="18" charset="0"/>
              </a:rPr>
              <a:t>2</a:t>
            </a:r>
            <a:endParaRPr lang="en-US" sz="2400">
              <a:solidFill>
                <a:srgbClr val="C00000"/>
              </a:solidFill>
              <a:latin typeface="Georgia" pitchFamily="18" charset="0"/>
            </a:endParaRPr>
          </a:p>
        </p:txBody>
      </p:sp>
      <p:sp>
        <p:nvSpPr>
          <p:cNvPr id="45062" name="TextBox 5"/>
          <p:cNvSpPr txBox="1">
            <a:spLocks noChangeArrowheads="1"/>
          </p:cNvSpPr>
          <p:nvPr/>
        </p:nvSpPr>
        <p:spPr bwMode="auto">
          <a:xfrm>
            <a:off x="3886200" y="5105400"/>
            <a:ext cx="354013" cy="461963"/>
          </a:xfrm>
          <a:prstGeom prst="rect">
            <a:avLst/>
          </a:prstGeom>
          <a:noFill/>
          <a:ln w="25400">
            <a:solidFill>
              <a:schemeClr val="accent1"/>
            </a:solidFill>
            <a:miter lim="800000"/>
            <a:headEnd/>
            <a:tailEnd/>
          </a:ln>
        </p:spPr>
        <p:txBody>
          <a:bodyPr wrap="none">
            <a:spAutoFit/>
          </a:bodyPr>
          <a:lstStyle/>
          <a:p>
            <a:r>
              <a:rPr lang="el-GR" sz="2400">
                <a:solidFill>
                  <a:srgbClr val="C00000"/>
                </a:solidFill>
                <a:latin typeface="Georgia" pitchFamily="18" charset="0"/>
              </a:rPr>
              <a:t>3</a:t>
            </a:r>
            <a:endParaRPr lang="en-US" sz="2400">
              <a:solidFill>
                <a:srgbClr val="C00000"/>
              </a:solidFill>
              <a:latin typeface="Georgia"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idx="4294967295"/>
          </p:nvPr>
        </p:nvSpPr>
        <p:spPr bwMode="auto">
          <a:noFill/>
        </p:spPr>
        <p:txBody>
          <a:bodyPr wrap="square" numCol="1" anchor="b" anchorCtr="0" compatLnSpc="1">
            <a:prstTxWarp prst="textNoShape">
              <a:avLst/>
            </a:prstTxWarp>
          </a:bodyPr>
          <a:lstStyle/>
          <a:p>
            <a:r>
              <a:rPr lang="el-GR" smtClean="0"/>
              <a:t>Εκτέλεση ενός </a:t>
            </a:r>
            <a:r>
              <a:rPr lang="en-US" smtClean="0"/>
              <a:t>SQL query</a:t>
            </a:r>
          </a:p>
        </p:txBody>
      </p:sp>
      <p:sp>
        <p:nvSpPr>
          <p:cNvPr id="3" name="Content Placeholder 2"/>
          <p:cNvSpPr>
            <a:spLocks noGrp="1"/>
          </p:cNvSpPr>
          <p:nvPr>
            <p:ph sz="quarter" idx="4294967295"/>
          </p:nvPr>
        </p:nvSpPr>
        <p:spPr>
          <a:xfrm>
            <a:off x="457200" y="1603375"/>
            <a:ext cx="7593013" cy="4772025"/>
          </a:xfrm>
        </p:spPr>
        <p:txBody>
          <a:bodyPr>
            <a:normAutofit/>
          </a:bodyPr>
          <a:lstStyle/>
          <a:p>
            <a:pPr marL="273050" indent="-273050">
              <a:lnSpc>
                <a:spcPct val="90000"/>
              </a:lnSpc>
            </a:pPr>
            <a:r>
              <a:rPr lang="el-GR" sz="2300" smtClean="0"/>
              <a:t>Θα δούμε στη συνέχεια πως εκτελούμε ένα </a:t>
            </a:r>
            <a:r>
              <a:rPr lang="en-US" sz="2300" smtClean="0"/>
              <a:t>query </a:t>
            </a:r>
            <a:r>
              <a:rPr lang="el-GR" sz="2300" smtClean="0"/>
              <a:t>μέσω της γλώσσας </a:t>
            </a:r>
            <a:r>
              <a:rPr lang="en-US" sz="2300" smtClean="0"/>
              <a:t>php</a:t>
            </a:r>
          </a:p>
          <a:p>
            <a:pPr marL="273050" indent="-273050">
              <a:lnSpc>
                <a:spcPct val="90000"/>
              </a:lnSpc>
            </a:pPr>
            <a:r>
              <a:rPr lang="el-GR" sz="2300" smtClean="0"/>
              <a:t>Μας ενδιαφέρει κυρίως το πώς θα τα εκτελέσουμε μέσω της </a:t>
            </a:r>
            <a:r>
              <a:rPr lang="en-US" sz="2300" smtClean="0"/>
              <a:t>php </a:t>
            </a:r>
            <a:r>
              <a:rPr lang="el-GR" sz="2300" smtClean="0"/>
              <a:t>και όχι το πώς θα τα συντάξουμε</a:t>
            </a:r>
          </a:p>
          <a:p>
            <a:pPr marL="273050" indent="-273050">
              <a:lnSpc>
                <a:spcPct val="90000"/>
              </a:lnSpc>
            </a:pPr>
            <a:r>
              <a:rPr lang="el-GR" sz="2300" smtClean="0"/>
              <a:t>Η </a:t>
            </a:r>
            <a:r>
              <a:rPr lang="en-US" sz="2300" smtClean="0"/>
              <a:t>php </a:t>
            </a:r>
            <a:r>
              <a:rPr lang="el-GR" sz="2300" smtClean="0"/>
              <a:t>μας παρέχει την συνάρτηση </a:t>
            </a:r>
            <a:r>
              <a:rPr lang="en-US" sz="2300" smtClean="0"/>
              <a:t>mysql_query()</a:t>
            </a:r>
            <a:r>
              <a:rPr lang="el-GR" sz="2300" smtClean="0"/>
              <a:t>, με την οποία μπορούμε να εκτελέσουμε ένα ερώτημα στη βάση δεδομένων της επιλογής μας, ή στη </a:t>
            </a:r>
            <a:r>
              <a:rPr lang="en-US" sz="2300" smtClean="0"/>
              <a:t>MySQL </a:t>
            </a:r>
            <a:r>
              <a:rPr lang="el-GR" sz="2300" smtClean="0"/>
              <a:t>γενικότερα</a:t>
            </a:r>
            <a:endParaRPr lang="en-US" sz="230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idx="4294967295"/>
          </p:nvPr>
        </p:nvSpPr>
        <p:spPr bwMode="auto">
          <a:noFill/>
        </p:spPr>
        <p:txBody>
          <a:bodyPr wrap="square" numCol="1" anchor="b" anchorCtr="0" compatLnSpc="1">
            <a:prstTxWarp prst="textNoShape">
              <a:avLst/>
            </a:prstTxWarp>
          </a:bodyPr>
          <a:lstStyle/>
          <a:p>
            <a:r>
              <a:rPr lang="el-GR" smtClean="0"/>
              <a:t>Η συνάρτηση </a:t>
            </a:r>
            <a:r>
              <a:rPr lang="en-US" smtClean="0"/>
              <a:t>mysql_query()</a:t>
            </a:r>
          </a:p>
        </p:txBody>
      </p:sp>
      <p:sp>
        <p:nvSpPr>
          <p:cNvPr id="47107" name="Content Placeholder 2"/>
          <p:cNvSpPr>
            <a:spLocks noGrp="1"/>
          </p:cNvSpPr>
          <p:nvPr>
            <p:ph sz="quarter" idx="4294967295"/>
          </p:nvPr>
        </p:nvSpPr>
        <p:spPr>
          <a:xfrm>
            <a:off x="457200" y="1603375"/>
            <a:ext cx="7593013" cy="4772025"/>
          </a:xfrm>
        </p:spPr>
        <p:txBody>
          <a:bodyPr/>
          <a:lstStyle/>
          <a:p>
            <a:pPr marL="273050" indent="-273050"/>
            <a:r>
              <a:rPr lang="el-GR" sz="2300" smtClean="0"/>
              <a:t>Η συνάρτηση αυτή επιστρέφει τα δεδομένα επιστροφής της </a:t>
            </a:r>
            <a:r>
              <a:rPr lang="en-US" sz="2300" smtClean="0"/>
              <a:t>SELECT </a:t>
            </a:r>
            <a:r>
              <a:rPr lang="el-GR" sz="2300" smtClean="0"/>
              <a:t>και</a:t>
            </a:r>
            <a:r>
              <a:rPr lang="en-US" sz="2300" smtClean="0"/>
              <a:t> TRUE </a:t>
            </a:r>
            <a:r>
              <a:rPr lang="el-GR" sz="2300" smtClean="0"/>
              <a:t>ή </a:t>
            </a:r>
            <a:r>
              <a:rPr lang="en-US" sz="2300" smtClean="0"/>
              <a:t>FALSE</a:t>
            </a:r>
            <a:r>
              <a:rPr lang="el-GR" sz="2300" smtClean="0"/>
              <a:t> κατά την εκτέλεση των υπολοίπων εντολών</a:t>
            </a:r>
          </a:p>
          <a:p>
            <a:pPr marL="273050" indent="-273050"/>
            <a:r>
              <a:rPr lang="el-GR" sz="2300" smtClean="0"/>
              <a:t>Γενική σύνταξη: </a:t>
            </a:r>
            <a:r>
              <a:rPr lang="en-US" sz="2300" smtClean="0"/>
              <a:t>sql_query(query,connection)</a:t>
            </a:r>
            <a:endParaRPr lang="el-GR" sz="2300" smtClean="0"/>
          </a:p>
          <a:p>
            <a:pPr marL="273050" indent="-273050"/>
            <a:r>
              <a:rPr lang="el-GR" sz="2300" smtClean="0"/>
              <a:t>Όπου </a:t>
            </a:r>
            <a:r>
              <a:rPr lang="en-US" sz="2300" smtClean="0"/>
              <a:t>query: </a:t>
            </a:r>
            <a:r>
              <a:rPr lang="el-GR" sz="2300" smtClean="0"/>
              <a:t>Υποχρεωτικό πεδίο, υποδηλώνει το ερώτημα που θα εκτελεστεί, δεν πρέπει να τελειώνει με ερωτηματικό «</a:t>
            </a:r>
            <a:r>
              <a:rPr lang="en-US" sz="2300" smtClean="0"/>
              <a:t>;</a:t>
            </a:r>
            <a:r>
              <a:rPr lang="el-GR" sz="2300" smtClean="0"/>
              <a:t>»</a:t>
            </a:r>
            <a:r>
              <a:rPr lang="en-US" sz="2300" smtClean="0"/>
              <a:t> </a:t>
            </a:r>
            <a:r>
              <a:rPr lang="el-GR" sz="2300" smtClean="0"/>
              <a:t>και </a:t>
            </a:r>
            <a:r>
              <a:rPr lang="en-US" sz="2300" smtClean="0"/>
              <a:t>connection: </a:t>
            </a:r>
            <a:r>
              <a:rPr lang="el-GR" sz="2300" smtClean="0"/>
              <a:t>προαιρετικό πεδίο, υποδηλώνει τη σύνδεση, εάν δεν προσδιοριστεί, γίνεται χρήση της τελευταίας ενεργής σύνδεσης</a:t>
            </a:r>
            <a:r>
              <a:rPr lang="en-US" sz="2300" smtClean="0"/>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Τίτλος 1"/>
          <p:cNvSpPr>
            <a:spLocks noGrp="1"/>
          </p:cNvSpPr>
          <p:nvPr>
            <p:ph type="title"/>
          </p:nvPr>
        </p:nvSpPr>
        <p:spPr>
          <a:xfrm>
            <a:off x="0" y="0"/>
            <a:ext cx="9144000" cy="981075"/>
          </a:xfrm>
        </p:spPr>
        <p:txBody>
          <a:bodyPr/>
          <a:lstStyle/>
          <a:p>
            <a:pPr fontAlgn="auto">
              <a:spcAft>
                <a:spcPts val="0"/>
              </a:spcAft>
              <a:defRPr/>
            </a:pPr>
            <a:r>
              <a:rPr lang="el-GR" sz="3600" smtClean="0"/>
              <a:t>Κατηγορίες ρόλων στο </a:t>
            </a:r>
            <a:r>
              <a:rPr lang="en-US" sz="3600" smtClean="0"/>
              <a:t>Moodle</a:t>
            </a:r>
            <a:endParaRPr lang="el-GR" sz="3600" smtClean="0"/>
          </a:p>
        </p:txBody>
      </p:sp>
      <p:sp>
        <p:nvSpPr>
          <p:cNvPr id="22531" name="Θέση περιεχομένου 2"/>
          <p:cNvSpPr>
            <a:spLocks noGrp="1"/>
          </p:cNvSpPr>
          <p:nvPr>
            <p:ph idx="1"/>
          </p:nvPr>
        </p:nvSpPr>
        <p:spPr>
          <a:xfrm>
            <a:off x="0" y="1196975"/>
            <a:ext cx="8459788" cy="5661025"/>
          </a:xfrm>
        </p:spPr>
        <p:txBody>
          <a:bodyPr rtlCol="0">
            <a:normAutofit fontScale="92500"/>
          </a:bodyPr>
          <a:lstStyle/>
          <a:p>
            <a:pPr fontAlgn="auto">
              <a:spcAft>
                <a:spcPts val="0"/>
              </a:spcAft>
              <a:buFont typeface="Arial" pitchFamily="34" charset="0"/>
              <a:buChar char="•"/>
              <a:defRPr/>
            </a:pPr>
            <a:r>
              <a:rPr lang="el-GR" sz="2400" dirty="0" smtClean="0"/>
              <a:t>Σε ένα σύστημα διδασκαλίας είναι σύνηθες να</a:t>
            </a:r>
            <a:r>
              <a:rPr lang="en-US" sz="2400" dirty="0" smtClean="0"/>
              <a:t> </a:t>
            </a:r>
            <a:r>
              <a:rPr lang="el-GR" sz="2400" dirty="0" smtClean="0"/>
              <a:t>υπάρχουν οι παρακάτω διαθέσιμες κατηγορίες ρόλων:</a:t>
            </a:r>
          </a:p>
          <a:p>
            <a:pPr marL="640080" lvl="1" fontAlgn="auto">
              <a:spcAft>
                <a:spcPts val="0"/>
              </a:spcAft>
              <a:buFont typeface="Arial" pitchFamily="34" charset="0"/>
              <a:buChar char="•"/>
              <a:defRPr/>
            </a:pPr>
            <a:r>
              <a:rPr lang="en-US" sz="2400" dirty="0" smtClean="0"/>
              <a:t>Administrator</a:t>
            </a:r>
            <a:r>
              <a:rPr lang="el-GR" sz="2400" dirty="0" smtClean="0"/>
              <a:t>: Ο διαχειριστής όλης της πλατφόρμας, με πλήρη δικαιώματα</a:t>
            </a:r>
          </a:p>
          <a:p>
            <a:pPr marL="640080" lvl="1" fontAlgn="auto">
              <a:spcAft>
                <a:spcPts val="0"/>
              </a:spcAft>
              <a:buFont typeface="Arial" pitchFamily="34" charset="0"/>
              <a:buChar char="•"/>
              <a:defRPr/>
            </a:pPr>
            <a:r>
              <a:rPr lang="en-US" sz="2400" dirty="0" smtClean="0"/>
              <a:t>Manager</a:t>
            </a:r>
            <a:r>
              <a:rPr lang="el-GR" sz="2400" dirty="0" smtClean="0"/>
              <a:t>: Διαχειριστές μαθημάτων, συνήθως τροποποιούν μαθήματα</a:t>
            </a:r>
            <a:endParaRPr lang="en-US" sz="2400" dirty="0" smtClean="0"/>
          </a:p>
          <a:p>
            <a:pPr marL="640080" lvl="1" fontAlgn="auto">
              <a:spcAft>
                <a:spcPts val="0"/>
              </a:spcAft>
              <a:buFont typeface="Arial" pitchFamily="34" charset="0"/>
              <a:buChar char="•"/>
              <a:defRPr/>
            </a:pPr>
            <a:r>
              <a:rPr lang="en-US" sz="2400" dirty="0" smtClean="0"/>
              <a:t>Course Creator</a:t>
            </a:r>
            <a:r>
              <a:rPr lang="el-GR" sz="2400" dirty="0" smtClean="0"/>
              <a:t>: Δημιουργοί μαθημάτων, συνήθως για νέα μαθήματα</a:t>
            </a:r>
            <a:endParaRPr lang="en-US" sz="2400" dirty="0" smtClean="0"/>
          </a:p>
          <a:p>
            <a:pPr marL="640080" lvl="1" fontAlgn="auto">
              <a:spcAft>
                <a:spcPts val="0"/>
              </a:spcAft>
              <a:buFont typeface="Arial" pitchFamily="34" charset="0"/>
              <a:buChar char="•"/>
              <a:defRPr/>
            </a:pPr>
            <a:r>
              <a:rPr lang="en-US" sz="2400" dirty="0" smtClean="0"/>
              <a:t>Teacher</a:t>
            </a:r>
            <a:r>
              <a:rPr lang="el-GR" sz="2400" dirty="0" smtClean="0"/>
              <a:t>: Πλήρη δικαιώματα εντός των δικών τους μαθημάτων</a:t>
            </a:r>
            <a:endParaRPr lang="en-US" sz="2400" dirty="0" smtClean="0"/>
          </a:p>
          <a:p>
            <a:pPr marL="640080" lvl="1" fontAlgn="auto">
              <a:spcAft>
                <a:spcPts val="0"/>
              </a:spcAft>
              <a:buFont typeface="Arial" pitchFamily="34" charset="0"/>
              <a:buChar char="•"/>
              <a:defRPr/>
            </a:pPr>
            <a:r>
              <a:rPr lang="en-US" sz="2400" dirty="0" smtClean="0"/>
              <a:t>Non-editing Teacher</a:t>
            </a:r>
            <a:r>
              <a:rPr lang="el-GR" sz="2400" dirty="0" smtClean="0"/>
              <a:t>: Διδάσκοντες χωρίς δικαιώματα τροποποίησης του περιεχομένου</a:t>
            </a:r>
            <a:endParaRPr lang="en-US" sz="2400" dirty="0" smtClean="0"/>
          </a:p>
          <a:p>
            <a:pPr marL="640080" lvl="1" fontAlgn="auto">
              <a:spcAft>
                <a:spcPts val="0"/>
              </a:spcAft>
              <a:buFont typeface="Arial" pitchFamily="34" charset="0"/>
              <a:buChar char="•"/>
              <a:defRPr/>
            </a:pPr>
            <a:r>
              <a:rPr lang="en-US" sz="2400" dirty="0" smtClean="0"/>
              <a:t>Student</a:t>
            </a:r>
            <a:r>
              <a:rPr lang="el-GR" sz="2400" dirty="0" smtClean="0"/>
              <a:t>: Οι μαθητές</a:t>
            </a:r>
            <a:endParaRPr lang="en-US" sz="2400" dirty="0" smtClean="0"/>
          </a:p>
          <a:p>
            <a:pPr marL="640080" lvl="1" fontAlgn="auto">
              <a:spcAft>
                <a:spcPts val="0"/>
              </a:spcAft>
              <a:buFont typeface="Arial" pitchFamily="34" charset="0"/>
              <a:buChar char="•"/>
              <a:defRPr/>
            </a:pPr>
            <a:r>
              <a:rPr lang="en-US" sz="2400" dirty="0" smtClean="0"/>
              <a:t>Guest</a:t>
            </a:r>
            <a:r>
              <a:rPr lang="el-GR" sz="2400" dirty="0" smtClean="0"/>
              <a:t>: Επισκέπτες, μη συνδεδεμένοι</a:t>
            </a:r>
            <a:endParaRPr lang="en-US" sz="2400" dirty="0" smtClean="0"/>
          </a:p>
          <a:p>
            <a:pPr marL="640080" lvl="1" fontAlgn="auto">
              <a:spcAft>
                <a:spcPts val="0"/>
              </a:spcAft>
              <a:buFont typeface="Arial" pitchFamily="34" charset="0"/>
              <a:buChar char="•"/>
              <a:defRPr/>
            </a:pPr>
            <a:r>
              <a:rPr lang="en-US" sz="2400" dirty="0" smtClean="0"/>
              <a:t>Authenticated user</a:t>
            </a:r>
            <a:r>
              <a:rPr lang="el-GR" sz="2400" dirty="0" smtClean="0"/>
              <a:t>: Οποιοσδήποτε χρήστης έχει κάνει εγγραφή στο σύστημα, αλλά δεν του έχει αποδοθεί ακόμα κάποιος ρόλος</a:t>
            </a:r>
            <a:endParaRPr lang="en-US" sz="2400" dirty="0" smtClean="0"/>
          </a:p>
          <a:p>
            <a:pPr marL="640080" lvl="1" fontAlgn="auto">
              <a:spcAft>
                <a:spcPts val="0"/>
              </a:spcAft>
              <a:buFont typeface="Arial" pitchFamily="34" charset="0"/>
              <a:buChar char="•"/>
              <a:defRPr/>
            </a:pPr>
            <a:endParaRPr lang="el-GR"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wrap="square" numCol="1" anchor="b" anchorCtr="0" compatLnSpc="1">
            <a:prstTxWarp prst="textNoShape">
              <a:avLst/>
            </a:prstTxWarp>
            <a:normAutofit fontScale="90000"/>
          </a:bodyPr>
          <a:lstStyle/>
          <a:p>
            <a:r>
              <a:rPr lang="el-GR" sz="4300" smtClean="0"/>
              <a:t>Γενικό παράδειγμα χρήσης της </a:t>
            </a:r>
            <a:r>
              <a:rPr lang="en-US" sz="4300" smtClean="0"/>
              <a:t>mysql_query()</a:t>
            </a:r>
          </a:p>
        </p:txBody>
      </p:sp>
      <p:sp>
        <p:nvSpPr>
          <p:cNvPr id="3" name="Content Placeholder 2"/>
          <p:cNvSpPr>
            <a:spLocks noGrp="1"/>
          </p:cNvSpPr>
          <p:nvPr>
            <p:ph sz="quarter" idx="4294967295"/>
          </p:nvPr>
        </p:nvSpPr>
        <p:spPr>
          <a:xfrm>
            <a:off x="457200" y="1603375"/>
            <a:ext cx="7593013" cy="4772025"/>
          </a:xfrm>
        </p:spPr>
        <p:txBody>
          <a:bodyPr>
            <a:normAutofit/>
          </a:bodyPr>
          <a:lstStyle/>
          <a:p>
            <a:pPr marL="273050" indent="-273050">
              <a:lnSpc>
                <a:spcPct val="90000"/>
              </a:lnSpc>
              <a:buFont typeface="Arial" charset="0"/>
              <a:buNone/>
            </a:pPr>
            <a:r>
              <a:rPr lang="el-GR" sz="2300" smtClean="0"/>
              <a:t>	</a:t>
            </a:r>
            <a:r>
              <a:rPr lang="en-US" sz="2300" smtClean="0"/>
              <a:t> &lt;?php</a:t>
            </a:r>
            <a:br>
              <a:rPr lang="en-US" sz="2300" smtClean="0"/>
            </a:br>
            <a:r>
              <a:rPr lang="en-US" sz="2300" smtClean="0"/>
              <a:t>$con = mysql_connect</a:t>
            </a:r>
            <a:r>
              <a:rPr lang="en-US" sz="2000" smtClean="0"/>
              <a:t>("localhost","user","mypassword"); </a:t>
            </a:r>
            <a:r>
              <a:rPr lang="en-US" sz="2300" smtClean="0"/>
              <a:t/>
            </a:r>
            <a:br>
              <a:rPr lang="en-US" sz="2300" smtClean="0"/>
            </a:br>
            <a:r>
              <a:rPr lang="en-US" sz="2300" smtClean="0"/>
              <a:t>if (!$con)</a:t>
            </a:r>
            <a:br>
              <a:rPr lang="en-US" sz="2300" smtClean="0"/>
            </a:br>
            <a:r>
              <a:rPr lang="en-US" sz="2300" smtClean="0"/>
              <a:t>{</a:t>
            </a:r>
            <a:br>
              <a:rPr lang="en-US" sz="2300" smtClean="0"/>
            </a:br>
            <a:r>
              <a:rPr lang="en-US" sz="2300" smtClean="0"/>
              <a:t>die('Could not connect: ' . mysql_error());</a:t>
            </a:r>
            <a:br>
              <a:rPr lang="en-US" sz="2300" smtClean="0"/>
            </a:br>
            <a:r>
              <a:rPr lang="en-US" sz="2300" smtClean="0"/>
              <a:t>}</a:t>
            </a:r>
            <a:br>
              <a:rPr lang="en-US" sz="2300" smtClean="0"/>
            </a:br>
            <a:r>
              <a:rPr lang="en-US" sz="2300" smtClean="0"/>
              <a:t>$sql = "SELECT * FROM mytable";</a:t>
            </a:r>
            <a:br>
              <a:rPr lang="en-US" sz="2300" smtClean="0"/>
            </a:br>
            <a:r>
              <a:rPr lang="en-US" sz="2300" smtClean="0"/>
              <a:t>mysql_query($sql,$con);</a:t>
            </a:r>
            <a:br>
              <a:rPr lang="en-US" sz="2300" smtClean="0"/>
            </a:br>
            <a:r>
              <a:rPr lang="en-US" sz="2300" smtClean="0"/>
              <a:t>// </a:t>
            </a:r>
            <a:r>
              <a:rPr lang="el-GR" sz="2300" smtClean="0"/>
              <a:t>Υπόλοιπος κώδικας</a:t>
            </a:r>
            <a:r>
              <a:rPr lang="en-US" sz="2300" smtClean="0"/>
              <a:t/>
            </a:r>
            <a:br>
              <a:rPr lang="en-US" sz="2300" smtClean="0"/>
            </a:br>
            <a:r>
              <a:rPr lang="en-US" sz="2300" smtClean="0"/>
              <a:t>mysql_close($con);</a:t>
            </a:r>
            <a:br>
              <a:rPr lang="en-US" sz="2300" smtClean="0"/>
            </a:br>
            <a:r>
              <a:rPr lang="en-US" sz="2300" smtClean="0"/>
              <a:t>?&gt;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fontAlgn="auto">
              <a:spcAft>
                <a:spcPts val="0"/>
              </a:spcAft>
              <a:defRPr/>
            </a:pPr>
            <a:r>
              <a:rPr lang="en-US" dirty="0" smtClean="0"/>
              <a:t>Successful Login (</a:t>
            </a:r>
            <a:r>
              <a:rPr lang="el-GR" dirty="0" smtClean="0"/>
              <a:t>για </a:t>
            </a:r>
            <a:r>
              <a:rPr lang="el-GR" smtClean="0"/>
              <a:t>κάθε σελίδα)</a:t>
            </a:r>
            <a:endParaRPr lang="el-GR" dirty="0"/>
          </a:p>
        </p:txBody>
      </p:sp>
      <p:sp>
        <p:nvSpPr>
          <p:cNvPr id="34818" name="Θέση περιεχομένου 2"/>
          <p:cNvSpPr>
            <a:spLocks noGrp="1"/>
          </p:cNvSpPr>
          <p:nvPr>
            <p:ph idx="1"/>
          </p:nvPr>
        </p:nvSpPr>
        <p:spPr/>
        <p:txBody>
          <a:bodyPr/>
          <a:lstStyle/>
          <a:p>
            <a:pPr marL="114300" indent="0">
              <a:buFont typeface="Arial" charset="0"/>
              <a:buNone/>
            </a:pPr>
            <a:r>
              <a:rPr lang="en-US" smtClean="0"/>
              <a:t>&lt;?php</a:t>
            </a:r>
            <a:br>
              <a:rPr lang="en-US" smtClean="0"/>
            </a:br>
            <a:r>
              <a:rPr lang="en-US" smtClean="0"/>
              <a:t>session_start();</a:t>
            </a:r>
            <a:br>
              <a:rPr lang="en-US" smtClean="0"/>
            </a:br>
            <a:r>
              <a:rPr lang="en-US" smtClean="0"/>
              <a:t>if(!session_is_registered(username)){</a:t>
            </a:r>
            <a:br>
              <a:rPr lang="en-US" smtClean="0"/>
            </a:br>
            <a:r>
              <a:rPr lang="en-US" smtClean="0"/>
              <a:t>header("location:login.php");</a:t>
            </a:r>
            <a:br>
              <a:rPr lang="en-US" smtClean="0"/>
            </a:br>
            <a:r>
              <a:rPr lang="en-US" smtClean="0"/>
              <a:t>}</a:t>
            </a:r>
            <a:br>
              <a:rPr lang="en-US" smtClean="0"/>
            </a:br>
            <a:r>
              <a:rPr lang="en-US" smtClean="0"/>
              <a:t>?&gt;</a:t>
            </a:r>
            <a:br>
              <a:rPr lang="en-US" smtClean="0"/>
            </a:br>
            <a:r>
              <a:rPr lang="en-US" smtClean="0"/>
              <a:t/>
            </a:r>
            <a:br>
              <a:rPr lang="en-US" smtClean="0"/>
            </a:br>
            <a:r>
              <a:rPr lang="en-US" smtClean="0"/>
              <a:t>&lt;html&gt;</a:t>
            </a:r>
            <a:br>
              <a:rPr lang="en-US" smtClean="0"/>
            </a:br>
            <a:r>
              <a:rPr lang="en-US" smtClean="0"/>
              <a:t>&lt;body&gt;</a:t>
            </a:r>
            <a:br>
              <a:rPr lang="en-US" smtClean="0"/>
            </a:br>
            <a:r>
              <a:rPr lang="en-US" smtClean="0"/>
              <a:t>Login Successful</a:t>
            </a:r>
            <a:br>
              <a:rPr lang="en-US" smtClean="0"/>
            </a:br>
            <a:r>
              <a:rPr lang="en-US" smtClean="0"/>
              <a:t>&lt;/body&gt;</a:t>
            </a:r>
            <a:br>
              <a:rPr lang="en-US" smtClean="0"/>
            </a:br>
            <a:r>
              <a:rPr lang="en-US" smtClean="0"/>
              <a:t>&lt;/html&gt;</a:t>
            </a:r>
            <a:endParaRPr lang="el-GR"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p:cNvSpPr>
          <p:nvPr>
            <p:ph type="title"/>
          </p:nvPr>
        </p:nvSpPr>
        <p:spPr bwMode="auto">
          <a:noFill/>
        </p:spPr>
        <p:txBody>
          <a:bodyPr wrap="square" numCol="1" anchorCtr="0" compatLnSpc="1">
            <a:prstTxWarp prst="textNoShape">
              <a:avLst/>
            </a:prstTxWarp>
          </a:bodyPr>
          <a:lstStyle/>
          <a:p>
            <a:r>
              <a:rPr lang="el-GR" smtClean="0"/>
              <a:t>Connection strings for Access</a:t>
            </a:r>
          </a:p>
        </p:txBody>
      </p:sp>
      <p:sp>
        <p:nvSpPr>
          <p:cNvPr id="35843" name="Rectangle 3"/>
          <p:cNvSpPr>
            <a:spLocks noGrp="1"/>
          </p:cNvSpPr>
          <p:nvPr>
            <p:ph type="body" idx="1"/>
          </p:nvPr>
        </p:nvSpPr>
        <p:spPr/>
        <p:txBody>
          <a:bodyPr/>
          <a:lstStyle/>
          <a:p>
            <a:r>
              <a:rPr lang="el-GR" smtClean="0"/>
              <a:t>OLE DB Provider</a:t>
            </a:r>
            <a:r>
              <a:rPr lang="en-US" smtClean="0"/>
              <a:t>:</a:t>
            </a:r>
          </a:p>
          <a:p>
            <a:pPr lvl="1"/>
            <a:r>
              <a:rPr lang="el-GR" smtClean="0"/>
              <a:t>Provider=Microsoft.Jet.OLEDB.4.0;Data Source=C:\mydatabase.mdb;User Id=admin;Password=;</a:t>
            </a:r>
            <a:endParaRPr lang="en-US" smtClean="0"/>
          </a:p>
          <a:p>
            <a:pPr lvl="1"/>
            <a:r>
              <a:rPr lang="el-GR" smtClean="0"/>
              <a:t>ODBC Driver</a:t>
            </a:r>
            <a:r>
              <a:rPr lang="en-US" smtClean="0"/>
              <a:t>:</a:t>
            </a:r>
          </a:p>
          <a:p>
            <a:pPr lvl="2"/>
            <a:r>
              <a:rPr lang="el-GR" smtClean="0"/>
              <a:t>Driver={Microsoft Access Driver (*.mdb)};Dbq=C:\mydatabase.mdb;Uid=Admin;Pwd=;</a:t>
            </a:r>
            <a:endParaRPr lang="en-US" smtClean="0"/>
          </a:p>
          <a:p>
            <a:pPr lvl="1"/>
            <a:endParaRPr lang="el-GR"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p:cNvSpPr>
          <p:nvPr>
            <p:ph type="title"/>
          </p:nvPr>
        </p:nvSpPr>
        <p:spPr bwMode="auto">
          <a:noFill/>
        </p:spPr>
        <p:txBody>
          <a:bodyPr wrap="square" numCol="1" anchorCtr="0" compatLnSpc="1">
            <a:prstTxWarp prst="textNoShape">
              <a:avLst/>
            </a:prstTxWarp>
          </a:bodyPr>
          <a:lstStyle/>
          <a:p>
            <a:r>
              <a:rPr lang="en-US" sz="4200" smtClean="0"/>
              <a:t>Connection strings for SQL Server 2012</a:t>
            </a:r>
            <a:endParaRPr lang="el-GR" sz="4200" smtClean="0"/>
          </a:p>
        </p:txBody>
      </p:sp>
      <p:sp>
        <p:nvSpPr>
          <p:cNvPr id="36867" name="Rectangle 3"/>
          <p:cNvSpPr>
            <a:spLocks noGrp="1"/>
          </p:cNvSpPr>
          <p:nvPr>
            <p:ph type="body" idx="1"/>
          </p:nvPr>
        </p:nvSpPr>
        <p:spPr/>
        <p:txBody>
          <a:bodyPr/>
          <a:lstStyle/>
          <a:p>
            <a:r>
              <a:rPr lang="el-GR" smtClean="0"/>
              <a:t>.NET Framework Class Library</a:t>
            </a:r>
            <a:r>
              <a:rPr lang="en-US" smtClean="0"/>
              <a:t>:</a:t>
            </a:r>
          </a:p>
          <a:p>
            <a:pPr lvl="1"/>
            <a:r>
              <a:rPr lang="el-GR" smtClean="0"/>
              <a:t>Server=myServerAddress;Database=myDataBase;User Id=myUsername;Password=myPassword;</a:t>
            </a:r>
            <a:endParaRPr lang="en-US" smtClean="0"/>
          </a:p>
          <a:p>
            <a:r>
              <a:rPr lang="el-GR" smtClean="0"/>
              <a:t>OLE DB Provider</a:t>
            </a:r>
            <a:r>
              <a:rPr lang="en-US" smtClean="0"/>
              <a:t>:</a:t>
            </a:r>
          </a:p>
          <a:p>
            <a:pPr lvl="1"/>
            <a:r>
              <a:rPr lang="el-GR" smtClean="0"/>
              <a:t>Provider=SQLNCLI11;Server=myServerAddress;Database=myDataBase;Uid=myUsername;</a:t>
            </a:r>
            <a:r>
              <a:rPr lang="en-US" smtClean="0"/>
              <a:t> </a:t>
            </a:r>
            <a:r>
              <a:rPr lang="el-GR" smtClean="0"/>
              <a:t>Pwd=myPassword;</a:t>
            </a:r>
            <a:endParaRPr lang="en-US" smtClean="0"/>
          </a:p>
          <a:p>
            <a:r>
              <a:rPr lang="el-GR" smtClean="0"/>
              <a:t>ODBC Driver</a:t>
            </a:r>
            <a:r>
              <a:rPr lang="en-US" smtClean="0"/>
              <a:t>:</a:t>
            </a:r>
          </a:p>
          <a:p>
            <a:pPr lvl="1"/>
            <a:r>
              <a:rPr lang="el-GR" smtClean="0"/>
              <a:t>Driver={SQL Server Native Client 11.0};Server=myServerAddress;Database=myDataBase;</a:t>
            </a:r>
            <a:r>
              <a:rPr lang="en-US" smtClean="0"/>
              <a:t> </a:t>
            </a:r>
            <a:r>
              <a:rPr lang="el-GR" smtClean="0"/>
              <a:t>Uid=myUsername;Pwd=myPassword;</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Τίτλος 1"/>
          <p:cNvSpPr>
            <a:spLocks noGrp="1"/>
          </p:cNvSpPr>
          <p:nvPr>
            <p:ph type="title"/>
          </p:nvPr>
        </p:nvSpPr>
        <p:spPr>
          <a:xfrm>
            <a:off x="0" y="0"/>
            <a:ext cx="9144000" cy="981075"/>
          </a:xfrm>
        </p:spPr>
        <p:txBody>
          <a:bodyPr/>
          <a:lstStyle/>
          <a:p>
            <a:pPr fontAlgn="auto">
              <a:spcAft>
                <a:spcPts val="0"/>
              </a:spcAft>
              <a:defRPr/>
            </a:pPr>
            <a:r>
              <a:rPr lang="el-GR" sz="2400" dirty="0" smtClean="0"/>
              <a:t/>
            </a:r>
            <a:br>
              <a:rPr lang="el-GR" sz="2400" dirty="0" smtClean="0"/>
            </a:br>
            <a:r>
              <a:rPr lang="el-GR" sz="2400" dirty="0"/>
              <a:t>Δ</a:t>
            </a:r>
            <a:r>
              <a:rPr lang="el-GR" sz="2400" dirty="0" smtClean="0"/>
              <a:t>ιαθέσιμοι ρόλοι του συστήματος </a:t>
            </a:r>
            <a:r>
              <a:rPr lang="en-US" sz="2400" dirty="0" smtClean="0"/>
              <a:t>Moodle</a:t>
            </a:r>
            <a:r>
              <a:rPr lang="el-GR" sz="2400" dirty="0" smtClean="0"/>
              <a:t>:</a:t>
            </a:r>
            <a:r>
              <a:rPr lang="el-GR" sz="2400" dirty="0"/>
              <a:t/>
            </a:r>
            <a:br>
              <a:rPr lang="el-GR" sz="2400" dirty="0"/>
            </a:br>
            <a:r>
              <a:rPr lang="en-GB" sz="2400" dirty="0"/>
              <a:t/>
            </a:r>
            <a:br>
              <a:rPr lang="en-GB" sz="2400" dirty="0"/>
            </a:br>
            <a:endParaRPr lang="el-GR" sz="2400" dirty="0" smtClean="0"/>
          </a:p>
        </p:txBody>
      </p:sp>
      <p:pic>
        <p:nvPicPr>
          <p:cNvPr id="16386" name="Picture 4"/>
          <p:cNvPicPr>
            <a:picLocks noGrp="1" noChangeAspect="1" noChangeArrowheads="1"/>
          </p:cNvPicPr>
          <p:nvPr>
            <p:ph idx="1"/>
          </p:nvPr>
        </p:nvPicPr>
        <p:blipFill>
          <a:blip r:embed="rId2"/>
          <a:srcRect/>
          <a:stretch>
            <a:fillRect/>
          </a:stretch>
        </p:blipFill>
        <p:spPr>
          <a:xfrm>
            <a:off x="0" y="1773238"/>
            <a:ext cx="8459788" cy="4508500"/>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Τίτλος 1"/>
          <p:cNvSpPr>
            <a:spLocks noGrp="1"/>
          </p:cNvSpPr>
          <p:nvPr>
            <p:ph type="title"/>
          </p:nvPr>
        </p:nvSpPr>
        <p:spPr>
          <a:xfrm>
            <a:off x="0" y="115888"/>
            <a:ext cx="8459788" cy="981075"/>
          </a:xfrm>
        </p:spPr>
        <p:txBody>
          <a:bodyPr/>
          <a:lstStyle/>
          <a:p>
            <a:pPr fontAlgn="auto">
              <a:spcAft>
                <a:spcPts val="0"/>
              </a:spcAft>
              <a:defRPr/>
            </a:pPr>
            <a:r>
              <a:rPr lang="el-GR" sz="3600" dirty="0" smtClean="0"/>
              <a:t>Πολιτική χρηστών</a:t>
            </a:r>
          </a:p>
        </p:txBody>
      </p:sp>
      <p:sp>
        <p:nvSpPr>
          <p:cNvPr id="24579" name="Θέση περιεχομένου 2"/>
          <p:cNvSpPr>
            <a:spLocks noGrp="1"/>
          </p:cNvSpPr>
          <p:nvPr>
            <p:ph idx="1"/>
          </p:nvPr>
        </p:nvSpPr>
        <p:spPr>
          <a:xfrm>
            <a:off x="0" y="1196975"/>
            <a:ext cx="8459788" cy="5661025"/>
          </a:xfrm>
        </p:spPr>
        <p:txBody>
          <a:bodyPr rtlCol="0">
            <a:normAutofit lnSpcReduction="10000"/>
          </a:bodyPr>
          <a:lstStyle/>
          <a:p>
            <a:pPr fontAlgn="auto">
              <a:spcAft>
                <a:spcPts val="0"/>
              </a:spcAft>
              <a:buFont typeface="Arial" pitchFamily="34" charset="0"/>
              <a:buChar char="•"/>
              <a:defRPr/>
            </a:pPr>
            <a:r>
              <a:rPr lang="el-GR" sz="2400" dirty="0" smtClean="0"/>
              <a:t>Το ποια πολιτική θα ακολουθήσουμε για τους χρήστες μας είναι θέμα των διαχειριστών και γενικότερα των δημιουργών της πλατφόρμας</a:t>
            </a:r>
          </a:p>
          <a:p>
            <a:pPr fontAlgn="auto">
              <a:spcAft>
                <a:spcPts val="0"/>
              </a:spcAft>
              <a:buFont typeface="Arial" pitchFamily="34" charset="0"/>
              <a:buChar char="•"/>
              <a:defRPr/>
            </a:pPr>
            <a:r>
              <a:rPr lang="el-GR" sz="2400" dirty="0" smtClean="0"/>
              <a:t>Ένα «σωστό» ΠΣΔ πρέπει να είναι </a:t>
            </a:r>
            <a:r>
              <a:rPr lang="el-GR" sz="2400" dirty="0" err="1" smtClean="0"/>
              <a:t>παραμετροποιήσιμο</a:t>
            </a:r>
            <a:r>
              <a:rPr lang="el-GR" sz="2400" dirty="0" smtClean="0"/>
              <a:t> σε πολύ μεγάλο βαθμό σχετικά με την πολιτική και τους ρόλους χρηστών</a:t>
            </a:r>
          </a:p>
          <a:p>
            <a:pPr fontAlgn="auto">
              <a:spcAft>
                <a:spcPts val="0"/>
              </a:spcAft>
              <a:buFont typeface="Arial" pitchFamily="34" charset="0"/>
              <a:buChar char="•"/>
              <a:defRPr/>
            </a:pPr>
            <a:r>
              <a:rPr lang="el-GR" sz="2400" dirty="0" smtClean="0"/>
              <a:t>Μπορούμε για παράδειγμα:</a:t>
            </a:r>
          </a:p>
          <a:p>
            <a:pPr marL="640080" lvl="1" fontAlgn="auto">
              <a:spcAft>
                <a:spcPts val="0"/>
              </a:spcAft>
              <a:buFont typeface="Arial" pitchFamily="34" charset="0"/>
              <a:buChar char="•"/>
              <a:defRPr/>
            </a:pPr>
            <a:r>
              <a:rPr lang="el-GR" sz="2400" dirty="0" smtClean="0"/>
              <a:t>Να ορίσουμε ρόλους για τους επισκέπτες μας</a:t>
            </a:r>
          </a:p>
          <a:p>
            <a:pPr marL="640080" lvl="1" fontAlgn="auto">
              <a:spcAft>
                <a:spcPts val="0"/>
              </a:spcAft>
              <a:buFont typeface="Arial" pitchFamily="34" charset="0"/>
              <a:buChar char="•"/>
              <a:defRPr/>
            </a:pPr>
            <a:r>
              <a:rPr lang="el-GR" sz="2400" dirty="0" smtClean="0"/>
              <a:t>Να ορίσουμε </a:t>
            </a:r>
            <a:r>
              <a:rPr lang="el-GR" sz="2400" dirty="0" err="1" smtClean="0"/>
              <a:t>εξ’ορισμού</a:t>
            </a:r>
            <a:r>
              <a:rPr lang="el-GR" sz="2400" dirty="0" smtClean="0"/>
              <a:t> ρόλους για όσους εγγράφονται στην πλατφόρμα</a:t>
            </a:r>
          </a:p>
          <a:p>
            <a:pPr marL="640080" lvl="1" fontAlgn="auto">
              <a:spcAft>
                <a:spcPts val="0"/>
              </a:spcAft>
              <a:buFont typeface="Arial" pitchFamily="34" charset="0"/>
              <a:buChar char="•"/>
              <a:defRPr/>
            </a:pPr>
            <a:r>
              <a:rPr lang="el-GR" sz="2400" dirty="0" smtClean="0"/>
              <a:t>Να ορίσουμε τι ρόλο θα έχει όποιος δημιουργεί ένα νέο μάθημα</a:t>
            </a:r>
          </a:p>
          <a:p>
            <a:pPr fontAlgn="auto">
              <a:spcAft>
                <a:spcPts val="0"/>
              </a:spcAft>
              <a:buFont typeface="Arial" pitchFamily="34" charset="0"/>
              <a:buChar char="•"/>
              <a:defRPr/>
            </a:pPr>
            <a:r>
              <a:rPr lang="el-GR" sz="2400" dirty="0" smtClean="0"/>
              <a:t>Υποσημείωση: Κάθε χρήστης μπορεί να έχει περισσότερους από έναν ρόλους. Για παράδειγμα, ένας διαχειριστής μπορεί να είναι και διδάσκων ενός μαθήματος</a:t>
            </a:r>
          </a:p>
          <a:p>
            <a:pPr fontAlgn="auto">
              <a:spcAft>
                <a:spcPts val="0"/>
              </a:spcAft>
              <a:buFont typeface="Arial" pitchFamily="34" charset="0"/>
              <a:buChar char="•"/>
              <a:defRPr/>
            </a:pPr>
            <a:endParaRPr lang="el-GR"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Τίτλος 1"/>
          <p:cNvSpPr>
            <a:spLocks noGrp="1"/>
          </p:cNvSpPr>
          <p:nvPr>
            <p:ph type="title"/>
          </p:nvPr>
        </p:nvSpPr>
        <p:spPr>
          <a:xfrm>
            <a:off x="0" y="115888"/>
            <a:ext cx="8459788" cy="981075"/>
          </a:xfrm>
        </p:spPr>
        <p:txBody>
          <a:bodyPr>
            <a:normAutofit/>
          </a:bodyPr>
          <a:lstStyle/>
          <a:p>
            <a:pPr fontAlgn="auto">
              <a:spcAft>
                <a:spcPts val="0"/>
              </a:spcAft>
              <a:defRPr/>
            </a:pPr>
            <a:r>
              <a:rPr lang="el-GR" sz="2400" dirty="0" smtClean="0"/>
              <a:t>Η πολιτική για τους χρήστες του Μ</a:t>
            </a:r>
            <a:r>
              <a:rPr lang="en-US" sz="2400" dirty="0" err="1" smtClean="0"/>
              <a:t>oodle</a:t>
            </a:r>
            <a:r>
              <a:rPr lang="el-GR" sz="2400" dirty="0" smtClean="0"/>
              <a:t>:</a:t>
            </a:r>
            <a:r>
              <a:rPr lang="el-GR" sz="2400" dirty="0"/>
              <a:t/>
            </a:r>
            <a:br>
              <a:rPr lang="el-GR" sz="2400" dirty="0"/>
            </a:br>
            <a:endParaRPr lang="el-GR" sz="2400" dirty="0" smtClean="0"/>
          </a:p>
        </p:txBody>
      </p:sp>
      <p:pic>
        <p:nvPicPr>
          <p:cNvPr id="18434" name="Picture 4"/>
          <p:cNvPicPr>
            <a:picLocks noGrp="1" noChangeAspect="1" noChangeArrowheads="1"/>
          </p:cNvPicPr>
          <p:nvPr>
            <p:ph idx="1"/>
          </p:nvPr>
        </p:nvPicPr>
        <p:blipFill>
          <a:blip r:embed="rId2"/>
          <a:srcRect/>
          <a:stretch>
            <a:fillRect/>
          </a:stretch>
        </p:blipFill>
        <p:spPr>
          <a:xfrm>
            <a:off x="0" y="1773238"/>
            <a:ext cx="8459788" cy="4508500"/>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Τίτλος 1"/>
          <p:cNvSpPr>
            <a:spLocks noGrp="1"/>
          </p:cNvSpPr>
          <p:nvPr>
            <p:ph type="title"/>
          </p:nvPr>
        </p:nvSpPr>
        <p:spPr>
          <a:xfrm>
            <a:off x="0" y="115888"/>
            <a:ext cx="8459788" cy="981075"/>
          </a:xfrm>
        </p:spPr>
        <p:txBody>
          <a:bodyPr/>
          <a:lstStyle/>
          <a:p>
            <a:pPr fontAlgn="auto">
              <a:spcAft>
                <a:spcPts val="0"/>
              </a:spcAft>
              <a:defRPr/>
            </a:pPr>
            <a:r>
              <a:rPr lang="el-GR" sz="3600" dirty="0" smtClean="0"/>
              <a:t>Δημιουργία νέων χρηστών</a:t>
            </a:r>
          </a:p>
        </p:txBody>
      </p:sp>
      <p:sp>
        <p:nvSpPr>
          <p:cNvPr id="19458" name="Θέση περιεχομένου 2"/>
          <p:cNvSpPr>
            <a:spLocks noGrp="1"/>
          </p:cNvSpPr>
          <p:nvPr>
            <p:ph idx="1"/>
          </p:nvPr>
        </p:nvSpPr>
        <p:spPr>
          <a:xfrm>
            <a:off x="0" y="1196975"/>
            <a:ext cx="8459788" cy="5661025"/>
          </a:xfrm>
        </p:spPr>
        <p:txBody>
          <a:bodyPr/>
          <a:lstStyle/>
          <a:p>
            <a:r>
              <a:rPr lang="el-GR" sz="2400" smtClean="0"/>
              <a:t>Για να δημιουργηθεί ένας νέος χρήστης στο σύστημά μας </a:t>
            </a:r>
            <a:r>
              <a:rPr lang="el-GR" sz="2400" u="sng" smtClean="0"/>
              <a:t>θα πρέπει να εγγραφεί σε αυτό</a:t>
            </a:r>
          </a:p>
          <a:p>
            <a:r>
              <a:rPr lang="el-GR" sz="2400" smtClean="0"/>
              <a:t>Αυτό μπορεί να πραγματοποιηθεί με δύο διαφορετικούς τρόπους:</a:t>
            </a:r>
          </a:p>
          <a:p>
            <a:pPr lvl="1"/>
            <a:r>
              <a:rPr lang="el-GR" sz="2400" smtClean="0"/>
              <a:t>Μπορούμε είτε να τον εγγράψουμε εμείς, ως διαχειριστές</a:t>
            </a:r>
          </a:p>
          <a:p>
            <a:pPr lvl="1"/>
            <a:r>
              <a:rPr lang="el-GR" sz="2400" smtClean="0"/>
              <a:t>Είτε μπορούμε να τον αφήσουμε να εγγραφεί μόνος του</a:t>
            </a:r>
          </a:p>
          <a:p>
            <a:r>
              <a:rPr lang="el-GR" sz="2400" smtClean="0"/>
              <a:t>Στην περίπτωση που εγγραφεί μόνος του, θα υπάρχει ως απλός </a:t>
            </a:r>
            <a:r>
              <a:rPr lang="en-US" sz="2400" smtClean="0"/>
              <a:t>authenticated user, </a:t>
            </a:r>
            <a:r>
              <a:rPr lang="el-GR" sz="2400" smtClean="0"/>
              <a:t>έως ότου του αποδώσουμε εμείς κάποιον ρόλο</a:t>
            </a:r>
          </a:p>
          <a:p>
            <a:r>
              <a:rPr lang="el-GR" sz="2400" smtClean="0"/>
              <a:t>Η γενικότερη διαχείριση των ρόλων καθώς και η απόδοση των ρόλων στους εγγεγραμμένους χρήστες είναι κύριο μέλημα τόσο του διαχειριστή (και ειδικά για τους «υψηλούς» ρόλους), όσο και για τους διαχειριστές μαθημάτων (καθηγητές) για τους φοιτητές τους.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Τίτλος 1"/>
          <p:cNvSpPr>
            <a:spLocks noGrp="1"/>
          </p:cNvSpPr>
          <p:nvPr>
            <p:ph type="title"/>
          </p:nvPr>
        </p:nvSpPr>
        <p:spPr>
          <a:xfrm>
            <a:off x="0" y="115888"/>
            <a:ext cx="8459788" cy="981075"/>
          </a:xfrm>
        </p:spPr>
        <p:txBody>
          <a:bodyPr/>
          <a:lstStyle/>
          <a:p>
            <a:pPr fontAlgn="auto">
              <a:spcAft>
                <a:spcPts val="0"/>
              </a:spcAft>
              <a:defRPr/>
            </a:pPr>
            <a:r>
              <a:rPr lang="el-GR" sz="2800" dirty="0" smtClean="0"/>
              <a:t>Απόδοση ρόλου χρήστη σε μάθημα</a:t>
            </a:r>
          </a:p>
        </p:txBody>
      </p:sp>
      <p:pic>
        <p:nvPicPr>
          <p:cNvPr id="20482" name="Picture 2"/>
          <p:cNvPicPr>
            <a:picLocks noGrp="1" noChangeAspect="1" noChangeArrowheads="1"/>
          </p:cNvPicPr>
          <p:nvPr>
            <p:ph idx="1"/>
          </p:nvPr>
        </p:nvPicPr>
        <p:blipFill>
          <a:blip r:embed="rId2"/>
          <a:srcRect/>
          <a:stretch>
            <a:fillRect/>
          </a:stretch>
        </p:blipFill>
        <p:spPr>
          <a:xfrm>
            <a:off x="0" y="1773238"/>
            <a:ext cx="8459788" cy="4508500"/>
          </a:xfrm>
        </p:spPr>
      </p:pic>
      <p:cxnSp>
        <p:nvCxnSpPr>
          <p:cNvPr id="5" name="Ευθύγραμμο βέλος σύνδεσης 4"/>
          <p:cNvCxnSpPr/>
          <p:nvPr/>
        </p:nvCxnSpPr>
        <p:spPr>
          <a:xfrm flipV="1">
            <a:off x="5651500" y="3398838"/>
            <a:ext cx="2089150" cy="144145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Τίτλος 1"/>
          <p:cNvSpPr>
            <a:spLocks noGrp="1"/>
          </p:cNvSpPr>
          <p:nvPr>
            <p:ph type="title"/>
          </p:nvPr>
        </p:nvSpPr>
        <p:spPr>
          <a:xfrm>
            <a:off x="0" y="115888"/>
            <a:ext cx="8459788" cy="981075"/>
          </a:xfrm>
        </p:spPr>
        <p:txBody>
          <a:bodyPr/>
          <a:lstStyle/>
          <a:p>
            <a:pPr fontAlgn="auto">
              <a:spcAft>
                <a:spcPts val="0"/>
              </a:spcAft>
              <a:defRPr/>
            </a:pPr>
            <a:r>
              <a:rPr lang="el-GR" sz="2800" dirty="0" smtClean="0"/>
              <a:t>Επιλογή χρήστη και του ρόλου του</a:t>
            </a:r>
          </a:p>
        </p:txBody>
      </p:sp>
      <p:pic>
        <p:nvPicPr>
          <p:cNvPr id="21506" name="Picture 2"/>
          <p:cNvPicPr>
            <a:picLocks noGrp="1" noChangeAspect="1" noChangeArrowheads="1"/>
          </p:cNvPicPr>
          <p:nvPr>
            <p:ph idx="1"/>
          </p:nvPr>
        </p:nvPicPr>
        <p:blipFill>
          <a:blip r:embed="rId2"/>
          <a:srcRect/>
          <a:stretch>
            <a:fillRect/>
          </a:stretch>
        </p:blipFill>
        <p:spPr>
          <a:xfrm>
            <a:off x="0" y="1773238"/>
            <a:ext cx="8459788" cy="4508500"/>
          </a:xfrm>
        </p:spPr>
      </p:pic>
      <p:cxnSp>
        <p:nvCxnSpPr>
          <p:cNvPr id="5" name="Ευθύγραμμο βέλος σύνδεσης 4"/>
          <p:cNvCxnSpPr/>
          <p:nvPr/>
        </p:nvCxnSpPr>
        <p:spPr>
          <a:xfrm flipH="1" flipV="1">
            <a:off x="4284663" y="2924175"/>
            <a:ext cx="2160587" cy="93662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 name="Ευθύγραμμο βέλος σύνδεσης 5"/>
          <p:cNvCxnSpPr/>
          <p:nvPr/>
        </p:nvCxnSpPr>
        <p:spPr>
          <a:xfrm flipH="1" flipV="1">
            <a:off x="5364163" y="3789363"/>
            <a:ext cx="2160587" cy="93662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Ευθύγραμμο βέλος σύνδεσης 6"/>
          <p:cNvCxnSpPr/>
          <p:nvPr/>
        </p:nvCxnSpPr>
        <p:spPr>
          <a:xfrm flipH="1" flipV="1">
            <a:off x="4572000" y="5921375"/>
            <a:ext cx="2160588" cy="93662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Γειτνίαση">
  <a:themeElements>
    <a:clrScheme name="Γειτνίαση">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Γειτνίαση">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64</TotalTime>
  <Words>1392</Words>
  <Application>Microsoft Office PowerPoint</Application>
  <PresentationFormat>On-screen Show (4:3)</PresentationFormat>
  <Paragraphs>141</Paragraphs>
  <Slides>33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Cambria</vt:lpstr>
      <vt:lpstr>Georgia</vt:lpstr>
      <vt:lpstr>Verdana</vt:lpstr>
      <vt:lpstr>Γειτνίαση</vt:lpstr>
      <vt:lpstr>Ρόλοι Χρηστών – User Roles</vt:lpstr>
      <vt:lpstr>Διαχείριση χρηστών/απόδοση ρόλων</vt:lpstr>
      <vt:lpstr>Κατηγορίες ρόλων στο Moodle</vt:lpstr>
      <vt:lpstr> Διαθέσιμοι ρόλοι του συστήματος Moodle:  </vt:lpstr>
      <vt:lpstr>Πολιτική χρηστών</vt:lpstr>
      <vt:lpstr>Η πολιτική για τους χρήστες του Μoodle: </vt:lpstr>
      <vt:lpstr>Δημιουργία νέων χρηστών</vt:lpstr>
      <vt:lpstr>Απόδοση ρόλου χρήστη σε μάθημα</vt:lpstr>
      <vt:lpstr>Επιλογή χρήστη και του ρόλου του</vt:lpstr>
      <vt:lpstr>PowerPoint Presentation</vt:lpstr>
      <vt:lpstr>Προσδιορισμός δικαιωμάτων σε ρόλους</vt:lpstr>
      <vt:lpstr>PowerPoint Presentation</vt:lpstr>
      <vt:lpstr>Σημαντικά σημεία</vt:lpstr>
      <vt:lpstr>Θέματα υλοποίησης</vt:lpstr>
      <vt:lpstr>Λύσεις υλοποίησης</vt:lpstr>
      <vt:lpstr>Επίπεδα πρόσβασης</vt:lpstr>
      <vt:lpstr>Υλοποίηση</vt:lpstr>
      <vt:lpstr>PowerPoint Presentation</vt:lpstr>
      <vt:lpstr>Php-Login Form</vt:lpstr>
      <vt:lpstr>Σύνδεση με τη βάση δεδομένων MySQL</vt:lpstr>
      <vt:lpstr>Παράμετροι της συνάρτησης mysql_connect()</vt:lpstr>
      <vt:lpstr>Χρήση της συνάρτησης mysql_connect() μέσω php </vt:lpstr>
      <vt:lpstr>Κώδικας php για τον ορισμό της σύνδεσης με τη βάση</vt:lpstr>
      <vt:lpstr>Κώδικας php για το κλείσιμο της σύνδεσης με τη βάση</vt:lpstr>
      <vt:lpstr>Επιλογή βάσης δεδομένων</vt:lpstr>
      <vt:lpstr>Η συνάρτηση mysql_select_db()</vt:lpstr>
      <vt:lpstr>Παράδειγμα σύνδεσης, επιλογής βάσης και αποσύνδεσης</vt:lpstr>
      <vt:lpstr>Εκτέλεση ενός SQL query</vt:lpstr>
      <vt:lpstr>Η συνάρτηση mysql_query()</vt:lpstr>
      <vt:lpstr>Γενικό παράδειγμα χρήσης της mysql_query()</vt:lpstr>
      <vt:lpstr>Successful Login (για κάθε σελίδα)</vt:lpstr>
      <vt:lpstr>Connection strings for Access</vt:lpstr>
      <vt:lpstr>Connection strings for SQL Server 2012</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Ρόλοι Χρηστών – User Roles</dc:title>
  <dc:creator>tom</dc:creator>
  <cp:lastModifiedBy>timmy</cp:lastModifiedBy>
  <cp:revision>15</cp:revision>
  <dcterms:created xsi:type="dcterms:W3CDTF">2013-04-26T06:15:11Z</dcterms:created>
  <dcterms:modified xsi:type="dcterms:W3CDTF">2013-05-05T16:57:29Z</dcterms:modified>
</cp:coreProperties>
</file>