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291" r:id="rId5"/>
    <p:sldId id="323" r:id="rId6"/>
    <p:sldId id="322" r:id="rId7"/>
    <p:sldId id="367" r:id="rId8"/>
    <p:sldId id="366" r:id="rId9"/>
    <p:sldId id="368" r:id="rId10"/>
    <p:sldId id="369" r:id="rId11"/>
    <p:sldId id="370" r:id="rId12"/>
    <p:sldId id="3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EA5140-697D-42ED-8E45-868C7DC115BC}">
          <p14:sldIdLst>
            <p14:sldId id="291"/>
            <p14:sldId id="323"/>
            <p14:sldId id="322"/>
            <p14:sldId id="367"/>
            <p14:sldId id="366"/>
            <p14:sldId id="368"/>
            <p14:sldId id="369"/>
            <p14:sldId id="370"/>
            <p14:sldId id="3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BE0C72-AC57-4695-A3E8-1857027095E7}" v="1" dt="2023-05-31T12:09:26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MITRIOS AGIAKATSIKAS" userId="178424ff-5f61-4153-90e9-6df8abfa620a" providerId="ADAL" clId="{89BE0C72-AC57-4695-A3E8-1857027095E7}"/>
    <pc:docChg chg="undo custSel modSld">
      <pc:chgData name="DIMITRIOS AGIAKATSIKAS" userId="178424ff-5f61-4153-90e9-6df8abfa620a" providerId="ADAL" clId="{89BE0C72-AC57-4695-A3E8-1857027095E7}" dt="2023-05-31T12:17:19.376" v="21" actId="20577"/>
      <pc:docMkLst>
        <pc:docMk/>
      </pc:docMkLst>
      <pc:sldChg chg="addSp modSp mod">
        <pc:chgData name="DIMITRIOS AGIAKATSIKAS" userId="178424ff-5f61-4153-90e9-6df8abfa620a" providerId="ADAL" clId="{89BE0C72-AC57-4695-A3E8-1857027095E7}" dt="2023-05-31T12:17:19.376" v="21" actId="20577"/>
        <pc:sldMkLst>
          <pc:docMk/>
          <pc:sldMk cId="1154795712" sldId="371"/>
        </pc:sldMkLst>
        <pc:spChg chg="mod">
          <ac:chgData name="DIMITRIOS AGIAKATSIKAS" userId="178424ff-5f61-4153-90e9-6df8abfa620a" providerId="ADAL" clId="{89BE0C72-AC57-4695-A3E8-1857027095E7}" dt="2023-05-31T12:17:19.376" v="21" actId="20577"/>
          <ac:spMkLst>
            <pc:docMk/>
            <pc:sldMk cId="1154795712" sldId="371"/>
            <ac:spMk id="7" creationId="{00000000-0000-0000-0000-000000000000}"/>
          </ac:spMkLst>
        </pc:spChg>
        <pc:graphicFrameChg chg="add mod modGraphic">
          <ac:chgData name="DIMITRIOS AGIAKATSIKAS" userId="178424ff-5f61-4153-90e9-6df8abfa620a" providerId="ADAL" clId="{89BE0C72-AC57-4695-A3E8-1857027095E7}" dt="2023-05-31T12:10:00.520" v="16" actId="1076"/>
          <ac:graphicFrameMkLst>
            <pc:docMk/>
            <pc:sldMk cId="1154795712" sldId="371"/>
            <ac:graphicFrameMk id="2" creationId="{DC585C05-1C96-501A-521A-AAE43937AED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3AAC1-13E3-47D7-ACA8-6E60749C93BE}" type="datetimeFigureOut">
              <a:rPr lang="el-GR" smtClean="0"/>
              <a:t>31/5/2023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49A83-E274-4070-9AC6-9C3D8C3404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010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Sep.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Part I – Introduction: Dependable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9FD1E6-67E3-435D-87E0-17742F5160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69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AA58-416E-4CC0-AD60-2AB3FC29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69917"/>
            <a:ext cx="10993549" cy="1475013"/>
          </a:xfrm>
        </p:spPr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EMBEDDED Systems RELIABILITY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21868-1A87-4424-977E-D7CEE4064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038237"/>
            <a:ext cx="10993546" cy="1022204"/>
          </a:xfrm>
        </p:spPr>
        <p:txBody>
          <a:bodyPr>
            <a:normAutofit fontScale="92500" lnSpcReduction="20000"/>
          </a:bodyPr>
          <a:lstStyle/>
          <a:p>
            <a:r>
              <a:rPr lang="en-GB" sz="2200" dirty="0">
                <a:solidFill>
                  <a:schemeClr val="tx1"/>
                </a:solidFill>
              </a:rPr>
              <a:t>SAFE FSM ENCODING – LAB EXERCISE</a:t>
            </a:r>
          </a:p>
          <a:p>
            <a:endParaRPr lang="en-GB" sz="1400" dirty="0">
              <a:solidFill>
                <a:schemeClr val="tx1"/>
              </a:solidFill>
            </a:endParaRPr>
          </a:p>
          <a:p>
            <a:r>
              <a:rPr lang="en-GB" sz="1400" dirty="0" err="1">
                <a:solidFill>
                  <a:schemeClr val="tx1"/>
                </a:solidFill>
              </a:rPr>
              <a:t>Dimitrios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agiakatsikas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b="1" dirty="0" err="1">
                <a:solidFill>
                  <a:schemeClr val="tx1"/>
                </a:solidFill>
              </a:rPr>
              <a:t>Mihalis</a:t>
            </a:r>
            <a:r>
              <a:rPr lang="en-GB" sz="1400" b="1" dirty="0">
                <a:solidFill>
                  <a:schemeClr val="tx1"/>
                </a:solidFill>
              </a:rPr>
              <a:t> Psarakis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9E8D0599-81E8-4654-8232-7D13E0416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77" y="677424"/>
            <a:ext cx="1887359" cy="1080513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7073FCA8-3451-43EA-93D1-C3871D59E177}"/>
              </a:ext>
            </a:extLst>
          </p:cNvPr>
          <p:cNvSpPr txBox="1">
            <a:spLocks/>
          </p:cNvSpPr>
          <p:nvPr/>
        </p:nvSpPr>
        <p:spPr>
          <a:xfrm>
            <a:off x="599227" y="3477074"/>
            <a:ext cx="10993546" cy="2703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2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Finite state machine (</a:t>
            </a:r>
            <a:r>
              <a:rPr lang="en-US" altLang="zh-CN" dirty="0" err="1">
                <a:ea typeface="SimSun" panose="02010600030101010101" pitchFamily="2" charset="-122"/>
              </a:rPr>
              <a:t>fsm</a:t>
            </a:r>
            <a:r>
              <a:rPr lang="en-US" altLang="zh-CN" dirty="0">
                <a:ea typeface="SimSun" panose="02010600030101010101" pitchFamily="2" charset="-122"/>
              </a:rPr>
              <a:t>) – binary encoding</a:t>
            </a:r>
            <a:br>
              <a:rPr lang="en-US" altLang="zh-CN" dirty="0">
                <a:ea typeface="SimSun" panose="02010600030101010101" pitchFamily="2" charset="-122"/>
              </a:rPr>
            </a:br>
            <a:endParaRPr lang="en-US" altLang="el-GR" dirty="0">
              <a:ea typeface="SimSun" panose="02010600030101010101" pitchFamily="2" charset="-122"/>
            </a:endParaRP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0937" y="1776145"/>
            <a:ext cx="4273439" cy="4762500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ea typeface="SimSun" panose="02010600030101010101" pitchFamily="2" charset="-122"/>
              </a:rPr>
              <a:t>Example1:</a:t>
            </a:r>
          </a:p>
          <a:p>
            <a:pPr lvl="1"/>
            <a:r>
              <a:rPr lang="en-US" altLang="el-GR" sz="2000" dirty="0"/>
              <a:t>8 states: s0 to s7</a:t>
            </a:r>
          </a:p>
          <a:p>
            <a:pPr lvl="1"/>
            <a:r>
              <a:rPr lang="en-US" altLang="el-GR" sz="2000" dirty="0"/>
              <a:t>Binary encoding</a:t>
            </a:r>
          </a:p>
          <a:p>
            <a:pPr lvl="2"/>
            <a:r>
              <a:rPr lang="en-US" altLang="el-GR" sz="1900" dirty="0"/>
              <a:t>000 (s0), 001 (s1), …, 111 (s7)</a:t>
            </a:r>
          </a:p>
          <a:p>
            <a:pPr lvl="1"/>
            <a:r>
              <a:rPr lang="en-US" altLang="el-GR" sz="2000" dirty="0"/>
              <a:t>One state (s3) is not used</a:t>
            </a:r>
          </a:p>
        </p:txBody>
      </p:sp>
      <p:sp>
        <p:nvSpPr>
          <p:cNvPr id="2" name="Rectangle 1"/>
          <p:cNvSpPr/>
          <p:nvPr/>
        </p:nvSpPr>
        <p:spPr>
          <a:xfrm>
            <a:off x="6312667" y="1860270"/>
            <a:ext cx="52981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s0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s1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"001";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s2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"010";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s3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"011";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s4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"100";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s5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"101";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s6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"110";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s7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"111"; </a:t>
            </a:r>
          </a:p>
        </p:txBody>
      </p:sp>
      <p:sp>
        <p:nvSpPr>
          <p:cNvPr id="3" name="Oval 2"/>
          <p:cNvSpPr/>
          <p:nvPr/>
        </p:nvSpPr>
        <p:spPr>
          <a:xfrm>
            <a:off x="7048561" y="4079246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s5</a:t>
            </a:r>
            <a:endParaRPr lang="el-GR" sz="1600" dirty="0"/>
          </a:p>
        </p:txBody>
      </p:sp>
      <p:sp>
        <p:nvSpPr>
          <p:cNvPr id="6" name="Oval 5"/>
          <p:cNvSpPr/>
          <p:nvPr/>
        </p:nvSpPr>
        <p:spPr>
          <a:xfrm>
            <a:off x="7885216" y="3831738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s6</a:t>
            </a:r>
            <a:endParaRPr lang="el-GR" sz="1600" dirty="0"/>
          </a:p>
        </p:txBody>
      </p:sp>
      <p:sp>
        <p:nvSpPr>
          <p:cNvPr id="7" name="Oval 6"/>
          <p:cNvSpPr/>
          <p:nvPr/>
        </p:nvSpPr>
        <p:spPr>
          <a:xfrm>
            <a:off x="8782736" y="4082383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s7</a:t>
            </a:r>
            <a:endParaRPr lang="el-GR" sz="1600" dirty="0"/>
          </a:p>
        </p:txBody>
      </p:sp>
      <p:sp>
        <p:nvSpPr>
          <p:cNvPr id="8" name="Oval 7"/>
          <p:cNvSpPr/>
          <p:nvPr/>
        </p:nvSpPr>
        <p:spPr>
          <a:xfrm>
            <a:off x="10119077" y="4872018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s3</a:t>
            </a:r>
            <a:endParaRPr lang="el-GR" sz="1600" dirty="0"/>
          </a:p>
        </p:txBody>
      </p:sp>
      <p:sp>
        <p:nvSpPr>
          <p:cNvPr id="9" name="Oval 8"/>
          <p:cNvSpPr/>
          <p:nvPr/>
        </p:nvSpPr>
        <p:spPr>
          <a:xfrm>
            <a:off x="8888910" y="4878282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s0</a:t>
            </a:r>
            <a:endParaRPr lang="el-GR" sz="1600" dirty="0"/>
          </a:p>
        </p:txBody>
      </p:sp>
      <p:sp>
        <p:nvSpPr>
          <p:cNvPr id="10" name="Oval 9"/>
          <p:cNvSpPr/>
          <p:nvPr/>
        </p:nvSpPr>
        <p:spPr>
          <a:xfrm>
            <a:off x="7339681" y="5639525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s2</a:t>
            </a:r>
            <a:endParaRPr lang="el-GR" sz="1600" dirty="0"/>
          </a:p>
        </p:txBody>
      </p:sp>
      <p:sp>
        <p:nvSpPr>
          <p:cNvPr id="11" name="Oval 10"/>
          <p:cNvSpPr/>
          <p:nvPr/>
        </p:nvSpPr>
        <p:spPr>
          <a:xfrm>
            <a:off x="6842373" y="4878282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s4</a:t>
            </a:r>
            <a:endParaRPr lang="el-GR" sz="1600" dirty="0"/>
          </a:p>
        </p:txBody>
      </p:sp>
      <p:sp>
        <p:nvSpPr>
          <p:cNvPr id="12" name="Oval 11"/>
          <p:cNvSpPr/>
          <p:nvPr/>
        </p:nvSpPr>
        <p:spPr>
          <a:xfrm>
            <a:off x="8585409" y="5639525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s1</a:t>
            </a:r>
            <a:endParaRPr lang="el-GR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6312667" y="2460396"/>
            <a:ext cx="5103193" cy="184704"/>
          </a:xfrm>
          <a:prstGeom prst="round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Straight Arrow Connector 14"/>
          <p:cNvCxnSpPr>
            <a:stCxn id="9" idx="4"/>
            <a:endCxn id="12" idx="7"/>
          </p:cNvCxnSpPr>
          <p:nvPr/>
        </p:nvCxnSpPr>
        <p:spPr>
          <a:xfrm flipH="1">
            <a:off x="8937394" y="5265993"/>
            <a:ext cx="157704" cy="430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2"/>
            <a:endCxn id="10" idx="6"/>
          </p:cNvCxnSpPr>
          <p:nvPr/>
        </p:nvCxnSpPr>
        <p:spPr>
          <a:xfrm flipH="1">
            <a:off x="7752057" y="5833381"/>
            <a:ext cx="833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2"/>
            <a:endCxn id="11" idx="4"/>
          </p:cNvCxnSpPr>
          <p:nvPr/>
        </p:nvCxnSpPr>
        <p:spPr>
          <a:xfrm flipH="1" flipV="1">
            <a:off x="7048561" y="5265993"/>
            <a:ext cx="291120" cy="567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0"/>
            <a:endCxn id="3" idx="3"/>
          </p:cNvCxnSpPr>
          <p:nvPr/>
        </p:nvCxnSpPr>
        <p:spPr>
          <a:xfrm flipV="1">
            <a:off x="7048561" y="4410178"/>
            <a:ext cx="60391" cy="468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7"/>
            <a:endCxn id="6" idx="2"/>
          </p:cNvCxnSpPr>
          <p:nvPr/>
        </p:nvCxnSpPr>
        <p:spPr>
          <a:xfrm flipV="1">
            <a:off x="7400546" y="4025594"/>
            <a:ext cx="484670" cy="110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6"/>
            <a:endCxn id="7" idx="1"/>
          </p:cNvCxnSpPr>
          <p:nvPr/>
        </p:nvCxnSpPr>
        <p:spPr>
          <a:xfrm>
            <a:off x="8297592" y="4025594"/>
            <a:ext cx="545535" cy="113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4"/>
            <a:endCxn id="9" idx="0"/>
          </p:cNvCxnSpPr>
          <p:nvPr/>
        </p:nvCxnSpPr>
        <p:spPr>
          <a:xfrm>
            <a:off x="8988924" y="4470094"/>
            <a:ext cx="106174" cy="408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19393860">
            <a:off x="5331544" y="2056961"/>
            <a:ext cx="1369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Unused (invalid) state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105184" y="4751897"/>
            <a:ext cx="5591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State sequence: s0-s1-s2-s4-s5-s6-s7-s0-...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S3 state is unused (invalid)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&lt;= s3 when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s3 else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s4 when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s2 else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"001";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2392763" y="5356242"/>
            <a:ext cx="3058085" cy="177292"/>
          </a:xfrm>
          <a:prstGeom prst="round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Rectangle 62"/>
          <p:cNvSpPr/>
          <p:nvPr/>
        </p:nvSpPr>
        <p:spPr>
          <a:xfrm rot="19393860">
            <a:off x="5438295" y="5367621"/>
            <a:ext cx="10269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FSM hang 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5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-  Fault injection platform</a:t>
            </a:r>
            <a:br>
              <a:rPr lang="en-US" dirty="0"/>
            </a:b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6768447" y="1915245"/>
            <a:ext cx="525073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--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Instantiate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the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frequency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divider</a:t>
            </a:r>
            <a:endParaRPr lang="el-G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freq_div_u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work.freq_div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Behavioral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generic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(CLK_INPUT  =&gt; 125000000,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CLK_OUTPUT =&gt; 1)		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clk_in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clk_out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=&gt; clk_1Hz);</a:t>
            </a:r>
          </a:p>
          <a:p>
            <a:endParaRPr lang="el-G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--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Instantiate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the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Pulse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Generator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for the "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endParaRPr lang="el-G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pulse_gen_u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work.pulse_gen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Behavioral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=&gt; clk_1Hz,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pulse_in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pulse_out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error_inject_p</a:t>
            </a:r>
            <a:endParaRPr lang="el-G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l-G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-- !!!!!!!!!!!!!!!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Instantiate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the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FSM !!!!!!!!!!!!!!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--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FSM (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FSM_Onehot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FSM_Hamming3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FSM_u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work.FSM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Behavioral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generic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(N =&gt; N) 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=&gt; clk_1Hz,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state_out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state_out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0),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error_inject_p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error_data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error_data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alarm</a:t>
            </a:r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=&gt; </a:t>
            </a:r>
            <a:r>
              <a:rPr lang="el-GR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alarm</a:t>
            </a:r>
            <a:endParaRPr lang="el-G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);             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007147" y="4194924"/>
            <a:ext cx="1484759" cy="1065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FSM</a:t>
            </a:r>
            <a:endParaRPr lang="el-GR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658355" y="4449451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281748" y="4283639"/>
            <a:ext cx="495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rst</a:t>
            </a:r>
            <a:r>
              <a:rPr lang="en-US" sz="1200" dirty="0"/>
              <a:t> </a:t>
            </a:r>
          </a:p>
          <a:p>
            <a:r>
              <a:rPr lang="en-US" sz="1200" dirty="0"/>
              <a:t>(bt0)</a:t>
            </a:r>
            <a:endParaRPr lang="el-GR" sz="1200" dirty="0"/>
          </a:p>
        </p:txBody>
      </p:sp>
      <p:cxnSp>
        <p:nvCxnSpPr>
          <p:cNvPr id="52" name="Straight Arrow Connector 51"/>
          <p:cNvCxnSpPr>
            <a:stCxn id="56" idx="3"/>
          </p:cNvCxnSpPr>
          <p:nvPr/>
        </p:nvCxnSpPr>
        <p:spPr>
          <a:xfrm flipV="1">
            <a:off x="1616444" y="4718844"/>
            <a:ext cx="139070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592136" y="4713036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clk_1Hz</a:t>
            </a:r>
            <a:endParaRPr lang="el-GR" sz="12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658355" y="5037055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281748" y="4871243"/>
            <a:ext cx="529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play</a:t>
            </a:r>
          </a:p>
          <a:p>
            <a:r>
              <a:rPr lang="en-US" sz="1200" dirty="0"/>
              <a:t>(sw3)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40465" y="4425464"/>
            <a:ext cx="875979" cy="586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Freq</a:t>
            </a:r>
            <a:r>
              <a:rPr lang="en-US" dirty="0"/>
              <a:t> divider</a:t>
            </a:r>
            <a:endParaRPr lang="el-GR" dirty="0"/>
          </a:p>
        </p:txBody>
      </p:sp>
      <p:cxnSp>
        <p:nvCxnSpPr>
          <p:cNvPr id="57" name="Straight Arrow Connector 56"/>
          <p:cNvCxnSpPr>
            <a:endCxn id="56" idx="1"/>
          </p:cNvCxnSpPr>
          <p:nvPr/>
        </p:nvCxnSpPr>
        <p:spPr>
          <a:xfrm>
            <a:off x="391673" y="4718845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1169" y="456063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clk</a:t>
            </a:r>
            <a:endParaRPr lang="el-GR" sz="1200" dirty="0"/>
          </a:p>
        </p:txBody>
      </p:sp>
      <p:sp>
        <p:nvSpPr>
          <p:cNvPr id="59" name="Rectangle 58"/>
          <p:cNvSpPr/>
          <p:nvPr/>
        </p:nvSpPr>
        <p:spPr>
          <a:xfrm>
            <a:off x="3082561" y="2991246"/>
            <a:ext cx="735291" cy="586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pulse gen</a:t>
            </a:r>
            <a:endParaRPr lang="el-GR" dirty="0"/>
          </a:p>
        </p:txBody>
      </p:sp>
      <p:cxnSp>
        <p:nvCxnSpPr>
          <p:cNvPr id="60" name="Elbow Connector 59"/>
          <p:cNvCxnSpPr>
            <a:endCxn id="59" idx="1"/>
          </p:cNvCxnSpPr>
          <p:nvPr/>
        </p:nvCxnSpPr>
        <p:spPr>
          <a:xfrm rot="5400000" flipH="1" flipV="1">
            <a:off x="1924496" y="3566591"/>
            <a:ext cx="1440028" cy="8761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2" idx="2"/>
            <a:endCxn id="59" idx="0"/>
          </p:cNvCxnSpPr>
          <p:nvPr/>
        </p:nvCxnSpPr>
        <p:spPr>
          <a:xfrm flipH="1">
            <a:off x="3450207" y="2718327"/>
            <a:ext cx="1" cy="272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984632" y="2256662"/>
            <a:ext cx="931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/>
              <a:t>error_inject</a:t>
            </a:r>
            <a:endParaRPr lang="en-US" sz="1200" dirty="0"/>
          </a:p>
          <a:p>
            <a:pPr algn="ctr"/>
            <a:r>
              <a:rPr lang="en-US" sz="1200" dirty="0"/>
              <a:t>(sw2)</a:t>
            </a:r>
            <a:endParaRPr lang="el-GR" sz="1200" dirty="0"/>
          </a:p>
        </p:txBody>
      </p:sp>
      <p:cxnSp>
        <p:nvCxnSpPr>
          <p:cNvPr id="63" name="Straight Arrow Connector 62"/>
          <p:cNvCxnSpPr>
            <a:stCxn id="64" idx="2"/>
          </p:cNvCxnSpPr>
          <p:nvPr/>
        </p:nvCxnSpPr>
        <p:spPr>
          <a:xfrm flipH="1">
            <a:off x="4381359" y="2703625"/>
            <a:ext cx="9374" cy="1476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21951" y="2241960"/>
            <a:ext cx="937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error_data</a:t>
            </a:r>
            <a:r>
              <a:rPr lang="en-US" sz="1200" dirty="0"/>
              <a:t> (sw1:0)</a:t>
            </a:r>
            <a:endParaRPr lang="el-GR" sz="1200" dirty="0"/>
          </a:p>
        </p:txBody>
      </p:sp>
      <p:cxnSp>
        <p:nvCxnSpPr>
          <p:cNvPr id="65" name="Straight Arrow Connector 64"/>
          <p:cNvCxnSpPr>
            <a:stCxn id="59" idx="2"/>
          </p:cNvCxnSpPr>
          <p:nvPr/>
        </p:nvCxnSpPr>
        <p:spPr>
          <a:xfrm>
            <a:off x="3450207" y="3578007"/>
            <a:ext cx="0" cy="616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10723" y="4417608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4510723" y="4990035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824960" y="4262991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state_out</a:t>
            </a:r>
            <a:endParaRPr lang="en-US" sz="1200" dirty="0"/>
          </a:p>
          <a:p>
            <a:r>
              <a:rPr lang="en-US" sz="1200" dirty="0" err="1"/>
              <a:t>Pmod</a:t>
            </a:r>
            <a:r>
              <a:rPr lang="en-US" sz="1200" dirty="0"/>
              <a:t> JD (Led 7:0)</a:t>
            </a:r>
            <a:endParaRPr lang="el-GR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4859515" y="4837637"/>
            <a:ext cx="738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alarm</a:t>
            </a:r>
          </a:p>
          <a:p>
            <a:r>
              <a:rPr lang="en-US" sz="1200" dirty="0"/>
              <a:t>RGB Led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061153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-  Fault injection platform</a:t>
            </a:r>
            <a:br>
              <a:rPr lang="en-US" dirty="0"/>
            </a:b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6003086" y="1915245"/>
            <a:ext cx="601609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-- State sequence: s0-s1-s2-s4-s5-s6-s7-s0-...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-- S3 state is unused (invalid)</a:t>
            </a:r>
          </a:p>
          <a:p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when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s3 else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s4 when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s2 else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+ "001";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process(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begin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'1' then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&lt;= s0;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rising_edge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then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play  = '1' then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'1' then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0) &lt;=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0) XOR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error_data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end if;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end if;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end process;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state_out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alarm &lt;= '1' when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"011") else -- Invalid state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'0';</a:t>
            </a:r>
            <a:endParaRPr lang="el-G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7147" y="4194924"/>
            <a:ext cx="1484759" cy="1065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FSM</a:t>
            </a:r>
            <a:endParaRPr lang="el-G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58355" y="4449451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1748" y="4283639"/>
            <a:ext cx="495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rst</a:t>
            </a:r>
            <a:r>
              <a:rPr lang="en-US" sz="1200" dirty="0"/>
              <a:t> </a:t>
            </a:r>
          </a:p>
          <a:p>
            <a:r>
              <a:rPr lang="en-US" sz="1200" dirty="0"/>
              <a:t>(bt0)</a:t>
            </a:r>
            <a:endParaRPr lang="el-GR" sz="1200" dirty="0"/>
          </a:p>
        </p:txBody>
      </p:sp>
      <p:cxnSp>
        <p:nvCxnSpPr>
          <p:cNvPr id="12" name="Straight Arrow Connector 11"/>
          <p:cNvCxnSpPr>
            <a:stCxn id="19" idx="3"/>
          </p:cNvCxnSpPr>
          <p:nvPr/>
        </p:nvCxnSpPr>
        <p:spPr>
          <a:xfrm flipV="1">
            <a:off x="1616444" y="4718844"/>
            <a:ext cx="139070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92136" y="4713036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clk_1Hz</a:t>
            </a:r>
            <a:endParaRPr lang="el-GR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58355" y="5037055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1748" y="4871243"/>
            <a:ext cx="529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play</a:t>
            </a:r>
          </a:p>
          <a:p>
            <a:r>
              <a:rPr lang="en-US" sz="1200" dirty="0"/>
              <a:t>(sw3)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40465" y="4425464"/>
            <a:ext cx="875979" cy="586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Freq</a:t>
            </a:r>
            <a:r>
              <a:rPr lang="en-US" dirty="0"/>
              <a:t> divider</a:t>
            </a:r>
            <a:endParaRPr lang="el-GR" dirty="0"/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>
            <a:off x="391673" y="4718845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169" y="456063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clk</a:t>
            </a:r>
            <a:endParaRPr lang="el-GR" sz="1200" dirty="0"/>
          </a:p>
        </p:txBody>
      </p:sp>
      <p:sp>
        <p:nvSpPr>
          <p:cNvPr id="25" name="Rectangle 24"/>
          <p:cNvSpPr/>
          <p:nvPr/>
        </p:nvSpPr>
        <p:spPr>
          <a:xfrm>
            <a:off x="3082561" y="2991246"/>
            <a:ext cx="735291" cy="586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pulse gen</a:t>
            </a:r>
            <a:endParaRPr lang="el-GR" dirty="0"/>
          </a:p>
        </p:txBody>
      </p:sp>
      <p:cxnSp>
        <p:nvCxnSpPr>
          <p:cNvPr id="27" name="Elbow Connector 26"/>
          <p:cNvCxnSpPr>
            <a:endCxn id="25" idx="1"/>
          </p:cNvCxnSpPr>
          <p:nvPr/>
        </p:nvCxnSpPr>
        <p:spPr>
          <a:xfrm rot="5400000" flipH="1" flipV="1">
            <a:off x="1924496" y="3566591"/>
            <a:ext cx="1440028" cy="8761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2" idx="2"/>
            <a:endCxn id="25" idx="0"/>
          </p:cNvCxnSpPr>
          <p:nvPr/>
        </p:nvCxnSpPr>
        <p:spPr>
          <a:xfrm flipH="1">
            <a:off x="3450207" y="2718327"/>
            <a:ext cx="1" cy="272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84632" y="2256662"/>
            <a:ext cx="931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/>
              <a:t>error_inject</a:t>
            </a:r>
            <a:endParaRPr lang="en-US" sz="1200" dirty="0"/>
          </a:p>
          <a:p>
            <a:pPr algn="ctr"/>
            <a:r>
              <a:rPr lang="en-US" sz="1200" dirty="0"/>
              <a:t>(sw2)</a:t>
            </a:r>
            <a:endParaRPr lang="el-GR" sz="1200" dirty="0"/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 flipH="1">
            <a:off x="4381359" y="2703625"/>
            <a:ext cx="9374" cy="1476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921951" y="2241960"/>
            <a:ext cx="937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error_data</a:t>
            </a:r>
            <a:r>
              <a:rPr lang="en-US" sz="1200" dirty="0"/>
              <a:t> (sw1:0)</a:t>
            </a:r>
            <a:endParaRPr lang="el-GR" sz="1200" dirty="0"/>
          </a:p>
        </p:txBody>
      </p:sp>
      <p:cxnSp>
        <p:nvCxnSpPr>
          <p:cNvPr id="40" name="Straight Arrow Connector 39"/>
          <p:cNvCxnSpPr>
            <a:stCxn id="25" idx="2"/>
          </p:cNvCxnSpPr>
          <p:nvPr/>
        </p:nvCxnSpPr>
        <p:spPr>
          <a:xfrm>
            <a:off x="3450207" y="3578007"/>
            <a:ext cx="0" cy="616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510723" y="4417608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510723" y="4990035"/>
            <a:ext cx="348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824960" y="4262991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state_out</a:t>
            </a:r>
            <a:endParaRPr lang="en-US" sz="1200" dirty="0"/>
          </a:p>
          <a:p>
            <a:r>
              <a:rPr lang="en-US" sz="1200" dirty="0" err="1"/>
              <a:t>Pmod</a:t>
            </a:r>
            <a:r>
              <a:rPr lang="en-US" sz="1200" dirty="0"/>
              <a:t> JD (Led 7:0)</a:t>
            </a:r>
            <a:endParaRPr lang="el-GR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4859515" y="4837637"/>
            <a:ext cx="738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alarm</a:t>
            </a:r>
          </a:p>
          <a:p>
            <a:r>
              <a:rPr lang="en-US" sz="1200" dirty="0"/>
              <a:t>RGB Led</a:t>
            </a:r>
            <a:endParaRPr lang="el-GR" sz="1200" dirty="0"/>
          </a:p>
        </p:txBody>
      </p:sp>
      <p:sp>
        <p:nvSpPr>
          <p:cNvPr id="3" name="Rounded Rectangle 2"/>
          <p:cNvSpPr/>
          <p:nvPr/>
        </p:nvSpPr>
        <p:spPr>
          <a:xfrm>
            <a:off x="6003086" y="5608948"/>
            <a:ext cx="5271372" cy="36764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21355275">
            <a:off x="5764286" y="6183691"/>
            <a:ext cx="24829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Alarm when invalid state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2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Finite state machine (</a:t>
            </a:r>
            <a:r>
              <a:rPr lang="en-US" altLang="zh-CN" dirty="0" err="1">
                <a:ea typeface="SimSun" panose="02010600030101010101" pitchFamily="2" charset="-122"/>
              </a:rPr>
              <a:t>fsm</a:t>
            </a:r>
            <a:r>
              <a:rPr lang="en-US" altLang="zh-CN" dirty="0">
                <a:ea typeface="SimSun" panose="02010600030101010101" pitchFamily="2" charset="-122"/>
              </a:rPr>
              <a:t>) – SAFE DESIGN</a:t>
            </a:r>
            <a:br>
              <a:rPr lang="en-US" altLang="zh-CN" dirty="0">
                <a:ea typeface="SimSun" panose="02010600030101010101" pitchFamily="2" charset="-122"/>
              </a:rPr>
            </a:br>
            <a:endParaRPr lang="en-US" altLang="el-GR" dirty="0">
              <a:ea typeface="SimSun" panose="02010600030101010101" pitchFamily="2" charset="-122"/>
            </a:endParaRP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0937" y="1776145"/>
            <a:ext cx="4273439" cy="4762500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ea typeface="SimSun" panose="02010600030101010101" pitchFamily="2" charset="-122"/>
              </a:rPr>
              <a:t>Example:</a:t>
            </a:r>
          </a:p>
          <a:p>
            <a:pPr lvl="1"/>
            <a:r>
              <a:rPr lang="en-US" altLang="el-GR" sz="2000" dirty="0"/>
              <a:t>8 states: s0 to s7</a:t>
            </a:r>
          </a:p>
          <a:p>
            <a:pPr lvl="1"/>
            <a:r>
              <a:rPr lang="en-US" altLang="el-GR" sz="2000" dirty="0"/>
              <a:t>Binary encoding</a:t>
            </a:r>
          </a:p>
          <a:p>
            <a:pPr lvl="2"/>
            <a:r>
              <a:rPr lang="en-US" altLang="el-GR" sz="1900" dirty="0"/>
              <a:t>000 (s0), 001 (s1), …, 111 (s7)</a:t>
            </a:r>
          </a:p>
          <a:p>
            <a:pPr lvl="1"/>
            <a:r>
              <a:rPr lang="en-US" altLang="el-GR" sz="2000" dirty="0"/>
              <a:t>One state (s3) is not used</a:t>
            </a:r>
          </a:p>
          <a:p>
            <a:r>
              <a:rPr lang="en-US" altLang="el-GR" sz="2000" dirty="0"/>
              <a:t>Safe FSM:</a:t>
            </a:r>
          </a:p>
          <a:p>
            <a:pPr lvl="1"/>
            <a:r>
              <a:rPr lang="en-US" altLang="el-GR" sz="1700" dirty="0"/>
              <a:t>Reset the FSM when an invalid state occurs</a:t>
            </a:r>
          </a:p>
        </p:txBody>
      </p:sp>
      <p:sp>
        <p:nvSpPr>
          <p:cNvPr id="2" name="Rectangle 1"/>
          <p:cNvSpPr/>
          <p:nvPr/>
        </p:nvSpPr>
        <p:spPr>
          <a:xfrm>
            <a:off x="6312667" y="1860270"/>
            <a:ext cx="52981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s0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s1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"001";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s2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"010";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s3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"011";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s4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"100";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s5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"101";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s6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"110";</a:t>
            </a:r>
          </a:p>
          <a:p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s7 :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l-G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l-G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"111"; </a:t>
            </a:r>
          </a:p>
        </p:txBody>
      </p:sp>
      <p:sp>
        <p:nvSpPr>
          <p:cNvPr id="3" name="Oval 2"/>
          <p:cNvSpPr/>
          <p:nvPr/>
        </p:nvSpPr>
        <p:spPr>
          <a:xfrm>
            <a:off x="7048561" y="4079246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s5</a:t>
            </a:r>
            <a:endParaRPr lang="el-GR" sz="1600" dirty="0"/>
          </a:p>
        </p:txBody>
      </p:sp>
      <p:sp>
        <p:nvSpPr>
          <p:cNvPr id="6" name="Oval 5"/>
          <p:cNvSpPr/>
          <p:nvPr/>
        </p:nvSpPr>
        <p:spPr>
          <a:xfrm>
            <a:off x="7885216" y="3831738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s6</a:t>
            </a:r>
            <a:endParaRPr lang="el-GR" sz="1600" dirty="0"/>
          </a:p>
        </p:txBody>
      </p:sp>
      <p:sp>
        <p:nvSpPr>
          <p:cNvPr id="7" name="Oval 6"/>
          <p:cNvSpPr/>
          <p:nvPr/>
        </p:nvSpPr>
        <p:spPr>
          <a:xfrm>
            <a:off x="8782736" y="4082383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s7</a:t>
            </a:r>
            <a:endParaRPr lang="el-GR" sz="1600" dirty="0"/>
          </a:p>
        </p:txBody>
      </p:sp>
      <p:sp>
        <p:nvSpPr>
          <p:cNvPr id="8" name="Oval 7"/>
          <p:cNvSpPr/>
          <p:nvPr/>
        </p:nvSpPr>
        <p:spPr>
          <a:xfrm>
            <a:off x="10119077" y="4872018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s3</a:t>
            </a:r>
            <a:endParaRPr lang="el-GR" sz="1600" dirty="0"/>
          </a:p>
        </p:txBody>
      </p:sp>
      <p:sp>
        <p:nvSpPr>
          <p:cNvPr id="9" name="Oval 8"/>
          <p:cNvSpPr/>
          <p:nvPr/>
        </p:nvSpPr>
        <p:spPr>
          <a:xfrm>
            <a:off x="8888910" y="4878282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s0</a:t>
            </a:r>
            <a:endParaRPr lang="el-GR" sz="1600" dirty="0"/>
          </a:p>
        </p:txBody>
      </p:sp>
      <p:sp>
        <p:nvSpPr>
          <p:cNvPr id="10" name="Oval 9"/>
          <p:cNvSpPr/>
          <p:nvPr/>
        </p:nvSpPr>
        <p:spPr>
          <a:xfrm>
            <a:off x="7339681" y="5639525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s2</a:t>
            </a:r>
            <a:endParaRPr lang="el-GR" sz="1600" dirty="0"/>
          </a:p>
        </p:txBody>
      </p:sp>
      <p:sp>
        <p:nvSpPr>
          <p:cNvPr id="11" name="Oval 10"/>
          <p:cNvSpPr/>
          <p:nvPr/>
        </p:nvSpPr>
        <p:spPr>
          <a:xfrm>
            <a:off x="6842373" y="4878282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s4</a:t>
            </a:r>
            <a:endParaRPr lang="el-GR" sz="1600" dirty="0"/>
          </a:p>
        </p:txBody>
      </p:sp>
      <p:sp>
        <p:nvSpPr>
          <p:cNvPr id="12" name="Oval 11"/>
          <p:cNvSpPr/>
          <p:nvPr/>
        </p:nvSpPr>
        <p:spPr>
          <a:xfrm>
            <a:off x="8585409" y="5639525"/>
            <a:ext cx="412376" cy="387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600" dirty="0"/>
              <a:t>s1</a:t>
            </a:r>
            <a:endParaRPr lang="el-GR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6312667" y="2460396"/>
            <a:ext cx="5103193" cy="184704"/>
          </a:xfrm>
          <a:prstGeom prst="round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Straight Arrow Connector 14"/>
          <p:cNvCxnSpPr>
            <a:stCxn id="9" idx="4"/>
            <a:endCxn id="12" idx="7"/>
          </p:cNvCxnSpPr>
          <p:nvPr/>
        </p:nvCxnSpPr>
        <p:spPr>
          <a:xfrm flipH="1">
            <a:off x="8937394" y="5265993"/>
            <a:ext cx="157704" cy="430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2"/>
            <a:endCxn id="10" idx="6"/>
          </p:cNvCxnSpPr>
          <p:nvPr/>
        </p:nvCxnSpPr>
        <p:spPr>
          <a:xfrm flipH="1">
            <a:off x="7752057" y="5833381"/>
            <a:ext cx="833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2"/>
            <a:endCxn id="11" idx="4"/>
          </p:cNvCxnSpPr>
          <p:nvPr/>
        </p:nvCxnSpPr>
        <p:spPr>
          <a:xfrm flipH="1" flipV="1">
            <a:off x="7048561" y="5265993"/>
            <a:ext cx="291120" cy="567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0"/>
            <a:endCxn id="3" idx="3"/>
          </p:cNvCxnSpPr>
          <p:nvPr/>
        </p:nvCxnSpPr>
        <p:spPr>
          <a:xfrm flipV="1">
            <a:off x="7048561" y="4410178"/>
            <a:ext cx="60391" cy="468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7"/>
            <a:endCxn id="6" idx="2"/>
          </p:cNvCxnSpPr>
          <p:nvPr/>
        </p:nvCxnSpPr>
        <p:spPr>
          <a:xfrm flipV="1">
            <a:off x="7400546" y="4025594"/>
            <a:ext cx="484670" cy="110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6"/>
            <a:endCxn id="7" idx="1"/>
          </p:cNvCxnSpPr>
          <p:nvPr/>
        </p:nvCxnSpPr>
        <p:spPr>
          <a:xfrm>
            <a:off x="8297592" y="4025594"/>
            <a:ext cx="545535" cy="113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4"/>
            <a:endCxn id="9" idx="0"/>
          </p:cNvCxnSpPr>
          <p:nvPr/>
        </p:nvCxnSpPr>
        <p:spPr>
          <a:xfrm>
            <a:off x="8988924" y="4470094"/>
            <a:ext cx="106174" cy="408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2"/>
            <a:endCxn id="9" idx="6"/>
          </p:cNvCxnSpPr>
          <p:nvPr/>
        </p:nvCxnSpPr>
        <p:spPr>
          <a:xfrm flipH="1">
            <a:off x="9301286" y="5065874"/>
            <a:ext cx="817791" cy="6264"/>
          </a:xfrm>
          <a:prstGeom prst="straightConnector1">
            <a:avLst/>
          </a:prstGeom>
          <a:ln w="317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19393860">
            <a:off x="5331544" y="2056961"/>
            <a:ext cx="1369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Unused (invalid) state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1275" y="5338316"/>
            <a:ext cx="5591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State sequence: s0-s1-s2-s4-s5-s6-s7-s0-...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S3 state is unused (invalid)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&lt;= s0 when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s3 else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s4 when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s2 else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"001";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008854" y="5942661"/>
            <a:ext cx="3058085" cy="177292"/>
          </a:xfrm>
          <a:prstGeom prst="round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19393860">
            <a:off x="5030536" y="5789944"/>
            <a:ext cx="12667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Return to reset state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194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Finite state machine (</a:t>
            </a:r>
            <a:r>
              <a:rPr lang="en-US" altLang="zh-CN" dirty="0" err="1">
                <a:ea typeface="SimSun" panose="02010600030101010101" pitchFamily="2" charset="-122"/>
              </a:rPr>
              <a:t>fsm</a:t>
            </a:r>
            <a:r>
              <a:rPr lang="en-US" altLang="zh-CN" dirty="0">
                <a:ea typeface="SimSun" panose="02010600030101010101" pitchFamily="2" charset="-122"/>
              </a:rPr>
              <a:t>) – one-hot encoding</a:t>
            </a:r>
            <a:br>
              <a:rPr lang="en-US" altLang="zh-CN" dirty="0">
                <a:ea typeface="SimSun" panose="02010600030101010101" pitchFamily="2" charset="-122"/>
              </a:rPr>
            </a:br>
            <a:endParaRPr lang="en-US" altLang="el-GR" dirty="0">
              <a:ea typeface="SimSun" panose="02010600030101010101" pitchFamily="2" charset="-122"/>
            </a:endParaRP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0937" y="1776145"/>
            <a:ext cx="4273439" cy="4762500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ea typeface="SimSun" panose="02010600030101010101" pitchFamily="2" charset="-122"/>
              </a:rPr>
              <a:t>Example2:</a:t>
            </a:r>
          </a:p>
          <a:p>
            <a:pPr lvl="1"/>
            <a:r>
              <a:rPr lang="en-US" altLang="el-GR" sz="2000" dirty="0"/>
              <a:t>8 states: s0 to s7</a:t>
            </a:r>
          </a:p>
          <a:p>
            <a:pPr lvl="1"/>
            <a:r>
              <a:rPr lang="en-US" altLang="el-GR" sz="2000" dirty="0"/>
              <a:t>One-hot encoding</a:t>
            </a:r>
          </a:p>
          <a:p>
            <a:pPr lvl="2"/>
            <a:r>
              <a:rPr lang="en-US" altLang="el-GR" sz="1900" dirty="0"/>
              <a:t>00000001 (s0), 00000010 (s1), …, 10000000 (s7)</a:t>
            </a:r>
          </a:p>
          <a:p>
            <a:pPr lvl="1"/>
            <a:r>
              <a:rPr lang="en-US" altLang="el-GR" sz="2000" dirty="0"/>
              <a:t>8 valid states</a:t>
            </a:r>
          </a:p>
          <a:p>
            <a:pPr lvl="2"/>
            <a:r>
              <a:rPr lang="en-US" altLang="el-GR" sz="1900" dirty="0"/>
              <a:t>248 invalid states</a:t>
            </a:r>
          </a:p>
        </p:txBody>
      </p:sp>
      <p:sp>
        <p:nvSpPr>
          <p:cNvPr id="2" name="Rectangle 1"/>
          <p:cNvSpPr/>
          <p:nvPr/>
        </p:nvSpPr>
        <p:spPr>
          <a:xfrm>
            <a:off x="6259673" y="1860270"/>
            <a:ext cx="58793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s0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"00000001";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s1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"00000010";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s2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"00000100";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s3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"00001000";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s4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"00010000";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s5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"00100000";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s6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"01000000";</a:t>
            </a:r>
          </a:p>
          <a:p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s7 :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GB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"10000000"; 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076904" y="5176103"/>
            <a:ext cx="5591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State sequence: s0-s1-s2-s3-s4-s5-s6-s7-s0-...</a:t>
            </a:r>
          </a:p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1) &lt;=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0);</a:t>
            </a:r>
          </a:p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(0) &lt;=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(N-1);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9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Finite state machine (</a:t>
            </a:r>
            <a:r>
              <a:rPr lang="en-US" altLang="zh-CN" dirty="0" err="1">
                <a:ea typeface="SimSun" panose="02010600030101010101" pitchFamily="2" charset="-122"/>
              </a:rPr>
              <a:t>fsm</a:t>
            </a:r>
            <a:r>
              <a:rPr lang="en-US" altLang="zh-CN" dirty="0">
                <a:ea typeface="SimSun" panose="02010600030101010101" pitchFamily="2" charset="-122"/>
              </a:rPr>
              <a:t>) – one-hot encoding</a:t>
            </a:r>
            <a:br>
              <a:rPr lang="en-US" altLang="zh-CN" dirty="0">
                <a:ea typeface="SimSun" panose="02010600030101010101" pitchFamily="2" charset="-122"/>
              </a:rPr>
            </a:br>
            <a:endParaRPr lang="en-US" altLang="el-GR" dirty="0">
              <a:ea typeface="SimSun" panose="02010600030101010101" pitchFamily="2" charset="-122"/>
            </a:endParaRP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0937" y="1776145"/>
            <a:ext cx="4273439" cy="4762500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ea typeface="SimSun" panose="02010600030101010101" pitchFamily="2" charset="-122"/>
              </a:rPr>
              <a:t>Example2:</a:t>
            </a:r>
          </a:p>
          <a:p>
            <a:pPr lvl="1"/>
            <a:r>
              <a:rPr lang="en-US" altLang="el-GR" sz="2000" dirty="0"/>
              <a:t>8 states: s0 to s7</a:t>
            </a:r>
          </a:p>
          <a:p>
            <a:pPr lvl="1"/>
            <a:r>
              <a:rPr lang="en-US" altLang="el-GR" sz="2000" dirty="0"/>
              <a:t>One-hot encoding</a:t>
            </a:r>
          </a:p>
          <a:p>
            <a:pPr lvl="2"/>
            <a:r>
              <a:rPr lang="en-US" altLang="el-GR" sz="1900" dirty="0"/>
              <a:t>00000001 (s0), 00000010 (s1), …, 10000000 (s7)</a:t>
            </a:r>
          </a:p>
          <a:p>
            <a:pPr lvl="1"/>
            <a:r>
              <a:rPr lang="en-US" altLang="el-GR" sz="2000" dirty="0"/>
              <a:t>8 valid states</a:t>
            </a:r>
          </a:p>
          <a:p>
            <a:pPr lvl="2"/>
            <a:r>
              <a:rPr lang="en-US" altLang="el-GR" sz="1900" dirty="0"/>
              <a:t>248 invalid states</a:t>
            </a:r>
          </a:p>
          <a:p>
            <a:r>
              <a:rPr lang="en-US" altLang="el-GR" sz="2000" dirty="0"/>
              <a:t>Safe FSM:</a:t>
            </a:r>
          </a:p>
          <a:p>
            <a:pPr lvl="1"/>
            <a:r>
              <a:rPr lang="en-US" altLang="el-GR" sz="1700" dirty="0"/>
              <a:t>Detect (and alarm) the invalid states</a:t>
            </a:r>
          </a:p>
          <a:p>
            <a:pPr lvl="2"/>
            <a:endParaRPr lang="en-US" altLang="el-GR" sz="1900" dirty="0"/>
          </a:p>
        </p:txBody>
      </p:sp>
      <p:sp>
        <p:nvSpPr>
          <p:cNvPr id="2" name="Rectangle 1"/>
          <p:cNvSpPr/>
          <p:nvPr/>
        </p:nvSpPr>
        <p:spPr>
          <a:xfrm>
            <a:off x="6259673" y="1860270"/>
            <a:ext cx="58793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process(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variable count1s : integer range 0 to N;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count1s := 0;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0 to N-1 loop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= '1' then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count1s := count1s + 1;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end if;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end loop;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if count1s = 1 then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alarm &lt;= '0';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alarm &lt;= '1';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end if;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end process;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5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Finite state machine (</a:t>
            </a:r>
            <a:r>
              <a:rPr lang="en-US" altLang="zh-CN" dirty="0" err="1">
                <a:ea typeface="SimSun" panose="02010600030101010101" pitchFamily="2" charset="-122"/>
              </a:rPr>
              <a:t>fsm</a:t>
            </a:r>
            <a:r>
              <a:rPr lang="en-US" altLang="zh-CN" dirty="0">
                <a:ea typeface="SimSun" panose="02010600030101010101" pitchFamily="2" charset="-122"/>
              </a:rPr>
              <a:t>) – hamming-3 coding</a:t>
            </a:r>
            <a:br>
              <a:rPr lang="en-US" altLang="zh-CN" dirty="0">
                <a:ea typeface="SimSun" panose="02010600030101010101" pitchFamily="2" charset="-122"/>
              </a:rPr>
            </a:br>
            <a:endParaRPr lang="en-US" altLang="el-GR" dirty="0">
              <a:ea typeface="SimSun" panose="02010600030101010101" pitchFamily="2" charset="-122"/>
            </a:endParaRP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0937" y="1776145"/>
            <a:ext cx="4273439" cy="4762500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ea typeface="SimSun" panose="02010600030101010101" pitchFamily="2" charset="-122"/>
              </a:rPr>
              <a:t>Example2:</a:t>
            </a:r>
          </a:p>
          <a:p>
            <a:pPr lvl="1"/>
            <a:r>
              <a:rPr lang="en-US" altLang="el-GR" sz="2000" dirty="0"/>
              <a:t>8 states: s0 to s7</a:t>
            </a:r>
          </a:p>
          <a:p>
            <a:pPr lvl="1"/>
            <a:r>
              <a:rPr lang="en-US" altLang="el-GR" sz="2000" dirty="0"/>
              <a:t>Binary encoding</a:t>
            </a:r>
          </a:p>
          <a:p>
            <a:pPr lvl="2"/>
            <a:r>
              <a:rPr lang="en-US" altLang="el-GR" sz="1900" dirty="0"/>
              <a:t>000 (s0), 001 (s1), …, 111 (s7)</a:t>
            </a:r>
          </a:p>
        </p:txBody>
      </p:sp>
      <p:sp>
        <p:nvSpPr>
          <p:cNvPr id="2" name="Rectangle 1"/>
          <p:cNvSpPr/>
          <p:nvPr/>
        </p:nvSpPr>
        <p:spPr>
          <a:xfrm>
            <a:off x="5228332" y="1910626"/>
            <a:ext cx="674069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s0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"000";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s1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"001";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s2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"010";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s3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"011";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s4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"100";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s5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"101";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s6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"110";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constant s7 :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std_logic_vector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:= "111";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process(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begin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'1' then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&lt;= s0;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rising_edge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then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if play  = '1' then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'1' then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&lt;=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XOR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error_data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end if;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end if;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end process;</a:t>
            </a:r>
            <a:endParaRPr lang="el-GR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06460" y="5213811"/>
            <a:ext cx="4821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 State sequence: s0-s1-s2-s3-s4-s5-s6-s7-s0-...</a:t>
            </a:r>
          </a:p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"001";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Finite state machine (</a:t>
            </a:r>
            <a:r>
              <a:rPr lang="en-US" altLang="zh-CN" dirty="0" err="1">
                <a:ea typeface="SimSun" panose="02010600030101010101" pitchFamily="2" charset="-122"/>
              </a:rPr>
              <a:t>fsm</a:t>
            </a:r>
            <a:r>
              <a:rPr lang="en-US" altLang="zh-CN" dirty="0">
                <a:ea typeface="SimSun" panose="02010600030101010101" pitchFamily="2" charset="-122"/>
              </a:rPr>
              <a:t>) – hamming-3 coding</a:t>
            </a:r>
            <a:br>
              <a:rPr lang="en-US" altLang="zh-CN" dirty="0">
                <a:ea typeface="SimSun" panose="02010600030101010101" pitchFamily="2" charset="-122"/>
              </a:rPr>
            </a:br>
            <a:endParaRPr lang="en-US" altLang="el-GR" dirty="0">
              <a:ea typeface="SimSun" panose="02010600030101010101" pitchFamily="2" charset="-122"/>
            </a:endParaRP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0937" y="1776145"/>
            <a:ext cx="4273439" cy="4762500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ea typeface="SimSun" panose="02010600030101010101" pitchFamily="2" charset="-122"/>
              </a:rPr>
              <a:t>Example2:</a:t>
            </a:r>
          </a:p>
          <a:p>
            <a:pPr lvl="1"/>
            <a:r>
              <a:rPr lang="en-US" altLang="el-GR" sz="2000" dirty="0"/>
              <a:t>8 states: s0 to s7</a:t>
            </a:r>
          </a:p>
          <a:p>
            <a:pPr lvl="1"/>
            <a:r>
              <a:rPr lang="en-US" altLang="el-GR" sz="2000" dirty="0"/>
              <a:t>Binary encoding</a:t>
            </a:r>
          </a:p>
          <a:p>
            <a:pPr lvl="2"/>
            <a:r>
              <a:rPr lang="en-US" altLang="el-GR" sz="1900" dirty="0"/>
              <a:t>000 (s0), 001 (s1), …, 111 (s7)</a:t>
            </a:r>
          </a:p>
          <a:p>
            <a:r>
              <a:rPr lang="en-US" altLang="el-GR" sz="2000" dirty="0"/>
              <a:t>Safe FSM:</a:t>
            </a:r>
          </a:p>
          <a:p>
            <a:pPr lvl="1"/>
            <a:r>
              <a:rPr lang="en-US" altLang="el-GR" sz="1700" dirty="0"/>
              <a:t>Detect (and alarm) and correct the invalid states</a:t>
            </a:r>
          </a:p>
          <a:p>
            <a:pPr lvl="2"/>
            <a:endParaRPr lang="en-US" altLang="el-GR" sz="1900" dirty="0"/>
          </a:p>
        </p:txBody>
      </p:sp>
      <p:sp>
        <p:nvSpPr>
          <p:cNvPr id="6" name="Rectangle 5"/>
          <p:cNvSpPr/>
          <p:nvPr/>
        </p:nvSpPr>
        <p:spPr>
          <a:xfrm>
            <a:off x="6551629" y="1910626"/>
            <a:ext cx="541739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process(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begin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'1' then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&lt;= s0;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p &lt;= (others =&gt; '0');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rising_edge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then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if play  = '1' then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p(0)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 XOR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p(1)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 XOR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p(2)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 XOR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elsif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error_inject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'1' then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&lt;=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downto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0)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  XOR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error_data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end if;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end if;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end process;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state_out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&amp; p;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alarm &lt;= '1' when (s /= "000") else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'0';</a:t>
            </a:r>
          </a:p>
        </p:txBody>
      </p:sp>
      <p:sp>
        <p:nvSpPr>
          <p:cNvPr id="7" name="Rectangle 6"/>
          <p:cNvSpPr/>
          <p:nvPr/>
        </p:nvSpPr>
        <p:spPr>
          <a:xfrm>
            <a:off x="581192" y="4819114"/>
            <a:ext cx="577247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s(0)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 XOR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 XOR p(0);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s(1)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 XOR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XOR p(1);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s(2)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 XOR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XOR p(2);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current_state_corr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XOR "001" when s = "011" else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XOR "010" when s = "101" else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XOR "100" when s = "110" else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current_state_corr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+ "001";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585C05-1C96-501A-521A-AAE43937A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809293"/>
              </p:ext>
            </p:extLst>
          </p:nvPr>
        </p:nvGraphicFramePr>
        <p:xfrm>
          <a:off x="9051122" y="613670"/>
          <a:ext cx="2848163" cy="2324950"/>
        </p:xfrm>
        <a:graphic>
          <a:graphicData uri="http://schemas.openxmlformats.org/drawingml/2006/table">
            <a:tbl>
              <a:tblPr/>
              <a:tblGrid>
                <a:gridCol w="1208756">
                  <a:extLst>
                    <a:ext uri="{9D8B030D-6E8A-4147-A177-3AD203B41FA5}">
                      <a16:colId xmlns:a16="http://schemas.microsoft.com/office/drawing/2014/main" val="4127563947"/>
                    </a:ext>
                  </a:extLst>
                </a:gridCol>
                <a:gridCol w="890180">
                  <a:extLst>
                    <a:ext uri="{9D8B030D-6E8A-4147-A177-3AD203B41FA5}">
                      <a16:colId xmlns:a16="http://schemas.microsoft.com/office/drawing/2014/main" val="775249759"/>
                    </a:ext>
                  </a:extLst>
                </a:gridCol>
                <a:gridCol w="749227">
                  <a:extLst>
                    <a:ext uri="{9D8B030D-6E8A-4147-A177-3AD203B41FA5}">
                      <a16:colId xmlns:a16="http://schemas.microsoft.com/office/drawing/2014/main" val="534924871"/>
                    </a:ext>
                  </a:extLst>
                </a:gridCol>
              </a:tblGrid>
              <a:tr h="374887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Κατάσταση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Σφάλματα στα </a:t>
                      </a: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bit </a:t>
                      </a:r>
                      <a:r>
                        <a:rPr kumimoji="0" lang="el-G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ισοτιμίας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Σύνδρομο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361719"/>
                  </a:ext>
                </a:extLst>
              </a:tr>
              <a:tr h="233927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 error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0 0 0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189222"/>
                  </a:ext>
                </a:extLst>
              </a:tr>
              <a:tr h="232849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Bit 1 (p0) error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p0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0 0 1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318845"/>
                  </a:ext>
                </a:extLst>
              </a:tr>
              <a:tr h="233927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Bit 2 (p1) error</a:t>
                      </a:r>
                      <a:endParaRPr kumimoji="0" lang="el-G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p1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0 1 0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357404"/>
                  </a:ext>
                </a:extLst>
              </a:tr>
              <a:tr h="233927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Bit 3 (p2) error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p2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1 0 0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528313"/>
                  </a:ext>
                </a:extLst>
              </a:tr>
              <a:tr h="233927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Bit 4 (s0) error</a:t>
                      </a:r>
                      <a:endParaRPr kumimoji="0" lang="el-G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p0, p1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0 1 1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055653"/>
                  </a:ext>
                </a:extLst>
              </a:tr>
              <a:tr h="232849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Bit 5 (s1) error</a:t>
                      </a:r>
                      <a:endParaRPr kumimoji="0" lang="el-G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p0, p2</a:t>
                      </a:r>
                      <a:endParaRPr kumimoji="0" lang="el-GR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1 0 1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0903198"/>
                  </a:ext>
                </a:extLst>
              </a:tr>
              <a:tr h="233927"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Bit 6 (s2) error</a:t>
                      </a:r>
                      <a:endParaRPr kumimoji="0" lang="el-G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p1, p2</a:t>
                      </a:r>
                      <a:endParaRPr kumimoji="0" lang="el-G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4000"/>
                        </a:lnSpc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lnSpc>
                          <a:spcPct val="89000"/>
                        </a:lnSpc>
                        <a:spcBef>
                          <a:spcPct val="25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lnSpc>
                          <a:spcPct val="87000"/>
                        </a:lnSpc>
                        <a:spcBef>
                          <a:spcPct val="10000"/>
                        </a:spcBef>
                        <a:buClr>
                          <a:schemeClr val="tx2"/>
                        </a:buClr>
                        <a:buSzPct val="35000"/>
                        <a:buFont typeface="Wingdings" panose="05000000000000000000" pitchFamily="2" charset="2"/>
                        <a:defRPr>
                          <a:solidFill>
                            <a:schemeClr val="bg2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4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395DF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1 1 0</a:t>
                      </a:r>
                    </a:p>
                  </a:txBody>
                  <a:tcPr marL="36000" marR="36000" marT="46805" marB="468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337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79571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16c05727-aa75-4e4a-9b5f-8a80a1165891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71af3243-3dd4-4a8d-8c0d-dd76da1f02a5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{370E0066-088D-48F1-A0B9-CDF3EFBB91C5}tf67061901_win32</Template>
  <TotalTime>3707</TotalTime>
  <Words>2051</Words>
  <Application>Microsoft Office PowerPoint</Application>
  <PresentationFormat>Widescreen</PresentationFormat>
  <Paragraphs>299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Corbel</vt:lpstr>
      <vt:lpstr>Courier New</vt:lpstr>
      <vt:lpstr>Franklin Gothic Book</vt:lpstr>
      <vt:lpstr>Franklin Gothic Demi</vt:lpstr>
      <vt:lpstr>Wingdings</vt:lpstr>
      <vt:lpstr>Wingdings 2</vt:lpstr>
      <vt:lpstr>DividendVTI</vt:lpstr>
      <vt:lpstr>EMBEDDED Systems RELIABILITY</vt:lpstr>
      <vt:lpstr>Finite state machine (fsm) – binary encoding </vt:lpstr>
      <vt:lpstr>FSM -  Fault injection platform </vt:lpstr>
      <vt:lpstr>FSM -  Fault injection platform </vt:lpstr>
      <vt:lpstr>Finite state machine (fsm) – SAFE DESIGN </vt:lpstr>
      <vt:lpstr>Finite state machine (fsm) – one-hot encoding </vt:lpstr>
      <vt:lpstr>Finite state machine (fsm) – one-hot encoding </vt:lpstr>
      <vt:lpstr>Finite state machine (fsm) – hamming-3 coding </vt:lpstr>
      <vt:lpstr>Finite state machine (fsm) – hamming-3 coding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Dependable Systems and Critical Infrastructures Design</dc:title>
  <dc:creator>MICHAEL PSARAKIS</dc:creator>
  <cp:lastModifiedBy>Dimitris Agiakatsikas</cp:lastModifiedBy>
  <cp:revision>110</cp:revision>
  <dcterms:created xsi:type="dcterms:W3CDTF">2021-10-24T16:33:05Z</dcterms:created>
  <dcterms:modified xsi:type="dcterms:W3CDTF">2023-05-31T12:17:27Z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