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9" r:id="rId5"/>
    <p:sldId id="268" r:id="rId6"/>
    <p:sldId id="267" r:id="rId7"/>
    <p:sldId id="266" r:id="rId8"/>
    <p:sldId id="265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5812"/>
  </p:normalViewPr>
  <p:slideViewPr>
    <p:cSldViewPr snapToGrid="0" snapToObjects="1">
      <p:cViewPr varScale="1">
        <p:scale>
          <a:sx n="89" d="100"/>
          <a:sy n="89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C5347-EDFB-1345-869E-3426F33D7560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0A0C0-340A-D745-BD07-F7F04F73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2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0A0C0-340A-D745-BD07-F7F04F73C5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5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file:////var/folders/g0/gzw7zy2d3yg7rvthcnxk6jp00000gn/T/com.microsoft.Word/WebArchiveCopyPasteTempFiles/Aggelos-Pikrakis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AE7BFA-FA03-5A4E-96BF-E1A18FC02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3470911"/>
            <a:ext cx="8915399" cy="1440924"/>
          </a:xfrm>
        </p:spPr>
        <p:txBody>
          <a:bodyPr>
            <a:noAutofit/>
          </a:bodyPr>
          <a:lstStyle/>
          <a:p>
            <a:r>
              <a:rPr lang="en-US" sz="4800" dirty="0"/>
              <a:t>Track: </a:t>
            </a:r>
            <a:br>
              <a:rPr lang="en-US" sz="4800" dirty="0"/>
            </a:br>
            <a:r>
              <a:rPr lang="en-US" sz="4800" dirty="0"/>
              <a:t>Business &amp; Data Analytics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DD820-A71D-254C-A1D0-99E8181BE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083968"/>
            <a:ext cx="8915399" cy="50718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semester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AA13EFA-4167-544B-8041-4B736351B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847" y="398368"/>
            <a:ext cx="4594765" cy="2630504"/>
          </a:xfrm>
          <a:prstGeom prst="rect">
            <a:avLst/>
          </a:prstGeom>
        </p:spPr>
      </p:pic>
      <p:sp>
        <p:nvSpPr>
          <p:cNvPr id="42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ABA5D-56C4-7E43-B620-655FAF71D333}"/>
              </a:ext>
            </a:extLst>
          </p:cNvPr>
          <p:cNvSpPr/>
          <p:nvPr/>
        </p:nvSpPr>
        <p:spPr>
          <a:xfrm>
            <a:off x="7611324" y="6275607"/>
            <a:ext cx="405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https://cybersecdatasci.cs.unipi.gr</a:t>
            </a:r>
          </a:p>
        </p:txBody>
      </p:sp>
    </p:spTree>
    <p:extLst>
      <p:ext uri="{BB962C8B-B14F-4D97-AF65-F5344CB8AC3E}">
        <p14:creationId xmlns:p14="http://schemas.microsoft.com/office/powerpoint/2010/main" val="400071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C7E569-2A18-1442-930C-826CDC2E0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r="4296" b="1"/>
          <a:stretch/>
        </p:blipFill>
        <p:spPr bwMode="auto">
          <a:xfrm>
            <a:off x="204540" y="2017668"/>
            <a:ext cx="4260840" cy="385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C8F33-1C2C-9F4D-AE13-B39A90AB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FB854-77C3-034E-9ECE-C0532B27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970" y="2017668"/>
            <a:ext cx="6899006" cy="385781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CDS107: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Data Analytics and Machine Learning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CDS108: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Information Systems Management and Innovation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CDS109: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Optimization Techniques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CDS110: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Big Data Management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CDS111: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Computational Tools for Business Analytics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CDS112: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Algorithms and Complexity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1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C8F33-1C2C-9F4D-AE13-B39A90AB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5" y="787400"/>
            <a:ext cx="7163753" cy="778933"/>
          </a:xfrm>
        </p:spPr>
        <p:txBody>
          <a:bodyPr anchor="ctr">
            <a:noAutofit/>
          </a:bodyPr>
          <a:lstStyle/>
          <a:p>
            <a:r>
              <a:rPr lang="en-US" sz="3000" dirty="0">
                <a:solidFill>
                  <a:srgbClr val="FEFFFF"/>
                </a:solidFill>
              </a:rPr>
              <a:t>CDS1</a:t>
            </a:r>
            <a:r>
              <a:rPr lang="el-GR" sz="3000" dirty="0">
                <a:solidFill>
                  <a:srgbClr val="FEFFFF"/>
                </a:solidFill>
              </a:rPr>
              <a:t>07</a:t>
            </a:r>
            <a:r>
              <a:rPr lang="en-US" sz="3000" dirty="0">
                <a:solidFill>
                  <a:srgbClr val="FEFFFF"/>
                </a:solidFill>
              </a:rPr>
              <a:t>: </a:t>
            </a:r>
            <a:r>
              <a:rPr lang="en-US" sz="3000" b="1" dirty="0">
                <a:solidFill>
                  <a:srgbClr val="FEFFFF"/>
                </a:solidFill>
              </a:rPr>
              <a:t>Data Analytics and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FB854-77C3-034E-9ECE-C0532B27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70" y="2017666"/>
            <a:ext cx="7595263" cy="4505682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Syllabus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 to data analytics: principles, pipelines and pre-processing methods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Common Machine Learning methods for classification and regression (Bayesian, Least Squares, SVM, etc.)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Neural networks and Deep Learning fundamentals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Clustering techniques 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from standard to advanced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Applications on text/audio/video analytics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Lab hours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Scikit-learn, Matlab, TensorFlow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Instructors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Prof. Aggelos Pikrakis, Prof. Yannis Theodoridis</a:t>
            </a:r>
          </a:p>
        </p:txBody>
      </p:sp>
      <p:pic>
        <p:nvPicPr>
          <p:cNvPr id="4102" name="Picture 6" descr="Prof. Yannis Theodoridis">
            <a:extLst>
              <a:ext uri="{FF2B5EF4-FFF2-40B4-BE49-F238E27FC236}">
                <a16:creationId xmlns:a16="http://schemas.microsoft.com/office/drawing/2014/main" id="{A8D68FC9-5A25-974C-9AD7-C96DE6968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717" y="5118983"/>
            <a:ext cx="1335084" cy="15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Aggelos PIKRAKIS | Assistant Professor | Eng., Ph.D. | University of  Piraeus, Piraeus | Department of Informatics">
            <a:extLst>
              <a:ext uri="{FF2B5EF4-FFF2-40B4-BE49-F238E27FC236}">
                <a16:creationId xmlns:a16="http://schemas.microsoft.com/office/drawing/2014/main" id="{D80220FA-D022-C840-A814-F9D5A773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81" y="5118983"/>
            <a:ext cx="1513002" cy="15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LAB logo and symbol, meaning, history, PNG">
            <a:extLst>
              <a:ext uri="{FF2B5EF4-FFF2-40B4-BE49-F238E27FC236}">
                <a16:creationId xmlns:a16="http://schemas.microsoft.com/office/drawing/2014/main" id="{8AB35A00-FA21-A94D-A91E-2615C4CD7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534" y="1921659"/>
            <a:ext cx="2639862" cy="148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cikit-learn - Wikipedia">
            <a:extLst>
              <a:ext uri="{FF2B5EF4-FFF2-40B4-BE49-F238E27FC236}">
                <a16:creationId xmlns:a16="http://schemas.microsoft.com/office/drawing/2014/main" id="{D46343B9-B904-030B-2128-4F35D1F49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555" y="620222"/>
            <a:ext cx="2217821" cy="119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ensorFlow - Wikipedia">
            <a:extLst>
              <a:ext uri="{FF2B5EF4-FFF2-40B4-BE49-F238E27FC236}">
                <a16:creationId xmlns:a16="http://schemas.microsoft.com/office/drawing/2014/main" id="{40C68B1E-FF66-2DE7-5A5E-6CCC9314F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364" y="3062025"/>
            <a:ext cx="2429032" cy="15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74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C8F33-1C2C-9F4D-AE13-B39A90AB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Autofit/>
          </a:bodyPr>
          <a:lstStyle/>
          <a:p>
            <a:r>
              <a:rPr lang="en-US" sz="3000" dirty="0">
                <a:solidFill>
                  <a:srgbClr val="FEFFFF"/>
                </a:solidFill>
              </a:rPr>
              <a:t>CDS108: </a:t>
            </a:r>
            <a:r>
              <a:rPr lang="en-US" sz="3000" b="1" dirty="0">
                <a:solidFill>
                  <a:srgbClr val="FEFFFF"/>
                </a:solidFill>
              </a:rPr>
              <a:t>Information Systems Management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FB854-77C3-034E-9ECE-C0532B27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8" y="2017666"/>
            <a:ext cx="8077327" cy="450568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Syllabus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Security mgmt of information systems, innovative e-services and supply chain services; Security governance of enterprises and smart ecosystems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Digital Transformation Mgmt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Enterprise Resource Planning (ERP); Customer Relationship Mgmt (CRM)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Software development methodologies and Enterprise Architectures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Business Process Mgmt / Process Mining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Lab hours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Camunda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BPM platform, PM4PY process mining library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Instructors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Prof. Nineta Polemi, Dr. Alexandros Bousdekis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D0D94E-B818-034A-9478-CC65B1BB9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283" y="787399"/>
            <a:ext cx="932550" cy="1222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3C21F1-4806-6343-96FA-EA52C3728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027" y="3636554"/>
            <a:ext cx="1846956" cy="1846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B3619E-7716-954F-B30A-0F5DB4817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022" y="4935848"/>
            <a:ext cx="1905000" cy="1587500"/>
          </a:xfrm>
          <a:prstGeom prst="rect">
            <a:avLst/>
          </a:prstGeom>
        </p:spPr>
      </p:pic>
      <p:pic>
        <p:nvPicPr>
          <p:cNvPr id="1026" name="Picture 2" descr="Workflow and Decision Automation Platform | Camunda">
            <a:extLst>
              <a:ext uri="{FF2B5EF4-FFF2-40B4-BE49-F238E27FC236}">
                <a16:creationId xmlns:a16="http://schemas.microsoft.com/office/drawing/2014/main" id="{C6764790-8BF8-4C4B-90BA-CC19D442D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859" y="2224453"/>
            <a:ext cx="1570934" cy="82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M4Py - Process Mining for Python">
            <a:extLst>
              <a:ext uri="{FF2B5EF4-FFF2-40B4-BE49-F238E27FC236}">
                <a16:creationId xmlns:a16="http://schemas.microsoft.com/office/drawing/2014/main" id="{04DEBAF2-4F9F-2C40-B10C-A5B1AAC5C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739" y="2434316"/>
            <a:ext cx="1570934" cy="33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8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C8F33-1C2C-9F4D-AE13-B39A90AB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000">
                <a:solidFill>
                  <a:srgbClr val="FEFFFF"/>
                </a:solidFill>
              </a:rPr>
              <a:t>CDS109: </a:t>
            </a:r>
            <a:r>
              <a:rPr lang="en-US" sz="3000" b="1">
                <a:solidFill>
                  <a:srgbClr val="FEFFFF"/>
                </a:solidFill>
              </a:rPr>
              <a:t>Optimization Techniques</a:t>
            </a:r>
            <a:endParaRPr lang="en-US" sz="3000" b="1" dirty="0">
              <a:solidFill>
                <a:srgbClr val="FE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FB854-77C3-034E-9ECE-C0532B27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8" y="2017666"/>
            <a:ext cx="8077327" cy="450568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Syllabus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Linear programming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Nonlinear programming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Integer programming and combinatorial optimization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Multi-objective programming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Lab hours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Matlab</a:t>
            </a:r>
            <a:endParaRPr lang="el-G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Instructor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Dr. Gregory Koronakos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DF776-FF11-8B10-A01B-B6B74DDBD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02" t="5316" r="11632"/>
          <a:stretch/>
        </p:blipFill>
        <p:spPr>
          <a:xfrm>
            <a:off x="9042691" y="4385521"/>
            <a:ext cx="1483734" cy="2137827"/>
          </a:xfrm>
          <a:prstGeom prst="rect">
            <a:avLst/>
          </a:prstGeom>
        </p:spPr>
      </p:pic>
      <p:pic>
        <p:nvPicPr>
          <p:cNvPr id="5" name="Picture 4" descr="MATLAB logo and symbol, meaning, history, PNG">
            <a:extLst>
              <a:ext uri="{FF2B5EF4-FFF2-40B4-BE49-F238E27FC236}">
                <a16:creationId xmlns:a16="http://schemas.microsoft.com/office/drawing/2014/main" id="{D0A7D348-3B1E-B6E1-7A17-430C3F53F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270" y="2048706"/>
            <a:ext cx="2639862" cy="148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49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C8F33-1C2C-9F4D-AE13-B39A90AB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000" dirty="0">
                <a:solidFill>
                  <a:srgbClr val="FEFFFF"/>
                </a:solidFill>
              </a:rPr>
              <a:t>CDS110: </a:t>
            </a:r>
            <a:r>
              <a:rPr lang="en-US" sz="3000" b="1" dirty="0">
                <a:solidFill>
                  <a:srgbClr val="FEFFFF"/>
                </a:solidFill>
              </a:rPr>
              <a:t>Big Data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FB854-77C3-034E-9ECE-C0532B27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8" y="2017666"/>
            <a:ext cx="8077327" cy="450568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Syllabus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 – review of relational and object-relational databases; Modern trends in database design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Non-traditional data types (text, multimedia, spatial information)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Non-traditional database architecture (sensor networks, data streams, distributed, in the cloud)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“big data” era (MapReduce architecture, etc.)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Lab hours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MongoDB, Spark (batch vs. stream processing), SparkMLib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Instructors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Prof. Nikos Pelekis, Dr. George Papastefanatos</a:t>
            </a:r>
          </a:p>
        </p:txBody>
      </p:sp>
      <p:pic>
        <p:nvPicPr>
          <p:cNvPr id="4106" name="Picture 10" descr="Dr. George Papastefanatos">
            <a:extLst>
              <a:ext uri="{FF2B5EF4-FFF2-40B4-BE49-F238E27FC236}">
                <a16:creationId xmlns:a16="http://schemas.microsoft.com/office/drawing/2014/main" id="{B126C8AE-4257-2244-BCE6-534E00E1D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446" y="5118983"/>
            <a:ext cx="1771073" cy="15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>
            <a:extLst>
              <a:ext uri="{FF2B5EF4-FFF2-40B4-BE49-F238E27FC236}">
                <a16:creationId xmlns:a16="http://schemas.microsoft.com/office/drawing/2014/main" id="{1461B4BF-2B0D-1F4F-AEEE-0187E30B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373" y="877633"/>
            <a:ext cx="2218441" cy="59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D34934B-C891-E473-95A9-5E78DF573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978" y="5118983"/>
            <a:ext cx="1513792" cy="151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pache Spark - Wikipedia">
            <a:extLst>
              <a:ext uri="{FF2B5EF4-FFF2-40B4-BE49-F238E27FC236}">
                <a16:creationId xmlns:a16="http://schemas.microsoft.com/office/drawing/2014/main" id="{A202AD7F-45CB-BABD-DB8F-A4E453FF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18" y="1840800"/>
            <a:ext cx="1900796" cy="98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uilding Churn Prediction Model with Apache Spark Machine Learning | by Duc  Duong | Medium">
            <a:extLst>
              <a:ext uri="{FF2B5EF4-FFF2-40B4-BE49-F238E27FC236}">
                <a16:creationId xmlns:a16="http://schemas.microsoft.com/office/drawing/2014/main" id="{135061D4-F258-65D8-09AC-44D838042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852" y="3121802"/>
            <a:ext cx="3290307" cy="11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47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C8F33-1C2C-9F4D-AE13-B39A90AB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Autofit/>
          </a:bodyPr>
          <a:lstStyle/>
          <a:p>
            <a:r>
              <a:rPr lang="en-US" sz="3000" dirty="0">
                <a:solidFill>
                  <a:srgbClr val="FEFFFF"/>
                </a:solidFill>
              </a:rPr>
              <a:t>CDS111: </a:t>
            </a:r>
            <a:r>
              <a:rPr lang="en-US" sz="3000" b="1" dirty="0">
                <a:solidFill>
                  <a:srgbClr val="FEFFFF"/>
                </a:solidFill>
              </a:rPr>
              <a:t>Computational Tools for Business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FB854-77C3-034E-9ECE-C0532B27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8" y="2017666"/>
            <a:ext cx="8077327" cy="4505682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Syllabus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Business analytics with Python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Matlab</a:t>
            </a:r>
            <a:endParaRPr lang="el-G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Methods, algorithms and case studies of business analytics for portfolio optimization</a:t>
            </a:r>
          </a:p>
          <a:p>
            <a:pPr lvl="2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bi-objective problem. The portfolio return should be maximized, while portfolio risk should be minimized</a:t>
            </a:r>
          </a:p>
          <a:p>
            <a:pPr lvl="2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solution using multi-objective evolutionary algorithms (MOEAs)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Methods, algorithms and case studies for business analytics in Industry 4.0</a:t>
            </a:r>
            <a:endParaRPr lang="el-G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Lab hours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Python libraries (numPy, Matplotlib, Pyomo, SymPy, etc.), </a:t>
            </a:r>
            <a:b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Matlab, jmetal metaheuristic library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Instructors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Dr. Gregory Koronakos, Dr. Alexandros Bousdekis, </a:t>
            </a:r>
            <a:b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Dr. Kostas Liagouras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1F16C9-5C6C-BF4D-AEAB-669776B0D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464" y="4951062"/>
            <a:ext cx="1905000" cy="1587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368CEB-7790-5F41-999F-C2EB4F20D8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02" t="5316" r="11632"/>
          <a:stretch/>
        </p:blipFill>
        <p:spPr>
          <a:xfrm>
            <a:off x="7829900" y="4737061"/>
            <a:ext cx="1284577" cy="1850873"/>
          </a:xfrm>
          <a:prstGeom prst="rect">
            <a:avLst/>
          </a:prstGeom>
        </p:spPr>
      </p:pic>
      <p:pic>
        <p:nvPicPr>
          <p:cNvPr id="15" name="Picture 2" descr="C:\Users\Kostas\Desktop\KL.jpg">
            <a:extLst>
              <a:ext uri="{FF2B5EF4-FFF2-40B4-BE49-F238E27FC236}">
                <a16:creationId xmlns:a16="http://schemas.microsoft.com/office/drawing/2014/main" id="{B296F8F3-6C95-894B-B18E-70EAFE480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58828" y="4737061"/>
            <a:ext cx="1468788" cy="2015503"/>
          </a:xfrm>
          <a:prstGeom prst="rect">
            <a:avLst/>
          </a:prstGeom>
          <a:noFill/>
        </p:spPr>
      </p:pic>
      <p:pic>
        <p:nvPicPr>
          <p:cNvPr id="2050" name="Picture 2" descr="SymPy">
            <a:extLst>
              <a:ext uri="{FF2B5EF4-FFF2-40B4-BE49-F238E27FC236}">
                <a16:creationId xmlns:a16="http://schemas.microsoft.com/office/drawing/2014/main" id="{00978F50-29DE-BF4C-AA30-90BBEEFD7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836" y="2032011"/>
            <a:ext cx="1013298" cy="67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yomo">
            <a:extLst>
              <a:ext uri="{FF2B5EF4-FFF2-40B4-BE49-F238E27FC236}">
                <a16:creationId xmlns:a16="http://schemas.microsoft.com/office/drawing/2014/main" id="{CEDF4FDE-83B0-C047-8CC5-AF7610D3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54" y="2032011"/>
            <a:ext cx="1576074" cy="49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Metal Web site">
            <a:extLst>
              <a:ext uri="{FF2B5EF4-FFF2-40B4-BE49-F238E27FC236}">
                <a16:creationId xmlns:a16="http://schemas.microsoft.com/office/drawing/2014/main" id="{3DE7A0C7-8657-0144-A63E-17CB11081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550" y="2994578"/>
            <a:ext cx="1145924" cy="133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umPy">
            <a:extLst>
              <a:ext uri="{FF2B5EF4-FFF2-40B4-BE49-F238E27FC236}">
                <a16:creationId xmlns:a16="http://schemas.microsoft.com/office/drawing/2014/main" id="{426C9324-45E1-9A4F-AD72-6FE09F801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696" y="856124"/>
            <a:ext cx="865441" cy="86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arn Python Series (#10) - Matplotlib Part 1 — Steemit">
            <a:extLst>
              <a:ext uri="{FF2B5EF4-FFF2-40B4-BE49-F238E27FC236}">
                <a16:creationId xmlns:a16="http://schemas.microsoft.com/office/drawing/2014/main" id="{94772330-0844-CE4F-95E6-7541374C9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360" y="1000890"/>
            <a:ext cx="1564256" cy="5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ATLAB logo and symbol, meaning, history, PNG">
            <a:extLst>
              <a:ext uri="{FF2B5EF4-FFF2-40B4-BE49-F238E27FC236}">
                <a16:creationId xmlns:a16="http://schemas.microsoft.com/office/drawing/2014/main" id="{E3314DC7-B9A4-2762-FEDB-526A13D01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831" y="2706205"/>
            <a:ext cx="1983730" cy="111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73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C8F33-1C2C-9F4D-AE13-B39A90AB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000" dirty="0">
                <a:solidFill>
                  <a:srgbClr val="FEFFFF"/>
                </a:solidFill>
              </a:rPr>
              <a:t>CDS112: </a:t>
            </a:r>
            <a:r>
              <a:rPr lang="en-US" sz="3000" b="1" dirty="0">
                <a:solidFill>
                  <a:srgbClr val="FEFFFF"/>
                </a:solidFill>
              </a:rPr>
              <a:t>Algorithms and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FB854-77C3-034E-9ECE-C0532B27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8" y="2017666"/>
            <a:ext cx="8077327" cy="450568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Syllabus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Basic techniques for algorithm design and analysis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Decidability and Complexity classes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Algorithms for computationally intractable problems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Algorithmic Game Theory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Lab hours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Exercises on the topics of the course</a:t>
            </a:r>
          </a:p>
          <a:p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Instructor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Prof. Charalampos Konstantopoulos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35627D-1BED-1C41-81CE-2C57832C9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036" y="5125091"/>
            <a:ext cx="1191537" cy="16354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A44691-09E4-754F-BF4C-9A196BC59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195" y="2223336"/>
            <a:ext cx="3196467" cy="21279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83A0BB-B3C4-5E4B-867C-0AAFDD7C4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91" y="4441331"/>
            <a:ext cx="2430427" cy="136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2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043DE-24AF-C790-BD1C-6D343034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i="1" dirty="0"/>
              <a:t>Data scientist (n.): Person who is better at statistics than any software engineer and better at software engineering than any statistician.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21390-443D-D602-EE6B-04828B6C9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4973444"/>
            <a:ext cx="8915399" cy="1427356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Thank you for your attention !!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68C3B-BB6D-7AD6-1C33-175F29CEE4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Josh Wills, Director of Data Engineering at Slack</a:t>
            </a:r>
          </a:p>
        </p:txBody>
      </p:sp>
    </p:spTree>
    <p:extLst>
      <p:ext uri="{BB962C8B-B14F-4D97-AF65-F5344CB8AC3E}">
        <p14:creationId xmlns:p14="http://schemas.microsoft.com/office/powerpoint/2010/main" val="148684897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301</TotalTime>
  <Words>508</Words>
  <Application>Microsoft Office PowerPoint</Application>
  <PresentationFormat>Widescreen</PresentationFormat>
  <Paragraphs>79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Wisp</vt:lpstr>
      <vt:lpstr>Track:  Business &amp; Data Analytics</vt:lpstr>
      <vt:lpstr>Courses</vt:lpstr>
      <vt:lpstr>CDS107: Data Analytics and Machine Learning</vt:lpstr>
      <vt:lpstr>CDS108: Information Systems Management and Innovation</vt:lpstr>
      <vt:lpstr>CDS109: Optimization Techniques</vt:lpstr>
      <vt:lpstr>CDS110: Big Data Management</vt:lpstr>
      <vt:lpstr>CDS111: Computational Tools for Business Analytics</vt:lpstr>
      <vt:lpstr>CDS112: Algorithms and Complexity</vt:lpstr>
      <vt:lpstr>Data scientist (n.): Person who is better at statistics than any software engineer and better at software engineering than any statistician.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Track:  Business &amp; Data Analytics</dc:title>
  <dc:creator>Yannis Theodoridis</dc:creator>
  <cp:lastModifiedBy>Dimitris Apostolou</cp:lastModifiedBy>
  <cp:revision>25</cp:revision>
  <dcterms:created xsi:type="dcterms:W3CDTF">2021-09-15T10:05:58Z</dcterms:created>
  <dcterms:modified xsi:type="dcterms:W3CDTF">2022-10-14T09:39:35Z</dcterms:modified>
</cp:coreProperties>
</file>