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66"/>
    <a:srgbClr val="000099"/>
    <a:srgbClr val="00CC99"/>
    <a:srgbClr val="006600"/>
    <a:srgbClr val="0066CC"/>
    <a:srgbClr val="F4FCAA"/>
    <a:srgbClr val="FAFC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142" y="-8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0C831D3-2EFC-46A6-9FDF-48E6AB1F3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1B782BB-255A-4623-9EB2-D15FA9F076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B3360-9F56-4A6D-8FBF-B06017D6D683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b="0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b="0"/>
              </a:p>
            </p:txBody>
          </p:sp>
        </p:grpSp>
      </p:grpSp>
      <p:pic>
        <p:nvPicPr>
          <p:cNvPr id="18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6325" y="5619750"/>
            <a:ext cx="17176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9"/>
          <p:cNvSpPr>
            <a:spLocks noChangeArrowheads="1"/>
          </p:cNvSpPr>
          <p:nvPr userDrawn="1"/>
        </p:nvSpPr>
        <p:spPr bwMode="auto">
          <a:xfrm>
            <a:off x="7435850" y="6632575"/>
            <a:ext cx="1516063" cy="13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2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2253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D6BC8-22FB-4A9F-B2EA-9DDADC43B1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C96C1-9619-4A3F-8810-9BA9A74A82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AB6B0-BE9A-4613-B072-EF9F1741F0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5CBFD-A37E-4B36-BDE4-EB634963CD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6325" y="5619750"/>
            <a:ext cx="17176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 userDrawn="1"/>
        </p:nvSpPr>
        <p:spPr bwMode="auto">
          <a:xfrm>
            <a:off x="7445375" y="6642100"/>
            <a:ext cx="1516063" cy="13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01900" y="6248400"/>
            <a:ext cx="4457700" cy="457200"/>
          </a:xfrm>
        </p:spPr>
        <p:txBody>
          <a:bodyPr/>
          <a:lstStyle>
            <a:lvl1pPr>
              <a:defRPr b="1" cap="small" baseline="0" dirty="0" err="1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el-GR"/>
              <a:t>Αςφλαλεια Πληροφοριακων Συςτηματων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0482-41FE-4ED4-AAE7-7CCC4FBE6E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0F77-18F0-4881-A608-6FEBFDD857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C0ACB-CC8C-4027-8571-78D1B61DA0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80B49-180D-490D-AE3A-ABC8C30670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BEFC7-B3AA-4B66-9980-1F62CA6606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77247-2BFD-48A7-B8CF-9115F75E47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3C62A-8294-4BDC-8FF3-A332A347C5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24F28D-2289-44B3-8846-577EB9772E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42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/>
            </a:p>
          </p:txBody>
        </p:sp>
        <p:sp>
          <p:nvSpPr>
            <p:cNvPr id="22426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b="0"/>
            </a:p>
          </p:txBody>
        </p:sp>
        <p:sp>
          <p:nvSpPr>
            <p:cNvPr id="22426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22426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22426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22426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22426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b="0"/>
            </a:p>
          </p:txBody>
        </p:sp>
        <p:sp>
          <p:nvSpPr>
            <p:cNvPr id="22426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22426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22427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  <p:sldLayoutId id="2147483671" r:id="rId12"/>
    <p:sldLayoutId id="2147483670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douskas@unip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rupal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chefriends.org/en/xampp.html" TargetMode="External"/><Relationship Id="rId2" Type="http://schemas.openxmlformats.org/officeDocument/2006/relationships/hyperlink" Target="http://drupal.org/require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drupal/install.php" TargetMode="External"/><Relationship Id="rId2" Type="http://schemas.openxmlformats.org/officeDocument/2006/relationships/hyperlink" Target="http://drupal.org/project/drup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rupal.org/documentation/structure" TargetMode="External"/><Relationship Id="rId2" Type="http://schemas.openxmlformats.org/officeDocument/2006/relationships/hyperlink" Target="http://drupal.org/documentation/admin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rupal.org/documentation/buil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douskas@unipi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0" y="1892300"/>
            <a:ext cx="7467600" cy="2514600"/>
          </a:xfrm>
        </p:spPr>
        <p:txBody>
          <a:bodyPr/>
          <a:lstStyle/>
          <a:p>
            <a:pPr algn="ctr" eaLnBrk="1" hangingPunct="1"/>
            <a:r>
              <a:rPr lang="el-GR" sz="3200" b="1" dirty="0" smtClean="0">
                <a:latin typeface="Calibri" pitchFamily="34" charset="0"/>
                <a:cs typeface="Calibri" pitchFamily="34" charset="0"/>
              </a:rPr>
              <a:t>ΗΛΕΚΤΡΟΝΙΚΟ ΕΠΙΧΕΙΡΕΙΝ</a:t>
            </a:r>
            <a:r>
              <a:rPr lang="el-GR" sz="5600" dirty="0" smtClean="0">
                <a:latin typeface="Calibri" pitchFamily="34" charset="0"/>
              </a:rPr>
              <a:t/>
            </a:r>
            <a:br>
              <a:rPr lang="el-GR" sz="5600" dirty="0" smtClean="0">
                <a:latin typeface="Calibri" pitchFamily="34" charset="0"/>
              </a:rPr>
            </a:br>
            <a:r>
              <a:rPr lang="en-US" sz="2400" b="1" dirty="0" smtClean="0">
                <a:solidFill>
                  <a:srgbClr val="F4FCAA"/>
                </a:solidFill>
                <a:latin typeface="Calibri" pitchFamily="34" charset="0"/>
                <a:cs typeface="Calibri" pitchFamily="34" charset="0"/>
              </a:rPr>
              <a:t>OPEN CMS: DRUPAL</a:t>
            </a:r>
            <a:endParaRPr lang="el-GR" sz="2400" b="1" dirty="0" smtClean="0">
              <a:solidFill>
                <a:srgbClr val="F4FCA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292600"/>
            <a:ext cx="8382000" cy="2489200"/>
          </a:xfrm>
        </p:spPr>
        <p:txBody>
          <a:bodyPr/>
          <a:lstStyle/>
          <a:p>
            <a:pPr eaLnBrk="1" hangingPunct="1"/>
            <a:endParaRPr lang="el-GR" sz="2200" dirty="0" smtClean="0"/>
          </a:p>
          <a:p>
            <a:pPr algn="ctr" eaLnBrk="1" hangingPunct="1"/>
            <a:r>
              <a:rPr lang="el-GR" sz="2000" b="1" i="1" dirty="0" smtClean="0">
                <a:solidFill>
                  <a:srgbClr val="002060"/>
                </a:solidFill>
              </a:rPr>
              <a:t>Δρ. Ντούσκας Θοδωρής</a:t>
            </a:r>
          </a:p>
          <a:p>
            <a:pPr algn="ctr" eaLnBrk="1" hangingPunct="1"/>
            <a:r>
              <a:rPr lang="el-GR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hlinkClick r:id="rId3"/>
              </a:rPr>
              <a:t>tdouskas</a:t>
            </a:r>
            <a:r>
              <a:rPr lang="en-US" sz="2000" b="1" i="1" dirty="0" smtClean="0">
                <a:solidFill>
                  <a:srgbClr val="002060"/>
                </a:solidFill>
                <a:hlinkClick r:id="rId3"/>
              </a:rPr>
              <a:t>@unipi.gr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endParaRPr lang="en-US" sz="2000" b="1" i="1" dirty="0" smtClean="0">
              <a:solidFill>
                <a:srgbClr val="002060"/>
              </a:solidFill>
            </a:endParaRPr>
          </a:p>
          <a:p>
            <a:pPr eaLnBrk="1" hangingPunct="1"/>
            <a:endParaRPr lang="el-GR" sz="1800" i="1" dirty="0" smtClean="0">
              <a:solidFill>
                <a:srgbClr val="002060"/>
              </a:solidFill>
            </a:endParaRPr>
          </a:p>
          <a:p>
            <a:pPr eaLnBrk="1" hangingPunct="1"/>
            <a:endParaRPr lang="en-US" sz="1800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Drupal</a:t>
            </a:r>
            <a:r>
              <a:rPr lang="en-US" dirty="0" smtClean="0"/>
              <a:t> – </a:t>
            </a:r>
            <a:r>
              <a:rPr lang="el-GR" dirty="0" smtClean="0"/>
              <a:t>Τι είναι;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034145"/>
          </a:xfrm>
        </p:spPr>
        <p:txBody>
          <a:bodyPr/>
          <a:lstStyle/>
          <a:p>
            <a:r>
              <a:rPr lang="el-GR" sz="2800" dirty="0" smtClean="0"/>
              <a:t>Σύστημα Διαχείρισης Περιεχομένου (</a:t>
            </a:r>
            <a:r>
              <a:rPr lang="en-US" sz="2800" dirty="0" smtClean="0"/>
              <a:t>CMS)</a:t>
            </a:r>
          </a:p>
          <a:p>
            <a:r>
              <a:rPr lang="el-GR" sz="2800" dirty="0" smtClean="0"/>
              <a:t>Ευέλικτο</a:t>
            </a:r>
          </a:p>
          <a:p>
            <a:pPr lvl="1"/>
            <a:r>
              <a:rPr lang="el-GR" sz="2400" dirty="0" smtClean="0"/>
              <a:t>διαχειρίζεται το περιεχόμενο με την έννοια του κόμβου (</a:t>
            </a:r>
            <a:r>
              <a:rPr lang="en-US" sz="2400" dirty="0" smtClean="0"/>
              <a:t>node</a:t>
            </a:r>
            <a:r>
              <a:rPr lang="el-GR" sz="2400" dirty="0" smtClean="0"/>
              <a:t>)</a:t>
            </a:r>
          </a:p>
          <a:p>
            <a:r>
              <a:rPr lang="en-US" sz="2800" dirty="0" smtClean="0"/>
              <a:t>Website: </a:t>
            </a:r>
            <a:r>
              <a:rPr lang="en-US" sz="2800" dirty="0" smtClean="0">
                <a:hlinkClick r:id="rId2"/>
              </a:rPr>
              <a:t>http://drupal.org/</a:t>
            </a:r>
            <a:endParaRPr lang="el-G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Drupal</a:t>
            </a:r>
            <a:r>
              <a:rPr lang="en-US" dirty="0" smtClean="0"/>
              <a:t> – </a:t>
            </a:r>
            <a:r>
              <a:rPr lang="el-GR" dirty="0" smtClean="0"/>
              <a:t>Τι είναι;</a:t>
            </a:r>
            <a:endParaRPr lang="en-US" dirty="0"/>
          </a:p>
        </p:txBody>
      </p:sp>
      <p:pic>
        <p:nvPicPr>
          <p:cNvPr id="4" name="Content Placeholder 3" descr="drupal_architec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2392" y="1828800"/>
            <a:ext cx="3719215" cy="43780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Drupal</a:t>
            </a:r>
            <a:r>
              <a:rPr lang="en-US" dirty="0" smtClean="0"/>
              <a:t> – </a:t>
            </a:r>
            <a:r>
              <a:rPr lang="el-GR" dirty="0" smtClean="0"/>
              <a:t>Εγκατάσταση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Προαπαιτούμενα</a:t>
            </a:r>
          </a:p>
          <a:p>
            <a:pPr lvl="1"/>
            <a:r>
              <a:rPr lang="en-US" sz="2400" dirty="0" smtClean="0"/>
              <a:t>PHP</a:t>
            </a:r>
            <a:endParaRPr lang="el-GR" sz="2400" dirty="0" smtClean="0"/>
          </a:p>
          <a:p>
            <a:pPr lvl="1"/>
            <a:r>
              <a:rPr lang="en-US" sz="2400" dirty="0" err="1" smtClean="0"/>
              <a:t>MySQL</a:t>
            </a:r>
            <a:endParaRPr lang="el-GR" sz="2400" dirty="0" smtClean="0"/>
          </a:p>
          <a:p>
            <a:pPr lvl="1"/>
            <a:r>
              <a:rPr lang="en-US" sz="2400" dirty="0" smtClean="0"/>
              <a:t>Apache HTTP Server</a:t>
            </a:r>
            <a:endParaRPr lang="el-GR" sz="2400" dirty="0" smtClean="0"/>
          </a:p>
          <a:p>
            <a:pPr lvl="1"/>
            <a:r>
              <a:rPr lang="el-GR" sz="2400" dirty="0" smtClean="0"/>
              <a:t>Περισσότερες πληροφορίες </a:t>
            </a:r>
            <a:r>
              <a:rPr lang="en-US" sz="2400" dirty="0" smtClean="0">
                <a:hlinkClick r:id="rId2"/>
              </a:rPr>
              <a:t>http://drupal.org/requirements</a:t>
            </a:r>
            <a:endParaRPr lang="el-GR" sz="2400" dirty="0" smtClean="0"/>
          </a:p>
          <a:p>
            <a:r>
              <a:rPr lang="el-GR" sz="2800" dirty="0" smtClean="0"/>
              <a:t>Εναλλακτικά </a:t>
            </a:r>
            <a:r>
              <a:rPr lang="en-US" sz="2800" dirty="0" smtClean="0"/>
              <a:t>XAMPP package</a:t>
            </a:r>
          </a:p>
          <a:p>
            <a:pPr lvl="1"/>
            <a:r>
              <a:rPr lang="en-US" sz="2400" dirty="0" smtClean="0">
                <a:hlinkClick r:id="rId3"/>
              </a:rPr>
              <a:t>http://www.apachefriends.org/en/xampp.html</a:t>
            </a:r>
            <a:endParaRPr lang="en-US" sz="2400" dirty="0" smtClean="0"/>
          </a:p>
          <a:p>
            <a:pPr lvl="1"/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Drupal</a:t>
            </a:r>
            <a:r>
              <a:rPr lang="en-US" dirty="0" smtClean="0"/>
              <a:t> – </a:t>
            </a:r>
            <a:r>
              <a:rPr lang="el-GR" dirty="0" smtClean="0"/>
              <a:t>Εγκατάσταση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199"/>
            <a:ext cx="8229600" cy="4281055"/>
          </a:xfrm>
        </p:spPr>
        <p:txBody>
          <a:bodyPr/>
          <a:lstStyle/>
          <a:p>
            <a:r>
              <a:rPr lang="el-GR" sz="2800" dirty="0" smtClean="0"/>
              <a:t>Βήματα εγκατάστασης</a:t>
            </a:r>
          </a:p>
          <a:p>
            <a:pPr lvl="1"/>
            <a:r>
              <a:rPr lang="en-US" sz="2400" dirty="0" smtClean="0"/>
              <a:t>Download </a:t>
            </a:r>
            <a:r>
              <a:rPr lang="en-US" sz="2400" dirty="0" err="1" smtClean="0"/>
              <a:t>Drupal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http://drupal.org/project/drupal</a:t>
            </a:r>
            <a:endParaRPr lang="en-US" sz="2400" dirty="0" smtClean="0"/>
          </a:p>
          <a:p>
            <a:pPr lvl="1"/>
            <a:r>
              <a:rPr lang="en-US" sz="2400" dirty="0" smtClean="0"/>
              <a:t>Unzip </a:t>
            </a:r>
            <a:r>
              <a:rPr lang="el-GR" sz="2400" dirty="0" smtClean="0"/>
              <a:t>στο:</a:t>
            </a:r>
          </a:p>
          <a:p>
            <a:pPr lvl="2"/>
            <a:r>
              <a:rPr lang="el-GR" sz="2000" dirty="0" smtClean="0"/>
              <a:t>Φάκελο </a:t>
            </a:r>
            <a:r>
              <a:rPr lang="en-US" sz="2000" b="1" dirty="0" err="1" smtClean="0"/>
              <a:t>htdocs</a:t>
            </a:r>
            <a:r>
              <a:rPr lang="en-US" sz="2000" b="1" dirty="0" smtClean="0"/>
              <a:t> </a:t>
            </a:r>
            <a:r>
              <a:rPr lang="el-GR" sz="2000" dirty="0" smtClean="0"/>
              <a:t>(</a:t>
            </a:r>
            <a:r>
              <a:rPr lang="en-US" sz="2000" dirty="0" smtClean="0"/>
              <a:t>Windows)</a:t>
            </a:r>
          </a:p>
          <a:p>
            <a:pPr lvl="2"/>
            <a:r>
              <a:rPr lang="el-GR" sz="2000" dirty="0" smtClean="0"/>
              <a:t>Φάκελο </a:t>
            </a:r>
            <a:r>
              <a:rPr lang="en-US" sz="2000" b="1" dirty="0" err="1" smtClean="0"/>
              <a:t>var</a:t>
            </a:r>
            <a:r>
              <a:rPr lang="en-US" sz="2000" b="1" dirty="0" smtClean="0"/>
              <a:t>/www</a:t>
            </a:r>
            <a:r>
              <a:rPr lang="en-US" sz="2000" dirty="0" smtClean="0"/>
              <a:t> (Linux)</a:t>
            </a:r>
          </a:p>
          <a:p>
            <a:pPr lvl="1"/>
            <a:r>
              <a:rPr lang="el-GR" sz="2400" dirty="0" smtClean="0"/>
              <a:t>Αντιγραφή αρχείου </a:t>
            </a:r>
            <a:r>
              <a:rPr lang="en-US" sz="2400" dirty="0" err="1" smtClean="0"/>
              <a:t>default.settings.php</a:t>
            </a:r>
            <a:r>
              <a:rPr lang="el-GR" sz="2400" dirty="0" smtClean="0"/>
              <a:t> και μετονομασία σε </a:t>
            </a:r>
            <a:r>
              <a:rPr lang="en-US" sz="2400" dirty="0" smtClean="0"/>
              <a:t>settings.php</a:t>
            </a:r>
            <a:endParaRPr lang="el-GR" sz="2400" dirty="0" smtClean="0"/>
          </a:p>
          <a:p>
            <a:pPr lvl="1"/>
            <a:r>
              <a:rPr lang="el-GR" sz="2400" dirty="0" smtClean="0"/>
              <a:t>Δημιουργία κενής βάσης στ</a:t>
            </a:r>
            <a:r>
              <a:rPr lang="en-US" sz="2400" dirty="0" smtClean="0"/>
              <a:t>o</a:t>
            </a:r>
            <a:r>
              <a:rPr lang="el-GR" sz="2400" dirty="0" smtClean="0"/>
              <a:t>ν </a:t>
            </a:r>
            <a:r>
              <a:rPr lang="en-US" sz="2400" dirty="0" err="1" smtClean="0"/>
              <a:t>MySQL</a:t>
            </a:r>
            <a:r>
              <a:rPr lang="en-US" sz="2400" dirty="0" smtClean="0"/>
              <a:t> Server</a:t>
            </a:r>
            <a:endParaRPr lang="el-GR" sz="2400" dirty="0" smtClean="0"/>
          </a:p>
          <a:p>
            <a:pPr lvl="1"/>
            <a:r>
              <a:rPr lang="el-GR" sz="2400" dirty="0" smtClean="0"/>
              <a:t>Εκτέλεση του </a:t>
            </a:r>
            <a:r>
              <a:rPr lang="en-US" sz="2400" dirty="0" smtClean="0"/>
              <a:t>script </a:t>
            </a:r>
            <a:r>
              <a:rPr lang="el-GR" sz="2400" dirty="0" smtClean="0"/>
              <a:t>εγκατάστασης</a:t>
            </a:r>
          </a:p>
          <a:p>
            <a:pPr lvl="2"/>
            <a:r>
              <a:rPr lang="en-US" sz="2000" dirty="0" smtClean="0">
                <a:hlinkClick r:id="rId3"/>
              </a:rPr>
              <a:t>http</a:t>
            </a:r>
            <a:r>
              <a:rPr lang="en-US" sz="2000" smtClean="0">
                <a:hlinkClick r:id="rId3"/>
              </a:rPr>
              <a:t>://</a:t>
            </a:r>
            <a:r>
              <a:rPr lang="en-US" sz="2000" smtClean="0">
                <a:hlinkClick r:id="rId3"/>
              </a:rPr>
              <a:t>localhost/drupal/install.php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Drupal</a:t>
            </a:r>
            <a:r>
              <a:rPr lang="en-US" dirty="0" smtClean="0"/>
              <a:t> – </a:t>
            </a:r>
            <a:r>
              <a:rPr lang="el-GR" dirty="0" smtClean="0"/>
              <a:t>Χρήσιμοι σύνδεσμοι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Administration Guide </a:t>
            </a:r>
            <a:r>
              <a:rPr lang="en-US" sz="2400" dirty="0" smtClean="0">
                <a:hlinkClick r:id="rId2"/>
              </a:rPr>
              <a:t>http://drupal.org/documentation/administer</a:t>
            </a:r>
            <a:endParaRPr lang="en-US" sz="2400" dirty="0" smtClean="0"/>
          </a:p>
          <a:p>
            <a:r>
              <a:rPr lang="en-US" sz="2400" dirty="0" smtClean="0"/>
              <a:t>Structure Guide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3"/>
              </a:rPr>
              <a:t>http://drupal.org/documentation/structure</a:t>
            </a:r>
            <a:endParaRPr lang="en-US" sz="2400" dirty="0" smtClean="0"/>
          </a:p>
          <a:p>
            <a:r>
              <a:rPr lang="en-US" sz="2400" dirty="0" smtClean="0"/>
              <a:t>Site Building Guide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4"/>
              </a:rPr>
              <a:t>http://drupal.org/documentation/build</a:t>
            </a:r>
            <a:endParaRPr lang="en-US" sz="2400" dirty="0" smtClean="0"/>
          </a:p>
          <a:p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Ευχαριστώ για την προσοχή σας!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n-US" b="1" i="1" dirty="0" smtClean="0">
                <a:solidFill>
                  <a:srgbClr val="002060"/>
                </a:solidFill>
                <a:hlinkClick r:id="rId2"/>
              </a:rPr>
              <a:t>tdouskas@unipi.gr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pi-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Unipi-Template</Template>
  <TotalTime>192</TotalTime>
  <Words>127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Unipi-Template</vt:lpstr>
      <vt:lpstr>ΗΛΕΚΤΡΟΝΙΚΟ ΕΠΙΧΕΙΡΕΙΝ OPEN CMS: DRUPAL</vt:lpstr>
      <vt:lpstr>Drupal – Τι είναι;</vt:lpstr>
      <vt:lpstr>Drupal – Τι είναι;</vt:lpstr>
      <vt:lpstr>Drupal – Εγκατάσταση</vt:lpstr>
      <vt:lpstr>Drupal – Εγκατάσταση</vt:lpstr>
      <vt:lpstr>Drupal – Χρήσιμοι σύνδεσμοι</vt:lpstr>
      <vt:lpstr>Ερωτήσεις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ΗΛΕΚΤΡΟΝΙΚΟ ΕΠΙΧΕΙΡΕΙΝ OPEN CMS: DRUPAL</dc:title>
  <dc:creator>dpap282</dc:creator>
  <cp:lastModifiedBy>TEO</cp:lastModifiedBy>
  <cp:revision>28</cp:revision>
  <cp:lastPrinted>1601-01-01T00:00:00Z</cp:lastPrinted>
  <dcterms:created xsi:type="dcterms:W3CDTF">2012-04-24T09:03:35Z</dcterms:created>
  <dcterms:modified xsi:type="dcterms:W3CDTF">2013-05-21T08:13:02Z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