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1"/>
  </p:notesMasterIdLst>
  <p:sldIdLst>
    <p:sldId id="256" r:id="rId2"/>
    <p:sldId id="360" r:id="rId3"/>
    <p:sldId id="263" r:id="rId4"/>
    <p:sldId id="268" r:id="rId5"/>
    <p:sldId id="264" r:id="rId6"/>
    <p:sldId id="266" r:id="rId7"/>
    <p:sldId id="267" r:id="rId8"/>
    <p:sldId id="332" r:id="rId9"/>
    <p:sldId id="333" r:id="rId10"/>
    <p:sldId id="335" r:id="rId11"/>
    <p:sldId id="336" r:id="rId12"/>
    <p:sldId id="325" r:id="rId13"/>
    <p:sldId id="326" r:id="rId14"/>
    <p:sldId id="327" r:id="rId15"/>
    <p:sldId id="269" r:id="rId16"/>
    <p:sldId id="285" r:id="rId17"/>
    <p:sldId id="284" r:id="rId18"/>
    <p:sldId id="270" r:id="rId19"/>
    <p:sldId id="271" r:id="rId20"/>
    <p:sldId id="345" r:id="rId21"/>
    <p:sldId id="280" r:id="rId22"/>
    <p:sldId id="346" r:id="rId23"/>
    <p:sldId id="347" r:id="rId24"/>
    <p:sldId id="281" r:id="rId25"/>
    <p:sldId id="282" r:id="rId26"/>
    <p:sldId id="348" r:id="rId27"/>
    <p:sldId id="334" r:id="rId28"/>
    <p:sldId id="338" r:id="rId29"/>
    <p:sldId id="337" r:id="rId30"/>
    <p:sldId id="349" r:id="rId31"/>
    <p:sldId id="262" r:id="rId32"/>
    <p:sldId id="272" r:id="rId33"/>
    <p:sldId id="278" r:id="rId34"/>
    <p:sldId id="279" r:id="rId35"/>
    <p:sldId id="283" r:id="rId36"/>
    <p:sldId id="316" r:id="rId37"/>
    <p:sldId id="317" r:id="rId38"/>
    <p:sldId id="273" r:id="rId39"/>
    <p:sldId id="274" r:id="rId40"/>
    <p:sldId id="260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61" r:id="rId49"/>
    <p:sldId id="297" r:id="rId50"/>
    <p:sldId id="298" r:id="rId51"/>
    <p:sldId id="299" r:id="rId52"/>
    <p:sldId id="300" r:id="rId53"/>
    <p:sldId id="301" r:id="rId54"/>
    <p:sldId id="302" r:id="rId55"/>
    <p:sldId id="350" r:id="rId56"/>
    <p:sldId id="354" r:id="rId57"/>
    <p:sldId id="351" r:id="rId58"/>
    <p:sldId id="352" r:id="rId59"/>
    <p:sldId id="353" r:id="rId60"/>
    <p:sldId id="304" r:id="rId61"/>
    <p:sldId id="305" r:id="rId62"/>
    <p:sldId id="306" r:id="rId63"/>
    <p:sldId id="307" r:id="rId64"/>
    <p:sldId id="313" r:id="rId65"/>
    <p:sldId id="314" r:id="rId66"/>
    <p:sldId id="286" r:id="rId67"/>
    <p:sldId id="319" r:id="rId68"/>
    <p:sldId id="308" r:id="rId69"/>
    <p:sldId id="309" r:id="rId70"/>
    <p:sldId id="310" r:id="rId71"/>
    <p:sldId id="357" r:id="rId72"/>
    <p:sldId id="318" r:id="rId73"/>
    <p:sldId id="311" r:id="rId74"/>
    <p:sldId id="328" r:id="rId75"/>
    <p:sldId id="312" r:id="rId76"/>
    <p:sldId id="358" r:id="rId77"/>
    <p:sldId id="321" r:id="rId78"/>
    <p:sldId id="324" r:id="rId79"/>
    <p:sldId id="322" r:id="rId80"/>
    <p:sldId id="320" r:id="rId81"/>
    <p:sldId id="355" r:id="rId82"/>
    <p:sldId id="356" r:id="rId83"/>
    <p:sldId id="339" r:id="rId84"/>
    <p:sldId id="340" r:id="rId85"/>
    <p:sldId id="341" r:id="rId86"/>
    <p:sldId id="342" r:id="rId87"/>
    <p:sldId id="343" r:id="rId88"/>
    <p:sldId id="344" r:id="rId89"/>
    <p:sldId id="359" r:id="rId9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9" autoAdjust="0"/>
  </p:normalViewPr>
  <p:slideViewPr>
    <p:cSldViewPr>
      <p:cViewPr varScale="1">
        <p:scale>
          <a:sx n="125" d="100"/>
          <a:sy n="125" d="100"/>
        </p:scale>
        <p:origin x="8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9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12E25-9D47-4F34-BF9F-7F5C49B587F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B05D098-D316-4AB1-AB7C-618011E1AEA7}">
      <dgm:prSet phldrT="[Κείμενο]" custT="1"/>
      <dgm:spPr/>
      <dgm:t>
        <a:bodyPr/>
        <a:lstStyle/>
        <a:p>
          <a:pPr algn="ctr"/>
          <a:r>
            <a:rPr lang="en-US" sz="1200"/>
            <a:t>Sense</a:t>
          </a:r>
          <a:endParaRPr lang="el-GR" sz="1200"/>
        </a:p>
      </dgm:t>
    </dgm:pt>
    <dgm:pt modelId="{81C874A3-F049-488F-A413-0252B6445B3A}" type="parTrans" cxnId="{69E5B4BC-97E2-47D2-8331-724F60132042}">
      <dgm:prSet/>
      <dgm:spPr/>
      <dgm:t>
        <a:bodyPr/>
        <a:lstStyle/>
        <a:p>
          <a:pPr algn="ctr"/>
          <a:endParaRPr lang="el-GR"/>
        </a:p>
      </dgm:t>
    </dgm:pt>
    <dgm:pt modelId="{D5AAA07B-AFEE-42A5-8201-E0EF8EBA2CCA}" type="sibTrans" cxnId="{69E5B4BC-97E2-47D2-8331-724F60132042}">
      <dgm:prSet/>
      <dgm:spPr/>
      <dgm:t>
        <a:bodyPr/>
        <a:lstStyle/>
        <a:p>
          <a:pPr algn="ctr"/>
          <a:endParaRPr lang="el-GR"/>
        </a:p>
      </dgm:t>
    </dgm:pt>
    <dgm:pt modelId="{F16CADB9-F2BC-40F9-B67E-6141809EA76C}">
      <dgm:prSet phldrT="[Κείμενο]" custT="1"/>
      <dgm:spPr/>
      <dgm:t>
        <a:bodyPr/>
        <a:lstStyle/>
        <a:p>
          <a:pPr algn="ctr"/>
          <a:r>
            <a:rPr lang="en-US" sz="1200"/>
            <a:t>Decide</a:t>
          </a:r>
          <a:endParaRPr lang="el-GR" sz="1200"/>
        </a:p>
      </dgm:t>
    </dgm:pt>
    <dgm:pt modelId="{C9CC85B7-14F3-42DB-A134-7DDF449D94C0}" type="parTrans" cxnId="{F96AAD7E-2A59-4D25-B3E3-4AC6399E8988}">
      <dgm:prSet/>
      <dgm:spPr/>
      <dgm:t>
        <a:bodyPr/>
        <a:lstStyle/>
        <a:p>
          <a:pPr algn="ctr"/>
          <a:endParaRPr lang="el-GR"/>
        </a:p>
      </dgm:t>
    </dgm:pt>
    <dgm:pt modelId="{89CD0E7A-5CD2-4AE6-91F4-563C5FD0EA52}" type="sibTrans" cxnId="{F96AAD7E-2A59-4D25-B3E3-4AC6399E8988}">
      <dgm:prSet/>
      <dgm:spPr/>
      <dgm:t>
        <a:bodyPr/>
        <a:lstStyle/>
        <a:p>
          <a:pPr algn="ctr"/>
          <a:endParaRPr lang="el-GR"/>
        </a:p>
      </dgm:t>
    </dgm:pt>
    <dgm:pt modelId="{5C4EE082-559E-45FE-826C-44404E954F2A}">
      <dgm:prSet phldrT="[Κείμενο]" custT="1"/>
      <dgm:spPr/>
      <dgm:t>
        <a:bodyPr/>
        <a:lstStyle/>
        <a:p>
          <a:pPr algn="ctr"/>
          <a:r>
            <a:rPr lang="en-US" sz="1200"/>
            <a:t>Act</a:t>
          </a:r>
          <a:endParaRPr lang="el-GR" sz="1200"/>
        </a:p>
      </dgm:t>
    </dgm:pt>
    <dgm:pt modelId="{7E7E132E-2918-4969-83D2-EEAD6370EF9F}" type="parTrans" cxnId="{DBCE6016-C40F-42E0-9A27-45D9F8E57540}">
      <dgm:prSet/>
      <dgm:spPr/>
      <dgm:t>
        <a:bodyPr/>
        <a:lstStyle/>
        <a:p>
          <a:pPr algn="ctr"/>
          <a:endParaRPr lang="el-GR"/>
        </a:p>
      </dgm:t>
    </dgm:pt>
    <dgm:pt modelId="{05BFDF91-C5C9-4B4B-AE6F-065C528FF507}" type="sibTrans" cxnId="{DBCE6016-C40F-42E0-9A27-45D9F8E57540}">
      <dgm:prSet/>
      <dgm:spPr/>
      <dgm:t>
        <a:bodyPr/>
        <a:lstStyle/>
        <a:p>
          <a:pPr algn="ctr"/>
          <a:endParaRPr lang="el-GR"/>
        </a:p>
      </dgm:t>
    </dgm:pt>
    <dgm:pt modelId="{8F1D9D39-9A6D-4383-A40A-63D9FD1C5B90}" type="pres">
      <dgm:prSet presAssocID="{18912E25-9D47-4F34-BF9F-7F5C49B587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D5766B6-2D9C-4D6E-A23F-FDB0C124CE3F}" type="pres">
      <dgm:prSet presAssocID="{1B05D098-D316-4AB1-AB7C-618011E1AEA7}" presName="node" presStyleLbl="node1" presStyleIdx="0" presStyleCnt="3" custRadScaleRad="100152" custRadScaleInc="-315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8A8E553-A256-447D-94D5-5968961C6263}" type="pres">
      <dgm:prSet presAssocID="{1B05D098-D316-4AB1-AB7C-618011E1AEA7}" presName="spNode" presStyleCnt="0"/>
      <dgm:spPr/>
    </dgm:pt>
    <dgm:pt modelId="{EDC7FA92-1FA2-479F-BC3E-9976C352E73F}" type="pres">
      <dgm:prSet presAssocID="{D5AAA07B-AFEE-42A5-8201-E0EF8EBA2CCA}" presName="sibTrans" presStyleLbl="sibTrans1D1" presStyleIdx="0" presStyleCnt="3"/>
      <dgm:spPr/>
      <dgm:t>
        <a:bodyPr/>
        <a:lstStyle/>
        <a:p>
          <a:endParaRPr lang="el-GR"/>
        </a:p>
      </dgm:t>
    </dgm:pt>
    <dgm:pt modelId="{89929D0B-F7E2-4F3B-9DD0-AFA53D40F226}" type="pres">
      <dgm:prSet presAssocID="{F16CADB9-F2BC-40F9-B67E-6141809EA76C}" presName="node" presStyleLbl="node1" presStyleIdx="1" presStyleCnt="3" custRadScaleRad="104522" custRadScaleInc="-2571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429DA14-507B-49CB-847B-099E3F5A7D91}" type="pres">
      <dgm:prSet presAssocID="{F16CADB9-F2BC-40F9-B67E-6141809EA76C}" presName="spNode" presStyleCnt="0"/>
      <dgm:spPr/>
    </dgm:pt>
    <dgm:pt modelId="{C79197C1-227D-43BE-8709-8DEB2BF758EC}" type="pres">
      <dgm:prSet presAssocID="{89CD0E7A-5CD2-4AE6-91F4-563C5FD0EA52}" presName="sibTrans" presStyleLbl="sibTrans1D1" presStyleIdx="1" presStyleCnt="3"/>
      <dgm:spPr/>
      <dgm:t>
        <a:bodyPr/>
        <a:lstStyle/>
        <a:p>
          <a:endParaRPr lang="el-GR"/>
        </a:p>
      </dgm:t>
    </dgm:pt>
    <dgm:pt modelId="{61F66F41-90A8-443D-9268-7660CE11DFE3}" type="pres">
      <dgm:prSet presAssocID="{5C4EE082-559E-45FE-826C-44404E954F2A}" presName="node" presStyleLbl="node1" presStyleIdx="2" presStyleCnt="3" custRadScaleRad="109837" custRadScaleInc="2770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7F2B605-5A84-428A-A826-CC3238DAFEBE}" type="pres">
      <dgm:prSet presAssocID="{5C4EE082-559E-45FE-826C-44404E954F2A}" presName="spNode" presStyleCnt="0"/>
      <dgm:spPr/>
    </dgm:pt>
    <dgm:pt modelId="{FBD503E8-85F2-40F6-96E1-1B9F2A1A7A9C}" type="pres">
      <dgm:prSet presAssocID="{05BFDF91-C5C9-4B4B-AE6F-065C528FF507}" presName="sibTrans" presStyleLbl="sibTrans1D1" presStyleIdx="2" presStyleCnt="3"/>
      <dgm:spPr/>
      <dgm:t>
        <a:bodyPr/>
        <a:lstStyle/>
        <a:p>
          <a:endParaRPr lang="el-GR"/>
        </a:p>
      </dgm:t>
    </dgm:pt>
  </dgm:ptLst>
  <dgm:cxnLst>
    <dgm:cxn modelId="{9DAAE808-5C06-41E3-80F3-C919EF733944}" type="presOf" srcId="{1B05D098-D316-4AB1-AB7C-618011E1AEA7}" destId="{FD5766B6-2D9C-4D6E-A23F-FDB0C124CE3F}" srcOrd="0" destOrd="0" presId="urn:microsoft.com/office/officeart/2005/8/layout/cycle5"/>
    <dgm:cxn modelId="{9D6C6903-18E8-4FC0-B34C-6FE9B65B941F}" type="presOf" srcId="{89CD0E7A-5CD2-4AE6-91F4-563C5FD0EA52}" destId="{C79197C1-227D-43BE-8709-8DEB2BF758EC}" srcOrd="0" destOrd="0" presId="urn:microsoft.com/office/officeart/2005/8/layout/cycle5"/>
    <dgm:cxn modelId="{D2BC7D15-466D-4A4B-84DE-01B8B249C64B}" type="presOf" srcId="{18912E25-9D47-4F34-BF9F-7F5C49B587F4}" destId="{8F1D9D39-9A6D-4383-A40A-63D9FD1C5B90}" srcOrd="0" destOrd="0" presId="urn:microsoft.com/office/officeart/2005/8/layout/cycle5"/>
    <dgm:cxn modelId="{6AC0F338-9FD3-4BBF-A692-843E62092455}" type="presOf" srcId="{5C4EE082-559E-45FE-826C-44404E954F2A}" destId="{61F66F41-90A8-443D-9268-7660CE11DFE3}" srcOrd="0" destOrd="0" presId="urn:microsoft.com/office/officeart/2005/8/layout/cycle5"/>
    <dgm:cxn modelId="{F96AAD7E-2A59-4D25-B3E3-4AC6399E8988}" srcId="{18912E25-9D47-4F34-BF9F-7F5C49B587F4}" destId="{F16CADB9-F2BC-40F9-B67E-6141809EA76C}" srcOrd="1" destOrd="0" parTransId="{C9CC85B7-14F3-42DB-A134-7DDF449D94C0}" sibTransId="{89CD0E7A-5CD2-4AE6-91F4-563C5FD0EA52}"/>
    <dgm:cxn modelId="{DBCE6016-C40F-42E0-9A27-45D9F8E57540}" srcId="{18912E25-9D47-4F34-BF9F-7F5C49B587F4}" destId="{5C4EE082-559E-45FE-826C-44404E954F2A}" srcOrd="2" destOrd="0" parTransId="{7E7E132E-2918-4969-83D2-EEAD6370EF9F}" sibTransId="{05BFDF91-C5C9-4B4B-AE6F-065C528FF507}"/>
    <dgm:cxn modelId="{9C32CB17-DD25-4CD9-8531-175F3B422925}" type="presOf" srcId="{D5AAA07B-AFEE-42A5-8201-E0EF8EBA2CCA}" destId="{EDC7FA92-1FA2-479F-BC3E-9976C352E73F}" srcOrd="0" destOrd="0" presId="urn:microsoft.com/office/officeart/2005/8/layout/cycle5"/>
    <dgm:cxn modelId="{69E5B4BC-97E2-47D2-8331-724F60132042}" srcId="{18912E25-9D47-4F34-BF9F-7F5C49B587F4}" destId="{1B05D098-D316-4AB1-AB7C-618011E1AEA7}" srcOrd="0" destOrd="0" parTransId="{81C874A3-F049-488F-A413-0252B6445B3A}" sibTransId="{D5AAA07B-AFEE-42A5-8201-E0EF8EBA2CCA}"/>
    <dgm:cxn modelId="{3365EFD6-378A-4AA3-B469-53E9930B5F77}" type="presOf" srcId="{F16CADB9-F2BC-40F9-B67E-6141809EA76C}" destId="{89929D0B-F7E2-4F3B-9DD0-AFA53D40F226}" srcOrd="0" destOrd="0" presId="urn:microsoft.com/office/officeart/2005/8/layout/cycle5"/>
    <dgm:cxn modelId="{B8240700-370E-4370-ABD0-6A8A36822645}" type="presOf" srcId="{05BFDF91-C5C9-4B4B-AE6F-065C528FF507}" destId="{FBD503E8-85F2-40F6-96E1-1B9F2A1A7A9C}" srcOrd="0" destOrd="0" presId="urn:microsoft.com/office/officeart/2005/8/layout/cycle5"/>
    <dgm:cxn modelId="{C9A92637-AD9E-4E3C-AA81-57F1223CFE83}" type="presParOf" srcId="{8F1D9D39-9A6D-4383-A40A-63D9FD1C5B90}" destId="{FD5766B6-2D9C-4D6E-A23F-FDB0C124CE3F}" srcOrd="0" destOrd="0" presId="urn:microsoft.com/office/officeart/2005/8/layout/cycle5"/>
    <dgm:cxn modelId="{044C727A-C646-4666-AB73-3141C239170F}" type="presParOf" srcId="{8F1D9D39-9A6D-4383-A40A-63D9FD1C5B90}" destId="{88A8E553-A256-447D-94D5-5968961C6263}" srcOrd="1" destOrd="0" presId="urn:microsoft.com/office/officeart/2005/8/layout/cycle5"/>
    <dgm:cxn modelId="{BBEF61A9-DAE2-4818-8DB4-2E170B440DC5}" type="presParOf" srcId="{8F1D9D39-9A6D-4383-A40A-63D9FD1C5B90}" destId="{EDC7FA92-1FA2-479F-BC3E-9976C352E73F}" srcOrd="2" destOrd="0" presId="urn:microsoft.com/office/officeart/2005/8/layout/cycle5"/>
    <dgm:cxn modelId="{AFA30EB9-AB0E-42C3-8BC0-14D20FA3DA4C}" type="presParOf" srcId="{8F1D9D39-9A6D-4383-A40A-63D9FD1C5B90}" destId="{89929D0B-F7E2-4F3B-9DD0-AFA53D40F226}" srcOrd="3" destOrd="0" presId="urn:microsoft.com/office/officeart/2005/8/layout/cycle5"/>
    <dgm:cxn modelId="{3CEA0F2B-E0D6-4C58-9357-1BECD786BFEA}" type="presParOf" srcId="{8F1D9D39-9A6D-4383-A40A-63D9FD1C5B90}" destId="{6429DA14-507B-49CB-847B-099E3F5A7D91}" srcOrd="4" destOrd="0" presId="urn:microsoft.com/office/officeart/2005/8/layout/cycle5"/>
    <dgm:cxn modelId="{8F80847B-547E-409C-B918-279D61D089FA}" type="presParOf" srcId="{8F1D9D39-9A6D-4383-A40A-63D9FD1C5B90}" destId="{C79197C1-227D-43BE-8709-8DEB2BF758EC}" srcOrd="5" destOrd="0" presId="urn:microsoft.com/office/officeart/2005/8/layout/cycle5"/>
    <dgm:cxn modelId="{2A6FEF53-5CFD-4D71-93D5-83A707C42AA0}" type="presParOf" srcId="{8F1D9D39-9A6D-4383-A40A-63D9FD1C5B90}" destId="{61F66F41-90A8-443D-9268-7660CE11DFE3}" srcOrd="6" destOrd="0" presId="urn:microsoft.com/office/officeart/2005/8/layout/cycle5"/>
    <dgm:cxn modelId="{FCEFD65A-6A37-4F6A-9C0D-9DC8BD206579}" type="presParOf" srcId="{8F1D9D39-9A6D-4383-A40A-63D9FD1C5B90}" destId="{57F2B605-5A84-428A-A826-CC3238DAFEBE}" srcOrd="7" destOrd="0" presId="urn:microsoft.com/office/officeart/2005/8/layout/cycle5"/>
    <dgm:cxn modelId="{5999FFC7-FD3C-4094-94BE-CF49F93DB03D}" type="presParOf" srcId="{8F1D9D39-9A6D-4383-A40A-63D9FD1C5B90}" destId="{FBD503E8-85F2-40F6-96E1-1B9F2A1A7A9C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766B6-2D9C-4D6E-A23F-FDB0C124CE3F}">
      <dsp:nvSpPr>
        <dsp:cNvPr id="0" name=""/>
        <dsp:cNvSpPr/>
      </dsp:nvSpPr>
      <dsp:spPr>
        <a:xfrm>
          <a:off x="2620830" y="0"/>
          <a:ext cx="1266102" cy="822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Sense</a:t>
          </a:r>
          <a:endParaRPr lang="el-GR" sz="1200" kern="1200"/>
        </a:p>
      </dsp:txBody>
      <dsp:txXfrm>
        <a:off x="2661004" y="40174"/>
        <a:ext cx="1185754" cy="742618"/>
      </dsp:txXfrm>
    </dsp:sp>
    <dsp:sp modelId="{EDC7FA92-1FA2-479F-BC3E-9976C352E73F}">
      <dsp:nvSpPr>
        <dsp:cNvPr id="0" name=""/>
        <dsp:cNvSpPr/>
      </dsp:nvSpPr>
      <dsp:spPr>
        <a:xfrm>
          <a:off x="2231806" y="442749"/>
          <a:ext cx="2193992" cy="2193992"/>
        </a:xfrm>
        <a:custGeom>
          <a:avLst/>
          <a:gdLst/>
          <a:ahLst/>
          <a:cxnLst/>
          <a:rect l="0" t="0" r="0" b="0"/>
          <a:pathLst>
            <a:path>
              <a:moveTo>
                <a:pt x="1823048" y="274652"/>
              </a:moveTo>
              <a:arcTo wR="1096996" hR="1096996" stAng="18686487" swAng="20907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29D0B-F7E2-4F3B-9DD0-AFA53D40F226}">
      <dsp:nvSpPr>
        <dsp:cNvPr id="0" name=""/>
        <dsp:cNvSpPr/>
      </dsp:nvSpPr>
      <dsp:spPr>
        <a:xfrm>
          <a:off x="3724453" y="1485120"/>
          <a:ext cx="1266102" cy="822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Decide</a:t>
          </a:r>
          <a:endParaRPr lang="el-GR" sz="1200" kern="1200"/>
        </a:p>
      </dsp:txBody>
      <dsp:txXfrm>
        <a:off x="3764627" y="1525294"/>
        <a:ext cx="1185754" cy="742618"/>
      </dsp:txXfrm>
    </dsp:sp>
    <dsp:sp modelId="{C79197C1-227D-43BE-8709-8DEB2BF758EC}">
      <dsp:nvSpPr>
        <dsp:cNvPr id="0" name=""/>
        <dsp:cNvSpPr/>
      </dsp:nvSpPr>
      <dsp:spPr>
        <a:xfrm>
          <a:off x="2141572" y="533405"/>
          <a:ext cx="2193992" cy="2193992"/>
        </a:xfrm>
        <a:custGeom>
          <a:avLst/>
          <a:gdLst/>
          <a:ahLst/>
          <a:cxnLst/>
          <a:rect l="0" t="0" r="0" b="0"/>
          <a:pathLst>
            <a:path>
              <a:moveTo>
                <a:pt x="1708153" y="2007977"/>
              </a:moveTo>
              <a:arcTo wR="1096996" hR="1096996" stAng="3368593" swAng="40473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66F41-90A8-443D-9268-7660CE11DFE3}">
      <dsp:nvSpPr>
        <dsp:cNvPr id="0" name=""/>
        <dsp:cNvSpPr/>
      </dsp:nvSpPr>
      <dsp:spPr>
        <a:xfrm>
          <a:off x="1505227" y="1489006"/>
          <a:ext cx="1266102" cy="822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Act</a:t>
          </a:r>
          <a:endParaRPr lang="el-GR" sz="1200" kern="1200"/>
        </a:p>
      </dsp:txBody>
      <dsp:txXfrm>
        <a:off x="1545401" y="1529180"/>
        <a:ext cx="1185754" cy="742618"/>
      </dsp:txXfrm>
    </dsp:sp>
    <dsp:sp modelId="{FBD503E8-85F2-40F6-96E1-1B9F2A1A7A9C}">
      <dsp:nvSpPr>
        <dsp:cNvPr id="0" name=""/>
        <dsp:cNvSpPr/>
      </dsp:nvSpPr>
      <dsp:spPr>
        <a:xfrm>
          <a:off x="2069495" y="484179"/>
          <a:ext cx="2193992" cy="2193992"/>
        </a:xfrm>
        <a:custGeom>
          <a:avLst/>
          <a:gdLst/>
          <a:ahLst/>
          <a:cxnLst/>
          <a:rect l="0" t="0" r="0" b="0"/>
          <a:pathLst>
            <a:path>
              <a:moveTo>
                <a:pt x="39715" y="804492"/>
              </a:moveTo>
              <a:arcTo wR="1096996" hR="1096996" stAng="11727866" swAng="20437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E8ACF-E226-42A6-996C-9081BB519A53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AA120-9DC9-4B60-8BE1-5C4FAA4013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61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A120-9DC9-4B60-8BE1-5C4FAA4013D3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8448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7A459-6164-4D46-940B-A0BEF45193D0}" type="slidenum">
              <a:rPr lang="el-GR" altLang="el-GR"/>
              <a:pPr/>
              <a:t>41</a:t>
            </a:fld>
            <a:endParaRPr lang="el-GR" altLang="el-GR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B645A-9CA8-4CE0-A279-C580F428443C}" type="slidenum">
              <a:rPr lang="el-GR" altLang="el-GR"/>
              <a:pPr/>
              <a:t>62</a:t>
            </a:fld>
            <a:endParaRPr lang="el-GR" altLang="el-GR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6F2154-E651-43B8-95EB-3C0F7A1C0701}" type="slidenum">
              <a:rPr lang="el-GR" altLang="el-GR"/>
              <a:pPr/>
              <a:t>63</a:t>
            </a:fld>
            <a:endParaRPr lang="el-GR" altLang="el-GR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508B0-84E5-4396-947B-26408A1200A7}" type="slidenum">
              <a:rPr lang="el-GR" altLang="el-GR"/>
              <a:pPr/>
              <a:t>69</a:t>
            </a:fld>
            <a:endParaRPr lang="el-GR" altLang="el-GR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5566A-1C37-41A2-B0C4-A7FD450C99AB}" type="slidenum">
              <a:rPr lang="el-GR" altLang="el-GR"/>
              <a:pPr/>
              <a:t>75</a:t>
            </a:fld>
            <a:endParaRPr lang="el-GR" altLang="el-GR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DAAE-8243-464C-86A1-CBC4C9CF90DD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Έλλειψη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Έλλειψη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86723B-BBB8-44A5-BDC3-308E18D6ADA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DAAE-8243-464C-86A1-CBC4C9CF90DD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23B-BBB8-44A5-BDC3-308E18D6ADA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Ορθογώνιο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Ευθεία γραμμή σύνδεσης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Έλλειψη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Έλλειψη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486723B-BBB8-44A5-BDC3-308E18D6ADA3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DAAE-8243-464C-86A1-CBC4C9CF90DD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DAAE-8243-464C-86A1-CBC4C9CF90DD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486723B-BBB8-44A5-BDC3-308E18D6ADA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3" name="Ορθογώνιο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Ορθογώνιο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DAAE-8243-464C-86A1-CBC4C9CF90DD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Έλλειψη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Έλλειψη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86723B-BBB8-44A5-BDC3-308E18D6ADA3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59CDAAE-8243-464C-86A1-CBC4C9CF90DD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723B-BBB8-44A5-BDC3-308E18D6ADA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Θέση περιεχομένου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Ορθογώνιο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Ορθογώνιο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Ορθογώνιο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Ορθογώνιο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DAAE-8243-464C-86A1-CBC4C9CF90DD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Ευθεία γραμμή σύνδεσης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Θέση περιεχομένου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Θέση περιεχομένου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Έλλειψη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Έλλειψη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486723B-BBB8-44A5-BDC3-308E18D6ADA3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Τίτλο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DAAE-8243-464C-86A1-CBC4C9CF90DD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486723B-BBB8-44A5-BDC3-308E18D6ADA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Ορθογώνιο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Ορθογώνιο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DAAE-8243-464C-86A1-CBC4C9CF90DD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86723B-BBB8-44A5-BDC3-308E18D6ADA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Ορθογώνιο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Ορθογώνιο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Θέση περιεχομένου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Έλλειψη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Έλλειψη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86723B-BBB8-44A5-BDC3-308E18D6ADA3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Ορθογώνιο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DAAE-8243-464C-86A1-CBC4C9CF90DD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Ευθεία γραμμή σύνδεσης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Ορθογώνιο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Έλλειψη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Έλλειψη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486723B-BBB8-44A5-BDC3-308E18D6ADA3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22" name="Ορθογώνιο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59CDAAE-8243-464C-86A1-CBC4C9CF90DD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59CDAAE-8243-464C-86A1-CBC4C9CF90DD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Έλλειψη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Έλλειψη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86723B-BBB8-44A5-BDC3-308E18D6ADA3}" type="slidenum">
              <a:rPr lang="el-GR" smtClean="0"/>
              <a:t>‹#›</a:t>
            </a:fld>
            <a:endParaRPr lang="el-GR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e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47664" y="5949280"/>
            <a:ext cx="6400800" cy="393576"/>
          </a:xfrm>
        </p:spPr>
        <p:txBody>
          <a:bodyPr/>
          <a:lstStyle/>
          <a:p>
            <a:r>
              <a:rPr lang="el-GR" cap="none" dirty="0" smtClean="0">
                <a:latin typeface="Georgia" panose="02040502050405020303" pitchFamily="18" charset="0"/>
              </a:rPr>
              <a:t>Νίκος </a:t>
            </a:r>
            <a:r>
              <a:rPr lang="el-GR" cap="none" dirty="0" err="1" smtClean="0">
                <a:latin typeface="Georgia" panose="02040502050405020303" pitchFamily="18" charset="0"/>
              </a:rPr>
              <a:t>Αβραντινής</a:t>
            </a:r>
            <a:r>
              <a:rPr lang="el-GR" cap="none" dirty="0" smtClean="0">
                <a:latin typeface="Georgia" panose="02040502050405020303" pitchFamily="18" charset="0"/>
              </a:rPr>
              <a:t>, 2014</a:t>
            </a:r>
            <a:endParaRPr lang="el-GR" cap="none" dirty="0">
              <a:latin typeface="Georgia" panose="02040502050405020303" pitchFamily="18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Ευφυείς πράκτορες και συναισθηματική υπολογιστική </a:t>
            </a:r>
          </a:p>
        </p:txBody>
      </p:sp>
    </p:spTree>
    <p:extLst>
      <p:ext uri="{BB962C8B-B14F-4D97-AF65-F5344CB8AC3E}">
        <p14:creationId xmlns:p14="http://schemas.microsoft.com/office/powerpoint/2010/main" val="2532409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l-GR"/>
              <a:t>CS 561,  Lecture 2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Πράκτορας ή πρόγραμμα</a:t>
            </a:r>
            <a:r>
              <a:rPr lang="en-US" altLang="el-GR" dirty="0" smtClean="0"/>
              <a:t>?</a:t>
            </a:r>
            <a:endParaRPr lang="en-US" altLang="el-GR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5105400"/>
          </a:xfrm>
        </p:spPr>
        <p:txBody>
          <a:bodyPr/>
          <a:lstStyle/>
          <a:p>
            <a:endParaRPr lang="en-US" altLang="el-GR" sz="2400" dirty="0"/>
          </a:p>
          <a:p>
            <a:r>
              <a:rPr lang="el-GR" altLang="el-GR" sz="2400" dirty="0" smtClean="0"/>
              <a:t>Δεν απαιτούν την επέμβαση του χρήστη για τη λειτουργία τους</a:t>
            </a:r>
          </a:p>
          <a:p>
            <a:endParaRPr lang="en-US" altLang="el-GR" sz="2400" dirty="0"/>
          </a:p>
          <a:p>
            <a:r>
              <a:rPr lang="el-GR" altLang="el-GR" sz="2400" dirty="0" smtClean="0"/>
              <a:t>Οι πράκτορες ενσωματώνουν νοημοσύνη, που τους επιτρέπει να προσαρμόζονται σε αλλαγές του περιβάλλοντος</a:t>
            </a:r>
            <a:endParaRPr lang="en-US" altLang="el-GR" sz="2400" dirty="0"/>
          </a:p>
          <a:p>
            <a:endParaRPr lang="en-US" altLang="el-GR" sz="2400" dirty="0"/>
          </a:p>
          <a:p>
            <a:r>
              <a:rPr lang="el-GR" altLang="el-GR" sz="2400" dirty="0" smtClean="0"/>
              <a:t>Δεν λειτουργούν μόνο βάσει εξωτερικού ερεθίσματος, αλλά και με δική τους πρωτοβουλία</a:t>
            </a:r>
            <a:endParaRPr lang="en-US" altLang="el-GR" sz="2400" dirty="0"/>
          </a:p>
        </p:txBody>
      </p:sp>
    </p:spTree>
    <p:extLst>
      <p:ext uri="{BB962C8B-B14F-4D97-AF65-F5344CB8AC3E}">
        <p14:creationId xmlns:p14="http://schemas.microsoft.com/office/powerpoint/2010/main" val="835531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l-GR"/>
              <a:t>CS 561,  Lecture 2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Πράκτορας ή πρόγραμμα</a:t>
            </a:r>
            <a:r>
              <a:rPr lang="en-US" altLang="el-GR" dirty="0" smtClean="0"/>
              <a:t>;</a:t>
            </a:r>
            <a:endParaRPr lang="en-US" altLang="el-GR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5105400"/>
          </a:xfrm>
        </p:spPr>
        <p:txBody>
          <a:bodyPr/>
          <a:lstStyle/>
          <a:p>
            <a:endParaRPr lang="en-US" altLang="el-GR" sz="2400" dirty="0"/>
          </a:p>
          <a:p>
            <a:r>
              <a:rPr lang="el-GR" altLang="el-GR" sz="2400" dirty="0" smtClean="0"/>
              <a:t>Διαθέτουν κοινωνικές ικανότητες, δηλαδή επικοινωνούν με το χρήστη, το σύστημα και άλλους πράκτορες</a:t>
            </a:r>
            <a:endParaRPr lang="en-US" altLang="el-GR" sz="2400" dirty="0"/>
          </a:p>
          <a:p>
            <a:endParaRPr lang="en-US" altLang="el-GR" sz="2400" dirty="0"/>
          </a:p>
          <a:p>
            <a:r>
              <a:rPr lang="el-GR" altLang="el-GR" sz="2400" dirty="0" smtClean="0"/>
              <a:t>Μπορεί να διαθέτουν ικανότητες συνεργασίας με άλλους πράκτορες προκειμένου να επιταχύνουν/απλοποιήσουν το έργο τους</a:t>
            </a:r>
          </a:p>
          <a:p>
            <a:endParaRPr lang="en-US" altLang="el-GR" sz="2400" dirty="0"/>
          </a:p>
          <a:p>
            <a:r>
              <a:rPr lang="el-GR" altLang="el-GR" sz="2400" dirty="0" smtClean="0"/>
              <a:t>Μπορεί να μεταφέρονται από σύστημα σε σύστημα προκειμένου να αποκτήσουν πρόσβαση σε περισσότερους πόρους</a:t>
            </a:r>
            <a:endParaRPr lang="en-US" altLang="el-GR" sz="2400" dirty="0"/>
          </a:p>
        </p:txBody>
      </p:sp>
    </p:spTree>
    <p:extLst>
      <p:ext uri="{BB962C8B-B14F-4D97-AF65-F5344CB8AC3E}">
        <p14:creationId xmlns:p14="http://schemas.microsoft.com/office/powerpoint/2010/main" val="335156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Αντιδρασιακοί</a:t>
            </a:r>
            <a:r>
              <a:rPr lang="el-GR" dirty="0" smtClean="0"/>
              <a:t> και βουλητικοί πράκτορες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1800" dirty="0" smtClean="0"/>
              <a:t>βουλητικοί: αναπαριστούν </a:t>
            </a:r>
            <a:r>
              <a:rPr lang="el-GR" sz="1800" dirty="0"/>
              <a:t>τον κόσμο καθώς και την γνώση τους </a:t>
            </a:r>
            <a:r>
              <a:rPr lang="el-GR" sz="1800" dirty="0" err="1"/>
              <a:t>γι’αυτόν</a:t>
            </a:r>
            <a:r>
              <a:rPr lang="el-GR" sz="1800" dirty="0"/>
              <a:t> με συμβολικό τρόπο και παράγουν τη συμπεριφορά τους με τη βοήθεια τεχνικών συμβολικού λογισμού, όπως για παράδειγμα την τυπική λογική ή τον ευφυή σχεδιασμό ενεργειών. </a:t>
            </a:r>
            <a:endParaRPr lang="el-GR" sz="1800" dirty="0" smtClean="0"/>
          </a:p>
          <a:p>
            <a:endParaRPr lang="el-GR" sz="1800" dirty="0" smtClean="0"/>
          </a:p>
          <a:p>
            <a:r>
              <a:rPr lang="el-GR" sz="1800" dirty="0" err="1" smtClean="0"/>
              <a:t>αντιδρασιακοί</a:t>
            </a:r>
            <a:r>
              <a:rPr lang="el-GR" sz="1800" dirty="0" smtClean="0"/>
              <a:t>: δεν </a:t>
            </a:r>
            <a:r>
              <a:rPr lang="el-GR" sz="1800" dirty="0"/>
              <a:t>διαθέτουν απαραίτητα μια εσωτερική αναπαράσταση του κόσμου (</a:t>
            </a:r>
            <a:r>
              <a:rPr lang="el-GR" sz="1800" dirty="0" err="1"/>
              <a:t>Brooks</a:t>
            </a:r>
            <a:r>
              <a:rPr lang="el-GR" sz="1800" dirty="0"/>
              <a:t> 1991) και στηρίζονται στην πληροφορία που λαμβάνουν κάθε στιγμή μέσω των αισθητήρων </a:t>
            </a:r>
            <a:r>
              <a:rPr lang="el-GR" sz="1800" dirty="0" smtClean="0"/>
              <a:t>τους. Η </a:t>
            </a:r>
            <a:r>
              <a:rPr lang="el-GR" sz="1800" dirty="0"/>
              <a:t>συμπεριφορά τους συνίσταται κυρίως στην ταχεία επιλογή της κατάλληλης αντίδρασης στα ερεθίσματα που λαμβάνονται από </a:t>
            </a:r>
            <a:r>
              <a:rPr lang="el-GR" sz="1800" dirty="0" smtClean="0"/>
              <a:t>το </a:t>
            </a:r>
            <a:r>
              <a:rPr lang="el-GR" sz="1800" dirty="0"/>
              <a:t>περιβάλλον, σύμφωνα με ένα σύνολο </a:t>
            </a:r>
            <a:r>
              <a:rPr lang="el-GR" sz="1800" dirty="0" smtClean="0"/>
              <a:t>κανόνων</a:t>
            </a:r>
          </a:p>
          <a:p>
            <a:endParaRPr lang="el-GR" sz="1800" dirty="0"/>
          </a:p>
          <a:p>
            <a:r>
              <a:rPr lang="el-GR" sz="1800" dirty="0" smtClean="0"/>
              <a:t>Υβριδικοί: χρησιμοποιούν μικτή προσέγγιση</a:t>
            </a:r>
          </a:p>
        </p:txBody>
      </p:sp>
    </p:spTree>
    <p:extLst>
      <p:ext uri="{BB962C8B-B14F-4D97-AF65-F5344CB8AC3E}">
        <p14:creationId xmlns:p14="http://schemas.microsoft.com/office/powerpoint/2010/main" val="132752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Αρχιτεκτονική Βουλητικού Πράκτορα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048860"/>
              </p:ext>
            </p:extLst>
          </p:nvPr>
        </p:nvGraphicFramePr>
        <p:xfrm>
          <a:off x="467544" y="1916832"/>
          <a:ext cx="8007083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Visio" r:id="rId3" imgW="5842975" imgH="2941110" progId="Visio.Drawing.11">
                  <p:embed/>
                </p:oleObj>
              </mc:Choice>
              <mc:Fallback>
                <p:oleObj name="Visio" r:id="rId3" imgW="5842975" imgH="294111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916832"/>
                        <a:ext cx="8007083" cy="40324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286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Αρχιτεκτονική </a:t>
            </a:r>
            <a:r>
              <a:rPr lang="el-GR" dirty="0" err="1" smtClean="0"/>
              <a:t>Αντιδρασιακού</a:t>
            </a:r>
            <a:r>
              <a:rPr lang="el-GR" dirty="0" smtClean="0"/>
              <a:t> Πράκτορα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874676"/>
              </p:ext>
            </p:extLst>
          </p:nvPr>
        </p:nvGraphicFramePr>
        <p:xfrm>
          <a:off x="467544" y="1844824"/>
          <a:ext cx="8436034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Visio" r:id="rId3" imgW="5842975" imgH="2941110" progId="Visio.Drawing.11">
                  <p:embed/>
                </p:oleObj>
              </mc:Choice>
              <mc:Fallback>
                <p:oleObj name="Visio" r:id="rId3" imgW="5842975" imgH="294111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844824"/>
                        <a:ext cx="8436034" cy="4248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923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πράκτορας ως αυτόνομη οντότητα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4 λειτουργικά </a:t>
            </a:r>
            <a:r>
              <a:rPr lang="el-GR" sz="2800" dirty="0" smtClean="0"/>
              <a:t>χαρακτηριστικά</a:t>
            </a:r>
            <a:r>
              <a:rPr lang="en-US" sz="2800" dirty="0" smtClean="0"/>
              <a:t> (Wooldridge &amp; Jennings 1995)</a:t>
            </a:r>
            <a:r>
              <a:rPr lang="el-GR" sz="2800" dirty="0" smtClean="0"/>
              <a:t>: </a:t>
            </a:r>
            <a:endParaRPr lang="en-US" sz="2800" dirty="0" smtClean="0"/>
          </a:p>
          <a:p>
            <a:pPr marL="0" indent="0">
              <a:buNone/>
            </a:pPr>
            <a:endParaRPr lang="el-GR" sz="2800" dirty="0" smtClean="0"/>
          </a:p>
          <a:p>
            <a:r>
              <a:rPr lang="el-GR" sz="2800" dirty="0" smtClean="0"/>
              <a:t>αντιδρασιακότητα (reactivity) </a:t>
            </a:r>
          </a:p>
          <a:p>
            <a:r>
              <a:rPr lang="el-GR" sz="2800" dirty="0" smtClean="0"/>
              <a:t>κοινωνικές </a:t>
            </a:r>
            <a:r>
              <a:rPr lang="el-GR" sz="2800" dirty="0"/>
              <a:t>ικανότητες (social </a:t>
            </a:r>
            <a:r>
              <a:rPr lang="el-GR" sz="2800" dirty="0" err="1"/>
              <a:t>abilities</a:t>
            </a:r>
            <a:r>
              <a:rPr lang="el-GR" sz="2800" dirty="0" smtClean="0"/>
              <a:t>)  </a:t>
            </a:r>
          </a:p>
          <a:p>
            <a:r>
              <a:rPr lang="el-GR" sz="2800" dirty="0" smtClean="0"/>
              <a:t>αυτονομία </a:t>
            </a:r>
            <a:r>
              <a:rPr lang="el-GR" sz="2800" dirty="0"/>
              <a:t>(</a:t>
            </a:r>
            <a:r>
              <a:rPr lang="en-US" sz="2800" dirty="0"/>
              <a:t>autonomy</a:t>
            </a:r>
            <a:r>
              <a:rPr lang="el-GR" sz="2800" dirty="0" smtClean="0"/>
              <a:t>)  </a:t>
            </a:r>
          </a:p>
          <a:p>
            <a:r>
              <a:rPr lang="el-GR" sz="2800" dirty="0" smtClean="0"/>
              <a:t>αυτόβουλη δράση  </a:t>
            </a:r>
            <a:r>
              <a:rPr lang="el-GR" sz="2800" dirty="0"/>
              <a:t>(</a:t>
            </a:r>
            <a:r>
              <a:rPr lang="el-GR" sz="2800" dirty="0" err="1"/>
              <a:t>proactivity</a:t>
            </a:r>
            <a:r>
              <a:rPr lang="el-GR" sz="2800" dirty="0" smtClean="0"/>
              <a:t>)</a:t>
            </a:r>
            <a:endParaRPr lang="en-US" sz="2800" dirty="0" smtClean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268223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πράκτορας ως αυτόνομη οντότητα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65103"/>
          </a:xfrm>
        </p:spPr>
        <p:txBody>
          <a:bodyPr>
            <a:normAutofit fontScale="62500" lnSpcReduction="20000"/>
          </a:bodyPr>
          <a:lstStyle/>
          <a:p>
            <a:r>
              <a:rPr lang="el-GR" sz="2800" i="1" dirty="0"/>
              <a:t>-</a:t>
            </a:r>
            <a:r>
              <a:rPr lang="el-GR" sz="2800" i="1" dirty="0" smtClean="0"/>
              <a:t>αντιδρασιακότητα</a:t>
            </a:r>
            <a:r>
              <a:rPr lang="el-GR" sz="2800" i="1" dirty="0"/>
              <a:t>: οι πράκτορες αντιλαμβάνονται το περιβάλλον τους (το οποίο μπορεί να είναι ο φυσικός κόσμος, ένας χρήστης μέσω μιας γραφικής διεπαφής, μια συλλογή άλλων πρακτόρων, το διαδίκτυο ή όλα τα παραπάνω μαζί) και αποκρίνονται εγκαίρως σε αλλαγές που συμβαίνουν στο περιβάλλον</a:t>
            </a:r>
          </a:p>
          <a:p>
            <a:endParaRPr lang="el-GR" sz="2800" i="1" dirty="0"/>
          </a:p>
          <a:p>
            <a:r>
              <a:rPr lang="el-GR" sz="2800" i="1" dirty="0"/>
              <a:t>-κοινωνικές δεξιότητες: οι πράκτορες αλληλεπιδρούν με τους ομοίους τους (και πιθανά με ανθρώπους) μέσω κάποιας μορφής γλώσσας επικοινωνίας </a:t>
            </a:r>
            <a:r>
              <a:rPr lang="el-GR" sz="2800" i="1" dirty="0" smtClean="0"/>
              <a:t>πρακτόρων</a:t>
            </a:r>
          </a:p>
          <a:p>
            <a:endParaRPr lang="el-GR" sz="2800" i="1" dirty="0"/>
          </a:p>
          <a:p>
            <a:r>
              <a:rPr lang="el-GR" sz="2800" i="1" dirty="0"/>
              <a:t>-αυτονομία: οι πράκτορες ενεργούν χωρίς την άμεση παρέμβαση ανθρώπων ή τρίτων και διαθέτουν κάποιο βαθμό ελέγχου των ενεργειών τους και της εσωτερικής τους κατάστασης</a:t>
            </a:r>
          </a:p>
          <a:p>
            <a:endParaRPr lang="el-GR" sz="2800" i="1" dirty="0"/>
          </a:p>
          <a:p>
            <a:r>
              <a:rPr lang="el-GR" sz="2800" i="1" dirty="0"/>
              <a:t>-αυτόβουλη δράση: οι πράκτορες δεν ενεργούν μόνο αντιδρώντας σε ερεθίσματα από το περιβάλλον, είναι ικανοί να επιδείξουν </a:t>
            </a:r>
            <a:r>
              <a:rPr lang="el-GR" sz="2800" i="1" dirty="0" err="1"/>
              <a:t>στοχευμένη</a:t>
            </a:r>
            <a:r>
              <a:rPr lang="el-GR" sz="2800" i="1" dirty="0"/>
              <a:t> συμπεριφορά αναλαμβάνοντας πρωτοβουλία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794191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Αυτόνομοι πράκτορες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z="2000" i="1" dirty="0" smtClean="0"/>
              <a:t>έχουν </a:t>
            </a:r>
            <a:r>
              <a:rPr lang="el-GR" sz="2000" i="1" dirty="0"/>
              <a:t>τη δυνατότητα να </a:t>
            </a:r>
            <a:r>
              <a:rPr lang="el-GR" sz="2000" b="1" i="1" dirty="0"/>
              <a:t>παράγουν δικούς τους </a:t>
            </a:r>
            <a:r>
              <a:rPr lang="el-GR" sz="2000" i="1" dirty="0"/>
              <a:t>στόχους, να επιλέγουν μεταξύ πολλαπλών εναλλακτικών στόχων και να προσεταιρίζονται στόχους άλλων πρακτόρων, οι οποίοι λειτουργούν και προς το δικό τους όφελος</a:t>
            </a:r>
            <a:r>
              <a:rPr lang="el-GR" sz="2000" i="1" dirty="0" smtClean="0"/>
              <a:t>.</a:t>
            </a:r>
            <a:r>
              <a:rPr lang="en-US" sz="2000" i="1" dirty="0" smtClean="0"/>
              <a:t> (Luck, Munroe, </a:t>
            </a:r>
            <a:r>
              <a:rPr lang="en-US" sz="2000" i="1" dirty="0" err="1" smtClean="0"/>
              <a:t>D’Inverno</a:t>
            </a:r>
            <a:r>
              <a:rPr lang="en-US" sz="2000" i="1" dirty="0"/>
              <a:t> </a:t>
            </a:r>
            <a:r>
              <a:rPr lang="en-US" sz="2000" i="1" dirty="0" smtClean="0"/>
              <a:t>2003)</a:t>
            </a:r>
            <a:endParaRPr lang="el-GR" sz="2000" i="1" dirty="0" smtClean="0"/>
          </a:p>
          <a:p>
            <a:endParaRPr lang="el-GR" sz="2000" i="1" dirty="0" smtClean="0"/>
          </a:p>
          <a:p>
            <a:r>
              <a:rPr lang="el-GR" sz="2000" i="1" dirty="0" smtClean="0"/>
              <a:t>ένα σύστημα το οποίο είναι "τοποθετημένο" </a:t>
            </a:r>
            <a:r>
              <a:rPr lang="el-GR" sz="2000" i="1" dirty="0"/>
              <a:t>(</a:t>
            </a:r>
            <a:r>
              <a:rPr lang="en-US" sz="2000" i="1" dirty="0"/>
              <a:t>situated</a:t>
            </a:r>
            <a:r>
              <a:rPr lang="el-GR" sz="2000" i="1" dirty="0"/>
              <a:t>) εντός ενός περιβάλλοντος, από το οποίο έχει τη δυνατότητα να αντλεί πληροφορία μέσω των αισθητήρων του και να ενεργεί πάνω του, προσπαθώντας να επιτύχει το </a:t>
            </a:r>
            <a:r>
              <a:rPr lang="el-GR" sz="2000" b="1" i="1" dirty="0"/>
              <a:t>δικό του</a:t>
            </a:r>
            <a:r>
              <a:rPr lang="el-GR" sz="2000" i="1" dirty="0"/>
              <a:t> σύνολο στόχων</a:t>
            </a:r>
            <a:r>
              <a:rPr lang="el-GR" sz="2000" i="1" dirty="0" smtClean="0"/>
              <a:t>. (</a:t>
            </a:r>
            <a:r>
              <a:rPr lang="en-US" sz="2000" i="1" dirty="0" smtClean="0"/>
              <a:t>Franklin &amp; </a:t>
            </a:r>
            <a:r>
              <a:rPr lang="en-US" sz="2000" i="1" dirty="0" err="1" smtClean="0"/>
              <a:t>Graesser</a:t>
            </a:r>
            <a:r>
              <a:rPr lang="en-US" sz="2000" i="1" dirty="0" smtClean="0"/>
              <a:t> 1996)</a:t>
            </a:r>
            <a:endParaRPr lang="el-GR" sz="2000" i="1" dirty="0"/>
          </a:p>
          <a:p>
            <a:endParaRPr lang="el-GR" sz="2000" i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996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Ενσώματοι και εγκατεστημένοι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z="2400" i="1" dirty="0"/>
              <a:t>“Η νοημοσύνη δεν μπορεί απλά να υπάρχει με τη μορφή ενός αφηρημένου αλγορίθμου, αντίθετα απαιτεί μια φυσική υπόσταση, δηλαδή ένα </a:t>
            </a:r>
            <a:r>
              <a:rPr lang="el-GR" sz="2400" i="1" dirty="0" smtClean="0"/>
              <a:t>σώμα” </a:t>
            </a:r>
            <a:r>
              <a:rPr lang="en-US" sz="1800" dirty="0" smtClean="0"/>
              <a:t>(Pfeiffer </a:t>
            </a:r>
            <a:r>
              <a:rPr lang="en-US" sz="1800" dirty="0"/>
              <a:t>and </a:t>
            </a:r>
            <a:r>
              <a:rPr lang="en-US" sz="1800" dirty="0" err="1"/>
              <a:t>Scheier</a:t>
            </a:r>
            <a:r>
              <a:rPr lang="el-GR" sz="1800" dirty="0"/>
              <a:t>, </a:t>
            </a:r>
            <a:r>
              <a:rPr lang="el-GR" sz="1800" dirty="0" smtClean="0"/>
              <a:t>1999</a:t>
            </a:r>
            <a:r>
              <a:rPr lang="en-US" sz="1800" dirty="0" smtClean="0"/>
              <a:t>)</a:t>
            </a:r>
          </a:p>
          <a:p>
            <a:endParaRPr lang="en-US" sz="1800" dirty="0"/>
          </a:p>
          <a:p>
            <a:r>
              <a:rPr lang="en-US" sz="2800" dirty="0" smtClean="0"/>
              <a:t>Embodied and Situated Agents</a:t>
            </a:r>
          </a:p>
          <a:p>
            <a:r>
              <a:rPr lang="en-US" sz="2000" dirty="0" smtClean="0"/>
              <a:t>O </a:t>
            </a:r>
            <a:r>
              <a:rPr lang="el-GR" sz="2000" dirty="0" smtClean="0"/>
              <a:t>ευφυής πράκτορας νοείται ως </a:t>
            </a:r>
            <a:r>
              <a:rPr lang="el-GR" sz="2000" b="1" dirty="0" smtClean="0"/>
              <a:t>εγκατεστημένος</a:t>
            </a:r>
            <a:r>
              <a:rPr lang="el-GR" sz="2000" dirty="0" smtClean="0"/>
              <a:t> (</a:t>
            </a:r>
            <a:r>
              <a:rPr lang="en-US" sz="2000" dirty="0" smtClean="0"/>
              <a:t>situated) </a:t>
            </a:r>
            <a:r>
              <a:rPr lang="el-GR" sz="2000" dirty="0" smtClean="0"/>
              <a:t>σε ένα (φυσικό ή εικονικό) περιβάλλον, με το οποίο αλληλεπιδρά</a:t>
            </a:r>
          </a:p>
          <a:p>
            <a:r>
              <a:rPr lang="el-GR" sz="2000" dirty="0" smtClean="0"/>
              <a:t>Αυτό απαιτεί να είναι </a:t>
            </a:r>
            <a:r>
              <a:rPr lang="el-GR" sz="2000" b="1" dirty="0" smtClean="0"/>
              <a:t>ενσώματος</a:t>
            </a:r>
            <a:r>
              <a:rPr lang="en-US" sz="2000" b="1" dirty="0" smtClean="0"/>
              <a:t> </a:t>
            </a:r>
            <a:r>
              <a:rPr lang="en-US" sz="2000" dirty="0" smtClean="0"/>
              <a:t>(embodied)</a:t>
            </a:r>
            <a:r>
              <a:rPr lang="el-GR" sz="2000" dirty="0" smtClean="0"/>
              <a:t>,</a:t>
            </a:r>
            <a:r>
              <a:rPr lang="el-GR" sz="2000" b="1" dirty="0" smtClean="0"/>
              <a:t> </a:t>
            </a:r>
            <a:r>
              <a:rPr lang="el-GR" sz="2000" dirty="0" smtClean="0"/>
              <a:t>ώστε να διαθέτει τα απαραίτητα εργαλεία να δέχεται είσοδο από το περιβάλλον (αισθητήρες) και να επιδρά σε αυτό (</a:t>
            </a:r>
            <a:r>
              <a:rPr lang="el-GR" sz="2000" dirty="0" err="1" smtClean="0"/>
              <a:t>επιδραστές</a:t>
            </a:r>
            <a:r>
              <a:rPr lang="el-GR" sz="2000" dirty="0" smtClean="0"/>
              <a:t>)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863409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Κατηγορίες πρακτόρων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Βιομηχανικά Ρομπότ</a:t>
            </a:r>
          </a:p>
          <a:p>
            <a:r>
              <a:rPr lang="el-GR" dirty="0" smtClean="0"/>
              <a:t>Ολοκληρωμένοι Αισθητήρες/ελεγκτές (πχ </a:t>
            </a:r>
            <a:r>
              <a:rPr lang="el-GR" dirty="0" err="1" smtClean="0"/>
              <a:t>συστημα</a:t>
            </a:r>
            <a:r>
              <a:rPr lang="el-GR" dirty="0" smtClean="0"/>
              <a:t> συναγερμού)</a:t>
            </a:r>
          </a:p>
          <a:p>
            <a:r>
              <a:rPr lang="el-GR" dirty="0" smtClean="0"/>
              <a:t>Αυτόνομα οχήματα και συσκευές</a:t>
            </a:r>
          </a:p>
          <a:p>
            <a:r>
              <a:rPr lang="el-GR" dirty="0" smtClean="0"/>
              <a:t>Ζωόμορφα/ανθρωπόμορφα ρομπότ</a:t>
            </a:r>
          </a:p>
          <a:p>
            <a:r>
              <a:rPr lang="el-GR" dirty="0" smtClean="0"/>
              <a:t>Διαλογικοί πράκτορες</a:t>
            </a:r>
          </a:p>
          <a:p>
            <a:r>
              <a:rPr lang="el-GR" dirty="0" smtClean="0"/>
              <a:t>Εικονικοί πράκτορες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450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Επισκόπηση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Ευφυείς πράκτορες</a:t>
            </a:r>
          </a:p>
          <a:p>
            <a:r>
              <a:rPr lang="el-GR" dirty="0" smtClean="0"/>
              <a:t>Εικονικοί Πράκτορες</a:t>
            </a:r>
          </a:p>
          <a:p>
            <a:r>
              <a:rPr lang="el-GR" dirty="0" smtClean="0"/>
              <a:t>Πρόσθετες απαιτήσεις</a:t>
            </a:r>
          </a:p>
          <a:p>
            <a:r>
              <a:rPr lang="el-GR" dirty="0" smtClean="0"/>
              <a:t>Ο ρόλος του συναισθήματος</a:t>
            </a:r>
          </a:p>
          <a:p>
            <a:r>
              <a:rPr lang="el-GR" dirty="0"/>
              <a:t>Συναισθηματική υπολογιστική</a:t>
            </a:r>
          </a:p>
          <a:p>
            <a:r>
              <a:rPr lang="el-GR" dirty="0" smtClean="0"/>
              <a:t>Θεωρίες και προσεγγίσεις</a:t>
            </a:r>
          </a:p>
          <a:p>
            <a:r>
              <a:rPr lang="el-GR" dirty="0" smtClean="0"/>
              <a:t>Παραδείγματα</a:t>
            </a:r>
          </a:p>
          <a:p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028640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Agents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469904"/>
          </a:xfrm>
        </p:spPr>
        <p:txBody>
          <a:bodyPr>
            <a:normAutofit/>
          </a:bodyPr>
          <a:lstStyle/>
          <a:p>
            <a:r>
              <a:rPr lang="en-US" dirty="0" smtClean="0"/>
              <a:t>Video:</a:t>
            </a:r>
            <a:r>
              <a:rPr lang="el-GR" dirty="0" smtClean="0"/>
              <a:t> </a:t>
            </a:r>
            <a:r>
              <a:rPr lang="en-US" dirty="0" smtClean="0"/>
              <a:t>V1</a:t>
            </a:r>
            <a:r>
              <a:rPr lang="el-GR" dirty="0" smtClean="0"/>
              <a:t> – </a:t>
            </a:r>
            <a:r>
              <a:rPr lang="en-US" dirty="0" smtClean="0"/>
              <a:t>agent flock</a:t>
            </a:r>
          </a:p>
          <a:p>
            <a:r>
              <a:rPr lang="en-US" dirty="0" smtClean="0"/>
              <a:t>Video: V2 – Big Dog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2891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Ευφυείς εικονικοί πράκτορες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Intelligent Virtual Agents (IVAs)</a:t>
            </a:r>
          </a:p>
          <a:p>
            <a:pPr lvl="1"/>
            <a:r>
              <a:rPr lang="el-GR" dirty="0" smtClean="0"/>
              <a:t>Ενσώματοι ευφυείς πράκτορες λογισμικού, εγκατεστημένοι σε γραφικούς, συνθετικούς κόσμους με τους οποίους μπορούν να αλληλεπιδρούν</a:t>
            </a:r>
          </a:p>
          <a:p>
            <a:pPr lvl="1"/>
            <a:r>
              <a:rPr lang="el-GR" dirty="0" smtClean="0"/>
              <a:t>Μπορεί να είναι ανθρωπόμορφοι, ζωόμορφοι, μηχανικοί ή εντελώς φανταστικοί</a:t>
            </a:r>
          </a:p>
          <a:p>
            <a:pPr lvl="1"/>
            <a:r>
              <a:rPr lang="el-GR" dirty="0" smtClean="0"/>
              <a:t>Η αναπαράσταση μπορεί να είναι 2</a:t>
            </a:r>
            <a:r>
              <a:rPr lang="en-US" dirty="0" smtClean="0"/>
              <a:t>D </a:t>
            </a:r>
            <a:r>
              <a:rPr lang="el-GR" dirty="0" smtClean="0"/>
              <a:t>ή (συνήθως) 3</a:t>
            </a:r>
            <a:r>
              <a:rPr lang="en-US" dirty="0" smtClean="0"/>
              <a:t>D</a:t>
            </a:r>
          </a:p>
          <a:p>
            <a:pPr lvl="1"/>
            <a:endParaRPr lang="en-US" dirty="0"/>
          </a:p>
          <a:p>
            <a:pPr lvl="1"/>
            <a:r>
              <a:rPr lang="el-GR" dirty="0"/>
              <a:t>Οι χώροι (κόσμοι) ονομάζονται </a:t>
            </a:r>
            <a:r>
              <a:rPr lang="en-US" dirty="0"/>
              <a:t>IVEs (Intelligent Virtual Environments)</a:t>
            </a:r>
            <a:endParaRPr lang="el-GR" dirty="0"/>
          </a:p>
          <a:p>
            <a:pPr lvl="1"/>
            <a:endParaRPr lang="en-US" dirty="0" smtClean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6086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Virtual Environment</a:t>
            </a:r>
            <a:endParaRPr lang="el-GR" dirty="0"/>
          </a:p>
        </p:txBody>
      </p:sp>
      <p:pic>
        <p:nvPicPr>
          <p:cNvPr id="51202" name="Picture 2" descr="http://www.ni.com/cms/images/devzone/pub/Page31_Image1_Q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74876"/>
            <a:ext cx="66675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298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Εικονική Πραγματικότητα (</a:t>
            </a:r>
            <a:r>
              <a:rPr lang="en-US" dirty="0" smtClean="0"/>
              <a:t>Virtual Reality)</a:t>
            </a:r>
            <a:endParaRPr lang="el-GR" dirty="0"/>
          </a:p>
        </p:txBody>
      </p:sp>
      <p:pic>
        <p:nvPicPr>
          <p:cNvPr id="52226" name="Picture 2" descr="http://www.cs.utah.edu/research/areas/ve/images/VR_Photo_po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982568" cy="45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25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Εικονικό περιβάλλον </a:t>
            </a:r>
            <a:r>
              <a:rPr lang="el-GR" dirty="0" err="1" smtClean="0"/>
              <a:t>εμβύθισης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788024" y="1556792"/>
            <a:ext cx="4017648" cy="45422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Immersive intelligent virtual environment</a:t>
            </a:r>
            <a:endParaRPr lang="el-GR" dirty="0" smtClean="0"/>
          </a:p>
          <a:p>
            <a:r>
              <a:rPr lang="en-US" sz="2000" i="1" dirty="0" err="1" smtClean="0"/>
              <a:t>Salford</a:t>
            </a:r>
            <a:r>
              <a:rPr lang="en-US" sz="2000" i="1" dirty="0" smtClean="0"/>
              <a:t> University, 2003</a:t>
            </a:r>
          </a:p>
          <a:p>
            <a:pPr lvl="1"/>
            <a:r>
              <a:rPr lang="el-GR" dirty="0" smtClean="0"/>
              <a:t>Σύνθετη περίπτωση </a:t>
            </a:r>
            <a:r>
              <a:rPr lang="en-US" dirty="0" smtClean="0"/>
              <a:t>VE</a:t>
            </a:r>
            <a:endParaRPr lang="el-GR" dirty="0" smtClean="0"/>
          </a:p>
          <a:p>
            <a:pPr lvl="1"/>
            <a:r>
              <a:rPr lang="el-GR" dirty="0" smtClean="0"/>
              <a:t>Προβολή σε 4 επιφάνειες</a:t>
            </a:r>
          </a:p>
          <a:p>
            <a:pPr lvl="1"/>
            <a:r>
              <a:rPr lang="el-GR" dirty="0" smtClean="0"/>
              <a:t>Τρισδιάστατη</a:t>
            </a:r>
            <a:endParaRPr lang="el-GR" dirty="0"/>
          </a:p>
          <a:p>
            <a:pPr lvl="1"/>
            <a:r>
              <a:rPr lang="el-GR" dirty="0" smtClean="0"/>
              <a:t>Χρήση ειδικών συσκευών (γυαλιά </a:t>
            </a:r>
            <a:r>
              <a:rPr lang="en-US" dirty="0" smtClean="0"/>
              <a:t>3D</a:t>
            </a:r>
            <a:r>
              <a:rPr lang="el-GR" dirty="0" smtClean="0"/>
              <a:t> και αισθητήρες κίνησης)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l-GR" dirty="0" smtClean="0"/>
              <a:t>Το κόστος έκτοτε έχει μειωθεί πολύ</a:t>
            </a:r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pPr marL="274320" lvl="1" indent="0">
              <a:buNone/>
            </a:pPr>
            <a:endParaRPr lang="el-GR" dirty="0" smtClean="0"/>
          </a:p>
        </p:txBody>
      </p:sp>
      <p:pic>
        <p:nvPicPr>
          <p:cNvPr id="4" name="Εικόνα 3" descr="carlo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104456" cy="4548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597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Επιτραπέζια (</a:t>
            </a:r>
            <a:r>
              <a:rPr lang="en-US" dirty="0" smtClean="0"/>
              <a:t>desktop) </a:t>
            </a:r>
            <a:r>
              <a:rPr lang="el-GR" dirty="0" smtClean="0"/>
              <a:t>εικονική πραγματικότητα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Δεν υπάρχει </a:t>
            </a:r>
            <a:r>
              <a:rPr lang="el-GR" dirty="0" err="1" smtClean="0"/>
              <a:t>εμβύθιση</a:t>
            </a:r>
            <a:r>
              <a:rPr lang="el-GR" dirty="0" smtClean="0"/>
              <a:t> του χρήστη</a:t>
            </a:r>
          </a:p>
          <a:p>
            <a:r>
              <a:rPr lang="el-GR" dirty="0" smtClean="0"/>
              <a:t>Χρησιμοποιεί απλές συσκευές προσιτές σε όλους</a:t>
            </a:r>
          </a:p>
          <a:p>
            <a:endParaRPr lang="el-GR" dirty="0"/>
          </a:p>
          <a:p>
            <a:r>
              <a:rPr lang="el-GR" dirty="0" smtClean="0"/>
              <a:t>Τα τελευταία χρόνια τα όρια μεταξύ </a:t>
            </a:r>
            <a:r>
              <a:rPr lang="en-US" dirty="0" smtClean="0"/>
              <a:t>immersive </a:t>
            </a:r>
            <a:r>
              <a:rPr lang="el-GR" dirty="0" smtClean="0"/>
              <a:t>και </a:t>
            </a:r>
            <a:r>
              <a:rPr lang="en-US" dirty="0" smtClean="0"/>
              <a:t>desktop </a:t>
            </a:r>
            <a:r>
              <a:rPr lang="el-GR" dirty="0" smtClean="0"/>
              <a:t>δεν είναι ευδιάκριτα:</a:t>
            </a:r>
          </a:p>
          <a:p>
            <a:pPr lvl="1"/>
            <a:r>
              <a:rPr lang="el-GR" dirty="0" smtClean="0"/>
              <a:t>Συσκευές τύπου </a:t>
            </a:r>
            <a:r>
              <a:rPr lang="en-US" dirty="0" smtClean="0"/>
              <a:t>Kinect/Wii/</a:t>
            </a:r>
            <a:r>
              <a:rPr lang="en-US" dirty="0" err="1" smtClean="0"/>
              <a:t>LeapMotion</a:t>
            </a:r>
            <a:endParaRPr lang="en-US" dirty="0" smtClean="0"/>
          </a:p>
          <a:p>
            <a:pPr lvl="1"/>
            <a:r>
              <a:rPr lang="el-GR" dirty="0" smtClean="0"/>
              <a:t>Διάθεση στην αγορά 3</a:t>
            </a:r>
            <a:r>
              <a:rPr lang="en-US" dirty="0" smtClean="0"/>
              <a:t>D TVs, 3D Glasses, </a:t>
            </a:r>
            <a:r>
              <a:rPr lang="el-GR" dirty="0" err="1" smtClean="0"/>
              <a:t>πολυκάναλα</a:t>
            </a:r>
            <a:r>
              <a:rPr lang="el-GR" dirty="0" smtClean="0"/>
              <a:t> συστήματα ήχου</a:t>
            </a:r>
          </a:p>
          <a:p>
            <a:pPr lvl="1"/>
            <a:endParaRPr lang="el-GR" dirty="0"/>
          </a:p>
          <a:p>
            <a:pPr lvl="1"/>
            <a:r>
              <a:rPr lang="el-GR" dirty="0" smtClean="0"/>
              <a:t>Στο προσεχές μέλλον το κόστος της τεχνολογίας θα είναι αρκετά χαμηλό</a:t>
            </a:r>
          </a:p>
          <a:p>
            <a:pPr lvl="1"/>
            <a:r>
              <a:rPr lang="el-GR" dirty="0" smtClean="0"/>
              <a:t>(</a:t>
            </a:r>
            <a:r>
              <a:rPr lang="en-US" dirty="0" smtClean="0"/>
              <a:t>VR Helmets- 2000: 5000</a:t>
            </a:r>
            <a:r>
              <a:rPr lang="el-GR" dirty="0" smtClean="0"/>
              <a:t>€, </a:t>
            </a:r>
            <a:r>
              <a:rPr lang="en-US" dirty="0" smtClean="0"/>
              <a:t>Oculus Rift – 2014: 500</a:t>
            </a:r>
            <a:r>
              <a:rPr lang="el-GR" dirty="0" smtClean="0"/>
              <a:t>€)</a:t>
            </a:r>
          </a:p>
          <a:p>
            <a:pPr lvl="1"/>
            <a:r>
              <a:rPr lang="el-GR" dirty="0" smtClean="0"/>
              <a:t>(</a:t>
            </a:r>
            <a:r>
              <a:rPr lang="en-US" dirty="0" smtClean="0"/>
              <a:t>40” Desktop 3D systems – 2000: 10.000</a:t>
            </a:r>
            <a:r>
              <a:rPr lang="el-GR" dirty="0" smtClean="0"/>
              <a:t>€, </a:t>
            </a:r>
            <a:r>
              <a:rPr lang="en-US" dirty="0" smtClean="0"/>
              <a:t>3D TV + Kinect-2014: 800</a:t>
            </a:r>
            <a:r>
              <a:rPr lang="el-GR" dirty="0" smtClean="0"/>
              <a:t>€)</a:t>
            </a:r>
            <a:endParaRPr lang="en-US" dirty="0" smtClean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3481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Περιπτώσεις εφαρμογής ευφυών εικονικών πρακτόρων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Εκπαίδευση</a:t>
            </a:r>
          </a:p>
          <a:p>
            <a:r>
              <a:rPr lang="el-GR" dirty="0" smtClean="0"/>
              <a:t>Ηλεκτρονικά παιχνίδια</a:t>
            </a:r>
          </a:p>
          <a:p>
            <a:r>
              <a:rPr lang="el-GR" dirty="0" smtClean="0"/>
              <a:t>Αλληλεπιδραστικές ταινίες/εικονική εξιστόρηση</a:t>
            </a:r>
          </a:p>
          <a:p>
            <a:r>
              <a:rPr lang="el-GR" dirty="0" smtClean="0"/>
              <a:t>Ηλεκτρονικό εμπόριο/εξυπηρέτηση πελατών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2303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Chatterbots</a:t>
            </a:r>
            <a:r>
              <a:rPr lang="en-US" sz="2400" dirty="0" smtClean="0"/>
              <a:t>/ECAs (Embodied Conversational Agents)</a:t>
            </a:r>
            <a:endParaRPr lang="el-GR" sz="2400" dirty="0"/>
          </a:p>
        </p:txBody>
      </p:sp>
      <p:pic>
        <p:nvPicPr>
          <p:cNvPr id="47106" name="Picture 2" descr="http://www.chatbots.org/images/news/Micro-Age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449615"/>
            <a:ext cx="5792264" cy="413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1640" y="5945469"/>
            <a:ext cx="4139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VideoV5 </a:t>
            </a:r>
            <a:r>
              <a:rPr lang="en-US" dirty="0" smtClean="0"/>
              <a:t>– Boston Museum </a:t>
            </a:r>
            <a:r>
              <a:rPr lang="en-US" dirty="0" err="1" smtClean="0"/>
              <a:t>Chatterbot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1603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Εκπαιδευτικές εφαρμογές</a:t>
            </a:r>
            <a:endParaRPr lang="el-GR" dirty="0"/>
          </a:p>
        </p:txBody>
      </p:sp>
      <p:pic>
        <p:nvPicPr>
          <p:cNvPr id="3" name="Picture 2" descr="http://a.fsdn.com/con/app/proj/fearnot/screenshots/138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576664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163735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VICTEC Project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0441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Characters</a:t>
            </a:r>
            <a:endParaRPr lang="el-GR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15097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http://webneel.com/daily/sites/default/files/images/daily/02-2013/13-3dsmax-3d-game-character-de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428" y="1844824"/>
            <a:ext cx="5086028" cy="413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52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Ευφυείς πράκτορες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400" b="1" i="1" dirty="0" smtClean="0"/>
              <a:t>Ορισμός 1</a:t>
            </a:r>
            <a:r>
              <a:rPr lang="el-GR" sz="2400" dirty="0" smtClean="0"/>
              <a:t>: Συστήματα </a:t>
            </a:r>
            <a:r>
              <a:rPr lang="el-GR" sz="2400" dirty="0"/>
              <a:t>(υλικού ή λογισμικού) τα οποία έχουν την ικανότητα να αποφασίζουν και να ενεργούν για λογαριασμό του χρήστη </a:t>
            </a:r>
            <a:endParaRPr lang="en-US" sz="2400" dirty="0"/>
          </a:p>
          <a:p>
            <a:endParaRPr lang="en-US" sz="2400" dirty="0" smtClean="0"/>
          </a:p>
          <a:p>
            <a:r>
              <a:rPr lang="el-GR" sz="2400" b="1" i="1" dirty="0"/>
              <a:t>Ορισμός </a:t>
            </a:r>
            <a:r>
              <a:rPr lang="el-GR" sz="2400" b="1" i="1" dirty="0" smtClean="0"/>
              <a:t>2: </a:t>
            </a:r>
            <a:r>
              <a:rPr lang="el-GR" sz="2400" dirty="0" smtClean="0"/>
              <a:t>συστήματα </a:t>
            </a:r>
            <a:r>
              <a:rPr lang="el-GR" sz="2400" dirty="0"/>
              <a:t>εφοδιασμένα με ένα σύνολο </a:t>
            </a:r>
            <a:r>
              <a:rPr lang="el-GR" sz="2400" b="1" i="1" dirty="0"/>
              <a:t>αισθητήρων</a:t>
            </a:r>
            <a:r>
              <a:rPr lang="el-GR" sz="2400" dirty="0"/>
              <a:t> </a:t>
            </a:r>
            <a:r>
              <a:rPr lang="en-US" sz="2400" dirty="0" smtClean="0"/>
              <a:t>(sensors) </a:t>
            </a:r>
            <a:r>
              <a:rPr lang="el-GR" sz="2400" dirty="0" smtClean="0"/>
              <a:t>μέσω </a:t>
            </a:r>
            <a:r>
              <a:rPr lang="el-GR" sz="2400" dirty="0"/>
              <a:t>των οποίων μπορούν να δέχονται </a:t>
            </a:r>
            <a:r>
              <a:rPr lang="el-GR" sz="2400" b="1" i="1" dirty="0"/>
              <a:t>ερεθίσματα</a:t>
            </a:r>
            <a:r>
              <a:rPr lang="el-GR" sz="2400" i="1" dirty="0"/>
              <a:t> </a:t>
            </a:r>
            <a:r>
              <a:rPr lang="en-US" sz="2400" i="1" dirty="0" smtClean="0"/>
              <a:t>(stimuli) </a:t>
            </a:r>
            <a:r>
              <a:rPr lang="el-GR" sz="2400" dirty="0" smtClean="0"/>
              <a:t>από </a:t>
            </a:r>
            <a:r>
              <a:rPr lang="el-GR" sz="2400" dirty="0"/>
              <a:t>το </a:t>
            </a:r>
            <a:r>
              <a:rPr lang="el-GR" sz="2400" i="1" dirty="0"/>
              <a:t>περιβάλλον</a:t>
            </a:r>
            <a:r>
              <a:rPr lang="el-GR" sz="2400" dirty="0"/>
              <a:t> στο οποίο ανήκουν και να </a:t>
            </a:r>
            <a:r>
              <a:rPr lang="el-GR" sz="2400" i="1" dirty="0"/>
              <a:t>ενεργούν </a:t>
            </a:r>
            <a:r>
              <a:rPr lang="el-GR" sz="2400" dirty="0"/>
              <a:t>πάνω σε αυτό </a:t>
            </a:r>
            <a:r>
              <a:rPr lang="el-GR" sz="2400" dirty="0" smtClean="0"/>
              <a:t>προκειμένου να πετύχουν τους </a:t>
            </a:r>
            <a:r>
              <a:rPr lang="el-GR" sz="2400" b="1" dirty="0" smtClean="0"/>
              <a:t>στόχους </a:t>
            </a:r>
            <a:r>
              <a:rPr lang="el-GR" sz="2400" dirty="0" smtClean="0"/>
              <a:t>τους</a:t>
            </a:r>
            <a:r>
              <a:rPr lang="en-US" sz="2400" dirty="0" smtClean="0"/>
              <a:t> </a:t>
            </a:r>
            <a:r>
              <a:rPr lang="en-US" sz="2400" i="1" dirty="0" smtClean="0"/>
              <a:t>(goals)</a:t>
            </a:r>
            <a:r>
              <a:rPr lang="el-GR" sz="2400" dirty="0" smtClean="0"/>
              <a:t>, μέσω </a:t>
            </a:r>
            <a:r>
              <a:rPr lang="el-GR" sz="2400" b="1" i="1" dirty="0"/>
              <a:t>επιδραστών</a:t>
            </a:r>
            <a:r>
              <a:rPr lang="el-GR" sz="2400" i="1" dirty="0"/>
              <a:t> (effectors</a:t>
            </a:r>
            <a:r>
              <a:rPr lang="el-GR" sz="2400" i="1" dirty="0" smtClean="0"/>
              <a:t>).</a:t>
            </a:r>
            <a:endParaRPr lang="en-US" sz="2400" i="1" dirty="0" smtClean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085660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Νέες τεχνολογίες, νέα προβλήματα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Αρχικά ελκυστικοί για το χρήστη (νεωτερισμός)</a:t>
            </a:r>
          </a:p>
          <a:p>
            <a:endParaRPr lang="el-GR" dirty="0" smtClean="0"/>
          </a:p>
          <a:p>
            <a:r>
              <a:rPr lang="el-GR" dirty="0" smtClean="0"/>
              <a:t>Εύκολα γίνονται ενοχλητικοί</a:t>
            </a:r>
            <a:endParaRPr lang="el-GR" dirty="0"/>
          </a:p>
          <a:p>
            <a:r>
              <a:rPr lang="el-GR" dirty="0" smtClean="0"/>
              <a:t>Αυξημένες απαιτήσεις εκ μέρους του χρήστη</a:t>
            </a:r>
            <a:endParaRPr lang="en-US" dirty="0" smtClean="0"/>
          </a:p>
          <a:p>
            <a:r>
              <a:rPr lang="el-GR" dirty="0" smtClean="0"/>
              <a:t>Απαντήσεις/απόκριση συχνά ρομποτική και ψυχρή</a:t>
            </a:r>
          </a:p>
        </p:txBody>
      </p:sp>
    </p:spTree>
    <p:extLst>
      <p:ext uri="{BB962C8B-B14F-4D97-AF65-F5344CB8AC3E}">
        <p14:creationId xmlns:p14="http://schemas.microsoft.com/office/powerpoint/2010/main" val="3585130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Media equation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Reeves </a:t>
            </a:r>
            <a:r>
              <a:rPr lang="en-GB" dirty="0"/>
              <a:t>&amp; </a:t>
            </a:r>
            <a:r>
              <a:rPr lang="en-GB" dirty="0" err="1"/>
              <a:t>Nass</a:t>
            </a:r>
            <a:r>
              <a:rPr lang="en-GB" dirty="0"/>
              <a:t>: Media equation </a:t>
            </a:r>
            <a:endParaRPr lang="en-GB" dirty="0" smtClean="0"/>
          </a:p>
          <a:p>
            <a:r>
              <a:rPr lang="el-GR" i="1" dirty="0" smtClean="0"/>
              <a:t>Οι άνθρωποι τείνουν να αντιμετωπίζουν τους υπολογιστές σαν ανθρώπους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 smtClean="0"/>
              <a:t>Εφαρμόζουν κοινωνικούς κανόνες ανθρώπινης επικοινωνίας στις μηχανές</a:t>
            </a:r>
          </a:p>
          <a:p>
            <a:pPr lvl="1"/>
            <a:r>
              <a:rPr lang="el-GR" dirty="0" smtClean="0"/>
              <a:t>Αντιδρούν σε κοινωνικά σήματα που στέλνει το σύστημα</a:t>
            </a:r>
          </a:p>
          <a:p>
            <a:pPr lvl="1"/>
            <a:r>
              <a:rPr lang="el-GR" dirty="0" smtClean="0"/>
              <a:t>Περιμένουν από το σύστημα να αντιδρά στα δικά τους σήματα</a:t>
            </a:r>
          </a:p>
          <a:p>
            <a:pPr lvl="1"/>
            <a:r>
              <a:rPr lang="el-GR" dirty="0" smtClean="0"/>
              <a:t>Δεν αντιλαμβάνονται ως ευφυή συστήματα που δεν αναγνωρίζουν τα κοινωνικά τους σήματα</a:t>
            </a:r>
            <a:r>
              <a:rPr lang="en-US" dirty="0" smtClean="0"/>
              <a:t> </a:t>
            </a:r>
            <a:endParaRPr lang="en-US" dirty="0"/>
          </a:p>
          <a:p>
            <a:endParaRPr lang="en-GB" i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7046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Ρεαλισμός και </a:t>
            </a:r>
            <a:r>
              <a:rPr lang="el-GR" dirty="0" err="1" smtClean="0"/>
              <a:t>πιστευτότητα</a:t>
            </a:r>
            <a:endParaRPr lang="el-GR" dirty="0"/>
          </a:p>
        </p:txBody>
      </p:sp>
      <p:pic>
        <p:nvPicPr>
          <p:cNvPr id="4" name="Εικόνα 3" descr="http://www.chinadaily.com.cn/photo/2006-10/31/xin_0810033116216562346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946550" cy="3828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501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κοιλάδα του αλλόκοτου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469904"/>
          </a:xfrm>
        </p:spPr>
        <p:txBody>
          <a:bodyPr/>
          <a:lstStyle/>
          <a:p>
            <a:r>
              <a:rPr lang="en-US" dirty="0" smtClean="0"/>
              <a:t>The Uncanny Valley (Mori,1970)</a:t>
            </a:r>
            <a:endParaRPr lang="el-GR" dirty="0" smtClean="0"/>
          </a:p>
          <a:p>
            <a:pPr lvl="1"/>
            <a:r>
              <a:rPr lang="el-GR" dirty="0" smtClean="0"/>
              <a:t>Ο ρεαλισμός στην εμφάνιση δεν σχετίζεται αναλογικά με το πόσο αποδεκτό (πιστευτό) γίνεται ένα ανθρώπινο ομοίωμα</a:t>
            </a:r>
          </a:p>
          <a:p>
            <a:pPr lvl="1"/>
            <a:endParaRPr lang="el-GR" dirty="0"/>
          </a:p>
        </p:txBody>
      </p:sp>
      <p:pic>
        <p:nvPicPr>
          <p:cNvPr id="6" name="Εικόνα 5" descr="450px-Mori_Uncanny_Valle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88043"/>
            <a:ext cx="4628814" cy="36134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23528" y="2852936"/>
            <a:ext cx="3888432" cy="353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lvl="1" indent="-274320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lang="el-GR" sz="1600" dirty="0">
                <a:solidFill>
                  <a:schemeClr val="tx2"/>
                </a:solidFill>
              </a:rPr>
              <a:t>Υπάρχει μια περιοχή όπου ο ρεαλισμός αποβαίνει εις βάρος της </a:t>
            </a:r>
            <a:r>
              <a:rPr lang="el-GR" sz="1600" dirty="0" err="1">
                <a:solidFill>
                  <a:schemeClr val="tx2"/>
                </a:solidFill>
              </a:rPr>
              <a:t>πιστευτότητας</a:t>
            </a:r>
            <a:endParaRPr lang="el-GR" sz="1600" dirty="0">
              <a:solidFill>
                <a:schemeClr val="tx2"/>
              </a:solidFill>
            </a:endParaRPr>
          </a:p>
          <a:p>
            <a:pPr marL="548640" lvl="1" indent="-274320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lang="el-GR" sz="1600" dirty="0">
                <a:solidFill>
                  <a:schemeClr val="tx2"/>
                </a:solidFill>
              </a:rPr>
              <a:t>Αρκετά υψηλός ρεαλισμός, αλλά όχι απόλυτος. </a:t>
            </a:r>
          </a:p>
          <a:p>
            <a:pPr marL="548640" lvl="1" indent="-274320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lang="el-GR" sz="1600" dirty="0">
                <a:solidFill>
                  <a:schemeClr val="tx2"/>
                </a:solidFill>
              </a:rPr>
              <a:t>Το ομοίωμα δεν </a:t>
            </a:r>
            <a:r>
              <a:rPr lang="el-GR" sz="1600" dirty="0" err="1" smtClean="0">
                <a:solidFill>
                  <a:schemeClr val="tx2"/>
                </a:solidFill>
              </a:rPr>
              <a:t>ταυτοποιείται</a:t>
            </a:r>
            <a:r>
              <a:rPr lang="el-GR" sz="1600" dirty="0" smtClean="0">
                <a:solidFill>
                  <a:schemeClr val="tx2"/>
                </a:solidFill>
              </a:rPr>
              <a:t> ούτε </a:t>
            </a:r>
            <a:r>
              <a:rPr lang="el-GR" sz="1600" dirty="0">
                <a:solidFill>
                  <a:schemeClr val="tx2"/>
                </a:solidFill>
              </a:rPr>
              <a:t>ως άνθρωπος ούτε ως </a:t>
            </a:r>
            <a:r>
              <a:rPr lang="el-GR" sz="1600" dirty="0" smtClean="0">
                <a:solidFill>
                  <a:schemeClr val="tx2"/>
                </a:solidFill>
              </a:rPr>
              <a:t>αναπαράσταση</a:t>
            </a:r>
            <a:endParaRPr lang="el-GR" sz="1600" dirty="0">
              <a:solidFill>
                <a:schemeClr val="tx2"/>
              </a:solidFill>
            </a:endParaRPr>
          </a:p>
          <a:p>
            <a:pPr marL="548640" lvl="1" indent="-274320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lang="el-GR" sz="1600" dirty="0">
                <a:solidFill>
                  <a:schemeClr val="tx2"/>
                </a:solidFill>
              </a:rPr>
              <a:t>Πχ. πορσελάνινη κούκλα: ανατριχιαστική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8761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66538"/>
            <a:ext cx="4136459" cy="232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κοιλάδα του αλλόκοτου</a:t>
            </a:r>
            <a:endParaRPr lang="el-GR" dirty="0"/>
          </a:p>
        </p:txBody>
      </p:sp>
      <p:pic>
        <p:nvPicPr>
          <p:cNvPr id="4098" name="Picture 2" descr="Geminoid D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5143815" cy="296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896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κοιλάδα του αλλόκοτου</a:t>
            </a:r>
            <a:endParaRPr lang="el-GR" dirty="0"/>
          </a:p>
        </p:txBody>
      </p:sp>
      <p:pic>
        <p:nvPicPr>
          <p:cNvPr id="7" name="Εικόνα 6" descr="File:Actroid-DER 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3" y="1484784"/>
            <a:ext cx="3636527" cy="48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932040" y="1988840"/>
            <a:ext cx="31951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Video: V3 – Japanese Video 1</a:t>
            </a:r>
          </a:p>
          <a:p>
            <a:r>
              <a:rPr lang="en-US" dirty="0" smtClean="0"/>
              <a:t>Video</a:t>
            </a:r>
            <a:r>
              <a:rPr lang="en-US" dirty="0"/>
              <a:t>: </a:t>
            </a:r>
            <a:r>
              <a:rPr lang="en-US" dirty="0" smtClean="0"/>
              <a:t>V4 - </a:t>
            </a:r>
            <a:r>
              <a:rPr lang="en-US" dirty="0" err="1" smtClean="0"/>
              <a:t>Geminoid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8458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Πιστευτότητα</a:t>
            </a:r>
            <a:r>
              <a:rPr lang="el-GR" dirty="0" smtClean="0"/>
              <a:t> (</a:t>
            </a:r>
            <a:r>
              <a:rPr lang="en-US" dirty="0" smtClean="0"/>
              <a:t>believability)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</a:t>
            </a:r>
            <a:r>
              <a:rPr lang="el-GR" sz="2400" dirty="0" smtClean="0"/>
              <a:t> συνθετικός </a:t>
            </a:r>
            <a:r>
              <a:rPr lang="el-GR" sz="2400" dirty="0"/>
              <a:t>χαρακτήρας </a:t>
            </a:r>
            <a:r>
              <a:rPr lang="el-GR" sz="2400" dirty="0" smtClean="0"/>
              <a:t>πρέπει να πείθει τον </a:t>
            </a:r>
            <a:r>
              <a:rPr lang="el-GR" sz="2400" dirty="0"/>
              <a:t>χρήστη/παρατηρητή ότι αποτελεί μια αληθοφανή υλοποίηση μιας συγκεκριμένης ζωντανής οντότητας στο συγκεκριμένο εικονικό κόσμο στον οποίο είναι </a:t>
            </a:r>
            <a:r>
              <a:rPr lang="el-GR" sz="2400" dirty="0" smtClean="0"/>
              <a:t>τοποθετημένος. (</a:t>
            </a:r>
            <a:r>
              <a:rPr lang="en-US" sz="2400" dirty="0" smtClean="0"/>
              <a:t>Bates, 1994)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Αυτό συμβάλλει </a:t>
            </a:r>
            <a:r>
              <a:rPr lang="el-GR" sz="2400" dirty="0"/>
              <a:t>στο να γίνει αποδεκτός ο πράκτορας και </a:t>
            </a:r>
            <a:r>
              <a:rPr lang="el-GR" sz="2400" dirty="0" err="1"/>
              <a:t>κατ’επέκταση</a:t>
            </a:r>
            <a:r>
              <a:rPr lang="el-GR" sz="2400" dirty="0"/>
              <a:t> το εικονικό περιβάλλον από το χρήστη. </a:t>
            </a:r>
            <a:endParaRPr lang="el-GR" sz="2400" dirty="0" smtClean="0"/>
          </a:p>
          <a:p>
            <a:r>
              <a:rPr lang="el-GR" sz="2400" dirty="0" smtClean="0"/>
              <a:t>Βελτιώνει την αίσθηση </a:t>
            </a:r>
            <a:r>
              <a:rPr lang="el-GR" sz="2400" dirty="0" err="1" smtClean="0"/>
              <a:t>εμβύθισης</a:t>
            </a:r>
            <a:r>
              <a:rPr lang="el-GR" sz="2400" dirty="0" smtClean="0"/>
              <a:t> και τη διατήρηση της χρήσης (</a:t>
            </a:r>
            <a:r>
              <a:rPr lang="en-US" sz="2400" dirty="0" smtClean="0"/>
              <a:t>user retention)</a:t>
            </a:r>
          </a:p>
          <a:p>
            <a:pPr lvl="1"/>
            <a:endParaRPr lang="el-GR" sz="1900" dirty="0"/>
          </a:p>
        </p:txBody>
      </p:sp>
    </p:spTree>
    <p:extLst>
      <p:ext uri="{BB962C8B-B14F-4D97-AF65-F5344CB8AC3E}">
        <p14:creationId xmlns:p14="http://schemas.microsoft.com/office/powerpoint/2010/main" val="3818470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Διαστάσεις της </a:t>
            </a:r>
            <a:r>
              <a:rPr lang="el-GR" dirty="0" err="1" smtClean="0"/>
              <a:t>πιστευτότητας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Οπτική αναπαράσταση</a:t>
            </a:r>
          </a:p>
          <a:p>
            <a:r>
              <a:rPr lang="el-GR" sz="2400" dirty="0" smtClean="0"/>
              <a:t>Έκφραση προσώπου, χειρονομίες και κίνηση</a:t>
            </a:r>
          </a:p>
          <a:p>
            <a:r>
              <a:rPr lang="el-GR" sz="2400" dirty="0" smtClean="0"/>
              <a:t>Ομιλία (λόγος, χροιά, τόνος)</a:t>
            </a:r>
          </a:p>
          <a:p>
            <a:endParaRPr lang="el-GR" sz="2400" dirty="0"/>
          </a:p>
          <a:p>
            <a:endParaRPr lang="el-GR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l-GR" sz="2400" dirty="0" smtClean="0"/>
              <a:t>Τελευταία αναγνωρίζεται η </a:t>
            </a:r>
            <a:r>
              <a:rPr lang="el-GR" sz="2400" dirty="0" err="1" smtClean="0"/>
              <a:t>πιστευτότητα</a:t>
            </a:r>
            <a:r>
              <a:rPr lang="el-GR" sz="2400" dirty="0" smtClean="0"/>
              <a:t> συμπεριφοράς ως πρόσθετη διάσταση (</a:t>
            </a:r>
            <a:r>
              <a:rPr lang="en-US" sz="2400" dirty="0" smtClean="0"/>
              <a:t>Walters 2008, </a:t>
            </a:r>
            <a:r>
              <a:rPr lang="en-US" sz="2400" dirty="0" err="1" smtClean="0"/>
              <a:t>Tinwell</a:t>
            </a:r>
            <a:r>
              <a:rPr lang="en-US" sz="2400" dirty="0" smtClean="0"/>
              <a:t> 2009)</a:t>
            </a:r>
            <a:endParaRPr lang="el-GR" sz="2400" dirty="0" smtClean="0"/>
          </a:p>
          <a:p>
            <a:endParaRPr lang="el-GR" sz="1900" dirty="0"/>
          </a:p>
        </p:txBody>
      </p:sp>
    </p:spTree>
    <p:extLst>
      <p:ext uri="{BB962C8B-B14F-4D97-AF65-F5344CB8AC3E}">
        <p14:creationId xmlns:p14="http://schemas.microsoft.com/office/powerpoint/2010/main" val="10714331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Επικοινωνία ανθρώπου-υπολογιστή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Αφύσικη επικοινωνία μεταξύ ανθρώπου-υπολογιστή</a:t>
            </a:r>
          </a:p>
          <a:p>
            <a:pPr lvl="1"/>
            <a:r>
              <a:rPr lang="el-GR" dirty="0" smtClean="0"/>
              <a:t>Προσαρμογή στο χρήστη</a:t>
            </a:r>
          </a:p>
          <a:p>
            <a:pPr lvl="1"/>
            <a:r>
              <a:rPr lang="el-GR" dirty="0" smtClean="0"/>
              <a:t>Προσαρμογή στις διαθέσεις και την προσωπικότητα του χρήστη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4642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συναίσθημα</a:t>
            </a:r>
            <a:r>
              <a:rPr lang="en-US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… </a:t>
            </a:r>
            <a:r>
              <a:rPr lang="el-GR" dirty="0" smtClean="0"/>
              <a:t>ασυμφωνία μεταξύ επιστημόνων</a:t>
            </a:r>
          </a:p>
          <a:p>
            <a:r>
              <a:rPr lang="el-GR" dirty="0" smtClean="0"/>
              <a:t>Πάνω από 100 τυπικοί ορισμοί, με διαφορετικές θεωρήσεις ο καθένας</a:t>
            </a:r>
          </a:p>
          <a:p>
            <a:endParaRPr lang="el-GR" dirty="0"/>
          </a:p>
          <a:p>
            <a:r>
              <a:rPr lang="en-US" dirty="0"/>
              <a:t>Emotions are a complex state of feeling that results in physical and psychological changes that influence our </a:t>
            </a:r>
            <a:r>
              <a:rPr lang="en-US" dirty="0" err="1"/>
              <a:t>behaviour</a:t>
            </a:r>
            <a:r>
              <a:rPr lang="en-US" dirty="0"/>
              <a:t>. 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081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Πράκτορας ή δράστης</a:t>
            </a:r>
            <a:r>
              <a:rPr lang="en-US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Ορισμός 1: προσεγγίζει </a:t>
            </a:r>
            <a:r>
              <a:rPr lang="el-GR" dirty="0"/>
              <a:t>την έννοια του </a:t>
            </a:r>
            <a:r>
              <a:rPr lang="en-US" dirty="0"/>
              <a:t>agent</a:t>
            </a:r>
            <a:r>
              <a:rPr lang="el-GR" dirty="0"/>
              <a:t> ως πράκτορα, ως διαμεσολαβητή δηλαδή ή αντιπροσώπου του χρήστη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 smtClean="0"/>
              <a:t>Ορισμός 2: θεώρηση ως διακριτής οντότητας</a:t>
            </a:r>
          </a:p>
          <a:p>
            <a:pPr lvl="1"/>
            <a:r>
              <a:rPr lang="el-GR" dirty="0" smtClean="0"/>
              <a:t>Άνθρωπος</a:t>
            </a:r>
          </a:p>
          <a:p>
            <a:pPr lvl="1"/>
            <a:r>
              <a:rPr lang="el-GR" dirty="0" smtClean="0"/>
              <a:t>Ρομπότ</a:t>
            </a:r>
          </a:p>
          <a:p>
            <a:pPr lvl="1"/>
            <a:r>
              <a:rPr lang="el-GR" dirty="0" smtClean="0"/>
              <a:t>Πράκτορας λογισμικού</a:t>
            </a:r>
          </a:p>
          <a:p>
            <a:pPr lvl="1"/>
            <a:r>
              <a:rPr lang="el-GR" dirty="0" smtClean="0"/>
              <a:t>Συσκευή υλικού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60230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Συμβάντα σε μια συναισθηματική εμπειρία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Υποκειμενικές εμπειρίες (τι «αισθανόμαστε»)</a:t>
            </a:r>
            <a:endParaRPr lang="el-GR" sz="2800" dirty="0"/>
          </a:p>
          <a:p>
            <a:r>
              <a:rPr lang="el-GR" sz="2800" dirty="0" smtClean="0"/>
              <a:t>Αλλαγές στη φυσιολογία</a:t>
            </a:r>
          </a:p>
          <a:p>
            <a:r>
              <a:rPr lang="el-GR" sz="2800" dirty="0" smtClean="0"/>
              <a:t>Εκτιμήσεις γεγονότων (κατόπιν ερεθισμάτων)</a:t>
            </a:r>
          </a:p>
          <a:p>
            <a:r>
              <a:rPr lang="el-GR" sz="2800" dirty="0" smtClean="0"/>
              <a:t>Ρύθμιση συναισθηματικής κατάστασης </a:t>
            </a:r>
            <a:endParaRPr lang="en-GB" sz="2800" dirty="0"/>
          </a:p>
          <a:p>
            <a:r>
              <a:rPr lang="el-GR" sz="2800" dirty="0" smtClean="0"/>
              <a:t>Σωματικές εκφράσεις (πρόσωπο, φωνή, χειρονομία, κίνηση)</a:t>
            </a:r>
            <a:endParaRPr lang="en-GB" sz="2800" dirty="0"/>
          </a:p>
          <a:p>
            <a:r>
              <a:rPr lang="el-GR" sz="2800" dirty="0" smtClean="0"/>
              <a:t>Τάσεις για ενέργεια</a:t>
            </a:r>
            <a:endParaRPr lang="en-GB" sz="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0761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Συναίσθημα και Λογική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Ιστορικά, τα συναισθήματα αντιμετωπίζονταν από την επιστήμη και τη φιλοσοφία σαν κάτι το οποίο εμποδίζει τη λογική σκέψη</a:t>
            </a:r>
          </a:p>
          <a:p>
            <a:endParaRPr lang="el-GR" altLang="el-GR"/>
          </a:p>
          <a:p>
            <a:r>
              <a:rPr lang="el-GR" altLang="el-GR"/>
              <a:t>«Ψυχρή» λογική</a:t>
            </a:r>
          </a:p>
        </p:txBody>
      </p:sp>
    </p:spTree>
    <p:extLst>
      <p:ext uri="{BB962C8B-B14F-4D97-AF65-F5344CB8AC3E}">
        <p14:creationId xmlns:p14="http://schemas.microsoft.com/office/powerpoint/2010/main" val="3783301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Σώμα και Πνεύμα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000"/>
              <a:t>Μια άλλη διάσταση: η σύνδεση των συναισθημάτων με το ανθρώπινο σώμα</a:t>
            </a:r>
            <a:br>
              <a:rPr lang="el-GR" altLang="el-GR" sz="2000"/>
            </a:br>
            <a:endParaRPr lang="el-GR" altLang="el-GR" sz="2000"/>
          </a:p>
          <a:p>
            <a:pPr>
              <a:lnSpc>
                <a:spcPct val="80000"/>
              </a:lnSpc>
            </a:pPr>
            <a:r>
              <a:rPr lang="el-GR" altLang="el-GR" sz="2000"/>
              <a:t>Ηράκλειτος: Η συναισθηματική κατάσταση είναι ένα κράμα διαφορετικών σωματικών παραμέτρων όπως π.χ.η θερμοκρασία και η εφίδρωση. Η «κανονική» κατάσταση είναι π.χ να είναι κάποιος δροσερός και στεγνός</a:t>
            </a:r>
            <a:br>
              <a:rPr lang="el-GR" altLang="el-GR" sz="2000"/>
            </a:br>
            <a:endParaRPr lang="el-GR" altLang="el-GR" sz="2000"/>
          </a:p>
          <a:p>
            <a:pPr>
              <a:lnSpc>
                <a:spcPct val="80000"/>
              </a:lnSpc>
            </a:pPr>
            <a:r>
              <a:rPr lang="el-GR" altLang="el-GR" sz="2000"/>
              <a:t>Δημόκριτος: Οι σκέψεις είναι το σύνθετο αποτέλεσμα μιας σειράς επιμέρους σωματικών παραμέτρων</a:t>
            </a:r>
          </a:p>
          <a:p>
            <a:pPr lvl="1">
              <a:lnSpc>
                <a:spcPct val="80000"/>
              </a:lnSpc>
            </a:pPr>
            <a:r>
              <a:rPr lang="el-GR" altLang="el-GR" sz="1800"/>
              <a:t>Εγκεφαλικές (έλεγχος συμπεριφοράς)</a:t>
            </a:r>
          </a:p>
          <a:p>
            <a:pPr lvl="1">
              <a:lnSpc>
                <a:spcPct val="80000"/>
              </a:lnSpc>
            </a:pPr>
            <a:r>
              <a:rPr lang="el-GR" altLang="el-GR" sz="1800"/>
              <a:t>Καρδιακές (θυμός, μίσος)</a:t>
            </a:r>
          </a:p>
          <a:p>
            <a:pPr lvl="1">
              <a:lnSpc>
                <a:spcPct val="80000"/>
              </a:lnSpc>
            </a:pPr>
            <a:r>
              <a:rPr lang="el-GR" altLang="el-GR" sz="1800"/>
              <a:t>Στήθος (λογική)</a:t>
            </a:r>
          </a:p>
          <a:p>
            <a:pPr lvl="1">
              <a:lnSpc>
                <a:spcPct val="80000"/>
              </a:lnSpc>
            </a:pPr>
            <a:r>
              <a:rPr lang="el-GR" altLang="el-GR" sz="1800"/>
              <a:t>Συκώτι (όρεξη)</a:t>
            </a:r>
            <a:br>
              <a:rPr lang="el-GR" altLang="el-GR" sz="1800"/>
            </a:br>
            <a:endParaRPr lang="el-GR" altLang="el-GR" sz="1800"/>
          </a:p>
          <a:p>
            <a:pPr>
              <a:lnSpc>
                <a:spcPct val="80000"/>
              </a:lnSpc>
            </a:pPr>
            <a:r>
              <a:rPr lang="el-GR" altLang="el-GR" sz="2000" b="1"/>
              <a:t>Κοινό στοιχείο, συχνά, η συγχώνευση διαφορετικών εννοιών σε ένα κοινό πλαίσιο/μοντέλο (που προκαλεί σύγχυση)</a:t>
            </a:r>
          </a:p>
          <a:p>
            <a:pPr>
              <a:lnSpc>
                <a:spcPct val="80000"/>
              </a:lnSpc>
            </a:pPr>
            <a:endParaRPr lang="el-GR" altLang="el-GR" sz="2000"/>
          </a:p>
        </p:txBody>
      </p:sp>
    </p:spTree>
    <p:extLst>
      <p:ext uri="{BB962C8B-B14F-4D97-AF65-F5344CB8AC3E}">
        <p14:creationId xmlns:p14="http://schemas.microsoft.com/office/powerpoint/2010/main" val="2061564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Hume </a:t>
            </a:r>
            <a:r>
              <a:rPr lang="el-GR" altLang="el-GR"/>
              <a:t>και </a:t>
            </a:r>
            <a:r>
              <a:rPr lang="en-US" altLang="el-GR"/>
              <a:t>Kant</a:t>
            </a:r>
            <a:endParaRPr lang="el-GR" altLang="el-G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sz="2000"/>
              <a:t>Η διαφορά των θέσεων του </a:t>
            </a:r>
            <a:r>
              <a:rPr lang="en-US" altLang="el-GR" sz="2000"/>
              <a:t>Kant </a:t>
            </a:r>
            <a:r>
              <a:rPr lang="el-GR" altLang="el-GR" sz="2000"/>
              <a:t>και του </a:t>
            </a:r>
            <a:r>
              <a:rPr lang="en-US" altLang="el-GR" sz="2000"/>
              <a:t>Hume </a:t>
            </a:r>
            <a:r>
              <a:rPr lang="el-GR" altLang="el-GR" sz="2000"/>
              <a:t>εκφράζει παραστατικά τις δυο γενικά παραδεκτές προσεγγίσεις:</a:t>
            </a:r>
            <a:br>
              <a:rPr lang="el-GR" altLang="el-GR" sz="2000"/>
            </a:br>
            <a:endParaRPr lang="el-GR" altLang="el-GR" sz="2000"/>
          </a:p>
          <a:p>
            <a:r>
              <a:rPr lang="el-GR" altLang="el-GR"/>
              <a:t>Καντ: Τα συναισθήματα είναι «ασθένειες του πνεύματος»</a:t>
            </a:r>
            <a:br>
              <a:rPr lang="el-GR" altLang="el-GR"/>
            </a:br>
            <a:endParaRPr lang="el-GR" altLang="el-GR"/>
          </a:p>
          <a:p>
            <a:r>
              <a:rPr lang="en-US" altLang="el-GR"/>
              <a:t>Hume: </a:t>
            </a:r>
            <a:r>
              <a:rPr lang="el-GR" altLang="el-GR"/>
              <a:t>Η λογική είναι (και πρέπει να είναι) υπόδουλος των παθών (συναισθημάτων)</a:t>
            </a:r>
          </a:p>
        </p:txBody>
      </p:sp>
    </p:spTree>
    <p:extLst>
      <p:ext uri="{BB962C8B-B14F-4D97-AF65-F5344CB8AC3E}">
        <p14:creationId xmlns:p14="http://schemas.microsoft.com/office/powerpoint/2010/main" val="159785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Καρτέσιος (</a:t>
            </a:r>
            <a:r>
              <a:rPr lang="en-US" altLang="el-GR"/>
              <a:t>Descartes)</a:t>
            </a:r>
            <a:endParaRPr lang="el-GR" altLang="el-G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Σώμα και πνεύμα </a:t>
            </a:r>
            <a:r>
              <a:rPr lang="el-GR" altLang="el-GR"/>
              <a:t>είναι </a:t>
            </a:r>
            <a:r>
              <a:rPr lang="el-GR" altLang="el-GR" smtClean="0"/>
              <a:t>εντελώς διαχωρισμένα </a:t>
            </a:r>
            <a:r>
              <a:rPr lang="el-GR" altLang="el-GR" dirty="0"/>
              <a:t>(Cartesian mind-body split) 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Το πνεύμα έχει κυριαρχία πάνω στο σώμα, και είναι αυτό που προσδιορίζει την ύπαρξή μας (Το πνεύμα υπεράνω της ύλης)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Οι γνωστικές διεργασίες είναι καθαρά λογικές και απαλλαγμένες από το συναίσθημα </a:t>
            </a:r>
          </a:p>
        </p:txBody>
      </p:sp>
    </p:spTree>
    <p:extLst>
      <p:ext uri="{BB962C8B-B14F-4D97-AF65-F5344CB8AC3E}">
        <p14:creationId xmlns:p14="http://schemas.microsoft.com/office/powerpoint/2010/main" val="4093878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Η τρέχουσα προσέγγιση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sz="2800"/>
              <a:t>Τα συναισθήματα σχετίζονται τόσο με το σώμα όσο και με το πνεύμα</a:t>
            </a:r>
          </a:p>
          <a:p>
            <a:r>
              <a:rPr lang="el-GR" altLang="el-GR" sz="2800"/>
              <a:t>Τα συναισθήματα παίζουν σημαντικό ρόλο στην λήψη αποφάσεων και είναι απαραίτητα γι’αυτή</a:t>
            </a:r>
          </a:p>
          <a:p>
            <a:r>
              <a:rPr lang="el-GR" altLang="el-GR" sz="2800"/>
              <a:t>Τα συναισθήματα επηρεάζουν τον τρόπο με τον οποίο αντιλαμβανόμαστε τον κόσμο και τα γεγονότα τα οποία συμβαίνουν</a:t>
            </a:r>
          </a:p>
          <a:p>
            <a:r>
              <a:rPr lang="el-GR" altLang="el-GR" sz="2800"/>
              <a:t>Τα συναισθήματα επηρεάζουν τον τρόπο με τον οποίο εκτελούμε διάφορες ενέργειες</a:t>
            </a:r>
          </a:p>
        </p:txBody>
      </p:sp>
    </p:spTree>
    <p:extLst>
      <p:ext uri="{BB962C8B-B14F-4D97-AF65-F5344CB8AC3E}">
        <p14:creationId xmlns:p14="http://schemas.microsoft.com/office/powerpoint/2010/main" val="1118907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Το λάθος του Καρτέσιου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Ο </a:t>
            </a:r>
            <a:r>
              <a:rPr lang="en-US" altLang="el-GR"/>
              <a:t>Damasio (</a:t>
            </a:r>
            <a:r>
              <a:rPr lang="el-GR" altLang="el-GR"/>
              <a:t>νευροφυσιολόγος) το 1994 εξέδωσε το βιβλίο «</a:t>
            </a:r>
            <a:r>
              <a:rPr lang="en-US" altLang="el-GR"/>
              <a:t>Descartes’ Error</a:t>
            </a:r>
            <a:r>
              <a:rPr lang="el-GR" altLang="el-GR"/>
              <a:t>», στο οποίο αντικρούει την καρτεσιανή προσέγγιση του διαχωρισμού σώματος και πνεύματος</a:t>
            </a:r>
          </a:p>
          <a:p>
            <a:endParaRPr lang="el-GR" altLang="el-GR"/>
          </a:p>
          <a:p>
            <a:r>
              <a:rPr lang="el-GR" altLang="el-GR"/>
              <a:t>Το παράδειγμα του </a:t>
            </a:r>
            <a:r>
              <a:rPr lang="en-US" altLang="el-GR"/>
              <a:t>Phineas Gage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621820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Phineas Gage</a:t>
            </a:r>
            <a:endParaRPr lang="el-GR" altLang="el-G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l-GR" sz="2000"/>
              <a:t>O Phineas Gage </a:t>
            </a:r>
            <a:r>
              <a:rPr lang="el-GR" altLang="el-GR" sz="2000"/>
              <a:t>ήταν ένας πράος, λογικός και ευγενής εργάτης-εργαζόταν σε λατομεία και ήταν υπεύθυνος για ανατινάξεις</a:t>
            </a:r>
          </a:p>
          <a:p>
            <a:pPr>
              <a:lnSpc>
                <a:spcPct val="80000"/>
              </a:lnSpc>
            </a:pPr>
            <a:r>
              <a:rPr lang="el-GR" altLang="el-GR" sz="2000"/>
              <a:t>Σε εργατικό ατύχημα, μια μεταλλική ράβδος εκτοξεύτηκε λόγω λανθασμένης πυροδότησης και του προκάλεσε σοβαρή ζημιά στο κρανίο.</a:t>
            </a:r>
          </a:p>
          <a:p>
            <a:pPr>
              <a:lnSpc>
                <a:spcPct val="80000"/>
              </a:lnSpc>
            </a:pPr>
            <a:r>
              <a:rPr lang="el-GR" altLang="el-GR" sz="2000"/>
              <a:t>Ο </a:t>
            </a:r>
            <a:r>
              <a:rPr lang="en-US" altLang="el-GR" sz="2000"/>
              <a:t>Gage </a:t>
            </a:r>
            <a:r>
              <a:rPr lang="el-GR" altLang="el-GR" sz="2000"/>
              <a:t>επέζησε από το χτύπημα, όμως μετά το ατύχημα η προσωπικότητά του επηρεάστηκε δραματικά. </a:t>
            </a:r>
          </a:p>
          <a:p>
            <a:pPr>
              <a:lnSpc>
                <a:spcPct val="80000"/>
              </a:lnSpc>
            </a:pPr>
            <a:r>
              <a:rPr lang="el-GR" altLang="el-GR" sz="2000"/>
              <a:t>Έγινε απαθής και αδιάφορος απέναντι ακόμη και στην οικογένειά του, και άρχισε να επιδεικνύει παντελή αδιαφορία σχετικά με την ηθική, μην μπορώντας να διαχωρίσει το καλό από το κακό</a:t>
            </a:r>
          </a:p>
          <a:p>
            <a:pPr>
              <a:lnSpc>
                <a:spcPct val="80000"/>
              </a:lnSpc>
            </a:pPr>
            <a:r>
              <a:rPr lang="el-GR" altLang="el-GR" sz="2000"/>
              <a:t>Στη δουλειά του, ενώ εξακολουθούσε να είναι σε θέση να επιλύει σύνθετους υπολογισμούς, ήταν πια αδύναμος να διεκπεραιώσει υποθέσεις που απαιτούσαν τη λήψη αποφάσεων</a:t>
            </a:r>
          </a:p>
          <a:p>
            <a:pPr>
              <a:lnSpc>
                <a:spcPct val="80000"/>
              </a:lnSpc>
            </a:pPr>
            <a:endParaRPr lang="el-GR" altLang="el-GR" sz="2000"/>
          </a:p>
        </p:txBody>
      </p:sp>
    </p:spTree>
    <p:extLst>
      <p:ext uri="{BB962C8B-B14F-4D97-AF65-F5344CB8AC3E}">
        <p14:creationId xmlns:p14="http://schemas.microsoft.com/office/powerpoint/2010/main" val="30826131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Phineas Gage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259376" cy="443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5898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60350"/>
            <a:ext cx="8229600" cy="5870575"/>
          </a:xfrm>
        </p:spPr>
      </p:pic>
    </p:spTree>
    <p:extLst>
      <p:ext uri="{BB962C8B-B14F-4D97-AF65-F5344CB8AC3E}">
        <p14:creationId xmlns:p14="http://schemas.microsoft.com/office/powerpoint/2010/main" val="103980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Ευφυείς πράκτορες</a:t>
            </a:r>
            <a:endParaRPr lang="el-GR" dirty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8101253" cy="27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782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Phineas Gage</a:t>
            </a:r>
            <a:endParaRPr lang="el-GR" altLang="el-G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altLang="el-GR" sz="1800" dirty="0"/>
              <a:t>Κατά το ατύχημα, αποδείχτηκε ότι είχε πληγεί ανεπανόρθωτα </a:t>
            </a:r>
            <a:r>
              <a:rPr lang="el-GR" altLang="el-GR" sz="1800" dirty="0" smtClean="0"/>
              <a:t>μεγάλο μέρος του εγκεφάλου </a:t>
            </a:r>
            <a:r>
              <a:rPr lang="el-GR" altLang="el-GR" sz="1800" dirty="0"/>
              <a:t>του </a:t>
            </a:r>
            <a:r>
              <a:rPr lang="en-US" altLang="el-GR" sz="1800" dirty="0" smtClean="0"/>
              <a:t>Gage</a:t>
            </a:r>
            <a:r>
              <a:rPr lang="el-GR" altLang="el-GR" sz="1800" dirty="0" smtClean="0"/>
              <a:t>, χωρίς όμως να πληγούν τα κέντρα που σχετίζονται με τις κινητικές λειτουργίες ή τη συλλογιστική του ικανότητα</a:t>
            </a:r>
          </a:p>
          <a:p>
            <a:pPr>
              <a:lnSpc>
                <a:spcPct val="80000"/>
              </a:lnSpc>
            </a:pPr>
            <a:endParaRPr lang="el-GR" altLang="el-GR" sz="1800" dirty="0"/>
          </a:p>
          <a:p>
            <a:pPr>
              <a:lnSpc>
                <a:spcPct val="80000"/>
              </a:lnSpc>
            </a:pPr>
            <a:r>
              <a:rPr lang="el-GR" altLang="el-GR" sz="1800" dirty="0"/>
              <a:t>Ο </a:t>
            </a:r>
            <a:r>
              <a:rPr lang="en-US" altLang="el-GR" sz="1800" dirty="0" err="1"/>
              <a:t>Damasio</a:t>
            </a:r>
            <a:r>
              <a:rPr lang="en-US" altLang="el-GR" sz="1800" dirty="0"/>
              <a:t>, </a:t>
            </a:r>
            <a:r>
              <a:rPr lang="el-GR" altLang="el-GR" sz="1800" dirty="0"/>
              <a:t>εξετάζοντας τα αρχεία της περίπτωσης σχεδόν ένα αιώνα αργότερα και διεξάγοντας δικά του πειράματα κατέληξε ότι ο </a:t>
            </a:r>
            <a:r>
              <a:rPr lang="en-US" altLang="el-GR" sz="1800" dirty="0"/>
              <a:t>Gage </a:t>
            </a:r>
            <a:r>
              <a:rPr lang="el-GR" altLang="el-GR" sz="1800" dirty="0"/>
              <a:t>είχε πρακτικά απωλέσει </a:t>
            </a:r>
            <a:r>
              <a:rPr lang="el-GR" altLang="el-GR" sz="1800" dirty="0" smtClean="0"/>
              <a:t>μέρος της συναισθηματικής του ικανότητας.</a:t>
            </a:r>
          </a:p>
          <a:p>
            <a:pPr>
              <a:lnSpc>
                <a:spcPct val="80000"/>
              </a:lnSpc>
            </a:pPr>
            <a:endParaRPr lang="el-GR" altLang="el-GR" sz="1800" dirty="0"/>
          </a:p>
          <a:p>
            <a:pPr>
              <a:lnSpc>
                <a:spcPct val="80000"/>
              </a:lnSpc>
            </a:pPr>
            <a:r>
              <a:rPr lang="el-GR" altLang="el-GR" sz="1800" dirty="0"/>
              <a:t>Η απώλεια αυτή, επηρέαζε την εκτίμηση των καταστάσεων καθώς και τη δυνατότητα λήψης αποφάσεων εκ μέρους του </a:t>
            </a:r>
            <a:r>
              <a:rPr lang="en-US" altLang="el-GR" sz="1800" dirty="0"/>
              <a:t>Gage</a:t>
            </a:r>
            <a:r>
              <a:rPr lang="en-US" altLang="el-GR" sz="1800" dirty="0" smtClean="0"/>
              <a:t>.</a:t>
            </a:r>
            <a:endParaRPr lang="el-GR" altLang="el-GR" sz="1800" dirty="0" smtClean="0"/>
          </a:p>
          <a:p>
            <a:pPr>
              <a:lnSpc>
                <a:spcPct val="80000"/>
              </a:lnSpc>
            </a:pPr>
            <a:endParaRPr lang="en-US" altLang="el-GR" sz="1800" dirty="0"/>
          </a:p>
          <a:p>
            <a:pPr>
              <a:lnSpc>
                <a:spcPct val="80000"/>
              </a:lnSpc>
            </a:pPr>
            <a:r>
              <a:rPr lang="en-US" altLang="el-GR" sz="1800" dirty="0"/>
              <a:t>O </a:t>
            </a:r>
            <a:r>
              <a:rPr lang="en-US" altLang="el-GR" sz="1800" dirty="0" err="1"/>
              <a:t>Damasio</a:t>
            </a:r>
            <a:r>
              <a:rPr lang="en-US" altLang="el-GR" sz="1800" dirty="0"/>
              <a:t> </a:t>
            </a:r>
            <a:r>
              <a:rPr lang="el-GR" altLang="el-GR" sz="1800" dirty="0"/>
              <a:t>κατέληξε στο συμπέρασμα ότι, αντίθετα με την καρτεσιανή προσέγγιση, το σώμα και το πνεύμα δεν είναι ξεχωριστά-αντίθετα είναι άρρηκτα συνδεδεμένα σε μια ολότητα. Το πνεύμα (ή η γνωστικές διεργασίες) εξαρτώνται από τα συναισθήματα, τα οποία εξαρτώνται με τη σειρά τους από το σώμα.</a:t>
            </a:r>
          </a:p>
        </p:txBody>
      </p:sp>
    </p:spTree>
    <p:extLst>
      <p:ext uri="{BB962C8B-B14F-4D97-AF65-F5344CB8AC3E}">
        <p14:creationId xmlns:p14="http://schemas.microsoft.com/office/powerpoint/2010/main" val="24813512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Carroll Izard	</a:t>
            </a:r>
            <a:endParaRPr lang="el-GR" altLang="el-G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65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000" dirty="0"/>
              <a:t>Ο ψυχολόγος </a:t>
            </a:r>
            <a:r>
              <a:rPr lang="en-US" altLang="el-GR" sz="2000" dirty="0"/>
              <a:t>Carroll Izard </a:t>
            </a:r>
            <a:r>
              <a:rPr lang="el-GR" altLang="el-GR" sz="2000" dirty="0"/>
              <a:t>παρουσίασε το ακόλουθο παράδειγμα:</a:t>
            </a:r>
            <a:br>
              <a:rPr lang="el-GR" altLang="el-GR" sz="2000" dirty="0"/>
            </a:br>
            <a:endParaRPr lang="el-GR" altLang="el-GR" sz="2000" dirty="0"/>
          </a:p>
          <a:p>
            <a:pPr>
              <a:lnSpc>
                <a:spcPct val="90000"/>
              </a:lnSpc>
            </a:pPr>
            <a:r>
              <a:rPr lang="en-US" altLang="el-GR" sz="1600" dirty="0"/>
              <a:t>O </a:t>
            </a:r>
            <a:r>
              <a:rPr lang="en-US" altLang="el-GR" sz="1600" dirty="0" err="1"/>
              <a:t>Rafe</a:t>
            </a:r>
            <a:r>
              <a:rPr lang="en-US" altLang="el-GR" sz="1600" dirty="0"/>
              <a:t> </a:t>
            </a:r>
            <a:r>
              <a:rPr lang="el-GR" altLang="el-GR" sz="1600" dirty="0"/>
              <a:t>είναι ένας γλυκός, καλόβολος άνθρωπος που του αρέσει το τένις. Σε ένα αγώνα τένις, και ενώ η υψηλή θερμοκρασία και η κρισιμότητα του αγώνα έχει αρχίσει να αυξάνει την ένταση των θεατών, ο </a:t>
            </a:r>
            <a:r>
              <a:rPr lang="en-US" altLang="el-GR" sz="1600" dirty="0" err="1"/>
              <a:t>Rafe</a:t>
            </a:r>
            <a:r>
              <a:rPr lang="en-US" altLang="el-GR" sz="1600" dirty="0"/>
              <a:t> </a:t>
            </a:r>
            <a:r>
              <a:rPr lang="el-GR" altLang="el-GR" sz="1600" dirty="0"/>
              <a:t>πηγαίνει να πάρει ένα αναψυκτικό. </a:t>
            </a:r>
            <a:endParaRPr lang="el-GR" altLang="el-GR" sz="1600" dirty="0" smtClean="0"/>
          </a:p>
          <a:p>
            <a:pPr>
              <a:lnSpc>
                <a:spcPct val="90000"/>
              </a:lnSpc>
            </a:pPr>
            <a:endParaRPr lang="el-GR" altLang="el-GR" sz="1600" dirty="0" smtClean="0"/>
          </a:p>
          <a:p>
            <a:pPr>
              <a:lnSpc>
                <a:spcPct val="90000"/>
              </a:lnSpc>
            </a:pPr>
            <a:r>
              <a:rPr lang="el-GR" altLang="el-GR" sz="1600" dirty="0" smtClean="0"/>
              <a:t>Ενώ </a:t>
            </a:r>
            <a:r>
              <a:rPr lang="el-GR" altLang="el-GR" sz="1600" dirty="0"/>
              <a:t>περιμένει στην ουρά, δέχεται ένα ισχυρό χτύπημα στην πλάτη που του προκαλεί έντονο πόνο. Ήδη σε ένταση λόγω της αναμονής και της ζέστης, ο </a:t>
            </a:r>
            <a:r>
              <a:rPr lang="en-US" altLang="el-GR" sz="1600" dirty="0" err="1"/>
              <a:t>Rafe</a:t>
            </a:r>
            <a:r>
              <a:rPr lang="en-US" altLang="el-GR" sz="1600" dirty="0"/>
              <a:t> </a:t>
            </a:r>
            <a:r>
              <a:rPr lang="el-GR" altLang="el-GR" sz="1600" dirty="0"/>
              <a:t>γυρίζει απότομα, με επιθετική διάθεση έτοιμος να απαντήσει στο χτύπημα. </a:t>
            </a:r>
            <a:endParaRPr lang="el-GR" altLang="el-GR" sz="1600" dirty="0" smtClean="0"/>
          </a:p>
          <a:p>
            <a:pPr>
              <a:lnSpc>
                <a:spcPct val="90000"/>
              </a:lnSpc>
            </a:pPr>
            <a:endParaRPr lang="el-GR" altLang="el-GR" sz="1600" dirty="0" smtClean="0"/>
          </a:p>
          <a:p>
            <a:pPr>
              <a:lnSpc>
                <a:spcPct val="90000"/>
              </a:lnSpc>
            </a:pPr>
            <a:r>
              <a:rPr lang="el-GR" altLang="el-GR" sz="1600" dirty="0" smtClean="0"/>
              <a:t>Γυρίζοντας</a:t>
            </a:r>
            <a:r>
              <a:rPr lang="el-GR" altLang="el-GR" sz="1600" dirty="0"/>
              <a:t>, βλέπει ότι ύπαίτια είναι μια κοπέλα σε αναπηρικό καροτσάκι, η οποία έχει βραχεί από τον καφέ της, καθώς το καροτσάκι της ξέφυγε από την πορεία του και αναποδογύρισε καταλήγοντας πάνω στο </a:t>
            </a:r>
            <a:r>
              <a:rPr lang="en-US" altLang="el-GR" sz="1600" dirty="0" err="1"/>
              <a:t>Rafe</a:t>
            </a:r>
            <a:r>
              <a:rPr lang="el-GR" altLang="el-GR" sz="1600" dirty="0"/>
              <a:t>.  </a:t>
            </a:r>
            <a:endParaRPr lang="el-GR" altLang="el-GR" sz="1600" dirty="0" smtClean="0"/>
          </a:p>
          <a:p>
            <a:pPr>
              <a:lnSpc>
                <a:spcPct val="90000"/>
              </a:lnSpc>
            </a:pPr>
            <a:endParaRPr lang="el-GR" altLang="el-GR" sz="1600" dirty="0" smtClean="0"/>
          </a:p>
          <a:p>
            <a:pPr>
              <a:lnSpc>
                <a:spcPct val="90000"/>
              </a:lnSpc>
            </a:pPr>
            <a:r>
              <a:rPr lang="el-GR" altLang="el-GR" sz="1600" dirty="0" smtClean="0"/>
              <a:t>Αμέσως </a:t>
            </a:r>
            <a:r>
              <a:rPr lang="el-GR" altLang="el-GR" sz="1600" dirty="0"/>
              <a:t>η διάθεση του </a:t>
            </a:r>
            <a:r>
              <a:rPr lang="en-US" altLang="el-GR" sz="1600" dirty="0" err="1"/>
              <a:t>Rafe</a:t>
            </a:r>
            <a:r>
              <a:rPr lang="en-US" altLang="el-GR" sz="1600" dirty="0"/>
              <a:t> </a:t>
            </a:r>
            <a:r>
              <a:rPr lang="el-GR" altLang="el-GR" sz="1600" dirty="0"/>
              <a:t>αλλάζει και παρά τον πόνο του, προσφέρεται να βοηθήσει την κοπέλα να καθίσει και πάλι στο καροτσάκι της, με ένα χαμόγελο.</a:t>
            </a:r>
          </a:p>
        </p:txBody>
      </p:sp>
    </p:spTree>
    <p:extLst>
      <p:ext uri="{BB962C8B-B14F-4D97-AF65-F5344CB8AC3E}">
        <p14:creationId xmlns:p14="http://schemas.microsoft.com/office/powerpoint/2010/main" val="41729662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Το παράδειγμα του </a:t>
            </a:r>
            <a:r>
              <a:rPr lang="en-US" altLang="el-GR"/>
              <a:t>Rafe</a:t>
            </a:r>
            <a:endParaRPr lang="el-GR" altLang="el-G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1800" dirty="0"/>
              <a:t>Με το παράδειγμα αυτό, ο </a:t>
            </a:r>
            <a:r>
              <a:rPr lang="en-US" altLang="el-GR" sz="1800" dirty="0"/>
              <a:t>Izard </a:t>
            </a:r>
            <a:r>
              <a:rPr lang="el-GR" altLang="el-GR" sz="1800" dirty="0"/>
              <a:t>έδειξε ορισμένες από τις πολλαπλές διαστάσεις ενός «συναισθηματικού» γεγονότος</a:t>
            </a:r>
            <a:br>
              <a:rPr lang="el-GR" altLang="el-GR" sz="1800" dirty="0"/>
            </a:br>
            <a:r>
              <a:rPr lang="el-GR" altLang="el-GR" sz="1800" dirty="0"/>
              <a:t/>
            </a:r>
            <a:br>
              <a:rPr lang="el-GR" altLang="el-GR" sz="1800" dirty="0"/>
            </a:br>
            <a:endParaRPr lang="el-GR" altLang="el-GR" sz="1800" dirty="0"/>
          </a:p>
          <a:p>
            <a:pPr>
              <a:lnSpc>
                <a:spcPct val="90000"/>
              </a:lnSpc>
            </a:pPr>
            <a:r>
              <a:rPr lang="el-GR" altLang="el-GR" sz="1800" dirty="0"/>
              <a:t>Η αντίδραση του </a:t>
            </a:r>
            <a:r>
              <a:rPr lang="en-US" altLang="el-GR" sz="1800" dirty="0" err="1"/>
              <a:t>Rafe</a:t>
            </a:r>
            <a:r>
              <a:rPr lang="en-US" altLang="el-GR" sz="1800" dirty="0"/>
              <a:t> </a:t>
            </a:r>
            <a:r>
              <a:rPr lang="el-GR" altLang="el-GR" sz="1800" dirty="0"/>
              <a:t>επηρεάστηκε από τη σωματική του κατάσταση εκείνη τη στιγμή, τις συναισθηματικές καταστάσεις που προέκυψαν μετά το γεγονός, την ερμηνεία που έδωσε ο </a:t>
            </a:r>
            <a:r>
              <a:rPr lang="en-US" altLang="el-GR" sz="1800" dirty="0" err="1"/>
              <a:t>Rafe</a:t>
            </a:r>
            <a:r>
              <a:rPr lang="en-US" altLang="el-GR" sz="1800" dirty="0"/>
              <a:t> </a:t>
            </a:r>
            <a:r>
              <a:rPr lang="el-GR" altLang="el-GR" sz="1800" dirty="0"/>
              <a:t>και βέβαια την προσωπικότητά του.</a:t>
            </a:r>
          </a:p>
          <a:p>
            <a:pPr>
              <a:lnSpc>
                <a:spcPct val="90000"/>
              </a:lnSpc>
            </a:pPr>
            <a:endParaRPr lang="el-GR" altLang="el-GR" sz="1800" dirty="0"/>
          </a:p>
          <a:p>
            <a:pPr>
              <a:lnSpc>
                <a:spcPct val="90000"/>
              </a:lnSpc>
            </a:pPr>
            <a:r>
              <a:rPr lang="el-GR" altLang="el-GR" sz="1800" b="1" dirty="0"/>
              <a:t>Το παράδειγμα καταδεικνύει το ρόλο των συναισθημάτων στη λήψη αποφάσεων</a:t>
            </a:r>
          </a:p>
        </p:txBody>
      </p:sp>
    </p:spTree>
    <p:extLst>
      <p:ext uri="{BB962C8B-B14F-4D97-AF65-F5344CB8AC3E}">
        <p14:creationId xmlns:p14="http://schemas.microsoft.com/office/powerpoint/2010/main" val="4145281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400"/>
              <a:t>Γιατί μας ενδιαφέρουν τα συναισθήματα?	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1600" b="1"/>
              <a:t>Γιατί παίζουν σημαντικό ρόλο στους πράκτορες</a:t>
            </a:r>
          </a:p>
          <a:p>
            <a:pPr lvl="1">
              <a:lnSpc>
                <a:spcPct val="80000"/>
              </a:lnSpc>
            </a:pPr>
            <a:r>
              <a:rPr lang="el-GR" altLang="el-GR" sz="1600"/>
              <a:t>Τα συναισθήματα συνδέονται με γνωστικές διεργασίες όπως η προσοχή, η αντίληψη, η μνήμη, ο σχεδιασμός, η λήψη αποφάσεων</a:t>
            </a:r>
          </a:p>
          <a:p>
            <a:pPr lvl="1">
              <a:lnSpc>
                <a:spcPct val="80000"/>
              </a:lnSpc>
            </a:pPr>
            <a:r>
              <a:rPr lang="el-GR" altLang="el-GR" sz="1600"/>
              <a:t>Η ορθή (ή αληθοφανής!) εκτίμηση καταστάσεων προϋποθέτει την εκτίμηση των συναισθημάτων των πρακτόρων</a:t>
            </a:r>
          </a:p>
          <a:p>
            <a:pPr>
              <a:lnSpc>
                <a:spcPct val="80000"/>
              </a:lnSpc>
            </a:pPr>
            <a:r>
              <a:rPr lang="el-GR" altLang="el-GR" sz="1600" b="1"/>
              <a:t>Γιατί είναι απαραίτητα για να προσδώσουν αληθοφάνεια σε ένα εικονικό περιβάλλον</a:t>
            </a:r>
          </a:p>
          <a:p>
            <a:pPr lvl="1">
              <a:lnSpc>
                <a:spcPct val="80000"/>
              </a:lnSpc>
            </a:pPr>
            <a:r>
              <a:rPr lang="el-GR" altLang="el-GR" sz="1600"/>
              <a:t>Κατάλληλη αντίδραση</a:t>
            </a:r>
          </a:p>
          <a:p>
            <a:pPr lvl="2">
              <a:lnSpc>
                <a:spcPct val="80000"/>
              </a:lnSpc>
            </a:pPr>
            <a:r>
              <a:rPr lang="el-GR" altLang="el-GR" sz="1600"/>
              <a:t>Ανακλαστική</a:t>
            </a:r>
          </a:p>
          <a:p>
            <a:pPr lvl="2">
              <a:lnSpc>
                <a:spcPct val="80000"/>
              </a:lnSpc>
            </a:pPr>
            <a:r>
              <a:rPr lang="el-GR" altLang="el-GR" sz="1600"/>
              <a:t>Παράγοντας που επηρεάζει τη λήψη αποφάσεων και μετά από υψηλότερου επιπέδου διεργασίες, π.χ. </a:t>
            </a:r>
            <a:r>
              <a:rPr lang="en-US" altLang="el-GR" sz="1600"/>
              <a:t>planning</a:t>
            </a:r>
            <a:endParaRPr lang="el-GR" altLang="el-GR" sz="1600"/>
          </a:p>
          <a:p>
            <a:pPr lvl="1">
              <a:lnSpc>
                <a:spcPct val="80000"/>
              </a:lnSpc>
            </a:pPr>
            <a:r>
              <a:rPr lang="el-GR" altLang="el-GR" sz="1600"/>
              <a:t>Αληθοφανής αναπαραγωγή της αντίδρασης</a:t>
            </a:r>
          </a:p>
          <a:p>
            <a:pPr>
              <a:lnSpc>
                <a:spcPct val="80000"/>
              </a:lnSpc>
            </a:pPr>
            <a:r>
              <a:rPr lang="el-GR" altLang="el-GR" sz="1600" b="1"/>
              <a:t>Γιατί είναι απαραίτητα προκειμένου να προσδώσουμε στοιχεία κοινωνικότητας στους ευφυείς εικονικούς πράκτορες</a:t>
            </a:r>
          </a:p>
          <a:p>
            <a:pPr>
              <a:lnSpc>
                <a:spcPct val="80000"/>
              </a:lnSpc>
            </a:pPr>
            <a:r>
              <a:rPr lang="el-GR" altLang="el-GR" sz="1600" b="1"/>
              <a:t>Γιατί μπορούν να εκφράσουν «επιθυμίες» του πράκτορα, άρα και να λειτουργήσουν σαν παράγοντας α) επιλογής ενεργειών, β) παραγωγής στόχων</a:t>
            </a:r>
          </a:p>
          <a:p>
            <a:pPr>
              <a:lnSpc>
                <a:spcPct val="80000"/>
              </a:lnSpc>
            </a:pPr>
            <a:endParaRPr lang="el-GR" altLang="el-GR" sz="16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600"/>
              <a:t>Ο παράγοντας-κλειδί είναι η αληθοφάνεια</a:t>
            </a:r>
          </a:p>
          <a:p>
            <a:pPr lvl="1">
              <a:lnSpc>
                <a:spcPct val="80000"/>
              </a:lnSpc>
            </a:pPr>
            <a:endParaRPr lang="el-GR" altLang="el-GR" sz="1600"/>
          </a:p>
          <a:p>
            <a:pPr lvl="1">
              <a:lnSpc>
                <a:spcPct val="80000"/>
              </a:lnSpc>
            </a:pPr>
            <a:endParaRPr lang="el-GR" altLang="el-GR" sz="1500"/>
          </a:p>
        </p:txBody>
      </p:sp>
    </p:spTree>
    <p:extLst>
      <p:ext uri="{BB962C8B-B14F-4D97-AF65-F5344CB8AC3E}">
        <p14:creationId xmlns:p14="http://schemas.microsoft.com/office/powerpoint/2010/main" val="14138037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l-GR" altLang="el-GR" sz="3400" dirty="0" smtClean="0"/>
              <a:t>Απαιτήσεις συναισθηματικής αληθοφάνειας</a:t>
            </a:r>
            <a:r>
              <a:rPr lang="el-GR" altLang="el-GR" sz="3400" dirty="0"/>
              <a:t>	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000" dirty="0"/>
              <a:t>Ο χαρακτήρας θα πρέπει να μπορεί να επιδείξει επιθυμίες και τα συναισθήματά του σε σχέση με </a:t>
            </a:r>
            <a:r>
              <a:rPr lang="el-GR" altLang="el-GR" sz="2000" dirty="0" smtClean="0"/>
              <a:t>αυτές</a:t>
            </a:r>
          </a:p>
          <a:p>
            <a:pPr>
              <a:lnSpc>
                <a:spcPct val="90000"/>
              </a:lnSpc>
            </a:pPr>
            <a:endParaRPr lang="el-GR" altLang="el-GR" sz="2000" dirty="0"/>
          </a:p>
          <a:p>
            <a:pPr>
              <a:lnSpc>
                <a:spcPct val="90000"/>
              </a:lnSpc>
            </a:pPr>
            <a:r>
              <a:rPr lang="el-GR" altLang="el-GR" sz="2000" dirty="0"/>
              <a:t>Ο χαρακτήρας θα πρέπει να μπορεί να επιδείξει τη συναισθηματική του κατάσταση ανά πάσα στιγμή με τρόπο αναγνωρίσιμο από το θεατή</a:t>
            </a:r>
          </a:p>
          <a:p>
            <a:pPr>
              <a:lnSpc>
                <a:spcPct val="90000"/>
              </a:lnSpc>
            </a:pPr>
            <a:r>
              <a:rPr lang="el-GR" altLang="el-GR" sz="2000" dirty="0"/>
              <a:t>Οι αντιδράσεις του χαρακτήρα θα πρέπει να είναι συνεπείς με τη συναισθηματική του </a:t>
            </a:r>
            <a:r>
              <a:rPr lang="el-GR" altLang="el-GR" sz="2000" dirty="0" smtClean="0"/>
              <a:t>κατάσταση</a:t>
            </a:r>
          </a:p>
          <a:p>
            <a:pPr>
              <a:lnSpc>
                <a:spcPct val="90000"/>
              </a:lnSpc>
            </a:pPr>
            <a:endParaRPr lang="el-GR" altLang="el-GR" sz="2000" dirty="0"/>
          </a:p>
          <a:p>
            <a:pPr>
              <a:lnSpc>
                <a:spcPct val="90000"/>
              </a:lnSpc>
            </a:pPr>
            <a:r>
              <a:rPr lang="el-GR" altLang="el-GR" sz="2000" dirty="0"/>
              <a:t>Ο τρόπος με τον οποίο εκτελεί ενέργειες ο χαρακτήρας θα πρέπει να είναι συνεπής με τη συναισθηματική του κατάσταση</a:t>
            </a:r>
            <a:r>
              <a:rPr lang="el-GR" altLang="el-GR" sz="2000" dirty="0" smtClean="0"/>
              <a:t>.</a:t>
            </a:r>
          </a:p>
          <a:p>
            <a:pPr>
              <a:lnSpc>
                <a:spcPct val="90000"/>
              </a:lnSpc>
            </a:pPr>
            <a:endParaRPr lang="el-GR" altLang="el-GR" sz="2000" dirty="0"/>
          </a:p>
          <a:p>
            <a:pPr>
              <a:lnSpc>
                <a:spcPct val="90000"/>
              </a:lnSpc>
            </a:pPr>
            <a:r>
              <a:rPr lang="el-GR" altLang="el-GR" sz="2000" dirty="0"/>
              <a:t>Οι ενέργειες που επιλέγει ο χαρακτήρας θα πρέπει να είναι συνεπείς προς την προσωπικότητά του.</a:t>
            </a:r>
          </a:p>
        </p:txBody>
      </p:sp>
    </p:spTree>
    <p:extLst>
      <p:ext uri="{BB962C8B-B14F-4D97-AF65-F5344CB8AC3E}">
        <p14:creationId xmlns:p14="http://schemas.microsoft.com/office/powerpoint/2010/main" val="28436215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Συναισθηματική υπολογιστική (</a:t>
            </a:r>
            <a:r>
              <a:rPr lang="en-US" sz="2400" dirty="0"/>
              <a:t>Affective Computing </a:t>
            </a:r>
            <a:r>
              <a:rPr lang="el-GR" sz="2400" dirty="0" smtClean="0"/>
              <a:t>)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b="1" dirty="0" smtClean="0"/>
              <a:t>συναισθηματική υπολογιστική </a:t>
            </a:r>
            <a:r>
              <a:rPr lang="el-GR" dirty="0" smtClean="0"/>
              <a:t>είναι υπολογιστική που σχετίζεται, πηγάζει από ή εσκεμμένα επηρεάζει τα συναισθήματα και τα συναισθηματικά φαινόμενα</a:t>
            </a:r>
            <a:r>
              <a:rPr lang="en-US" dirty="0" smtClean="0"/>
              <a:t>. </a:t>
            </a:r>
            <a:r>
              <a:rPr lang="el-GR" dirty="0" smtClean="0"/>
              <a:t>(</a:t>
            </a:r>
            <a:r>
              <a:rPr lang="en-US" dirty="0" smtClean="0"/>
              <a:t>Picard 1997)</a:t>
            </a:r>
            <a:endParaRPr lang="el-GR" dirty="0" smtClean="0"/>
          </a:p>
          <a:p>
            <a:endParaRPr lang="el-GR" dirty="0" smtClean="0"/>
          </a:p>
          <a:p>
            <a:r>
              <a:rPr lang="el-GR" b="1" dirty="0" smtClean="0"/>
              <a:t>Συναισθηματική υπολογιστική </a:t>
            </a:r>
            <a:r>
              <a:rPr lang="el-GR" dirty="0" smtClean="0"/>
              <a:t>είναι η μελέτη και ανάπτυξη συστημάτων που μπορούν να αναγνωρίσουν, να ερμηνεύσουν, να επεξεργαστούν και να προσομοιώσουν ανθρώπινα συναισθηματικά φαινόμενα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39398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Affective Computing</a:t>
            </a:r>
            <a:endParaRPr lang="el-GR" altLang="el-G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000" dirty="0"/>
              <a:t>Μια ευρεία περιοχή διαθεματικής έρευνας που συνδυάζει υπολογιστές και συναισθήματα</a:t>
            </a:r>
            <a:br>
              <a:rPr lang="el-GR" altLang="el-GR" sz="2000" dirty="0"/>
            </a:br>
            <a:endParaRPr lang="el-GR" altLang="el-GR" sz="2000" dirty="0"/>
          </a:p>
          <a:p>
            <a:pPr>
              <a:lnSpc>
                <a:spcPct val="80000"/>
              </a:lnSpc>
            </a:pPr>
            <a:r>
              <a:rPr lang="el-GR" altLang="el-GR" sz="2000" dirty="0"/>
              <a:t>Ο όρος έγινε ευρύτερα γνωστός με την παρουσίαση του ομώνυμου βιβλίου από την </a:t>
            </a:r>
            <a:r>
              <a:rPr lang="en-US" altLang="el-GR" sz="2000" dirty="0"/>
              <a:t>Rosalind Picard </a:t>
            </a:r>
            <a:r>
              <a:rPr lang="el-GR" altLang="el-GR" sz="2000" dirty="0"/>
              <a:t>το ’97.</a:t>
            </a:r>
          </a:p>
          <a:p>
            <a:pPr>
              <a:lnSpc>
                <a:spcPct val="80000"/>
              </a:lnSpc>
            </a:pPr>
            <a:r>
              <a:rPr lang="el-GR" altLang="el-GR" sz="2000" dirty="0"/>
              <a:t>Στόχος: να μελετηθεί</a:t>
            </a:r>
          </a:p>
          <a:p>
            <a:pPr lvl="1">
              <a:lnSpc>
                <a:spcPct val="80000"/>
              </a:lnSpc>
            </a:pPr>
            <a:r>
              <a:rPr lang="el-GR" altLang="el-GR" sz="2000" dirty="0"/>
              <a:t>Η παραγωγή </a:t>
            </a:r>
            <a:endParaRPr lang="el-GR" altLang="el-GR" sz="2000" dirty="0" smtClean="0"/>
          </a:p>
          <a:p>
            <a:pPr lvl="1">
              <a:lnSpc>
                <a:spcPct val="80000"/>
              </a:lnSpc>
            </a:pPr>
            <a:r>
              <a:rPr lang="el-GR" altLang="el-GR" sz="2000" dirty="0" smtClean="0"/>
              <a:t>Η </a:t>
            </a:r>
            <a:r>
              <a:rPr lang="el-GR" altLang="el-GR" sz="2000" dirty="0"/>
              <a:t>αναγνώριση </a:t>
            </a:r>
            <a:endParaRPr lang="el-GR" altLang="el-GR" sz="2000" dirty="0" smtClean="0"/>
          </a:p>
          <a:p>
            <a:pPr lvl="1">
              <a:lnSpc>
                <a:spcPct val="80000"/>
              </a:lnSpc>
            </a:pPr>
            <a:r>
              <a:rPr lang="el-GR" altLang="el-GR" sz="2000" dirty="0" smtClean="0"/>
              <a:t>Η επεξεργασία</a:t>
            </a:r>
            <a:endParaRPr lang="el-GR" altLang="el-GR" sz="2000" dirty="0"/>
          </a:p>
          <a:p>
            <a:pPr lvl="1">
              <a:lnSpc>
                <a:spcPct val="80000"/>
              </a:lnSpc>
            </a:pPr>
            <a:r>
              <a:rPr lang="el-GR" altLang="el-GR" sz="2000" dirty="0"/>
              <a:t>Η έκφραση συναισθημάτων</a:t>
            </a:r>
          </a:p>
          <a:p>
            <a:pPr lvl="1">
              <a:lnSpc>
                <a:spcPct val="80000"/>
              </a:lnSpc>
            </a:pPr>
            <a:endParaRPr lang="el-GR" altLang="el-GR" sz="2000" dirty="0"/>
          </a:p>
          <a:p>
            <a:pPr>
              <a:lnSpc>
                <a:spcPct val="80000"/>
              </a:lnSpc>
            </a:pPr>
            <a:r>
              <a:rPr lang="el-GR" altLang="el-GR" sz="2000" dirty="0"/>
              <a:t>Αυτό σημαίνει ότι τώρα πια οι υπολογιστές έχουν συναισθήματα???</a:t>
            </a:r>
          </a:p>
          <a:p>
            <a:pPr lvl="1">
              <a:lnSpc>
                <a:spcPct val="80000"/>
              </a:lnSpc>
            </a:pP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3305508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κάνει η συναισθηματική υπολογιστική</a:t>
            </a:r>
            <a:r>
              <a:rPr lang="en-US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συναισθηματική υπολογιστική:</a:t>
            </a:r>
            <a:endParaRPr lang="en-US" dirty="0"/>
          </a:p>
          <a:p>
            <a:pPr lvl="1"/>
            <a:r>
              <a:rPr lang="el-GR" dirty="0" smtClean="0"/>
              <a:t>Δεν προσπαθεί να κάνει τους υπολογιστές να «νιώσουν»συναισθήματα</a:t>
            </a:r>
          </a:p>
          <a:p>
            <a:pPr lvl="1"/>
            <a:endParaRPr lang="en-US" dirty="0"/>
          </a:p>
          <a:p>
            <a:r>
              <a:rPr lang="el-GR" dirty="0" smtClean="0"/>
              <a:t>Αντίθετα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l-GR" dirty="0" smtClean="0"/>
              <a:t>Αναπτύσσει συστήματα που μπορούν να διαχειριστούν και να προσομοιώσουν συναισθήματα</a:t>
            </a:r>
          </a:p>
          <a:p>
            <a:pPr lvl="1"/>
            <a:r>
              <a:rPr lang="el-GR" dirty="0" smtClean="0"/>
              <a:t>Αξιοποιεί τα συναισθήματα για να βελτιώσει την εμπειρία του χρήστη</a:t>
            </a:r>
            <a:endParaRPr lang="en-US" dirty="0"/>
          </a:p>
          <a:p>
            <a:pPr lvl="1"/>
            <a:r>
              <a:rPr lang="el-GR" dirty="0" smtClean="0"/>
              <a:t>Ισχυρίζεται ότι τα συναισθήματα θα μας βοηθήσουν να αναπτύξουμε καλύτερα συστήματα τεχνητής νοημοσύνης</a:t>
            </a:r>
          </a:p>
          <a:p>
            <a:pPr lvl="1"/>
            <a:r>
              <a:rPr lang="el-GR" dirty="0" smtClean="0"/>
              <a:t>Υποστηρίζει ότι μέσω της ανάπτυξης συστημάτων κατανοούμε καλύτερα πώς λειτουργεί ο άνθρωπος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561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Συναισθηματικές λειτουργίες στους υπολογιστές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Αναγνώριση συναισθημάτων</a:t>
            </a:r>
          </a:p>
          <a:p>
            <a:r>
              <a:rPr lang="el-GR" dirty="0" smtClean="0"/>
              <a:t>Ερμηνεία συναισθημάτων</a:t>
            </a:r>
          </a:p>
          <a:p>
            <a:r>
              <a:rPr lang="el-GR" dirty="0" smtClean="0"/>
              <a:t>Επεξεργασία συναισθημάτων </a:t>
            </a:r>
          </a:p>
          <a:p>
            <a:r>
              <a:rPr lang="el-GR" dirty="0" smtClean="0"/>
              <a:t>Προσομοίωση συναισθημάτων</a:t>
            </a:r>
          </a:p>
          <a:p>
            <a:endParaRPr lang="el-GR" dirty="0" smtClean="0"/>
          </a:p>
          <a:p>
            <a:r>
              <a:rPr lang="el-GR" i="1" dirty="0" smtClean="0"/>
              <a:t>Προσαρμογή ανάδρασης υπολογιστή στα συναισθήματα του ανθρώπου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14234403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Μέσα έκφρασης του συναισθήματος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l-GR" dirty="0" smtClean="0"/>
              <a:t>Εκφράσεις προσώπου</a:t>
            </a:r>
          </a:p>
          <a:p>
            <a:pPr lvl="1"/>
            <a:r>
              <a:rPr lang="el-GR" dirty="0" smtClean="0"/>
              <a:t>Τόνος φωνής</a:t>
            </a:r>
          </a:p>
          <a:p>
            <a:pPr lvl="1"/>
            <a:r>
              <a:rPr lang="el-GR" dirty="0" smtClean="0"/>
              <a:t>Χρώμα επιδερμίδας</a:t>
            </a:r>
          </a:p>
          <a:p>
            <a:pPr lvl="1"/>
            <a:r>
              <a:rPr lang="el-GR" dirty="0" smtClean="0"/>
              <a:t>Ταχύτητα αναπνοής</a:t>
            </a:r>
          </a:p>
          <a:p>
            <a:pPr lvl="1"/>
            <a:r>
              <a:rPr lang="el-GR" dirty="0" smtClean="0"/>
              <a:t>Χειρονομίες</a:t>
            </a:r>
          </a:p>
          <a:p>
            <a:pPr lvl="1"/>
            <a:r>
              <a:rPr lang="el-GR" dirty="0" smtClean="0"/>
              <a:t>Μυϊκές συσπάσεις</a:t>
            </a:r>
          </a:p>
          <a:p>
            <a:pPr lvl="1"/>
            <a:r>
              <a:rPr lang="el-GR" dirty="0" smtClean="0"/>
              <a:t>Φυσιολογικές λειτουργίες (εφίδρωση, πίεση, σφυγμοί)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6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Sense – Decide - Act</a:t>
            </a:r>
            <a:endParaRPr lang="el-GR" dirty="0"/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1556920244"/>
              </p:ext>
            </p:extLst>
          </p:nvPr>
        </p:nvGraphicFramePr>
        <p:xfrm>
          <a:off x="1328164" y="1990581"/>
          <a:ext cx="6556204" cy="2760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66193" y="5014917"/>
            <a:ext cx="2880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l-GR" i="1" dirty="0" smtClean="0"/>
              <a:t>αντίληψη-αίσθηση-ενέργεια</a:t>
            </a:r>
            <a:endParaRPr lang="el-GR" i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27678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3400"/>
              <a:t>Τί μπορεί να περιλαμβάνει ένα </a:t>
            </a:r>
            <a:r>
              <a:rPr lang="en-US" altLang="el-GR" sz="3400"/>
              <a:t>affective system	</a:t>
            </a:r>
            <a:endParaRPr lang="el-GR" altLang="el-GR" sz="34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Υπολογιστικά μοντέλα παραγωγής συναισθημάτων</a:t>
            </a:r>
          </a:p>
          <a:p>
            <a:r>
              <a:rPr lang="el-GR" altLang="el-GR"/>
              <a:t>Αρχιτεκτονικές </a:t>
            </a:r>
            <a:r>
              <a:rPr lang="en-US" altLang="el-GR"/>
              <a:t>Cognitive-affective </a:t>
            </a:r>
            <a:r>
              <a:rPr lang="el-GR" altLang="el-GR"/>
              <a:t>για τη μοντελοποίηση συναισθημάτων</a:t>
            </a:r>
          </a:p>
          <a:p>
            <a:r>
              <a:rPr lang="el-GR" altLang="el-GR"/>
              <a:t>Υποσυστημα αναγνώρισης συναισθημάτων</a:t>
            </a:r>
          </a:p>
          <a:p>
            <a:r>
              <a:rPr lang="el-GR" altLang="el-GR"/>
              <a:t>Συστήματα παραγωγής «συναισθηματικών» συμπεριφορών</a:t>
            </a:r>
          </a:p>
        </p:txBody>
      </p:sp>
    </p:spTree>
    <p:extLst>
      <p:ext uri="{BB962C8B-B14F-4D97-AF65-F5344CB8AC3E}">
        <p14:creationId xmlns:p14="http://schemas.microsoft.com/office/powerpoint/2010/main" val="6627058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Εφαρμογές</a:t>
            </a:r>
            <a:r>
              <a:rPr lang="en-US" altLang="el-GR" dirty="0"/>
              <a:t> (</a:t>
            </a:r>
            <a:r>
              <a:rPr lang="el-GR" altLang="el-GR" dirty="0"/>
              <a:t>ενδεικτικά...)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1400" dirty="0"/>
              <a:t>Εκπαίδευση </a:t>
            </a:r>
          </a:p>
          <a:p>
            <a:pPr lvl="1">
              <a:lnSpc>
                <a:spcPct val="80000"/>
              </a:lnSpc>
            </a:pPr>
            <a:r>
              <a:rPr lang="el-GR" altLang="el-GR" sz="1050" dirty="0"/>
              <a:t>Παράδειγμα-</a:t>
            </a:r>
            <a:r>
              <a:rPr lang="en-US" altLang="el-GR" sz="1050" dirty="0" err="1"/>
              <a:t>Victec</a:t>
            </a:r>
            <a:r>
              <a:rPr lang="en-US" altLang="el-GR" sz="1050" dirty="0"/>
              <a:t> project</a:t>
            </a:r>
            <a:r>
              <a:rPr lang="el-GR" altLang="el-GR" sz="1050" dirty="0"/>
              <a:t> </a:t>
            </a:r>
            <a:r>
              <a:rPr lang="en-US" altLang="el-GR" sz="1050" dirty="0"/>
              <a:t>(bullying)</a:t>
            </a:r>
          </a:p>
          <a:p>
            <a:pPr>
              <a:lnSpc>
                <a:spcPct val="80000"/>
              </a:lnSpc>
            </a:pPr>
            <a:r>
              <a:rPr lang="el-GR" altLang="el-GR" sz="1400" dirty="0"/>
              <a:t>Ψυχαγωγία</a:t>
            </a:r>
          </a:p>
          <a:p>
            <a:pPr lvl="1">
              <a:lnSpc>
                <a:spcPct val="80000"/>
              </a:lnSpc>
            </a:pPr>
            <a:r>
              <a:rPr lang="el-GR" altLang="el-GR" sz="1050" dirty="0"/>
              <a:t>Παιχνίδια-ενσωματώνουν ολοένα και περισσότερο συναισθηματικά στοιχεία</a:t>
            </a:r>
          </a:p>
          <a:p>
            <a:pPr lvl="1">
              <a:lnSpc>
                <a:spcPct val="80000"/>
              </a:lnSpc>
            </a:pPr>
            <a:r>
              <a:rPr lang="en-US" altLang="el-GR" sz="1050" dirty="0"/>
              <a:t>Interactive Movies</a:t>
            </a:r>
          </a:p>
          <a:p>
            <a:pPr>
              <a:lnSpc>
                <a:spcPct val="80000"/>
              </a:lnSpc>
            </a:pPr>
            <a:r>
              <a:rPr lang="en-US" altLang="el-GR" sz="1400" dirty="0"/>
              <a:t>Virtual Storytelling</a:t>
            </a:r>
          </a:p>
          <a:p>
            <a:pPr lvl="1">
              <a:lnSpc>
                <a:spcPct val="80000"/>
              </a:lnSpc>
            </a:pPr>
            <a:r>
              <a:rPr lang="en-US" altLang="el-GR" sz="1050" dirty="0" err="1"/>
              <a:t>Machinima</a:t>
            </a:r>
            <a:r>
              <a:rPr lang="en-US" altLang="el-GR" sz="1050" dirty="0"/>
              <a:t> (</a:t>
            </a:r>
            <a:r>
              <a:rPr lang="el-GR" altLang="el-GR" sz="1050" dirty="0"/>
              <a:t>κυρίως στατικά)</a:t>
            </a:r>
          </a:p>
          <a:p>
            <a:pPr lvl="1">
              <a:lnSpc>
                <a:spcPct val="80000"/>
              </a:lnSpc>
            </a:pPr>
            <a:r>
              <a:rPr lang="el-GR" altLang="el-GR" sz="1050" dirty="0"/>
              <a:t>Δυναμικά σενάρια</a:t>
            </a:r>
          </a:p>
          <a:p>
            <a:pPr lvl="1">
              <a:lnSpc>
                <a:spcPct val="80000"/>
              </a:lnSpc>
            </a:pPr>
            <a:r>
              <a:rPr lang="en-US" altLang="el-GR" sz="1050" dirty="0"/>
              <a:t>Emergent </a:t>
            </a:r>
            <a:r>
              <a:rPr lang="en-US" altLang="el-GR" sz="1050" dirty="0" smtClean="0"/>
              <a:t>Narrative</a:t>
            </a:r>
            <a:endParaRPr lang="el-GR" altLang="el-GR" sz="1050" dirty="0" smtClean="0"/>
          </a:p>
          <a:p>
            <a:pPr lvl="1">
              <a:lnSpc>
                <a:spcPct val="80000"/>
              </a:lnSpc>
            </a:pPr>
            <a:endParaRPr lang="en-US" altLang="el-GR" sz="1050" dirty="0"/>
          </a:p>
          <a:p>
            <a:pPr>
              <a:lnSpc>
                <a:spcPct val="80000"/>
              </a:lnSpc>
            </a:pPr>
            <a:r>
              <a:rPr lang="el-GR" altLang="el-GR" sz="1400" dirty="0"/>
              <a:t>Ψυχοθεραπεία</a:t>
            </a:r>
          </a:p>
          <a:p>
            <a:pPr>
              <a:lnSpc>
                <a:spcPct val="80000"/>
              </a:lnSpc>
            </a:pPr>
            <a:r>
              <a:rPr lang="el-GR" altLang="el-GR" sz="1400" dirty="0"/>
              <a:t>Προσομοίωση </a:t>
            </a:r>
          </a:p>
          <a:p>
            <a:pPr lvl="1">
              <a:lnSpc>
                <a:spcPct val="80000"/>
              </a:lnSpc>
            </a:pPr>
            <a:r>
              <a:rPr lang="el-GR" altLang="el-GR" sz="1050" dirty="0"/>
              <a:t>Π.χ </a:t>
            </a:r>
            <a:r>
              <a:rPr lang="en-US" altLang="el-GR" sz="1050" dirty="0"/>
              <a:t>Crowd Simulations</a:t>
            </a:r>
            <a:endParaRPr lang="el-GR" altLang="el-GR" sz="1050" dirty="0"/>
          </a:p>
          <a:p>
            <a:pPr>
              <a:lnSpc>
                <a:spcPct val="80000"/>
              </a:lnSpc>
            </a:pPr>
            <a:r>
              <a:rPr lang="el-GR" altLang="el-GR" sz="1400" dirty="0"/>
              <a:t>Ρομποτική</a:t>
            </a:r>
          </a:p>
          <a:p>
            <a:pPr lvl="1">
              <a:lnSpc>
                <a:spcPct val="80000"/>
              </a:lnSpc>
            </a:pPr>
            <a:r>
              <a:rPr lang="en-US" altLang="el-GR" sz="1050" dirty="0"/>
              <a:t>Kismet</a:t>
            </a:r>
            <a:endParaRPr lang="el-GR" altLang="el-GR" sz="1050" dirty="0"/>
          </a:p>
          <a:p>
            <a:pPr>
              <a:lnSpc>
                <a:spcPct val="80000"/>
              </a:lnSpc>
            </a:pPr>
            <a:r>
              <a:rPr lang="el-GR" altLang="el-GR" sz="1400" dirty="0"/>
              <a:t>Συστήματα </a:t>
            </a:r>
            <a:r>
              <a:rPr lang="en-US" altLang="el-GR" sz="1400" dirty="0"/>
              <a:t>Conversational Agents</a:t>
            </a:r>
          </a:p>
          <a:p>
            <a:pPr lvl="1">
              <a:lnSpc>
                <a:spcPct val="80000"/>
              </a:lnSpc>
            </a:pPr>
            <a:r>
              <a:rPr lang="el-GR" altLang="el-GR" sz="1050" dirty="0"/>
              <a:t>Π.χ </a:t>
            </a:r>
            <a:r>
              <a:rPr lang="en-US" altLang="el-GR" sz="1050" dirty="0" err="1"/>
              <a:t>Ananova</a:t>
            </a:r>
            <a:r>
              <a:rPr lang="en-US" altLang="el-GR" sz="1050" dirty="0"/>
              <a:t> (</a:t>
            </a:r>
            <a:r>
              <a:rPr lang="el-GR" altLang="el-GR" sz="1050" dirty="0"/>
              <a:t>εικονική εκφωνήτρια ειδήσεων)</a:t>
            </a:r>
            <a:endParaRPr lang="en-US" altLang="el-GR" sz="1050" dirty="0"/>
          </a:p>
          <a:p>
            <a:pPr>
              <a:lnSpc>
                <a:spcPct val="80000"/>
              </a:lnSpc>
            </a:pPr>
            <a:endParaRPr lang="en-US" altLang="el-GR" sz="1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400" dirty="0"/>
              <a:t>	Οι εφαρμογές σήμερα είναι κυρίως ερευνητικού χαρακτήρα και αποτελούν πεδίο δοκιμής για τη δυνατότητα που μας παρέχει η τεχνολογία για την ανάπτυξη μελλοντικών συστημάτων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altLang="el-GR" sz="1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400" dirty="0"/>
              <a:t>Στόχος: Να πλησιάσουμε όσο το δυνατόν περισσότερο τις πρωταρχικές αξίες των </a:t>
            </a:r>
            <a:r>
              <a:rPr lang="en-US" altLang="el-GR" sz="1400" dirty="0"/>
              <a:t>IVE’s </a:t>
            </a:r>
            <a:r>
              <a:rPr lang="el-GR" altLang="el-GR" sz="1400" dirty="0"/>
              <a:t>(</a:t>
            </a:r>
            <a:r>
              <a:rPr lang="en-US" altLang="el-GR" sz="1400" dirty="0"/>
              <a:t>Believability, user engagement, retention, immersion)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400" dirty="0"/>
              <a:t>Η εμπειρία χρήσης σε ένα </a:t>
            </a:r>
            <a:r>
              <a:rPr lang="en-US" altLang="el-GR" sz="1400" dirty="0"/>
              <a:t>IVE </a:t>
            </a:r>
            <a:r>
              <a:rPr lang="el-GR" altLang="el-GR" sz="1400" dirty="0"/>
              <a:t>να αφαιρέσει το πέπλο μεταξύ χρήστη-υπολογιστή</a:t>
            </a:r>
            <a:endParaRPr lang="en-US" altLang="el-GR" sz="1400" dirty="0"/>
          </a:p>
          <a:p>
            <a:pPr lvl="1">
              <a:lnSpc>
                <a:spcPct val="80000"/>
              </a:lnSpc>
            </a:pPr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15567096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400"/>
              <a:t>Συναισθήματα, διαθέσεις, προσωπικότητες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000"/>
              <a:t>Τα συναισθήματα είναι συνήθως σύντομες, άμεσες ψυχοσωματικές διαδικασίες</a:t>
            </a:r>
            <a:br>
              <a:rPr lang="el-GR" altLang="el-GR" sz="2000"/>
            </a:br>
            <a:endParaRPr lang="el-GR" altLang="el-GR" sz="2000"/>
          </a:p>
          <a:p>
            <a:pPr>
              <a:lnSpc>
                <a:spcPct val="90000"/>
              </a:lnSpc>
            </a:pPr>
            <a:r>
              <a:rPr lang="el-GR" altLang="el-GR" sz="2000"/>
              <a:t>Οι διαθέσεις αναφέρονται σε μεγαλύτερο βάθος χρόνου</a:t>
            </a:r>
            <a:br>
              <a:rPr lang="el-GR" altLang="el-GR" sz="2000"/>
            </a:br>
            <a:endParaRPr lang="el-GR" altLang="el-GR" sz="2000"/>
          </a:p>
          <a:p>
            <a:pPr>
              <a:lnSpc>
                <a:spcPct val="90000"/>
              </a:lnSpc>
            </a:pPr>
            <a:r>
              <a:rPr lang="el-GR" altLang="el-GR" sz="2000"/>
              <a:t>Η προσωπικότητα προσδιορίζει την προδιάθεση αντίδρασης σε συγκεκριμένο ερέθισμα με συγκεκριμένο τρόπο</a:t>
            </a:r>
            <a:br>
              <a:rPr lang="el-GR" altLang="el-GR" sz="2000"/>
            </a:br>
            <a:endParaRPr lang="el-GR" altLang="el-GR" sz="2000"/>
          </a:p>
          <a:p>
            <a:pPr>
              <a:lnSpc>
                <a:spcPct val="90000"/>
              </a:lnSpc>
            </a:pPr>
            <a:r>
              <a:rPr lang="el-GR" altLang="el-GR" sz="2000"/>
              <a:t>Τυπικές συναισθηματικές διαδικασίες: χαρά, λύπη, θυμός, αηδία, φόβος, ντροπή, ενοχή, περηφάνεια</a:t>
            </a:r>
          </a:p>
          <a:p>
            <a:pPr>
              <a:lnSpc>
                <a:spcPct val="90000"/>
              </a:lnSpc>
            </a:pPr>
            <a:endParaRPr lang="el-GR" altLang="el-GR" sz="2000"/>
          </a:p>
        </p:txBody>
      </p:sp>
    </p:spTree>
    <p:extLst>
      <p:ext uri="{BB962C8B-B14F-4D97-AF65-F5344CB8AC3E}">
        <p14:creationId xmlns:p14="http://schemas.microsoft.com/office/powerpoint/2010/main" val="577122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Έκφραση συναισθημάτων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830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000"/>
              <a:t>Στοιχεία εμφανή σε άλλους </a:t>
            </a:r>
          </a:p>
          <a:p>
            <a:pPr lvl="1">
              <a:lnSpc>
                <a:spcPct val="90000"/>
              </a:lnSpc>
            </a:pPr>
            <a:r>
              <a:rPr lang="el-GR" altLang="el-GR" sz="2000"/>
              <a:t>Έκφραση προσώπου</a:t>
            </a:r>
          </a:p>
          <a:p>
            <a:pPr lvl="1">
              <a:lnSpc>
                <a:spcPct val="90000"/>
              </a:lnSpc>
            </a:pPr>
            <a:r>
              <a:rPr lang="el-GR" altLang="el-GR" sz="2000"/>
              <a:t> Τονισμός φωνής</a:t>
            </a:r>
          </a:p>
          <a:p>
            <a:pPr lvl="1">
              <a:lnSpc>
                <a:spcPct val="90000"/>
              </a:lnSpc>
            </a:pPr>
            <a:r>
              <a:rPr lang="el-GR" altLang="el-GR" sz="2000"/>
              <a:t>Χειρονομίες, κινήσεις</a:t>
            </a:r>
          </a:p>
          <a:p>
            <a:pPr lvl="1">
              <a:lnSpc>
                <a:spcPct val="90000"/>
              </a:lnSpc>
            </a:pPr>
            <a:r>
              <a:rPr lang="el-GR" altLang="el-GR" sz="2000"/>
              <a:t>Στάση σώματος</a:t>
            </a:r>
          </a:p>
          <a:p>
            <a:pPr lvl="1">
              <a:lnSpc>
                <a:spcPct val="90000"/>
              </a:lnSpc>
            </a:pPr>
            <a:r>
              <a:rPr lang="el-GR" altLang="el-GR" sz="2000"/>
              <a:t>Διάμετρος κόρης </a:t>
            </a:r>
          </a:p>
          <a:p>
            <a:pPr lvl="1">
              <a:lnSpc>
                <a:spcPct val="90000"/>
              </a:lnSpc>
            </a:pPr>
            <a:r>
              <a:rPr lang="el-GR" altLang="el-GR" sz="2000"/>
              <a:t>Χρώμα δέρματος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148263" y="1557338"/>
            <a:ext cx="351155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l-GR" altLang="el-GR" sz="2000"/>
              <a:t>Μη εμφανή: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l-GR" altLang="el-GR" sz="2000"/>
              <a:t>Ρυθμός αναπνοής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l-GR" altLang="el-GR" sz="2000"/>
              <a:t>Παλμός, καρδιακός ρυθμός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l-GR" altLang="el-GR" sz="2000"/>
              <a:t>Θερμοκρασία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l-GR" altLang="el-GR" sz="2000"/>
              <a:t>Εφίδρωση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l-GR" altLang="el-GR" sz="2000"/>
              <a:t>Πίεση αίματος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l-GR" altLang="el-GR" sz="2000"/>
              <a:t>Ένταση μυών</a:t>
            </a:r>
          </a:p>
        </p:txBody>
      </p:sp>
    </p:spTree>
    <p:extLst>
      <p:ext uri="{BB962C8B-B14F-4D97-AF65-F5344CB8AC3E}">
        <p14:creationId xmlns:p14="http://schemas.microsoft.com/office/powerpoint/2010/main" val="10568341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Μοντέλα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θεωρίες</a:t>
            </a:r>
            <a:endParaRPr lang="el-GR" altLang="el-GR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Ρηχά (</a:t>
            </a:r>
            <a:r>
              <a:rPr lang="en-US" altLang="el-GR"/>
              <a:t>shallow)</a:t>
            </a:r>
          </a:p>
          <a:p>
            <a:pPr lvl="1"/>
            <a:r>
              <a:rPr lang="en-US" altLang="el-GR"/>
              <a:t>Top down</a:t>
            </a:r>
          </a:p>
          <a:p>
            <a:pPr lvl="1"/>
            <a:r>
              <a:rPr lang="el-GR" altLang="el-GR"/>
              <a:t>Σαφώς ορισμένα, ασχολούνται με συγκεκριμένα συναισθηματικά γεγονότα</a:t>
            </a:r>
          </a:p>
          <a:p>
            <a:r>
              <a:rPr lang="el-GR" altLang="el-GR"/>
              <a:t>Βαθιά</a:t>
            </a:r>
            <a:r>
              <a:rPr lang="en-US" altLang="el-GR"/>
              <a:t> (deep)</a:t>
            </a:r>
            <a:endParaRPr lang="el-GR" altLang="el-GR"/>
          </a:p>
          <a:p>
            <a:pPr lvl="1"/>
            <a:r>
              <a:rPr lang="en-US" altLang="el-GR"/>
              <a:t>bottom up</a:t>
            </a:r>
          </a:p>
          <a:p>
            <a:pPr lvl="1"/>
            <a:r>
              <a:rPr lang="el-GR" altLang="el-GR"/>
              <a:t>Πιο ασαφή</a:t>
            </a:r>
            <a:endParaRPr lang="en-US" altLang="el-GR"/>
          </a:p>
          <a:p>
            <a:pPr lvl="1"/>
            <a:r>
              <a:rPr lang="el-GR" altLang="el-GR"/>
              <a:t>Προσπαθούν να δώσουν ολοκληρωμένη λύση</a:t>
            </a:r>
          </a:p>
        </p:txBody>
      </p:sp>
    </p:spTree>
    <p:extLst>
      <p:ext uri="{BB962C8B-B14F-4D97-AF65-F5344CB8AC3E}">
        <p14:creationId xmlns:p14="http://schemas.microsoft.com/office/powerpoint/2010/main" val="13035180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Μοντέλα και Θεωρίες</a:t>
            </a:r>
            <a:endParaRPr lang="el-GR" altLang="el-GR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 smtClean="0"/>
              <a:t>Παραδοσιακές</a:t>
            </a:r>
          </a:p>
          <a:p>
            <a:endParaRPr lang="el-GR" altLang="el-GR" dirty="0" smtClean="0"/>
          </a:p>
          <a:p>
            <a:r>
              <a:rPr lang="el-GR" altLang="el-GR" dirty="0" smtClean="0"/>
              <a:t>Διαστάσεων (</a:t>
            </a:r>
            <a:r>
              <a:rPr lang="en-US" altLang="el-GR" dirty="0" smtClean="0"/>
              <a:t>Wundt, Russell, </a:t>
            </a:r>
            <a:r>
              <a:rPr lang="en-US" altLang="el-GR" dirty="0" err="1" smtClean="0"/>
              <a:t>Mehrabian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κλπ)</a:t>
            </a:r>
            <a:endParaRPr lang="en-US" altLang="el-GR" dirty="0" smtClean="0"/>
          </a:p>
          <a:p>
            <a:r>
              <a:rPr lang="el-GR" altLang="el-GR" dirty="0" smtClean="0"/>
              <a:t>Βασικών Συναισθημάτων</a:t>
            </a:r>
            <a:endParaRPr lang="en-US" altLang="el-GR" dirty="0"/>
          </a:p>
          <a:p>
            <a:r>
              <a:rPr lang="el-GR" altLang="el-GR" dirty="0" smtClean="0"/>
              <a:t>Αποτίμησης </a:t>
            </a:r>
            <a:r>
              <a:rPr lang="en-US" altLang="el-GR" dirty="0" smtClean="0"/>
              <a:t>(OCC Model)</a:t>
            </a:r>
            <a:endParaRPr lang="el-GR" altLang="el-GR" dirty="0" smtClean="0"/>
          </a:p>
          <a:p>
            <a:endParaRPr lang="el-GR" altLang="el-GR" dirty="0"/>
          </a:p>
          <a:p>
            <a:r>
              <a:rPr lang="el-GR" altLang="el-GR" dirty="0" smtClean="0"/>
              <a:t>Υβριδικές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42946014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Θεωρίες συναισθηματικής εμπειρίας</a:t>
            </a:r>
            <a:endParaRPr lang="el-GR" dirty="0"/>
          </a:p>
        </p:txBody>
      </p:sp>
      <p:grpSp>
        <p:nvGrpSpPr>
          <p:cNvPr id="4" name="Καμβάς 19"/>
          <p:cNvGrpSpPr/>
          <p:nvPr/>
        </p:nvGrpSpPr>
        <p:grpSpPr>
          <a:xfrm>
            <a:off x="2138336" y="1715555"/>
            <a:ext cx="5123815" cy="4079875"/>
            <a:chOff x="0" y="0"/>
            <a:chExt cx="5123815" cy="407987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Ορθογώνιο 4"/>
            <p:cNvSpPr/>
            <p:nvPr/>
          </p:nvSpPr>
          <p:spPr>
            <a:xfrm>
              <a:off x="0" y="0"/>
              <a:ext cx="5123815" cy="4079875"/>
            </a:xfrm>
            <a:prstGeom prst="rect">
              <a:avLst/>
            </a:prstGeom>
            <a:grpFill/>
          </p:spPr>
        </p:sp>
        <p:sp>
          <p:nvSpPr>
            <p:cNvPr id="6" name="Πεντάγωνο 5"/>
            <p:cNvSpPr/>
            <p:nvPr/>
          </p:nvSpPr>
          <p:spPr>
            <a:xfrm>
              <a:off x="129360" y="1576513"/>
              <a:ext cx="1414767" cy="474453"/>
            </a:xfrm>
            <a:prstGeom prst="homePlate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el-GR" sz="10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Ερέθισμα</a:t>
              </a:r>
              <a:endParaRPr lang="el-GR" sz="1000">
                <a:effectLst/>
                <a:latin typeface="Cambria"/>
                <a:ea typeface="Times New Roman"/>
                <a:cs typeface="Times New Roman"/>
              </a:endParaRPr>
            </a:p>
          </p:txBody>
        </p:sp>
        <p:sp>
          <p:nvSpPr>
            <p:cNvPr id="7" name="Διάσημα 6"/>
            <p:cNvSpPr/>
            <p:nvPr/>
          </p:nvSpPr>
          <p:spPr>
            <a:xfrm>
              <a:off x="1371468" y="1577233"/>
              <a:ext cx="1863438" cy="474235"/>
            </a:xfrm>
            <a:prstGeom prst="chevron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el-GR" sz="10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Σωματική αντίδραση</a:t>
              </a:r>
              <a:endParaRPr lang="el-GR" sz="1000">
                <a:effectLst/>
                <a:latin typeface="Cambria"/>
                <a:ea typeface="Times New Roman"/>
                <a:cs typeface="Times New Roman"/>
              </a:endParaRPr>
            </a:p>
          </p:txBody>
        </p:sp>
        <p:sp>
          <p:nvSpPr>
            <p:cNvPr id="8" name="Διάσημα 7"/>
            <p:cNvSpPr/>
            <p:nvPr/>
          </p:nvSpPr>
          <p:spPr>
            <a:xfrm>
              <a:off x="3053751" y="1577256"/>
              <a:ext cx="1948543" cy="473710"/>
            </a:xfrm>
            <a:prstGeom prst="chevron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el-GR" sz="10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Συναισθηματική Εμπειρία</a:t>
              </a:r>
              <a:endParaRPr lang="el-GR" sz="1000">
                <a:effectLst/>
                <a:latin typeface="Cambria"/>
                <a:ea typeface="Times New Roman"/>
                <a:cs typeface="Times New Roman"/>
              </a:endParaRPr>
            </a:p>
          </p:txBody>
        </p:sp>
        <p:sp>
          <p:nvSpPr>
            <p:cNvPr id="9" name="Πεντάγωνο 8"/>
            <p:cNvSpPr/>
            <p:nvPr/>
          </p:nvSpPr>
          <p:spPr>
            <a:xfrm>
              <a:off x="130371" y="524295"/>
              <a:ext cx="1413606" cy="473710"/>
            </a:xfrm>
            <a:prstGeom prst="homePlate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el-GR" sz="1000">
                  <a:solidFill>
                    <a:srgbClr val="000000"/>
                  </a:solidFill>
                  <a:effectLst/>
                  <a:ea typeface="Times New Roman"/>
                </a:rPr>
                <a:t>Ερέθισμα</a:t>
              </a:r>
              <a:endParaRPr lang="el-G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Διάσημα 9"/>
            <p:cNvSpPr/>
            <p:nvPr/>
          </p:nvSpPr>
          <p:spPr>
            <a:xfrm>
              <a:off x="3053456" y="524908"/>
              <a:ext cx="1904811" cy="473015"/>
            </a:xfrm>
            <a:prstGeom prst="chevron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el-GR" sz="1000">
                  <a:solidFill>
                    <a:srgbClr val="000000"/>
                  </a:solidFill>
                  <a:effectLst/>
                  <a:ea typeface="Times New Roman"/>
                </a:rPr>
                <a:t>Σωματική αντίδραση</a:t>
              </a:r>
              <a:endParaRPr lang="el-G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Διάσημα 10"/>
            <p:cNvSpPr/>
            <p:nvPr/>
          </p:nvSpPr>
          <p:spPr>
            <a:xfrm>
              <a:off x="1371202" y="523006"/>
              <a:ext cx="1863391" cy="474955"/>
            </a:xfrm>
            <a:prstGeom prst="chevron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el-GR" sz="1000">
                  <a:solidFill>
                    <a:srgbClr val="000000"/>
                  </a:solidFill>
                  <a:effectLst/>
                  <a:ea typeface="Times New Roman"/>
                </a:rPr>
                <a:t>Συναισθηματική Εμπειρία</a:t>
              </a:r>
              <a:endParaRPr lang="el-G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Πεντάγωνο 11"/>
            <p:cNvSpPr/>
            <p:nvPr/>
          </p:nvSpPr>
          <p:spPr>
            <a:xfrm>
              <a:off x="129224" y="2550983"/>
              <a:ext cx="2234402" cy="473075"/>
            </a:xfrm>
            <a:prstGeom prst="homePlate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el-GR" sz="1000">
                  <a:solidFill>
                    <a:srgbClr val="000000"/>
                  </a:solidFill>
                  <a:effectLst/>
                  <a:ea typeface="Times New Roman"/>
                </a:rPr>
                <a:t>Ερέθισμα</a:t>
              </a:r>
              <a:endParaRPr lang="el-G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Παραλληλόγραμμο 12"/>
            <p:cNvSpPr/>
            <p:nvPr/>
          </p:nvSpPr>
          <p:spPr>
            <a:xfrm>
              <a:off x="2173856" y="2803243"/>
              <a:ext cx="2815904" cy="224485"/>
            </a:xfrm>
            <a:prstGeom prst="parallelogram">
              <a:avLst>
                <a:gd name="adj" fmla="val 101985"/>
              </a:avLst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l-GR" sz="10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Σωματική Αντίδραση</a:t>
              </a:r>
              <a:endParaRPr lang="el-GR" sz="1000">
                <a:effectLst/>
                <a:latin typeface="Cambria"/>
                <a:ea typeface="Times New Roman"/>
                <a:cs typeface="Times New Roman"/>
              </a:endParaRPr>
            </a:p>
          </p:txBody>
        </p:sp>
        <p:sp>
          <p:nvSpPr>
            <p:cNvPr id="14" name="Παραλληλόγραμμο 13"/>
            <p:cNvSpPr/>
            <p:nvPr/>
          </p:nvSpPr>
          <p:spPr>
            <a:xfrm flipH="1">
              <a:off x="2193789" y="2551507"/>
              <a:ext cx="2795394" cy="214634"/>
            </a:xfrm>
            <a:prstGeom prst="parallelogram">
              <a:avLst>
                <a:gd name="adj" fmla="val 99114"/>
              </a:avLst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l-GR" sz="1000">
                  <a:solidFill>
                    <a:srgbClr val="000000"/>
                  </a:solidFill>
                  <a:effectLst/>
                  <a:ea typeface="Times New Roman"/>
                </a:rPr>
                <a:t>Συναισθηματική Εμπειρία</a:t>
              </a:r>
              <a:endParaRPr lang="el-G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Πεντάγωνο 14"/>
            <p:cNvSpPr/>
            <p:nvPr/>
          </p:nvSpPr>
          <p:spPr>
            <a:xfrm>
              <a:off x="128244" y="3526888"/>
              <a:ext cx="1024255" cy="472440"/>
            </a:xfrm>
            <a:prstGeom prst="homePlate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el-GR" sz="1000">
                  <a:solidFill>
                    <a:srgbClr val="000000"/>
                  </a:solidFill>
                  <a:effectLst/>
                  <a:ea typeface="Times New Roman"/>
                </a:rPr>
                <a:t>Ερέθισμα</a:t>
              </a:r>
              <a:endParaRPr lang="el-G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Παραλληλόγραμμο 15"/>
            <p:cNvSpPr/>
            <p:nvPr/>
          </p:nvSpPr>
          <p:spPr>
            <a:xfrm>
              <a:off x="988695" y="3778348"/>
              <a:ext cx="2480945" cy="224155"/>
            </a:xfrm>
            <a:prstGeom prst="parallelogram">
              <a:avLst>
                <a:gd name="adj" fmla="val 101985"/>
              </a:avLst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l-GR" sz="1000">
                  <a:solidFill>
                    <a:srgbClr val="000000"/>
                  </a:solidFill>
                  <a:effectLst/>
                  <a:ea typeface="Times New Roman"/>
                </a:rPr>
                <a:t>Σωματική Αντίδραση</a:t>
              </a:r>
              <a:endParaRPr lang="el-G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Παραλληλόγραμμο 16"/>
            <p:cNvSpPr/>
            <p:nvPr/>
          </p:nvSpPr>
          <p:spPr>
            <a:xfrm flipH="1">
              <a:off x="1005840" y="3526888"/>
              <a:ext cx="2463165" cy="213995"/>
            </a:xfrm>
            <a:prstGeom prst="parallelogram">
              <a:avLst>
                <a:gd name="adj" fmla="val 99114"/>
              </a:avLst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l-GR" sz="1000">
                  <a:solidFill>
                    <a:srgbClr val="000000"/>
                  </a:solidFill>
                  <a:effectLst/>
                  <a:ea typeface="Times New Roman"/>
                </a:rPr>
                <a:t>Γνωστική Σήμανση</a:t>
              </a:r>
              <a:endParaRPr lang="el-G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Διάσημα 17"/>
            <p:cNvSpPr/>
            <p:nvPr/>
          </p:nvSpPr>
          <p:spPr>
            <a:xfrm>
              <a:off x="3305120" y="3526780"/>
              <a:ext cx="1697355" cy="474345"/>
            </a:xfrm>
            <a:prstGeom prst="chevron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el-GR" sz="1000">
                  <a:solidFill>
                    <a:srgbClr val="000000"/>
                  </a:solidFill>
                  <a:effectLst/>
                  <a:ea typeface="Times New Roman"/>
                </a:rPr>
                <a:t>Συναισθηματική Εμπειρία</a:t>
              </a:r>
              <a:endParaRPr lang="el-G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Πλαίσιο κειμένου 50"/>
            <p:cNvSpPr txBox="1"/>
            <p:nvPr/>
          </p:nvSpPr>
          <p:spPr>
            <a:xfrm>
              <a:off x="1475110" y="188471"/>
              <a:ext cx="2044582" cy="27604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sz="900">
                  <a:effectLst/>
                  <a:latin typeface="Cambria"/>
                  <a:ea typeface="Times New Roman"/>
                  <a:cs typeface="Times New Roman"/>
                </a:rPr>
                <a:t>Common Sense Theory</a:t>
              </a:r>
              <a:endParaRPr lang="el-GR" sz="1000">
                <a:effectLst/>
                <a:latin typeface="Cambria"/>
                <a:ea typeface="Times New Roman"/>
                <a:cs typeface="Times New Roman"/>
              </a:endParaRPr>
            </a:p>
          </p:txBody>
        </p:sp>
        <p:sp>
          <p:nvSpPr>
            <p:cNvPr id="20" name="Πλαίσιο κειμένου 50"/>
            <p:cNvSpPr txBox="1"/>
            <p:nvPr/>
          </p:nvSpPr>
          <p:spPr>
            <a:xfrm>
              <a:off x="1475627" y="1249901"/>
              <a:ext cx="2044065" cy="27559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l-GR" sz="900">
                  <a:effectLst/>
                  <a:latin typeface="Cambria"/>
                  <a:ea typeface="Times New Roman"/>
                </a:rPr>
                <a:t>Θεωρία </a:t>
              </a:r>
              <a:r>
                <a:rPr lang="en-US" sz="900">
                  <a:effectLst/>
                  <a:latin typeface="Cambria"/>
                  <a:ea typeface="Times New Roman"/>
                </a:rPr>
                <a:t>James-Lange</a:t>
              </a:r>
              <a:endParaRPr lang="el-G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Πλαίσιο κειμένου 50"/>
            <p:cNvSpPr txBox="1"/>
            <p:nvPr/>
          </p:nvSpPr>
          <p:spPr>
            <a:xfrm>
              <a:off x="1568856" y="3216505"/>
              <a:ext cx="2043430" cy="27495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l-GR" sz="900">
                  <a:effectLst/>
                  <a:latin typeface="Cambria"/>
                  <a:ea typeface="Times New Roman"/>
                </a:rPr>
                <a:t>Θεωρία </a:t>
              </a:r>
              <a:r>
                <a:rPr lang="en-US" sz="900">
                  <a:effectLst/>
                  <a:latin typeface="Cambria"/>
                  <a:ea typeface="Times New Roman"/>
                </a:rPr>
                <a:t>Schachter-Singer</a:t>
              </a:r>
              <a:endParaRPr lang="el-G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Πλαίσιο κειμένου 50"/>
            <p:cNvSpPr txBox="1"/>
            <p:nvPr/>
          </p:nvSpPr>
          <p:spPr>
            <a:xfrm>
              <a:off x="1475119" y="2250777"/>
              <a:ext cx="2042795" cy="2743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l-GR" sz="900">
                  <a:effectLst/>
                  <a:latin typeface="Cambria"/>
                  <a:ea typeface="Times New Roman"/>
                </a:rPr>
                <a:t>Θεωρία </a:t>
              </a:r>
              <a:r>
                <a:rPr lang="en-US" sz="900">
                  <a:effectLst/>
                  <a:latin typeface="Cambria"/>
                  <a:ea typeface="Times New Roman"/>
                </a:rPr>
                <a:t>Cannon-Bard</a:t>
              </a:r>
              <a:endParaRPr lang="el-GR" sz="120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65454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Θεωρίες Βασικών Συναισθημάτων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700808"/>
            <a:ext cx="835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</a:t>
            </a:r>
            <a:r>
              <a:rPr lang="el-GR" dirty="0"/>
              <a:t>συναισθήματα είναι διακριτά και εάν αναλυθούν σε βάθος, μπορούν να περιοριστούν σε λίγα μόνο, βασικά συναισθήματα. </a:t>
            </a:r>
          </a:p>
        </p:txBody>
      </p:sp>
      <p:pic>
        <p:nvPicPr>
          <p:cNvPr id="6" name="Εικόνα 5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2708920"/>
            <a:ext cx="5102225" cy="3113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4169" y="270892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Π.χ</a:t>
            </a:r>
            <a:r>
              <a:rPr lang="el-GR" dirty="0" smtClean="0"/>
              <a:t> </a:t>
            </a:r>
            <a:r>
              <a:rPr lang="en-US" dirty="0" smtClean="0"/>
              <a:t>Ekman</a:t>
            </a:r>
            <a:r>
              <a:rPr lang="el-GR" dirty="0" smtClean="0"/>
              <a:t>, </a:t>
            </a:r>
            <a:r>
              <a:rPr lang="en-US" dirty="0" err="1" smtClean="0"/>
              <a:t>Plutchik</a:t>
            </a:r>
            <a:r>
              <a:rPr lang="en-US" dirty="0" smtClean="0"/>
              <a:t>, Arnold, </a:t>
            </a:r>
            <a:r>
              <a:rPr lang="en-US" dirty="0" err="1" smtClean="0"/>
              <a:t>Frijda</a:t>
            </a:r>
            <a:r>
              <a:rPr lang="en-US" dirty="0" smtClean="0"/>
              <a:t> ….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14020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Βασικά συναισθήματα (</a:t>
            </a:r>
            <a:r>
              <a:rPr lang="en-US" altLang="el-GR"/>
              <a:t>Plutchik)</a:t>
            </a:r>
            <a:endParaRPr lang="el-GR" altLang="el-G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1800"/>
              <a:t>Ο </a:t>
            </a:r>
            <a:r>
              <a:rPr lang="en-US" altLang="el-GR" sz="1800"/>
              <a:t>Plutchik </a:t>
            </a:r>
            <a:r>
              <a:rPr lang="el-GR" altLang="el-GR" sz="1800"/>
              <a:t>όρισε οκτώ βασικά συναισθήματα</a:t>
            </a:r>
          </a:p>
          <a:p>
            <a:pPr lvl="1">
              <a:lnSpc>
                <a:spcPct val="80000"/>
              </a:lnSpc>
            </a:pPr>
            <a:r>
              <a:rPr lang="el-GR" altLang="el-GR" sz="1800"/>
              <a:t>Θυμός</a:t>
            </a:r>
          </a:p>
          <a:p>
            <a:pPr lvl="1">
              <a:lnSpc>
                <a:spcPct val="80000"/>
              </a:lnSpc>
            </a:pPr>
            <a:r>
              <a:rPr lang="el-GR" altLang="el-GR" sz="1800"/>
              <a:t>Φόβος</a:t>
            </a:r>
          </a:p>
          <a:p>
            <a:pPr lvl="1">
              <a:lnSpc>
                <a:spcPct val="80000"/>
              </a:lnSpc>
            </a:pPr>
            <a:r>
              <a:rPr lang="el-GR" altLang="el-GR" sz="1800"/>
              <a:t>Λύπη</a:t>
            </a:r>
          </a:p>
          <a:p>
            <a:pPr lvl="1">
              <a:lnSpc>
                <a:spcPct val="80000"/>
              </a:lnSpc>
            </a:pPr>
            <a:r>
              <a:rPr lang="el-GR" altLang="el-GR" sz="1800"/>
              <a:t>Αηδία</a:t>
            </a:r>
          </a:p>
          <a:p>
            <a:pPr lvl="1">
              <a:lnSpc>
                <a:spcPct val="80000"/>
              </a:lnSpc>
            </a:pPr>
            <a:r>
              <a:rPr lang="el-GR" altLang="el-GR" sz="1800"/>
              <a:t>Έκπληξη</a:t>
            </a:r>
          </a:p>
          <a:p>
            <a:pPr lvl="1">
              <a:lnSpc>
                <a:spcPct val="80000"/>
              </a:lnSpc>
            </a:pPr>
            <a:r>
              <a:rPr lang="el-GR" altLang="el-GR" sz="1800"/>
              <a:t>Αποδοχή</a:t>
            </a:r>
          </a:p>
          <a:p>
            <a:pPr lvl="1">
              <a:lnSpc>
                <a:spcPct val="80000"/>
              </a:lnSpc>
            </a:pPr>
            <a:r>
              <a:rPr lang="el-GR" altLang="el-GR" sz="1800"/>
              <a:t>Χαρά</a:t>
            </a:r>
          </a:p>
          <a:p>
            <a:pPr lvl="1">
              <a:lnSpc>
                <a:spcPct val="80000"/>
              </a:lnSpc>
            </a:pPr>
            <a:r>
              <a:rPr lang="el-GR" altLang="el-GR" sz="1800"/>
              <a:t>Περιέργεια</a:t>
            </a:r>
          </a:p>
          <a:p>
            <a:pPr>
              <a:lnSpc>
                <a:spcPct val="80000"/>
              </a:lnSpc>
            </a:pPr>
            <a:endParaRPr lang="el-GR" altLang="el-GR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/>
              <a:t>	Ο </a:t>
            </a:r>
            <a:r>
              <a:rPr lang="en-US" altLang="el-GR" sz="1800"/>
              <a:t>Plutchik </a:t>
            </a:r>
            <a:r>
              <a:rPr lang="el-GR" altLang="el-GR" sz="1800"/>
              <a:t>θεωρεί ότι αυτά τα οκτώ συναισθήματα λειτουργούν σε βιολογικό επίπεδο και εξελίχθηκαν προκειμένου να υποστηρίξουν την επιβίωση του οργανισμού.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altLang="el-GR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/>
              <a:t>Μολονότι δεν συμφωνούν όλες οι θεωρίες για τα βασικά συναισθήματα, τα έξι πρώτα από αυτά εμφανίζονται σε πολλά μοντέλα.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altLang="el-GR" sz="1800"/>
          </a:p>
        </p:txBody>
      </p:sp>
    </p:spTree>
    <p:extLst>
      <p:ext uri="{BB962C8B-B14F-4D97-AF65-F5344CB8AC3E}">
        <p14:creationId xmlns:p14="http://schemas.microsoft.com/office/powerpoint/2010/main" val="36146769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Εκφράσεις προσώπου και βασικά συναισθήματα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02138" cy="4530725"/>
          </a:xfrm>
        </p:spPr>
        <p:txBody>
          <a:bodyPr/>
          <a:lstStyle/>
          <a:p>
            <a:r>
              <a:rPr lang="en-US" altLang="el-GR" sz="1600" dirty="0"/>
              <a:t>Paul Ekman</a:t>
            </a:r>
            <a:r>
              <a:rPr lang="el-GR" altLang="el-GR" sz="1600" dirty="0"/>
              <a:t>-Όρισε 6 καταστάσεις:</a:t>
            </a:r>
          </a:p>
          <a:p>
            <a:r>
              <a:rPr lang="el-GR" altLang="el-GR" sz="1600" dirty="0"/>
              <a:t>Χαρά</a:t>
            </a:r>
          </a:p>
          <a:p>
            <a:r>
              <a:rPr lang="el-GR" altLang="el-GR" sz="1600" dirty="0"/>
              <a:t>Έκπληξη</a:t>
            </a:r>
          </a:p>
          <a:p>
            <a:r>
              <a:rPr lang="el-GR" altLang="el-GR" sz="1600" dirty="0"/>
              <a:t>Φόβος</a:t>
            </a:r>
          </a:p>
          <a:p>
            <a:r>
              <a:rPr lang="el-GR" altLang="el-GR" sz="1600" dirty="0"/>
              <a:t>Λύπη</a:t>
            </a:r>
          </a:p>
          <a:p>
            <a:r>
              <a:rPr lang="el-GR" altLang="el-GR" sz="1600" dirty="0"/>
              <a:t>Αηδία</a:t>
            </a:r>
          </a:p>
          <a:p>
            <a:r>
              <a:rPr lang="el-GR" altLang="el-GR" sz="1600" dirty="0"/>
              <a:t>Θυμός</a:t>
            </a:r>
          </a:p>
          <a:p>
            <a:endParaRPr lang="el-GR" altLang="el-GR" sz="16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0913" y="2341855"/>
            <a:ext cx="4536975" cy="311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97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Αίσθηση-Απόφαση-Ενέργεια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i="1" dirty="0"/>
              <a:t>Αίσθηση (</a:t>
            </a:r>
            <a:r>
              <a:rPr lang="el-GR" i="1" dirty="0" err="1"/>
              <a:t>sense</a:t>
            </a:r>
            <a:r>
              <a:rPr lang="el-GR" i="1" dirty="0"/>
              <a:t>)</a:t>
            </a:r>
            <a:endParaRPr lang="el-GR" dirty="0"/>
          </a:p>
          <a:p>
            <a:pPr lvl="1"/>
            <a:r>
              <a:rPr lang="el-GR" dirty="0" smtClean="0"/>
              <a:t>απόκτηση </a:t>
            </a:r>
            <a:r>
              <a:rPr lang="el-GR" dirty="0"/>
              <a:t>πληροφορίας από το περιβάλλον, μέσω των αισθητήρων του </a:t>
            </a:r>
            <a:r>
              <a:rPr lang="el-GR" dirty="0" smtClean="0"/>
              <a:t>πράκτορα </a:t>
            </a:r>
          </a:p>
          <a:p>
            <a:pPr lvl="1"/>
            <a:r>
              <a:rPr lang="el-GR" dirty="0" smtClean="0"/>
              <a:t>μετασχηματισμός σε </a:t>
            </a:r>
            <a:r>
              <a:rPr lang="el-GR" dirty="0"/>
              <a:t>αξιοποιήσιμη γνώση</a:t>
            </a:r>
            <a:r>
              <a:rPr lang="el-GR" dirty="0" smtClean="0"/>
              <a:t>.</a:t>
            </a:r>
          </a:p>
          <a:p>
            <a:pPr lvl="1"/>
            <a:endParaRPr lang="el-GR" dirty="0"/>
          </a:p>
          <a:p>
            <a:r>
              <a:rPr lang="el-GR" i="1" dirty="0"/>
              <a:t>Απόφαση (</a:t>
            </a:r>
            <a:r>
              <a:rPr lang="el-GR" i="1" dirty="0" err="1"/>
              <a:t>decide</a:t>
            </a:r>
            <a:r>
              <a:rPr lang="el-GR" i="1" dirty="0"/>
              <a:t>)</a:t>
            </a:r>
            <a:endParaRPr lang="el-GR" dirty="0"/>
          </a:p>
          <a:p>
            <a:pPr lvl="1"/>
            <a:r>
              <a:rPr lang="el-GR" dirty="0" smtClean="0"/>
              <a:t>επεξεργασία </a:t>
            </a:r>
            <a:r>
              <a:rPr lang="el-GR" dirty="0"/>
              <a:t>της γνώσης, προκειμένου να εξαχθούν συμπεράσματα </a:t>
            </a:r>
            <a:endParaRPr lang="el-GR" dirty="0" smtClean="0"/>
          </a:p>
          <a:p>
            <a:pPr lvl="1"/>
            <a:r>
              <a:rPr lang="el-GR" dirty="0" smtClean="0"/>
              <a:t>Επιλογή στόχου προς </a:t>
            </a:r>
            <a:r>
              <a:rPr lang="el-GR" dirty="0"/>
              <a:t>ικανοποίηση, </a:t>
            </a:r>
            <a:r>
              <a:rPr lang="el-GR" dirty="0" smtClean="0"/>
              <a:t>εύρεση μεθόδου υλοποίησης</a:t>
            </a:r>
          </a:p>
          <a:p>
            <a:endParaRPr lang="el-GR" i="1" dirty="0"/>
          </a:p>
          <a:p>
            <a:r>
              <a:rPr lang="el-GR" i="1" dirty="0" smtClean="0"/>
              <a:t>Ενέργεια </a:t>
            </a:r>
            <a:r>
              <a:rPr lang="el-GR" i="1" dirty="0"/>
              <a:t>(</a:t>
            </a:r>
            <a:r>
              <a:rPr lang="el-GR" i="1" dirty="0" err="1"/>
              <a:t>act</a:t>
            </a:r>
            <a:r>
              <a:rPr lang="el-GR" i="1" dirty="0"/>
              <a:t>)	</a:t>
            </a:r>
            <a:endParaRPr lang="el-GR" dirty="0"/>
          </a:p>
          <a:p>
            <a:pPr lvl="1"/>
            <a:r>
              <a:rPr lang="el-GR" dirty="0" smtClean="0"/>
              <a:t>προσπάθεια εκπλήρωσης του στόχου βάσει της μεθόδου που επελέγη εκτελώντας </a:t>
            </a:r>
            <a:r>
              <a:rPr lang="el-GR" dirty="0"/>
              <a:t>βήμα προς βήμα τις απαραίτητες </a:t>
            </a:r>
            <a:r>
              <a:rPr lang="el-GR" dirty="0" err="1"/>
              <a:t>γι’αυτό</a:t>
            </a:r>
            <a:r>
              <a:rPr lang="el-GR" dirty="0"/>
              <a:t> ενέργειες.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08917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Το σύστημα </a:t>
            </a:r>
            <a:r>
              <a:rPr lang="en-US" altLang="el-GR"/>
              <a:t>FACS  (Ekman)</a:t>
            </a:r>
            <a:endParaRPr lang="el-GR" altLang="el-GR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7339"/>
            <a:ext cx="6106566" cy="46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5931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Σύνθεση εκφράσεων στο </a:t>
            </a:r>
            <a:r>
              <a:rPr lang="en-US" dirty="0" smtClean="0"/>
              <a:t>FACS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2182016" cy="4572000"/>
          </a:xfrm>
        </p:spPr>
        <p:txBody>
          <a:bodyPr/>
          <a:lstStyle/>
          <a:p>
            <a:r>
              <a:rPr lang="en-US" dirty="0" smtClean="0"/>
              <a:t>Action Units</a:t>
            </a:r>
            <a:endParaRPr lang="el-GR" dirty="0"/>
          </a:p>
        </p:txBody>
      </p:sp>
      <p:pic>
        <p:nvPicPr>
          <p:cNvPr id="5429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62484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7572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Διαστασιακές</a:t>
            </a:r>
            <a:r>
              <a:rPr lang="el-GR" dirty="0" smtClean="0"/>
              <a:t> θεωρίες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758264"/>
              </p:ext>
            </p:extLst>
          </p:nvPr>
        </p:nvGraphicFramePr>
        <p:xfrm>
          <a:off x="467544" y="1772816"/>
          <a:ext cx="429577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Visio" r:id="rId3" imgW="4292953" imgH="3274830" progId="Visio.Drawing.11">
                  <p:embed/>
                </p:oleObj>
              </mc:Choice>
              <mc:Fallback>
                <p:oleObj name="Visio" r:id="rId3" imgW="4292953" imgH="327483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772816"/>
                        <a:ext cx="4295775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39651" y="1556792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εξετάζουν </a:t>
            </a:r>
            <a:r>
              <a:rPr lang="el-GR" dirty="0"/>
              <a:t>το συναίσθημα ως ένα συνεχή χώρο </a:t>
            </a:r>
            <a:r>
              <a:rPr lang="en-US" dirty="0"/>
              <a:t>n</a:t>
            </a:r>
            <a:r>
              <a:rPr lang="el-GR" dirty="0"/>
              <a:t> διαστάσεων, καθεμία από τις οποίες αντιστοιχεί σε μια βασική παράμετρο της συναισθηματικής εμπειρίας.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391993"/>
              </p:ext>
            </p:extLst>
          </p:nvPr>
        </p:nvGraphicFramePr>
        <p:xfrm>
          <a:off x="4911328" y="3322152"/>
          <a:ext cx="388620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Visio" r:id="rId5" imgW="3889374" imgH="2931660" progId="Visio.Drawing.11">
                  <p:embed/>
                </p:oleObj>
              </mc:Choice>
              <mc:Fallback>
                <p:oleObj name="Visio" r:id="rId5" imgW="3889374" imgH="293166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328" y="3322152"/>
                        <a:ext cx="3886200" cy="293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7" y="4766703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Wundt</a:t>
            </a:r>
            <a:endParaRPr lang="el-G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668344" y="5949280"/>
            <a:ext cx="93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Mehrabian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5384747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Σύνθεση συναισθημάτων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Πώς συνδυάζονται τα συναισθήματα μεταξύ τους?</a:t>
            </a:r>
          </a:p>
          <a:p>
            <a:pPr lvl="1"/>
            <a:r>
              <a:rPr lang="el-GR" altLang="el-GR" dirty="0"/>
              <a:t>Υπερισχύει το ισχυρότερο?</a:t>
            </a:r>
          </a:p>
          <a:p>
            <a:pPr lvl="1"/>
            <a:r>
              <a:rPr lang="el-GR" altLang="el-GR" dirty="0"/>
              <a:t>Συνδυάζονται (μέσω κάποιας συνάρτησης) για την παραγωγή σύνθετων συναισθημάτων?</a:t>
            </a:r>
          </a:p>
        </p:txBody>
      </p:sp>
    </p:spTree>
    <p:extLst>
      <p:ext uri="{BB962C8B-B14F-4D97-AF65-F5344CB8AC3E}">
        <p14:creationId xmlns:p14="http://schemas.microsoft.com/office/powerpoint/2010/main" val="29778098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Βασικά (πρωτογενή) και δευτερογενή συναισθήματα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Πρωτογενή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l-GR" dirty="0" smtClean="0"/>
              <a:t>Εκφράζονται μέσω του προσώπου</a:t>
            </a:r>
            <a:endParaRPr lang="en-US" dirty="0"/>
          </a:p>
          <a:p>
            <a:pPr lvl="1"/>
            <a:r>
              <a:rPr lang="el-GR" dirty="0" smtClean="0"/>
              <a:t>έμφυτα</a:t>
            </a:r>
            <a:endParaRPr lang="en-US" dirty="0"/>
          </a:p>
          <a:p>
            <a:pPr lvl="1"/>
            <a:r>
              <a:rPr lang="el-GR" dirty="0" smtClean="0"/>
              <a:t>Απλά </a:t>
            </a:r>
            <a:endParaRPr lang="en-US" dirty="0"/>
          </a:p>
          <a:p>
            <a:r>
              <a:rPr lang="el-GR" dirty="0" smtClean="0"/>
              <a:t>Δευτερογενή:</a:t>
            </a:r>
            <a:endParaRPr lang="en-US" dirty="0"/>
          </a:p>
          <a:p>
            <a:pPr lvl="1"/>
            <a:r>
              <a:rPr lang="el-GR" dirty="0" smtClean="0"/>
              <a:t>Εκφράζονται λεκτικά </a:t>
            </a:r>
            <a:endParaRPr lang="en-US" dirty="0"/>
          </a:p>
          <a:p>
            <a:pPr lvl="1"/>
            <a:r>
              <a:rPr lang="el-GR" dirty="0" smtClean="0"/>
              <a:t>Σύνθετα</a:t>
            </a:r>
            <a:endParaRPr lang="en-US" dirty="0"/>
          </a:p>
          <a:p>
            <a:pPr lvl="1"/>
            <a:r>
              <a:rPr lang="el-GR" dirty="0" smtClean="0"/>
              <a:t>Εξαρτώνται από τη μνήμη και τις περιπτώσεις</a:t>
            </a:r>
            <a:endParaRPr lang="en-US" dirty="0"/>
          </a:p>
          <a:p>
            <a:pPr lvl="1"/>
            <a:r>
              <a:rPr lang="el-GR" dirty="0" smtClean="0"/>
              <a:t>επίκτητα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09807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Το μοντέλο του </a:t>
            </a:r>
            <a:r>
              <a:rPr lang="en-US" altLang="el-GR"/>
              <a:t>Russell</a:t>
            </a:r>
            <a:endParaRPr lang="el-GR" altLang="el-G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2674938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400"/>
              <a:t>Κινείται σε δύο άξονες:</a:t>
            </a:r>
            <a:r>
              <a:rPr lang="en-US" altLang="el-GR" sz="2400"/>
              <a:t> Arousal </a:t>
            </a:r>
            <a:r>
              <a:rPr lang="el-GR" altLang="el-GR" sz="2400"/>
              <a:t>και </a:t>
            </a:r>
            <a:r>
              <a:rPr lang="en-US" altLang="el-GR" sz="2400"/>
              <a:t>Pleasure</a:t>
            </a:r>
          </a:p>
          <a:p>
            <a:pPr>
              <a:lnSpc>
                <a:spcPct val="90000"/>
              </a:lnSpc>
            </a:pPr>
            <a:endParaRPr lang="en-US" altLang="el-GR" sz="2400"/>
          </a:p>
          <a:p>
            <a:pPr>
              <a:lnSpc>
                <a:spcPct val="90000"/>
              </a:lnSpc>
            </a:pPr>
            <a:r>
              <a:rPr lang="en-US" altLang="el-GR" sz="2400"/>
              <a:t>H </a:t>
            </a:r>
            <a:r>
              <a:rPr lang="el-GR" altLang="el-GR" sz="2400"/>
              <a:t>σύνθεση των τιμών των δύο παραμέτρων παράγει σύνθετα συναισθήματα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10781" y="1121569"/>
            <a:ext cx="4459288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9477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Θεωρίες αποτίμησης: </a:t>
            </a:r>
            <a:r>
              <a:rPr lang="en-US" dirty="0" smtClean="0"/>
              <a:t>OCC</a:t>
            </a:r>
            <a:endParaRPr lang="el-G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884789"/>
              </p:ext>
            </p:extLst>
          </p:nvPr>
        </p:nvGraphicFramePr>
        <p:xfrm>
          <a:off x="755576" y="1412776"/>
          <a:ext cx="4139952" cy="4819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r:id="rId3" imgW="7177702" imgH="8356500" progId="Visio.Drawing.11">
                  <p:embed/>
                </p:oleObj>
              </mc:Choice>
              <mc:Fallback>
                <p:oleObj r:id="rId3" imgW="7177702" imgH="83565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412776"/>
                        <a:ext cx="4139952" cy="4819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148064" y="1527048"/>
            <a:ext cx="3657608" cy="478227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l-GR" sz="2000" dirty="0" smtClean="0"/>
              <a:t>Τα συναισθήματα ως αντιδράσεις κατηγοριοποιημένα σύμφωνα με</a:t>
            </a:r>
          </a:p>
          <a:p>
            <a:pPr lvl="1"/>
            <a:r>
              <a:rPr lang="el-GR" altLang="el-GR" sz="1800" dirty="0" smtClean="0"/>
              <a:t>Τις συνέπειες συμβάντων στον κόσμο</a:t>
            </a:r>
          </a:p>
          <a:p>
            <a:pPr lvl="1"/>
            <a:r>
              <a:rPr lang="el-GR" altLang="el-GR" sz="1800" dirty="0" smtClean="0"/>
              <a:t>Τις ενέργειες άλλων πρακτόρων</a:t>
            </a:r>
          </a:p>
          <a:p>
            <a:pPr lvl="1"/>
            <a:r>
              <a:rPr lang="el-GR" altLang="el-GR" sz="1800" dirty="0" smtClean="0"/>
              <a:t>Τις στάσεις απέναντι σε αντικείμενα</a:t>
            </a:r>
          </a:p>
          <a:p>
            <a:pPr lvl="1"/>
            <a:endParaRPr lang="el-GR" altLang="el-GR" sz="1800" dirty="0"/>
          </a:p>
          <a:p>
            <a:pPr lvl="1"/>
            <a:endParaRPr lang="el-GR" altLang="el-GR" sz="1800" dirty="0" smtClean="0"/>
          </a:p>
          <a:p>
            <a:pPr lvl="1"/>
            <a:r>
              <a:rPr lang="el-GR" altLang="el-GR" sz="1800" dirty="0" smtClean="0"/>
              <a:t>Γνωσιακή θεωρία</a:t>
            </a:r>
          </a:p>
          <a:p>
            <a:pPr lvl="1"/>
            <a:r>
              <a:rPr lang="el-GR" altLang="el-GR" sz="1800" dirty="0" smtClean="0"/>
              <a:t>Σχεδιασμένη με τους υπολογιστές κατά νου</a:t>
            </a:r>
            <a:endParaRPr lang="el-GR" altLang="el-GR" sz="1800" dirty="0"/>
          </a:p>
        </p:txBody>
      </p:sp>
    </p:spTree>
    <p:extLst>
      <p:ext uri="{BB962C8B-B14F-4D97-AF65-F5344CB8AC3E}">
        <p14:creationId xmlns:p14="http://schemas.microsoft.com/office/powerpoint/2010/main" val="6483629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Προσωπικότητα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Η προσωπικότητα αφορά στα στοιχεία εκείνα τα οποία εξηγούν τους σταθερούς τύπους συναισθήματος, σκέψης και εν γένει συμπεριφοράς του ατόμου (</a:t>
            </a:r>
            <a:r>
              <a:rPr lang="el-GR" sz="2000" dirty="0" err="1" smtClean="0"/>
              <a:t>Pervin</a:t>
            </a:r>
            <a:r>
              <a:rPr lang="el-GR" sz="2000" dirty="0" smtClean="0"/>
              <a:t> </a:t>
            </a:r>
            <a:r>
              <a:rPr lang="el-GR" sz="2000" dirty="0" err="1"/>
              <a:t>and</a:t>
            </a:r>
            <a:r>
              <a:rPr lang="el-GR" sz="2000" dirty="0"/>
              <a:t> </a:t>
            </a:r>
            <a:r>
              <a:rPr lang="el-GR" sz="2000" dirty="0" err="1" smtClean="0"/>
              <a:t>John</a:t>
            </a:r>
            <a:r>
              <a:rPr lang="el-GR" sz="2000" dirty="0" smtClean="0"/>
              <a:t>, </a:t>
            </a:r>
            <a:r>
              <a:rPr lang="el-GR" sz="2000" dirty="0"/>
              <a:t>1999). </a:t>
            </a:r>
            <a:endParaRPr lang="el-GR" sz="2000" dirty="0" smtClean="0"/>
          </a:p>
          <a:p>
            <a:endParaRPr lang="el-GR" sz="2000" dirty="0"/>
          </a:p>
          <a:p>
            <a:r>
              <a:rPr lang="el-GR" sz="2000" dirty="0" smtClean="0"/>
              <a:t>Η </a:t>
            </a:r>
            <a:r>
              <a:rPr lang="el-GR" sz="2000" dirty="0"/>
              <a:t>προσωπικότητα θεωρείται ως στοιχείο που διαφοροποιεί το άτομο </a:t>
            </a:r>
            <a:endParaRPr lang="el-GR" sz="2000" dirty="0" smtClean="0"/>
          </a:p>
          <a:p>
            <a:r>
              <a:rPr lang="el-GR" sz="2000" dirty="0" smtClean="0"/>
              <a:t>Παραμένει </a:t>
            </a:r>
            <a:r>
              <a:rPr lang="el-GR" sz="2000" dirty="0"/>
              <a:t>σταθερή ή μεταβάλλεται ελάχιστα κατά την εξελικτική του πορεία.</a:t>
            </a:r>
          </a:p>
          <a:p>
            <a:endParaRPr lang="el-GR" dirty="0" smtClean="0"/>
          </a:p>
          <a:p>
            <a:r>
              <a:rPr lang="el-GR" sz="1800" dirty="0" smtClean="0"/>
              <a:t>Είναι σημαντική γιατί επηρεάζει τόσο τον τρόπο με τον οποίο ενεργεί το </a:t>
            </a:r>
            <a:r>
              <a:rPr lang="el-GR" sz="1800" dirty="0"/>
              <a:t>άτομο, αλλά και τον τρόπο με τον οποίο ερμηνεύει τον κόσμο και τα ερεθίσματα που δέχεται</a:t>
            </a:r>
          </a:p>
        </p:txBody>
      </p:sp>
    </p:spTree>
    <p:extLst>
      <p:ext uri="{BB962C8B-B14F-4D97-AF65-F5344CB8AC3E}">
        <p14:creationId xmlns:p14="http://schemas.microsoft.com/office/powerpoint/2010/main" val="34968018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μοντέλο των 5 παραγόντων (</a:t>
            </a:r>
            <a:r>
              <a:rPr lang="en-US" sz="2800" dirty="0"/>
              <a:t>OCEAN/Big Five)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Norman, Goldberg, McRae and Costa</a:t>
            </a:r>
          </a:p>
          <a:p>
            <a:r>
              <a:rPr lang="el-GR" sz="2000" dirty="0"/>
              <a:t>κοινό </a:t>
            </a:r>
            <a:r>
              <a:rPr lang="el-GR" sz="2000" dirty="0" smtClean="0"/>
              <a:t>συμπέρασμα</a:t>
            </a:r>
            <a:r>
              <a:rPr lang="en-US" sz="2000" dirty="0" smtClean="0"/>
              <a:t>:</a:t>
            </a:r>
            <a:r>
              <a:rPr lang="el-GR" sz="2000" dirty="0" smtClean="0"/>
              <a:t> τα </a:t>
            </a:r>
            <a:r>
              <a:rPr lang="el-GR" sz="2000" dirty="0"/>
              <a:t>χαρακτηριστικά που μπορούν να περιγράψουν επαρκώς και με ακρίβεια την προσωπικότητα συνοψίζονται σε πέντε βασικούς, θεμελιώδεις παράγοντες</a:t>
            </a:r>
            <a:endParaRPr lang="el-GR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Big Five, Five Factor </a:t>
            </a:r>
            <a:r>
              <a:rPr lang="el-GR" sz="2000" dirty="0" smtClean="0"/>
              <a:t>ή </a:t>
            </a:r>
            <a:r>
              <a:rPr lang="en-US" sz="2000" dirty="0" smtClean="0"/>
              <a:t>OCEAN model</a:t>
            </a:r>
            <a:endParaRPr lang="en-US" sz="2000" dirty="0"/>
          </a:p>
          <a:p>
            <a:endParaRPr lang="el-GR" sz="2000" dirty="0"/>
          </a:p>
          <a:p>
            <a:pPr lvl="1"/>
            <a:r>
              <a:rPr lang="el-GR" sz="1500" dirty="0"/>
              <a:t>Πνευματική Διαθεσιμότητα 	</a:t>
            </a:r>
            <a:r>
              <a:rPr lang="el-GR" sz="1500" dirty="0" smtClean="0"/>
              <a:t>(</a:t>
            </a:r>
            <a:r>
              <a:rPr lang="en-US" sz="1500" dirty="0"/>
              <a:t>Openness</a:t>
            </a:r>
            <a:r>
              <a:rPr lang="el-GR" sz="1500" dirty="0"/>
              <a:t>)</a:t>
            </a:r>
          </a:p>
          <a:p>
            <a:pPr lvl="1"/>
            <a:r>
              <a:rPr lang="el-GR" sz="1500" dirty="0"/>
              <a:t>Ευσυνειδησία 			(</a:t>
            </a:r>
            <a:r>
              <a:rPr lang="en-US" sz="1500" dirty="0"/>
              <a:t>Conscientiousness</a:t>
            </a:r>
            <a:r>
              <a:rPr lang="el-GR" sz="1500" dirty="0"/>
              <a:t>)</a:t>
            </a:r>
          </a:p>
          <a:p>
            <a:pPr lvl="1"/>
            <a:r>
              <a:rPr lang="el-GR" sz="1500" dirty="0"/>
              <a:t>Εξωστρέφεια 			(</a:t>
            </a:r>
            <a:r>
              <a:rPr lang="en-US" sz="1500" dirty="0"/>
              <a:t>Extroversion</a:t>
            </a:r>
            <a:r>
              <a:rPr lang="el-GR" sz="1500" dirty="0"/>
              <a:t>)</a:t>
            </a:r>
          </a:p>
          <a:p>
            <a:pPr lvl="1"/>
            <a:r>
              <a:rPr lang="el-GR" sz="1500" dirty="0"/>
              <a:t>Καλή Προαίρεση 		</a:t>
            </a:r>
            <a:r>
              <a:rPr lang="el-GR" sz="1500" dirty="0" smtClean="0"/>
              <a:t>(</a:t>
            </a:r>
            <a:r>
              <a:rPr lang="en-US" sz="1500" dirty="0"/>
              <a:t>Agreeableness</a:t>
            </a:r>
            <a:r>
              <a:rPr lang="el-GR" sz="1500" dirty="0"/>
              <a:t>)</a:t>
            </a:r>
          </a:p>
          <a:p>
            <a:pPr lvl="1"/>
            <a:r>
              <a:rPr lang="el-GR" sz="1500" dirty="0" err="1"/>
              <a:t>Νευρωτισμός</a:t>
            </a:r>
            <a:r>
              <a:rPr lang="el-GR" sz="1500" dirty="0"/>
              <a:t> 			(</a:t>
            </a:r>
            <a:r>
              <a:rPr lang="en-US" sz="1500" dirty="0"/>
              <a:t>Neuroticism</a:t>
            </a:r>
            <a:r>
              <a:rPr lang="el-GR" sz="1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36437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Το μοντέλο των 5 παραγόντων (</a:t>
            </a:r>
            <a:r>
              <a:rPr lang="en-US" sz="2800" dirty="0" smtClean="0"/>
              <a:t>OCEAN/Big Five)</a:t>
            </a:r>
            <a:endParaRPr lang="el-GR" sz="2800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142444"/>
              </p:ext>
            </p:extLst>
          </p:nvPr>
        </p:nvGraphicFramePr>
        <p:xfrm>
          <a:off x="179512" y="1844824"/>
          <a:ext cx="4342765" cy="2548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7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700" dirty="0">
                          <a:effectLst/>
                        </a:rPr>
                        <a:t>Χαρακτηριστικά ατόμου που παίρνει υψηλή βαθμολογία</a:t>
                      </a:r>
                      <a:endParaRPr lang="el-GR" sz="7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8224" marR="482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700">
                          <a:effectLst/>
                        </a:rPr>
                        <a:t>Κλίμακες Χαρακτηριστικών</a:t>
                      </a:r>
                      <a:endParaRPr lang="el-GR" sz="7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8224" marR="482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700" dirty="0">
                          <a:effectLst/>
                        </a:rPr>
                        <a:t>Χαρακτηριστικά ατόμου που βαθμολογείται χαμηλά</a:t>
                      </a:r>
                      <a:endParaRPr lang="el-GR" sz="7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8224" marR="4822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60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700">
                          <a:effectLst/>
                        </a:rPr>
                        <a:t>Νευρωτισμός</a:t>
                      </a:r>
                      <a:endParaRPr lang="el-GR" sz="7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8224" marR="48224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5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700" dirty="0">
                          <a:effectLst/>
                        </a:rPr>
                        <a:t>Ανήσυχος, νευρικός, συναισθηματικός, ανασφαλής, ανεπαρκής, υποχόνδριος</a:t>
                      </a:r>
                      <a:endParaRPr lang="el-GR" sz="7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8224" marR="482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700">
                          <a:effectLst/>
                        </a:rPr>
                        <a:t>Αξιολογεί την προσαρμογή σε αντίθεση προς τη συναισθηματική αστάθεια. Προσδιορίζει την ταση των ατόμων προς την κατάθλιψη, τις ουτοπικές ιδέες, τους ακατανίκητους πόθους και τις ορμές, τις δυσπροσαρμοστικές μιμητικές αποκρίσεις.</a:t>
                      </a:r>
                      <a:endParaRPr lang="el-GR" sz="7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8224" marR="4822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700" dirty="0">
                          <a:effectLst/>
                        </a:rPr>
                        <a:t>Ήρεμος, χαλαρός, απαθής, θαρραλέος, ασφαλής, ικανοποιημένος από τον εαυτό του</a:t>
                      </a:r>
                      <a:endParaRPr lang="el-GR" sz="7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8224" marR="4822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60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700" dirty="0">
                          <a:effectLst/>
                        </a:rPr>
                        <a:t>Εσωστρέφεια</a:t>
                      </a:r>
                      <a:endParaRPr lang="el-GR" sz="7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8224" marR="48224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7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700">
                          <a:effectLst/>
                        </a:rPr>
                        <a:t>Κοινωνικός, ενεργητικός, ομιλητικός, προσωποκεντρικός, αισιόδοξος, αγαπά τα αστεία, τρυφερός</a:t>
                      </a:r>
                      <a:endParaRPr lang="el-GR" sz="7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8224" marR="482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700">
                          <a:effectLst/>
                        </a:rPr>
                        <a:t>Αξιολογεί την ποσότητα και την ένταση της διαπροσωπικής αλληλεπίδρασης, το βαθμό ενεργητικότητας, την ανάγκη για παρακίνηση και την ικανότητα για χαρά.</a:t>
                      </a:r>
                      <a:endParaRPr lang="el-GR" sz="7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8224" marR="4822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700" dirty="0">
                          <a:effectLst/>
                        </a:rPr>
                        <a:t>Συγκρατημένος, νηφάλιος, συνεσταλμένος, επιφυλακτικός, άνθρωπος του καθήκοντος, υποχωρητικός, ήσυχος.</a:t>
                      </a:r>
                      <a:endParaRPr lang="el-GR" sz="7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8224" marR="4822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395740"/>
              </p:ext>
            </p:extLst>
          </p:nvPr>
        </p:nvGraphicFramePr>
        <p:xfrm>
          <a:off x="4542919" y="1844824"/>
          <a:ext cx="4360327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99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600" dirty="0">
                          <a:effectLst/>
                        </a:rPr>
                        <a:t>Πνευματική διαθεσιμότητα</a:t>
                      </a:r>
                      <a:endParaRPr lang="el-GR" sz="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108" marR="44108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9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600" dirty="0">
                          <a:effectLst/>
                        </a:rPr>
                        <a:t>Περίεργος, με πλατιά ενδιαφέροντα, δημιουργικότητα, πρωτότυπος, εφευρετικός, μη παραδοσιακός.</a:t>
                      </a:r>
                      <a:endParaRPr lang="el-GR" sz="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108" marR="441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600" dirty="0" err="1">
                          <a:effectLst/>
                        </a:rPr>
                        <a:t>Αξιοογεί</a:t>
                      </a:r>
                      <a:r>
                        <a:rPr lang="el-GR" sz="600" dirty="0">
                          <a:effectLst/>
                        </a:rPr>
                        <a:t> την αναζήτηση για δραστηριότητα και την εκτίμηση της εμπειρίας για την εμπειρία, την ανοχή απέναντι στο άγνωστο και τη διερεύνησή του.</a:t>
                      </a:r>
                      <a:endParaRPr lang="el-GR" sz="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108" marR="441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600">
                          <a:effectLst/>
                        </a:rPr>
                        <a:t>Συμβατικός, προσγειωμένος, με περιορισμένα ενδιαφέροντα, έλλειψη καλλιτεχνικού αισθητηρίου και δυσκολία στην αναλυτική σκέψη.</a:t>
                      </a:r>
                      <a:endParaRPr lang="el-GR" sz="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108" marR="441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99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600" dirty="0">
                          <a:effectLst/>
                        </a:rPr>
                        <a:t>Καλή προαίρεση/</a:t>
                      </a:r>
                      <a:r>
                        <a:rPr lang="el-GR" sz="600" dirty="0" err="1">
                          <a:effectLst/>
                        </a:rPr>
                        <a:t>συνεργατικότητα</a:t>
                      </a:r>
                      <a:endParaRPr lang="el-GR" sz="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108" marR="44108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87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600" dirty="0">
                          <a:effectLst/>
                        </a:rPr>
                        <a:t>Ευσπλαχνικός, καλόκαρδος, γεμάτος εμπιστοσύνη, θέλει να βοηθά, ξέρει να συγχωρεί, εύπιστος, ευθύς.</a:t>
                      </a:r>
                      <a:endParaRPr lang="el-GR" sz="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108" marR="441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600" dirty="0">
                          <a:effectLst/>
                        </a:rPr>
                        <a:t>Αξιολογεί την ποιότητα του διαπροσωπικού προσανατολισμού του ατόμου πάνω σε ένα συνεχές από τη συμπόνια στον ανταγωνισμό τόσο στις σκέψεις και στα συναισθήματα όσο και στις πράξεις.</a:t>
                      </a:r>
                      <a:endParaRPr lang="el-GR" sz="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108" marR="441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600" dirty="0">
                          <a:effectLst/>
                        </a:rPr>
                        <a:t>Κυνικός, αγενής, καχύποπτος, μη συνεργάσιμος, εκδικητικός, άσπλαχνος, ευερέθιστος, παρεμβατικός</a:t>
                      </a:r>
                      <a:endParaRPr lang="el-GR" sz="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108" marR="4410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99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600" dirty="0">
                          <a:effectLst/>
                        </a:rPr>
                        <a:t>Ευσυνειδησία</a:t>
                      </a:r>
                      <a:endParaRPr lang="el-GR" sz="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108" marR="44108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87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600" dirty="0">
                          <a:effectLst/>
                        </a:rPr>
                        <a:t>Οργανωμένος, αξιόπιστος, εργατικός, πειθαρχημένος, ακριβής, σχολαστικός, τακτικός, φιλόδοξος, καρτερικός.</a:t>
                      </a:r>
                      <a:endParaRPr lang="el-GR" sz="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108" marR="441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600" dirty="0">
                          <a:effectLst/>
                        </a:rPr>
                        <a:t>Αξιολογεί το βαθμό οργάνωσης, σταθερότητας και κινητοποίησης του ατόμου προς ένα στόχο. Αντιπαραθέτει τους ανθρώπους στους οποίους μπορεί να βασιστεί κανείς με εκείνους που είναι ανοργάνωτοι</a:t>
                      </a:r>
                      <a:endParaRPr lang="el-GR" sz="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108" marR="441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600" dirty="0">
                          <a:effectLst/>
                        </a:rPr>
                        <a:t>Χωρίς στόχους, αναξιόπιστος, οκνός, απρόσεκτος, χαλαρός, αμελής, άβουλος, ηδονιστής.</a:t>
                      </a:r>
                      <a:endParaRPr lang="el-GR" sz="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108" marR="4410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51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l-GR"/>
              <a:t>CS 561,  Lecture 2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Αυτόματο σύστημα υαλοκαθαριστήρων </a:t>
            </a:r>
            <a:endParaRPr lang="en-US" altLang="el-GR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l-GR" sz="2400" dirty="0"/>
              <a:t>How do we design a agent that can wipe the windshields</a:t>
            </a:r>
          </a:p>
          <a:p>
            <a:pPr>
              <a:buFontTx/>
              <a:buNone/>
            </a:pPr>
            <a:r>
              <a:rPr lang="en-US" altLang="el-GR" sz="2400" dirty="0"/>
              <a:t> 	when needed?</a:t>
            </a:r>
          </a:p>
          <a:p>
            <a:pPr>
              <a:buFontTx/>
              <a:buNone/>
            </a:pPr>
            <a:endParaRPr lang="en-US" altLang="el-GR" sz="2400" dirty="0"/>
          </a:p>
          <a:p>
            <a:r>
              <a:rPr lang="el-GR" altLang="el-GR" sz="2400" dirty="0" smtClean="0"/>
              <a:t>Στόχοι</a:t>
            </a:r>
            <a:r>
              <a:rPr lang="en-US" altLang="el-GR" sz="2400" dirty="0" smtClean="0"/>
              <a:t>? </a:t>
            </a:r>
            <a:endParaRPr lang="en-US" altLang="el-GR" sz="2400" dirty="0"/>
          </a:p>
          <a:p>
            <a:r>
              <a:rPr lang="el-GR" altLang="el-GR" sz="2400" dirty="0" smtClean="0"/>
              <a:t>Αισθήσεις </a:t>
            </a:r>
            <a:r>
              <a:rPr lang="en-US" altLang="el-GR" sz="2400" dirty="0" smtClean="0"/>
              <a:t>?</a:t>
            </a:r>
            <a:endParaRPr lang="en-US" altLang="el-GR" sz="2400" dirty="0"/>
          </a:p>
          <a:p>
            <a:r>
              <a:rPr lang="el-GR" altLang="el-GR" sz="2400" dirty="0" smtClean="0"/>
              <a:t>Αισθητήρες </a:t>
            </a:r>
            <a:r>
              <a:rPr lang="en-US" altLang="el-GR" sz="2400" dirty="0" smtClean="0"/>
              <a:t>?</a:t>
            </a:r>
            <a:endParaRPr lang="en-US" altLang="el-GR" sz="2400" dirty="0"/>
          </a:p>
          <a:p>
            <a:r>
              <a:rPr lang="el-GR" altLang="el-GR" sz="2400" dirty="0" smtClean="0"/>
              <a:t>Επιδραστές </a:t>
            </a:r>
            <a:r>
              <a:rPr lang="en-US" altLang="el-GR" sz="2400" dirty="0" smtClean="0"/>
              <a:t>?</a:t>
            </a:r>
            <a:endParaRPr lang="en-US" altLang="el-GR" sz="2400" dirty="0"/>
          </a:p>
          <a:p>
            <a:r>
              <a:rPr lang="el-GR" altLang="el-GR" sz="2400" dirty="0" smtClean="0"/>
              <a:t>Ενέργειες </a:t>
            </a:r>
            <a:r>
              <a:rPr lang="en-US" altLang="el-GR" sz="2400" dirty="0" smtClean="0"/>
              <a:t>?</a:t>
            </a:r>
            <a:endParaRPr lang="en-US" altLang="el-GR" sz="2400" dirty="0"/>
          </a:p>
          <a:p>
            <a:r>
              <a:rPr lang="el-GR" altLang="el-GR" sz="2400" dirty="0" smtClean="0"/>
              <a:t>Περιβάλλον </a:t>
            </a:r>
            <a:r>
              <a:rPr lang="en-US" altLang="el-GR" sz="2400" dirty="0" smtClean="0"/>
              <a:t>?</a:t>
            </a:r>
            <a:endParaRPr lang="en-US" altLang="el-GR" sz="2400" dirty="0"/>
          </a:p>
          <a:p>
            <a:endParaRPr lang="en-US" altLang="el-GR" sz="2400" dirty="0"/>
          </a:p>
          <a:p>
            <a:endParaRPr lang="en-US" altLang="el-GR" sz="2400" dirty="0"/>
          </a:p>
        </p:txBody>
      </p:sp>
    </p:spTree>
    <p:extLst>
      <p:ext uri="{BB962C8B-B14F-4D97-AF65-F5344CB8AC3E}">
        <p14:creationId xmlns:p14="http://schemas.microsoft.com/office/powerpoint/2010/main" val="24653944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Βασικά χαρακτηριστικά ενός συναισθηματικού υπολογιστικού συστήματος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spcAft>
                <a:spcPts val="1200"/>
              </a:spcAft>
            </a:pPr>
            <a:r>
              <a:rPr lang="el-GR" sz="2100" dirty="0" smtClean="0"/>
              <a:t>πρέπει </a:t>
            </a:r>
            <a:r>
              <a:rPr lang="el-GR" sz="2100" dirty="0"/>
              <a:t>να επιδεικνύει συμπεριφορά η οποία γίνεται αντιληπτή από έναν εξωτερικό παρατηρητή ως αποτέλεσμα συναισθηματικών διαδικασιών</a:t>
            </a:r>
          </a:p>
          <a:p>
            <a:pPr lvl="0">
              <a:spcAft>
                <a:spcPts val="1200"/>
              </a:spcAft>
            </a:pPr>
            <a:r>
              <a:rPr lang="el-GR" sz="2100" dirty="0" smtClean="0"/>
              <a:t>πρέπει </a:t>
            </a:r>
            <a:r>
              <a:rPr lang="el-GR" sz="2100" dirty="0"/>
              <a:t>να έχει αυθόρμητες, χαμηλού επιπέδου συναισθηματικές αντιδράσεις σε συγκεκριμένα ερεθίσματα</a:t>
            </a:r>
          </a:p>
          <a:p>
            <a:pPr lvl="0">
              <a:spcAft>
                <a:spcPts val="1200"/>
              </a:spcAft>
            </a:pPr>
            <a:r>
              <a:rPr lang="el-GR" sz="2100" dirty="0" smtClean="0"/>
              <a:t>πρέπει </a:t>
            </a:r>
            <a:r>
              <a:rPr lang="el-GR" sz="2100" dirty="0"/>
              <a:t>να μπορεί να επεξεργάζεται και να παράγει συναισθήματα σε </a:t>
            </a:r>
            <a:r>
              <a:rPr lang="el-GR" sz="2100" dirty="0" err="1"/>
              <a:t>γνωσιακό</a:t>
            </a:r>
            <a:r>
              <a:rPr lang="el-GR" sz="2100" dirty="0"/>
              <a:t> επίπεδο, χρησιμοποιώντας διαδικασίες συλλογιστικής πάνω στις καταστάσεις του περιβάλλοντός του, ειδικά όταν αυτές αφορούν με κάποιο τρόπο στους στόχους, τα πρότυπα , τις προτιμήσεις ή τις προσδοκίες του.</a:t>
            </a:r>
          </a:p>
          <a:p>
            <a:pPr lvl="0">
              <a:spcAft>
                <a:spcPts val="1200"/>
              </a:spcAft>
            </a:pPr>
            <a:r>
              <a:rPr lang="el-GR" sz="2100" dirty="0" smtClean="0"/>
              <a:t>πρέπει </a:t>
            </a:r>
            <a:r>
              <a:rPr lang="el-GR" sz="2100" dirty="0"/>
              <a:t>να διαθέτει συναισθηματική μνήμη</a:t>
            </a:r>
          </a:p>
          <a:p>
            <a:pPr lvl="0">
              <a:spcAft>
                <a:spcPts val="1200"/>
              </a:spcAft>
            </a:pPr>
            <a:r>
              <a:rPr lang="el-GR" sz="2100" dirty="0" smtClean="0"/>
              <a:t>τα </a:t>
            </a:r>
            <a:r>
              <a:rPr lang="el-GR" sz="2100" dirty="0"/>
              <a:t>συναισθήματα </a:t>
            </a:r>
            <a:r>
              <a:rPr lang="el-GR" sz="2100" dirty="0" smtClean="0"/>
              <a:t>πρέπει </a:t>
            </a:r>
            <a:r>
              <a:rPr lang="el-GR" sz="2100" dirty="0"/>
              <a:t>να αλληλεπιδρούν με άλλες διαδικασίες οι οποίες μιμούνται ανθρώπινες λειτουργίες. Σε αυτές συμπεριλαμβάνονται και </a:t>
            </a:r>
            <a:r>
              <a:rPr lang="el-GR" sz="2100" dirty="0" err="1"/>
              <a:t>γνωσιακές</a:t>
            </a:r>
            <a:r>
              <a:rPr lang="el-GR" sz="2100" dirty="0"/>
              <a:t> όπως η μνήμη, η αντίληψη, η λήψη απόφασης, η εκμάθηση, αλλά και φυσικές, όπως τα φυσιολογικά σήματα συναισθημάτων.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35629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Βασικά χαρακτηριστικά ενός συναισθηματικού υπολογιστικού συστήματος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l-GR" sz="1800" dirty="0" smtClean="0"/>
              <a:t>ανάλογα με τη διάρκεια της αλληλεπίδρασης, πρέπει να ενσωματώνει βραχυπρόθεσμα, μεσοπρόθεσμα και μακροπρόθεσμα συναισθηματικά στοιχεία (συναισθήματα, διαθέσεις, προσωπικότητα)</a:t>
            </a:r>
          </a:p>
          <a:p>
            <a:pPr lvl="0">
              <a:spcAft>
                <a:spcPts val="1200"/>
              </a:spcAft>
            </a:pPr>
            <a:r>
              <a:rPr lang="el-GR" sz="1800" dirty="0" smtClean="0"/>
              <a:t>Ένα ολοκληρωμένο σύστημα θα πρέπει να ενσωματώνει τόσο πρωτογενείς όσο και δευτερογενείς αντιδράσεις</a:t>
            </a:r>
            <a:endParaRPr lang="el-GR" sz="1800" dirty="0"/>
          </a:p>
          <a:p>
            <a:pPr lvl="0">
              <a:spcAft>
                <a:spcPts val="1200"/>
              </a:spcAft>
            </a:pPr>
            <a:r>
              <a:rPr lang="el-GR" sz="1800" dirty="0" smtClean="0"/>
              <a:t>Πρέπει να εκμεταλλεύεται πολλαπλά μέσα επικοινωνίας με το χρήστη:</a:t>
            </a:r>
          </a:p>
          <a:p>
            <a:pPr lvl="1">
              <a:spcAft>
                <a:spcPts val="1200"/>
              </a:spcAft>
            </a:pPr>
            <a:r>
              <a:rPr lang="el-GR" sz="1200" dirty="0" smtClean="0"/>
              <a:t>Κατά την αναγνώριση της συμπεριφοράς (αναγνώριση εκφράσεων, κίνησης, φωνής, αισθητήρες σφυγμών, θερμοκρασίας, υγρασίας, αναγνώριση βλέμματος)</a:t>
            </a:r>
          </a:p>
          <a:p>
            <a:pPr lvl="1">
              <a:spcAft>
                <a:spcPts val="1200"/>
              </a:spcAft>
            </a:pPr>
            <a:r>
              <a:rPr lang="el-GR" sz="1200" dirty="0" smtClean="0"/>
              <a:t>Κατά την έκφραση του συναισθήματος προς το χρήστη(εκφράσεις προσώπου, φωνή, κίνηση, χειρονομίες)</a:t>
            </a:r>
          </a:p>
          <a:p>
            <a:pPr lvl="1">
              <a:spcAft>
                <a:spcPts val="1200"/>
              </a:spcAft>
            </a:pPr>
            <a:endParaRPr lang="el-GR" sz="16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90189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Σύνθετες αρχιτεκτονικές</a:t>
            </a:r>
            <a:endParaRPr lang="el-GR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628800"/>
            <a:ext cx="66008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5680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10066"/>
            <a:ext cx="4176464" cy="473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/>
              <a:t>Kismet (MIT)</a:t>
            </a:r>
            <a:endParaRPr lang="el-GR" dirty="0"/>
          </a:p>
        </p:txBody>
      </p:sp>
      <p:sp>
        <p:nvSpPr>
          <p:cNvPr id="8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5076056" y="1513266"/>
            <a:ext cx="3751392" cy="269404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Cynthia </a:t>
            </a:r>
            <a:r>
              <a:rPr lang="en-US" dirty="0" err="1" smtClean="0"/>
              <a:t>Breazeal</a:t>
            </a:r>
            <a:r>
              <a:rPr lang="en-US" dirty="0" smtClean="0"/>
              <a:t>, 1995</a:t>
            </a:r>
          </a:p>
          <a:p>
            <a:r>
              <a:rPr lang="el-GR" dirty="0" smtClean="0"/>
              <a:t>Ρομποτική κεφαλή με ανθρωπομορφικά στοιχεία για επικοινωνία με ανθρώπους</a:t>
            </a:r>
          </a:p>
          <a:p>
            <a:endParaRPr lang="el-GR" dirty="0"/>
          </a:p>
          <a:p>
            <a:r>
              <a:rPr lang="el-GR" dirty="0" smtClean="0"/>
              <a:t>Κάμερα, μικρόφωνο</a:t>
            </a:r>
            <a:endParaRPr lang="en-US" dirty="0" smtClean="0"/>
          </a:p>
          <a:p>
            <a:pPr marL="274320" lvl="1" indent="0">
              <a:buNone/>
            </a:pPr>
            <a:endParaRPr lang="el-GR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5580112" y="558924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Video: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11455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ALMA – A Layered Model of Affect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694040"/>
          </a:xfrm>
        </p:spPr>
        <p:txBody>
          <a:bodyPr/>
          <a:lstStyle/>
          <a:p>
            <a:r>
              <a:rPr lang="en-US" dirty="0" smtClean="0"/>
              <a:t>Patrick </a:t>
            </a:r>
            <a:r>
              <a:rPr lang="en-US" dirty="0" err="1" smtClean="0"/>
              <a:t>Gebhard</a:t>
            </a:r>
            <a:r>
              <a:rPr lang="en-US" dirty="0" smtClean="0"/>
              <a:t>, DFKI (</a:t>
            </a:r>
            <a:r>
              <a:rPr lang="el-GR" dirty="0" smtClean="0"/>
              <a:t>2005)</a:t>
            </a:r>
            <a:endParaRPr lang="en-US" dirty="0" smtClean="0"/>
          </a:p>
          <a:p>
            <a:r>
              <a:rPr lang="el-GR" dirty="0" smtClean="0"/>
              <a:t>Διάλογος χρήστη με ανθρωπόμορφους χαρακτήρες</a:t>
            </a:r>
          </a:p>
          <a:p>
            <a:pPr lvl="1"/>
            <a:r>
              <a:rPr lang="el-GR" dirty="0" smtClean="0"/>
              <a:t>Συναισθήματα (</a:t>
            </a:r>
            <a:r>
              <a:rPr lang="en-US" dirty="0" smtClean="0"/>
              <a:t>OCC/PAD)</a:t>
            </a:r>
          </a:p>
          <a:p>
            <a:pPr lvl="1"/>
            <a:r>
              <a:rPr lang="el-GR" dirty="0" smtClean="0"/>
              <a:t>Διαθέσεις</a:t>
            </a:r>
            <a:r>
              <a:rPr lang="en-US" dirty="0" smtClean="0"/>
              <a:t> (PAD)</a:t>
            </a:r>
            <a:endParaRPr lang="el-GR" dirty="0" smtClean="0"/>
          </a:p>
          <a:p>
            <a:pPr lvl="1"/>
            <a:r>
              <a:rPr lang="el-GR" dirty="0" smtClean="0"/>
              <a:t>Προσωπικότητα (</a:t>
            </a:r>
            <a:r>
              <a:rPr lang="en-US" dirty="0" smtClean="0"/>
              <a:t>OCEAN)</a:t>
            </a:r>
          </a:p>
          <a:p>
            <a:pPr marL="274320" lvl="1" indent="0">
              <a:buNone/>
            </a:pPr>
            <a:endParaRPr lang="el-GR" dirty="0" smtClean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50" y="2852936"/>
            <a:ext cx="3990803" cy="29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5374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ALMA – A Layered Model of Affect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Η συναισθηματική κατάσταση του πράκτορα (δασκάλα) επηρεάζει</a:t>
            </a:r>
          </a:p>
          <a:p>
            <a:pPr lvl="1"/>
            <a:r>
              <a:rPr lang="el-GR" dirty="0" smtClean="0"/>
              <a:t>Τις λεκτικές εκφράσεις</a:t>
            </a:r>
          </a:p>
          <a:p>
            <a:pPr lvl="1"/>
            <a:r>
              <a:rPr lang="el-GR" dirty="0" smtClean="0"/>
              <a:t>Την πορεία του διαλόγου</a:t>
            </a:r>
          </a:p>
          <a:p>
            <a:pPr lvl="1"/>
            <a:r>
              <a:rPr lang="el-GR" dirty="0" smtClean="0"/>
              <a:t>Τις χειρονομίες</a:t>
            </a:r>
          </a:p>
          <a:p>
            <a:pPr lvl="1"/>
            <a:r>
              <a:rPr lang="el-GR" dirty="0" smtClean="0"/>
              <a:t>Τις εκφράσεις προσώπου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72834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ALMA – A Layered Model of Affect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5245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0994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Rehearsal Exercise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496944" cy="34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9903" y="5949280"/>
            <a:ext cx="5484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Jon </a:t>
            </a:r>
            <a:r>
              <a:rPr lang="en-US" dirty="0" err="1" smtClean="0"/>
              <a:t>Gratch</a:t>
            </a:r>
            <a:r>
              <a:rPr lang="en-US" dirty="0" smtClean="0"/>
              <a:t>, University of Southern California, 2002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410532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WASABI</a:t>
            </a:r>
            <a:endParaRPr lang="el-GR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98" y="1772816"/>
            <a:ext cx="5914892" cy="40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9363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47284" y="1556792"/>
            <a:ext cx="2648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V8 – </a:t>
            </a:r>
            <a:r>
              <a:rPr lang="en-US" dirty="0" err="1" smtClean="0"/>
              <a:t>Pogamut</a:t>
            </a:r>
            <a:endParaRPr lang="en-US" dirty="0" smtClean="0"/>
          </a:p>
          <a:p>
            <a:r>
              <a:rPr lang="en-US" dirty="0" smtClean="0"/>
              <a:t>V9 – Future of Graphics</a:t>
            </a:r>
          </a:p>
        </p:txBody>
      </p:sp>
    </p:spTree>
    <p:extLst>
      <p:ext uri="{BB962C8B-B14F-4D97-AF65-F5344CB8AC3E}">
        <p14:creationId xmlns:p14="http://schemas.microsoft.com/office/powerpoint/2010/main" val="497958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l-GR"/>
              <a:t>CS 561,  Lecture 2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Αυτόματο σύστημα υαλοκαθαριστήρων</a:t>
            </a:r>
            <a:endParaRPr lang="en-US" altLang="el-GR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4762500"/>
          </a:xfrm>
        </p:spPr>
        <p:txBody>
          <a:bodyPr/>
          <a:lstStyle/>
          <a:p>
            <a:pPr>
              <a:buFontTx/>
              <a:buNone/>
            </a:pPr>
            <a:endParaRPr lang="en-US" altLang="el-GR" sz="2400" dirty="0"/>
          </a:p>
          <a:p>
            <a:endParaRPr lang="en-US" altLang="el-GR" sz="2400" dirty="0"/>
          </a:p>
          <a:p>
            <a:endParaRPr lang="en-US" altLang="el-GR" sz="2400" dirty="0"/>
          </a:p>
          <a:p>
            <a:r>
              <a:rPr lang="el-GR" altLang="el-GR" sz="2400" dirty="0" smtClean="0"/>
              <a:t>Στόχοι</a:t>
            </a:r>
            <a:r>
              <a:rPr lang="en-US" altLang="el-GR" sz="2400" dirty="0" smtClean="0"/>
              <a:t>:</a:t>
            </a:r>
            <a:r>
              <a:rPr lang="en-US" altLang="el-GR" sz="2400" dirty="0"/>
              <a:t>	    </a:t>
            </a:r>
            <a:r>
              <a:rPr lang="el-GR" altLang="el-GR" sz="2400" dirty="0" smtClean="0"/>
              <a:t> Καθαρό παρμπρίζ</a:t>
            </a:r>
            <a:endParaRPr lang="en-US" altLang="el-GR" sz="2400" dirty="0"/>
          </a:p>
          <a:p>
            <a:r>
              <a:rPr lang="el-GR" altLang="el-GR" sz="2400" dirty="0" smtClean="0"/>
              <a:t>Αντιλήψεις</a:t>
            </a:r>
            <a:r>
              <a:rPr lang="en-US" altLang="el-GR" sz="2400" dirty="0" smtClean="0"/>
              <a:t>:    </a:t>
            </a:r>
            <a:r>
              <a:rPr lang="el-GR" altLang="el-GR" sz="2400" dirty="0" smtClean="0"/>
              <a:t>Βρεγμένο</a:t>
            </a:r>
            <a:r>
              <a:rPr lang="en-US" altLang="el-GR" sz="2400" dirty="0" smtClean="0"/>
              <a:t>, </a:t>
            </a:r>
            <a:r>
              <a:rPr lang="el-GR" altLang="el-GR" sz="2400" dirty="0" smtClean="0"/>
              <a:t>Βρώμικο</a:t>
            </a:r>
            <a:endParaRPr lang="en-US" altLang="el-GR" sz="2400" dirty="0"/>
          </a:p>
          <a:p>
            <a:r>
              <a:rPr lang="el-GR" altLang="el-GR" sz="2400" dirty="0" smtClean="0"/>
              <a:t>Αισθητήρας</a:t>
            </a:r>
            <a:r>
              <a:rPr lang="en-US" altLang="el-GR" sz="2400" dirty="0" smtClean="0"/>
              <a:t>:  </a:t>
            </a:r>
            <a:r>
              <a:rPr lang="el-GR" altLang="el-GR" sz="2400" dirty="0" smtClean="0"/>
              <a:t> Κάμερα, αισθητήρας υγρασίας</a:t>
            </a:r>
          </a:p>
          <a:p>
            <a:r>
              <a:rPr lang="el-GR" altLang="el-GR" sz="2400" dirty="0" smtClean="0"/>
              <a:t>Επιδραστές</a:t>
            </a:r>
            <a:r>
              <a:rPr lang="en-US" altLang="el-GR" sz="2400" dirty="0" smtClean="0"/>
              <a:t>:    </a:t>
            </a:r>
            <a:r>
              <a:rPr lang="el-GR" altLang="el-GR" sz="2400" dirty="0" smtClean="0"/>
              <a:t>Υαλοκαθαριστήρες </a:t>
            </a:r>
            <a:r>
              <a:rPr lang="en-US" altLang="el-GR" sz="2400" dirty="0" smtClean="0"/>
              <a:t>(</a:t>
            </a:r>
            <a:r>
              <a:rPr lang="el-GR" altLang="el-GR" sz="2400" dirty="0" smtClean="0"/>
              <a:t>αριστερός/δεξιός</a:t>
            </a:r>
            <a:r>
              <a:rPr lang="en-US" altLang="el-GR" sz="2400" dirty="0" smtClean="0"/>
              <a:t>)</a:t>
            </a:r>
            <a:endParaRPr lang="en-US" altLang="el-GR" sz="2400" dirty="0"/>
          </a:p>
          <a:p>
            <a:r>
              <a:rPr lang="el-GR" altLang="el-GR" sz="2400" dirty="0" smtClean="0"/>
              <a:t>Ενέργειες</a:t>
            </a:r>
            <a:r>
              <a:rPr lang="en-US" altLang="el-GR" sz="2400" dirty="0" smtClean="0"/>
              <a:t>:</a:t>
            </a:r>
            <a:r>
              <a:rPr lang="en-US" altLang="el-GR" sz="2400" dirty="0"/>
              <a:t>	   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 Ανενεργός</a:t>
            </a:r>
            <a:r>
              <a:rPr lang="en-US" altLang="el-GR" sz="2400" dirty="0" smtClean="0"/>
              <a:t>, </a:t>
            </a:r>
            <a:r>
              <a:rPr lang="el-GR" altLang="el-GR" sz="2400" dirty="0" smtClean="0"/>
              <a:t>Αργό</a:t>
            </a:r>
            <a:r>
              <a:rPr lang="en-US" altLang="el-GR" sz="2400" dirty="0" smtClean="0"/>
              <a:t>, </a:t>
            </a:r>
            <a:r>
              <a:rPr lang="el-GR" altLang="el-GR" sz="2400" dirty="0" smtClean="0"/>
              <a:t>Μέτριο</a:t>
            </a:r>
            <a:r>
              <a:rPr lang="en-US" altLang="el-GR" sz="2400" dirty="0" smtClean="0"/>
              <a:t>, </a:t>
            </a:r>
            <a:r>
              <a:rPr lang="el-GR" altLang="el-GR" sz="2400" dirty="0" smtClean="0"/>
              <a:t>Γρήγορο</a:t>
            </a:r>
            <a:endParaRPr lang="en-US" altLang="el-GR" sz="2400" dirty="0"/>
          </a:p>
          <a:p>
            <a:r>
              <a:rPr lang="el-GR" altLang="el-GR" sz="2400" dirty="0" smtClean="0"/>
              <a:t>Περιβάλλον</a:t>
            </a:r>
            <a:r>
              <a:rPr lang="en-US" altLang="el-GR" sz="2400" dirty="0" smtClean="0"/>
              <a:t>: 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Ύπαιθρο, καιρός, αέρας</a:t>
            </a:r>
            <a:endParaRPr lang="en-US" altLang="el-GR" sz="2400" dirty="0"/>
          </a:p>
          <a:p>
            <a:endParaRPr lang="en-US" altLang="el-GR" sz="2400" dirty="0"/>
          </a:p>
          <a:p>
            <a:endParaRPr lang="en-US" altLang="el-GR" sz="2400" dirty="0"/>
          </a:p>
        </p:txBody>
      </p:sp>
    </p:spTree>
    <p:extLst>
      <p:ext uri="{BB962C8B-B14F-4D97-AF65-F5344CB8AC3E}">
        <p14:creationId xmlns:p14="http://schemas.microsoft.com/office/powerpoint/2010/main" val="3686948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6757</TotalTime>
  <Words>3479</Words>
  <Application>Microsoft Office PowerPoint</Application>
  <PresentationFormat>On-screen Show (4:3)</PresentationFormat>
  <Paragraphs>568</Paragraphs>
  <Slides>89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99" baseType="lpstr">
      <vt:lpstr>Arial</vt:lpstr>
      <vt:lpstr>Calibri</vt:lpstr>
      <vt:lpstr>Cambria</vt:lpstr>
      <vt:lpstr>Georgia</vt:lpstr>
      <vt:lpstr>Times New Roman</vt:lpstr>
      <vt:lpstr>Wingdings</vt:lpstr>
      <vt:lpstr>Wingdings 2</vt:lpstr>
      <vt:lpstr>Δημοτικός</vt:lpstr>
      <vt:lpstr>Visio</vt:lpstr>
      <vt:lpstr>Visio.Drawing.11</vt:lpstr>
      <vt:lpstr>Ευφυείς πράκτορες και συναισθηματική υπολογιστική </vt:lpstr>
      <vt:lpstr>Επισκόπηση</vt:lpstr>
      <vt:lpstr>Ευφυείς πράκτορες</vt:lpstr>
      <vt:lpstr>Πράκτορας ή δράστης;</vt:lpstr>
      <vt:lpstr>Ευφυείς πράκτορες</vt:lpstr>
      <vt:lpstr>Sense – Decide - Act</vt:lpstr>
      <vt:lpstr>Αίσθηση-Απόφαση-Ενέργεια</vt:lpstr>
      <vt:lpstr>Αυτόματο σύστημα υαλοκαθαριστήρων </vt:lpstr>
      <vt:lpstr>Αυτόματο σύστημα υαλοκαθαριστήρων</vt:lpstr>
      <vt:lpstr>Πράκτορας ή πρόγραμμα?</vt:lpstr>
      <vt:lpstr>Πράκτορας ή πρόγραμμα;</vt:lpstr>
      <vt:lpstr>Αντιδρασιακοί και βουλητικοί πράκτορες</vt:lpstr>
      <vt:lpstr>Αρχιτεκτονική Βουλητικού Πράκτορα</vt:lpstr>
      <vt:lpstr>Αρχιτεκτονική Αντιδρασιακού Πράκτορα</vt:lpstr>
      <vt:lpstr>Ο πράκτορας ως αυτόνομη οντότητα</vt:lpstr>
      <vt:lpstr>Ο πράκτορας ως αυτόνομη οντότητα</vt:lpstr>
      <vt:lpstr>Αυτόνομοι πράκτορες</vt:lpstr>
      <vt:lpstr>Ενσώματοι και εγκατεστημένοι</vt:lpstr>
      <vt:lpstr>Κατηγορίες πρακτόρων</vt:lpstr>
      <vt:lpstr>Software Agents</vt:lpstr>
      <vt:lpstr>Ευφυείς εικονικοί πράκτορες</vt:lpstr>
      <vt:lpstr>Intelligent Virtual Environment</vt:lpstr>
      <vt:lpstr>Εικονική Πραγματικότητα (Virtual Reality)</vt:lpstr>
      <vt:lpstr>Εικονικό περιβάλλον εμβύθισης</vt:lpstr>
      <vt:lpstr>Επιτραπέζια (desktop) εικονική πραγματικότητα</vt:lpstr>
      <vt:lpstr>Περιπτώσεις εφαρμογής ευφυών εικονικών πρακτόρων</vt:lpstr>
      <vt:lpstr>Chatterbots/ECAs (Embodied Conversational Agents)</vt:lpstr>
      <vt:lpstr>Εκπαιδευτικές εφαρμογές</vt:lpstr>
      <vt:lpstr>Game Characters</vt:lpstr>
      <vt:lpstr>Νέες τεχνολογίες, νέα προβλήματα</vt:lpstr>
      <vt:lpstr>Media equation</vt:lpstr>
      <vt:lpstr>Ρεαλισμός και πιστευτότητα</vt:lpstr>
      <vt:lpstr>Η κοιλάδα του αλλόκοτου</vt:lpstr>
      <vt:lpstr>Η κοιλάδα του αλλόκοτου</vt:lpstr>
      <vt:lpstr>Η κοιλάδα του αλλόκοτου</vt:lpstr>
      <vt:lpstr>Πιστευτότητα (believability)</vt:lpstr>
      <vt:lpstr>Διαστάσεις της πιστευτότητας</vt:lpstr>
      <vt:lpstr>Επικοινωνία ανθρώπου-υπολογιστή</vt:lpstr>
      <vt:lpstr>Τι είναι συναίσθημα;</vt:lpstr>
      <vt:lpstr>Συμβάντα σε μια συναισθηματική εμπειρία</vt:lpstr>
      <vt:lpstr>Συναίσθημα και Λογική</vt:lpstr>
      <vt:lpstr>Σώμα και Πνεύμα</vt:lpstr>
      <vt:lpstr>Hume και Kant</vt:lpstr>
      <vt:lpstr>Καρτέσιος (Descartes)</vt:lpstr>
      <vt:lpstr>Η τρέχουσα προσέγγιση</vt:lpstr>
      <vt:lpstr>Το λάθος του Καρτέσιου</vt:lpstr>
      <vt:lpstr>Phineas Gage</vt:lpstr>
      <vt:lpstr>Phineas Gage</vt:lpstr>
      <vt:lpstr>PowerPoint Presentation</vt:lpstr>
      <vt:lpstr>Phineas Gage</vt:lpstr>
      <vt:lpstr>Carroll Izard </vt:lpstr>
      <vt:lpstr>Το παράδειγμα του Rafe</vt:lpstr>
      <vt:lpstr>Γιατί μας ενδιαφέρουν τα συναισθήματα? </vt:lpstr>
      <vt:lpstr>Απαιτήσεις συναισθηματικής αληθοφάνειας </vt:lpstr>
      <vt:lpstr>Συναισθηματική υπολογιστική (Affective Computing )</vt:lpstr>
      <vt:lpstr>Affective Computing</vt:lpstr>
      <vt:lpstr>Τι κάνει η συναισθηματική υπολογιστική;</vt:lpstr>
      <vt:lpstr>Συναισθηματικές λειτουργίες στους υπολογιστές</vt:lpstr>
      <vt:lpstr>Μέσα έκφρασης του συναισθήματος</vt:lpstr>
      <vt:lpstr>Τί μπορεί να περιλαμβάνει ένα affective system </vt:lpstr>
      <vt:lpstr>Εφαρμογές (ενδεικτικά...)</vt:lpstr>
      <vt:lpstr>Συναισθήματα, διαθέσεις, προσωπικότητες</vt:lpstr>
      <vt:lpstr>Έκφραση συναισθημάτων</vt:lpstr>
      <vt:lpstr>Μοντέλα και θεωρίες</vt:lpstr>
      <vt:lpstr>Μοντέλα και Θεωρίες</vt:lpstr>
      <vt:lpstr>Θεωρίες συναισθηματικής εμπειρίας</vt:lpstr>
      <vt:lpstr>Θεωρίες Βασικών Συναισθημάτων</vt:lpstr>
      <vt:lpstr>Βασικά συναισθήματα (Plutchik)</vt:lpstr>
      <vt:lpstr>Εκφράσεις προσώπου και βασικά συναισθήματα</vt:lpstr>
      <vt:lpstr>Το σύστημα FACS  (Ekman)</vt:lpstr>
      <vt:lpstr>Σύνθεση εκφράσεων στο FACS</vt:lpstr>
      <vt:lpstr>Διαστασιακές θεωρίες</vt:lpstr>
      <vt:lpstr>Σύνθεση συναισθημάτων</vt:lpstr>
      <vt:lpstr>Βασικά (πρωτογενή) και δευτερογενή συναισθήματα</vt:lpstr>
      <vt:lpstr>Το μοντέλο του Russell</vt:lpstr>
      <vt:lpstr>Θεωρίες αποτίμησης: OCC</vt:lpstr>
      <vt:lpstr>Προσωπικότητα</vt:lpstr>
      <vt:lpstr>Το μοντέλο των 5 παραγόντων (OCEAN/Big Five)</vt:lpstr>
      <vt:lpstr>Το μοντέλο των 5 παραγόντων (OCEAN/Big Five)</vt:lpstr>
      <vt:lpstr>Βασικά χαρακτηριστικά ενός συναισθηματικού υπολογιστικού συστήματος</vt:lpstr>
      <vt:lpstr>Βασικά χαρακτηριστικά ενός συναισθηματικού υπολογιστικού συστήματος</vt:lpstr>
      <vt:lpstr>Σύνθετες αρχιτεκτονικές</vt:lpstr>
      <vt:lpstr>Kismet (MIT)</vt:lpstr>
      <vt:lpstr>ALMA – A Layered Model of Affect</vt:lpstr>
      <vt:lpstr>ALMA – A Layered Model of Affect</vt:lpstr>
      <vt:lpstr>ALMA – A Layered Model of Affect</vt:lpstr>
      <vt:lpstr>Mission Rehearsal Exercise</vt:lpstr>
      <vt:lpstr>WASABI</vt:lpstr>
      <vt:lpstr>Videos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Συναισθηματική υπολογιστική και ευφυείς πράκτορες</dc:title>
  <dc:creator>nikos</dc:creator>
  <cp:lastModifiedBy>avrad</cp:lastModifiedBy>
  <cp:revision>51</cp:revision>
  <dcterms:created xsi:type="dcterms:W3CDTF">2014-04-26T12:30:30Z</dcterms:created>
  <dcterms:modified xsi:type="dcterms:W3CDTF">2016-11-07T13:41:33Z</dcterms:modified>
</cp:coreProperties>
</file>