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vml" ContentType="application/vnd.openxmlformats-officedocument.vmlDrawing"/>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Default Extension="png" ContentType="image/png"/>
  <Default Extension="bin" ContentType="application/vnd.openxmlformats-officedocument.oleObject"/>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Default Extension="emf" ContentType="image/x-emf"/>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84" r:id="rId1"/>
  </p:sldMasterIdLst>
  <p:notesMasterIdLst>
    <p:notesMasterId r:id="rId41"/>
  </p:notesMasterIdLst>
  <p:sldIdLst>
    <p:sldId id="394" r:id="rId2"/>
    <p:sldId id="426" r:id="rId3"/>
    <p:sldId id="442" r:id="rId4"/>
    <p:sldId id="427" r:id="rId5"/>
    <p:sldId id="443" r:id="rId6"/>
    <p:sldId id="445" r:id="rId7"/>
    <p:sldId id="444" r:id="rId8"/>
    <p:sldId id="447" r:id="rId9"/>
    <p:sldId id="448" r:id="rId10"/>
    <p:sldId id="450" r:id="rId11"/>
    <p:sldId id="453" r:id="rId12"/>
    <p:sldId id="454" r:id="rId13"/>
    <p:sldId id="446" r:id="rId14"/>
    <p:sldId id="451" r:id="rId15"/>
    <p:sldId id="452" r:id="rId16"/>
    <p:sldId id="449" r:id="rId17"/>
    <p:sldId id="430" r:id="rId18"/>
    <p:sldId id="455" r:id="rId19"/>
    <p:sldId id="431" r:id="rId20"/>
    <p:sldId id="432" r:id="rId21"/>
    <p:sldId id="456" r:id="rId22"/>
    <p:sldId id="457" r:id="rId23"/>
    <p:sldId id="458" r:id="rId24"/>
    <p:sldId id="433" r:id="rId25"/>
    <p:sldId id="459" r:id="rId26"/>
    <p:sldId id="460" r:id="rId27"/>
    <p:sldId id="461" r:id="rId28"/>
    <p:sldId id="434" r:id="rId29"/>
    <p:sldId id="435" r:id="rId30"/>
    <p:sldId id="462" r:id="rId31"/>
    <p:sldId id="436" r:id="rId32"/>
    <p:sldId id="463" r:id="rId33"/>
    <p:sldId id="437" r:id="rId34"/>
    <p:sldId id="438" r:id="rId35"/>
    <p:sldId id="439" r:id="rId36"/>
    <p:sldId id="464" r:id="rId37"/>
    <p:sldId id="465" r:id="rId38"/>
    <p:sldId id="440" r:id="rId39"/>
    <p:sldId id="441" r:id="rId40"/>
  </p:sldIdLst>
  <p:sldSz cx="9144000" cy="6858000" type="screen4x3"/>
  <p:notesSz cx="6858000" cy="9296400"/>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3300"/>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0777" autoAdjust="0"/>
    <p:restoredTop sz="86406" autoAdjust="0"/>
  </p:normalViewPr>
  <p:slideViewPr>
    <p:cSldViewPr snapToGrid="0">
      <p:cViewPr>
        <p:scale>
          <a:sx n="100" d="100"/>
          <a:sy n="100" d="100"/>
        </p:scale>
        <p:origin x="-72" y="-72"/>
      </p:cViewPr>
      <p:guideLst>
        <p:guide orient="horz" pos="789"/>
        <p:guide pos="484"/>
      </p:guideLst>
    </p:cSldViewPr>
  </p:slideViewPr>
  <p:outlineViewPr>
    <p:cViewPr>
      <p:scale>
        <a:sx n="33" d="100"/>
        <a:sy n="33" d="100"/>
      </p:scale>
      <p:origin x="0" y="50082"/>
    </p:cViewPr>
  </p:outlineViewPr>
  <p:notesTextViewPr>
    <p:cViewPr>
      <p:scale>
        <a:sx n="100" d="100"/>
        <a:sy n="100" d="100"/>
      </p:scale>
      <p:origin x="0" y="0"/>
    </p:cViewPr>
  </p:notesTextViewPr>
  <p:sorterViewPr>
    <p:cViewPr>
      <p:scale>
        <a:sx n="66" d="100"/>
        <a:sy n="66" d="100"/>
      </p:scale>
      <p:origin x="0" y="0"/>
    </p:cViewPr>
  </p:sorter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viewProps" Target="view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12.emf"/></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13.emf"/></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14.emf"/></Relationships>
</file>

<file path=ppt/drawings/_rels/vmlDrawing13.vml.rels><?xml version="1.0" encoding="UTF-8" standalone="yes"?>
<Relationships xmlns="http://schemas.openxmlformats.org/package/2006/relationships"><Relationship Id="rId1" Type="http://schemas.openxmlformats.org/officeDocument/2006/relationships/image" Target="../media/image15.emf"/></Relationships>
</file>

<file path=ppt/drawings/_rels/vmlDrawing14.vml.rels><?xml version="1.0" encoding="UTF-8" standalone="yes"?>
<Relationships xmlns="http://schemas.openxmlformats.org/package/2006/relationships"><Relationship Id="rId1" Type="http://schemas.openxmlformats.org/officeDocument/2006/relationships/image" Target="../media/image16.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3.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4.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5.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8.e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9.e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10.e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11.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0178" name="Rectangle 2"/>
          <p:cNvSpPr>
            <a:spLocks noGrp="1" noChangeArrowheads="1"/>
          </p:cNvSpPr>
          <p:nvPr>
            <p:ph type="hdr" sz="quarter"/>
          </p:nvPr>
        </p:nvSpPr>
        <p:spPr bwMode="auto">
          <a:xfrm>
            <a:off x="0" y="0"/>
            <a:ext cx="2971800" cy="46513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200">
                <a:latin typeface="Times New Roman" pitchFamily="18" charset="0"/>
                <a:cs typeface="+mn-cs"/>
              </a:defRPr>
            </a:lvl1pPr>
          </a:lstStyle>
          <a:p>
            <a:pPr>
              <a:defRPr/>
            </a:pPr>
            <a:endParaRPr lang="en-US"/>
          </a:p>
        </p:txBody>
      </p:sp>
      <p:sp>
        <p:nvSpPr>
          <p:cNvPr id="50179" name="Rectangle 3"/>
          <p:cNvSpPr>
            <a:spLocks noGrp="1" noChangeArrowheads="1"/>
          </p:cNvSpPr>
          <p:nvPr>
            <p:ph type="dt" idx="1"/>
          </p:nvPr>
        </p:nvSpPr>
        <p:spPr bwMode="auto">
          <a:xfrm>
            <a:off x="3884613" y="0"/>
            <a:ext cx="2971800" cy="46513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200">
                <a:latin typeface="Times New Roman" pitchFamily="18" charset="0"/>
                <a:cs typeface="+mn-cs"/>
              </a:defRPr>
            </a:lvl1pPr>
          </a:lstStyle>
          <a:p>
            <a:pPr>
              <a:defRPr/>
            </a:pPr>
            <a:endParaRPr lang="en-US"/>
          </a:p>
        </p:txBody>
      </p:sp>
      <p:sp>
        <p:nvSpPr>
          <p:cNvPr id="43012" name="Rectangle 4"/>
          <p:cNvSpPr>
            <a:spLocks noGrp="1" noRot="1" noChangeAspect="1" noChangeArrowheads="1" noTextEdit="1"/>
          </p:cNvSpPr>
          <p:nvPr>
            <p:ph type="sldImg" idx="2"/>
          </p:nvPr>
        </p:nvSpPr>
        <p:spPr bwMode="auto">
          <a:xfrm>
            <a:off x="1104900" y="696913"/>
            <a:ext cx="4648200" cy="3486150"/>
          </a:xfrm>
          <a:prstGeom prst="rect">
            <a:avLst/>
          </a:prstGeom>
          <a:noFill/>
          <a:ln w="9525">
            <a:solidFill>
              <a:srgbClr val="000000"/>
            </a:solidFill>
            <a:miter lim="800000"/>
            <a:headEnd/>
            <a:tailEnd/>
          </a:ln>
        </p:spPr>
      </p:sp>
      <p:sp>
        <p:nvSpPr>
          <p:cNvPr id="50181" name="Rectangle 5"/>
          <p:cNvSpPr>
            <a:spLocks noGrp="1" noChangeArrowheads="1"/>
          </p:cNvSpPr>
          <p:nvPr>
            <p:ph type="body" sz="quarter" idx="3"/>
          </p:nvPr>
        </p:nvSpPr>
        <p:spPr bwMode="auto">
          <a:xfrm>
            <a:off x="685800" y="4416425"/>
            <a:ext cx="5486400" cy="41830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50182" name="Rectangle 6"/>
          <p:cNvSpPr>
            <a:spLocks noGrp="1" noChangeArrowheads="1"/>
          </p:cNvSpPr>
          <p:nvPr>
            <p:ph type="ftr" sz="quarter" idx="4"/>
          </p:nvPr>
        </p:nvSpPr>
        <p:spPr bwMode="auto">
          <a:xfrm>
            <a:off x="0" y="8829675"/>
            <a:ext cx="2971800" cy="465138"/>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200">
                <a:latin typeface="Times New Roman" pitchFamily="18" charset="0"/>
                <a:cs typeface="+mn-cs"/>
              </a:defRPr>
            </a:lvl1pPr>
          </a:lstStyle>
          <a:p>
            <a:pPr>
              <a:defRPr/>
            </a:pPr>
            <a:endParaRPr lang="en-US"/>
          </a:p>
        </p:txBody>
      </p:sp>
      <p:sp>
        <p:nvSpPr>
          <p:cNvPr id="50183" name="Rectangle 7"/>
          <p:cNvSpPr>
            <a:spLocks noGrp="1" noChangeArrowheads="1"/>
          </p:cNvSpPr>
          <p:nvPr>
            <p:ph type="sldNum" sz="quarter" idx="5"/>
          </p:nvPr>
        </p:nvSpPr>
        <p:spPr bwMode="auto">
          <a:xfrm>
            <a:off x="3884613" y="8829675"/>
            <a:ext cx="2971800" cy="465138"/>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a:latin typeface="Times New Roman" pitchFamily="18" charset="0"/>
                <a:cs typeface="+mn-cs"/>
              </a:defRPr>
            </a:lvl1pPr>
          </a:lstStyle>
          <a:p>
            <a:pPr>
              <a:defRPr/>
            </a:pPr>
            <a:fld id="{7B4D99D8-6982-48ED-9479-652F989ABF00}"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0" y="0"/>
            <a:ext cx="9144000" cy="6858000"/>
            <a:chOff x="0" y="0"/>
            <a:chExt cx="5760" cy="4320"/>
          </a:xfrm>
        </p:grpSpPr>
        <p:sp>
          <p:nvSpPr>
            <p:cNvPr id="5" name="Rectangle 3"/>
            <p:cNvSpPr>
              <a:spLocks noChangeArrowheads="1"/>
            </p:cNvSpPr>
            <p:nvPr/>
          </p:nvSpPr>
          <p:spPr bwMode="hidden">
            <a:xfrm>
              <a:off x="0" y="0"/>
              <a:ext cx="2208" cy="4320"/>
            </a:xfrm>
            <a:prstGeom prst="rect">
              <a:avLst/>
            </a:prstGeom>
            <a:gradFill rotWithShape="0">
              <a:gsLst>
                <a:gs pos="0">
                  <a:schemeClr val="folHlink"/>
                </a:gs>
                <a:gs pos="100000">
                  <a:schemeClr val="bg1"/>
                </a:gs>
              </a:gsLst>
              <a:lin ang="0" scaled="1"/>
            </a:gradFill>
            <a:ln w="9525">
              <a:noFill/>
              <a:miter lim="800000"/>
              <a:headEnd/>
              <a:tailEnd/>
            </a:ln>
          </p:spPr>
          <p:txBody>
            <a:bodyPr wrap="none" anchor="ctr"/>
            <a:lstStyle/>
            <a:p>
              <a:pPr algn="ctr"/>
              <a:endParaRPr lang="el-GR" sz="2400">
                <a:latin typeface="Times New Roman" pitchFamily="18" charset="0"/>
              </a:endParaRPr>
            </a:p>
          </p:txBody>
        </p:sp>
        <p:sp>
          <p:nvSpPr>
            <p:cNvPr id="6" name="Rectangle 4"/>
            <p:cNvSpPr>
              <a:spLocks noChangeArrowheads="1"/>
            </p:cNvSpPr>
            <p:nvPr/>
          </p:nvSpPr>
          <p:spPr bwMode="hidden">
            <a:xfrm>
              <a:off x="1081" y="1065"/>
              <a:ext cx="4679" cy="1596"/>
            </a:xfrm>
            <a:prstGeom prst="rect">
              <a:avLst/>
            </a:prstGeom>
            <a:solidFill>
              <a:schemeClr val="bg2"/>
            </a:solidFill>
            <a:ln w="9525">
              <a:noFill/>
              <a:miter lim="800000"/>
              <a:headEnd/>
              <a:tailEnd/>
            </a:ln>
          </p:spPr>
          <p:txBody>
            <a:bodyPr/>
            <a:lstStyle/>
            <a:p>
              <a:endParaRPr lang="el-GR" sz="2400">
                <a:latin typeface="Times New Roman" pitchFamily="18" charset="0"/>
              </a:endParaRPr>
            </a:p>
          </p:txBody>
        </p:sp>
        <p:grpSp>
          <p:nvGrpSpPr>
            <p:cNvPr id="7" name="Group 5"/>
            <p:cNvGrpSpPr>
              <a:grpSpLocks/>
            </p:cNvGrpSpPr>
            <p:nvPr/>
          </p:nvGrpSpPr>
          <p:grpSpPr bwMode="auto">
            <a:xfrm>
              <a:off x="0" y="672"/>
              <a:ext cx="1806" cy="1989"/>
              <a:chOff x="0" y="672"/>
              <a:chExt cx="1806" cy="1989"/>
            </a:xfrm>
          </p:grpSpPr>
          <p:sp>
            <p:nvSpPr>
              <p:cNvPr id="8" name="Rectangle 6"/>
              <p:cNvSpPr>
                <a:spLocks noChangeArrowheads="1"/>
              </p:cNvSpPr>
              <p:nvPr userDrawn="1"/>
            </p:nvSpPr>
            <p:spPr bwMode="auto">
              <a:xfrm>
                <a:off x="361" y="2257"/>
                <a:ext cx="363" cy="404"/>
              </a:xfrm>
              <a:prstGeom prst="rect">
                <a:avLst/>
              </a:prstGeom>
              <a:solidFill>
                <a:schemeClr val="accent2"/>
              </a:solidFill>
              <a:ln w="9525">
                <a:noFill/>
                <a:miter lim="800000"/>
                <a:headEnd/>
                <a:tailEnd/>
              </a:ln>
            </p:spPr>
            <p:txBody>
              <a:bodyPr/>
              <a:lstStyle/>
              <a:p>
                <a:endParaRPr lang="el-GR" sz="2400">
                  <a:latin typeface="Times New Roman" pitchFamily="18" charset="0"/>
                </a:endParaRPr>
              </a:p>
            </p:txBody>
          </p:sp>
          <p:sp>
            <p:nvSpPr>
              <p:cNvPr id="9" name="Rectangle 7"/>
              <p:cNvSpPr>
                <a:spLocks noChangeArrowheads="1"/>
              </p:cNvSpPr>
              <p:nvPr userDrawn="1"/>
            </p:nvSpPr>
            <p:spPr bwMode="auto">
              <a:xfrm>
                <a:off x="1081" y="1065"/>
                <a:ext cx="362" cy="405"/>
              </a:xfrm>
              <a:prstGeom prst="rect">
                <a:avLst/>
              </a:prstGeom>
              <a:solidFill>
                <a:schemeClr val="folHlink"/>
              </a:solidFill>
              <a:ln w="9525">
                <a:noFill/>
                <a:miter lim="800000"/>
                <a:headEnd/>
                <a:tailEnd/>
              </a:ln>
            </p:spPr>
            <p:txBody>
              <a:bodyPr/>
              <a:lstStyle/>
              <a:p>
                <a:endParaRPr lang="el-GR" sz="2400">
                  <a:latin typeface="Times New Roman" pitchFamily="18" charset="0"/>
                </a:endParaRPr>
              </a:p>
            </p:txBody>
          </p:sp>
          <p:sp>
            <p:nvSpPr>
              <p:cNvPr id="10" name="Rectangle 8"/>
              <p:cNvSpPr>
                <a:spLocks noChangeArrowheads="1"/>
              </p:cNvSpPr>
              <p:nvPr userDrawn="1"/>
            </p:nvSpPr>
            <p:spPr bwMode="auto">
              <a:xfrm>
                <a:off x="1437" y="672"/>
                <a:ext cx="369" cy="400"/>
              </a:xfrm>
              <a:prstGeom prst="rect">
                <a:avLst/>
              </a:prstGeom>
              <a:solidFill>
                <a:schemeClr val="folHlink"/>
              </a:solidFill>
              <a:ln w="9525">
                <a:noFill/>
                <a:miter lim="800000"/>
                <a:headEnd/>
                <a:tailEnd/>
              </a:ln>
            </p:spPr>
            <p:txBody>
              <a:bodyPr/>
              <a:lstStyle/>
              <a:p>
                <a:endParaRPr lang="el-GR" sz="2400">
                  <a:latin typeface="Times New Roman" pitchFamily="18" charset="0"/>
                </a:endParaRPr>
              </a:p>
            </p:txBody>
          </p:sp>
          <p:sp>
            <p:nvSpPr>
              <p:cNvPr id="11" name="Rectangle 9"/>
              <p:cNvSpPr>
                <a:spLocks noChangeArrowheads="1"/>
              </p:cNvSpPr>
              <p:nvPr userDrawn="1"/>
            </p:nvSpPr>
            <p:spPr bwMode="auto">
              <a:xfrm>
                <a:off x="719" y="2257"/>
                <a:ext cx="368" cy="404"/>
              </a:xfrm>
              <a:prstGeom prst="rect">
                <a:avLst/>
              </a:prstGeom>
              <a:solidFill>
                <a:schemeClr val="bg2"/>
              </a:solidFill>
              <a:ln w="9525">
                <a:noFill/>
                <a:miter lim="800000"/>
                <a:headEnd/>
                <a:tailEnd/>
              </a:ln>
            </p:spPr>
            <p:txBody>
              <a:bodyPr/>
              <a:lstStyle/>
              <a:p>
                <a:endParaRPr lang="el-GR" sz="2400">
                  <a:latin typeface="Times New Roman" pitchFamily="18" charset="0"/>
                </a:endParaRPr>
              </a:p>
            </p:txBody>
          </p:sp>
          <p:sp>
            <p:nvSpPr>
              <p:cNvPr id="12" name="Rectangle 10"/>
              <p:cNvSpPr>
                <a:spLocks noChangeArrowheads="1"/>
              </p:cNvSpPr>
              <p:nvPr userDrawn="1"/>
            </p:nvSpPr>
            <p:spPr bwMode="auto">
              <a:xfrm>
                <a:off x="1437" y="1065"/>
                <a:ext cx="369" cy="405"/>
              </a:xfrm>
              <a:prstGeom prst="rect">
                <a:avLst/>
              </a:prstGeom>
              <a:solidFill>
                <a:schemeClr val="accent2"/>
              </a:solidFill>
              <a:ln w="9525">
                <a:noFill/>
                <a:miter lim="800000"/>
                <a:headEnd/>
                <a:tailEnd/>
              </a:ln>
            </p:spPr>
            <p:txBody>
              <a:bodyPr/>
              <a:lstStyle/>
              <a:p>
                <a:endParaRPr lang="el-GR" sz="2400">
                  <a:latin typeface="Times New Roman" pitchFamily="18" charset="0"/>
                </a:endParaRPr>
              </a:p>
            </p:txBody>
          </p:sp>
          <p:sp>
            <p:nvSpPr>
              <p:cNvPr id="13" name="Rectangle 11"/>
              <p:cNvSpPr>
                <a:spLocks noChangeArrowheads="1"/>
              </p:cNvSpPr>
              <p:nvPr userDrawn="1"/>
            </p:nvSpPr>
            <p:spPr bwMode="auto">
              <a:xfrm>
                <a:off x="719" y="1464"/>
                <a:ext cx="368" cy="399"/>
              </a:xfrm>
              <a:prstGeom prst="rect">
                <a:avLst/>
              </a:prstGeom>
              <a:solidFill>
                <a:schemeClr val="folHlink"/>
              </a:solidFill>
              <a:ln w="9525">
                <a:noFill/>
                <a:miter lim="800000"/>
                <a:headEnd/>
                <a:tailEnd/>
              </a:ln>
            </p:spPr>
            <p:txBody>
              <a:bodyPr/>
              <a:lstStyle/>
              <a:p>
                <a:endParaRPr lang="el-GR" sz="2400">
                  <a:latin typeface="Times New Roman" pitchFamily="18" charset="0"/>
                </a:endParaRPr>
              </a:p>
            </p:txBody>
          </p:sp>
          <p:sp>
            <p:nvSpPr>
              <p:cNvPr id="14" name="Rectangle 12"/>
              <p:cNvSpPr>
                <a:spLocks noChangeArrowheads="1"/>
              </p:cNvSpPr>
              <p:nvPr userDrawn="1"/>
            </p:nvSpPr>
            <p:spPr bwMode="auto">
              <a:xfrm>
                <a:off x="0" y="1464"/>
                <a:ext cx="367" cy="399"/>
              </a:xfrm>
              <a:prstGeom prst="rect">
                <a:avLst/>
              </a:prstGeom>
              <a:solidFill>
                <a:schemeClr val="bg2"/>
              </a:solidFill>
              <a:ln w="9525">
                <a:noFill/>
                <a:miter lim="800000"/>
                <a:headEnd/>
                <a:tailEnd/>
              </a:ln>
            </p:spPr>
            <p:txBody>
              <a:bodyPr/>
              <a:lstStyle/>
              <a:p>
                <a:endParaRPr lang="el-GR" sz="2400">
                  <a:latin typeface="Times New Roman" pitchFamily="18" charset="0"/>
                </a:endParaRPr>
              </a:p>
            </p:txBody>
          </p:sp>
          <p:sp>
            <p:nvSpPr>
              <p:cNvPr id="15" name="Rectangle 13"/>
              <p:cNvSpPr>
                <a:spLocks noChangeArrowheads="1"/>
              </p:cNvSpPr>
              <p:nvPr userDrawn="1"/>
            </p:nvSpPr>
            <p:spPr bwMode="auto">
              <a:xfrm>
                <a:off x="1081" y="1464"/>
                <a:ext cx="362" cy="399"/>
              </a:xfrm>
              <a:prstGeom prst="rect">
                <a:avLst/>
              </a:prstGeom>
              <a:solidFill>
                <a:schemeClr val="accent2"/>
              </a:solidFill>
              <a:ln w="9525">
                <a:noFill/>
                <a:miter lim="800000"/>
                <a:headEnd/>
                <a:tailEnd/>
              </a:ln>
            </p:spPr>
            <p:txBody>
              <a:bodyPr/>
              <a:lstStyle/>
              <a:p>
                <a:endParaRPr lang="el-GR" sz="2400">
                  <a:latin typeface="Times New Roman" pitchFamily="18" charset="0"/>
                </a:endParaRPr>
              </a:p>
            </p:txBody>
          </p:sp>
          <p:sp>
            <p:nvSpPr>
              <p:cNvPr id="16" name="Rectangle 14"/>
              <p:cNvSpPr>
                <a:spLocks noChangeArrowheads="1"/>
              </p:cNvSpPr>
              <p:nvPr userDrawn="1"/>
            </p:nvSpPr>
            <p:spPr bwMode="auto">
              <a:xfrm>
                <a:off x="361" y="1857"/>
                <a:ext cx="363" cy="406"/>
              </a:xfrm>
              <a:prstGeom prst="rect">
                <a:avLst/>
              </a:prstGeom>
              <a:solidFill>
                <a:schemeClr val="folHlink"/>
              </a:solidFill>
              <a:ln w="9525">
                <a:noFill/>
                <a:miter lim="800000"/>
                <a:headEnd/>
                <a:tailEnd/>
              </a:ln>
            </p:spPr>
            <p:txBody>
              <a:bodyPr/>
              <a:lstStyle/>
              <a:p>
                <a:endParaRPr lang="el-GR" sz="2400">
                  <a:latin typeface="Times New Roman" pitchFamily="18" charset="0"/>
                </a:endParaRPr>
              </a:p>
            </p:txBody>
          </p:sp>
          <p:sp>
            <p:nvSpPr>
              <p:cNvPr id="17" name="Rectangle 15"/>
              <p:cNvSpPr>
                <a:spLocks noChangeArrowheads="1"/>
              </p:cNvSpPr>
              <p:nvPr userDrawn="1"/>
            </p:nvSpPr>
            <p:spPr bwMode="auto">
              <a:xfrm>
                <a:off x="719" y="1857"/>
                <a:ext cx="368" cy="406"/>
              </a:xfrm>
              <a:prstGeom prst="rect">
                <a:avLst/>
              </a:prstGeom>
              <a:solidFill>
                <a:schemeClr val="accent2"/>
              </a:solidFill>
              <a:ln w="9525">
                <a:noFill/>
                <a:miter lim="800000"/>
                <a:headEnd/>
                <a:tailEnd/>
              </a:ln>
            </p:spPr>
            <p:txBody>
              <a:bodyPr/>
              <a:lstStyle/>
              <a:p>
                <a:endParaRPr lang="el-GR" sz="2400">
                  <a:latin typeface="Times New Roman" pitchFamily="18" charset="0"/>
                </a:endParaRPr>
              </a:p>
            </p:txBody>
          </p:sp>
        </p:grpSp>
      </p:grpSp>
      <p:sp>
        <p:nvSpPr>
          <p:cNvPr id="39955" name="Rectangle 19"/>
          <p:cNvSpPr>
            <a:spLocks noGrp="1" noChangeArrowheads="1"/>
          </p:cNvSpPr>
          <p:nvPr>
            <p:ph type="ctrTitle"/>
          </p:nvPr>
        </p:nvSpPr>
        <p:spPr>
          <a:xfrm>
            <a:off x="2971800" y="1828800"/>
            <a:ext cx="6019800" cy="2209800"/>
          </a:xfrm>
        </p:spPr>
        <p:txBody>
          <a:bodyPr/>
          <a:lstStyle>
            <a:lvl1pPr>
              <a:defRPr sz="4200">
                <a:solidFill>
                  <a:srgbClr val="FFFFFF"/>
                </a:solidFill>
              </a:defRPr>
            </a:lvl1pPr>
          </a:lstStyle>
          <a:p>
            <a:r>
              <a:rPr lang="en-US"/>
              <a:t>Click to edit Master title style</a:t>
            </a:r>
          </a:p>
        </p:txBody>
      </p:sp>
      <p:sp>
        <p:nvSpPr>
          <p:cNvPr id="39956" name="Rectangle 20"/>
          <p:cNvSpPr>
            <a:spLocks noGrp="1" noChangeArrowheads="1"/>
          </p:cNvSpPr>
          <p:nvPr>
            <p:ph type="subTitle" idx="1"/>
          </p:nvPr>
        </p:nvSpPr>
        <p:spPr>
          <a:xfrm>
            <a:off x="2971800" y="4267200"/>
            <a:ext cx="6019800" cy="1752600"/>
          </a:xfrm>
        </p:spPr>
        <p:txBody>
          <a:bodyPr/>
          <a:lstStyle>
            <a:lvl1pPr marL="0" indent="0">
              <a:buFont typeface="Wingdings" pitchFamily="2" charset="2"/>
              <a:buNone/>
              <a:defRPr sz="2600"/>
            </a:lvl1pPr>
          </a:lstStyle>
          <a:p>
            <a:r>
              <a:rPr lang="en-US"/>
              <a:t>Click to edit Master subtitle style</a:t>
            </a:r>
          </a:p>
        </p:txBody>
      </p:sp>
      <p:sp>
        <p:nvSpPr>
          <p:cNvPr id="18" name="Rectangle 16"/>
          <p:cNvSpPr>
            <a:spLocks noGrp="1" noChangeArrowheads="1"/>
          </p:cNvSpPr>
          <p:nvPr>
            <p:ph type="dt" sz="half" idx="10"/>
          </p:nvPr>
        </p:nvSpPr>
        <p:spPr>
          <a:xfrm>
            <a:off x="457200" y="6248400"/>
            <a:ext cx="2133600" cy="457200"/>
          </a:xfrm>
        </p:spPr>
        <p:txBody>
          <a:bodyPr/>
          <a:lstStyle>
            <a:lvl1pPr>
              <a:defRPr smtClean="0"/>
            </a:lvl1pPr>
          </a:lstStyle>
          <a:p>
            <a:pPr>
              <a:defRPr/>
            </a:pPr>
            <a:r>
              <a:rPr lang="en-US"/>
              <a:t>Dan C. Marinescu</a:t>
            </a:r>
            <a:endParaRPr lang="en-US"/>
          </a:p>
        </p:txBody>
      </p:sp>
      <p:sp>
        <p:nvSpPr>
          <p:cNvPr id="19" name="Rectangle 17"/>
          <p:cNvSpPr>
            <a:spLocks noGrp="1" noChangeArrowheads="1"/>
          </p:cNvSpPr>
          <p:nvPr>
            <p:ph type="ftr" sz="quarter" idx="11"/>
          </p:nvPr>
        </p:nvSpPr>
        <p:spPr/>
        <p:txBody>
          <a:bodyPr/>
          <a:lstStyle>
            <a:lvl1pPr>
              <a:defRPr smtClean="0"/>
            </a:lvl1pPr>
          </a:lstStyle>
          <a:p>
            <a:pPr>
              <a:defRPr/>
            </a:pPr>
            <a:r>
              <a:rPr lang="en-US"/>
              <a:t>Cloud Computing: Theory and Practice.  Chapter 6</a:t>
            </a:r>
            <a:endParaRPr lang="en-US"/>
          </a:p>
        </p:txBody>
      </p:sp>
      <p:sp>
        <p:nvSpPr>
          <p:cNvPr id="20" name="Rectangle 18"/>
          <p:cNvSpPr>
            <a:spLocks noGrp="1" noChangeArrowheads="1"/>
          </p:cNvSpPr>
          <p:nvPr>
            <p:ph type="sldNum" sz="quarter" idx="12"/>
          </p:nvPr>
        </p:nvSpPr>
        <p:spPr/>
        <p:txBody>
          <a:bodyPr/>
          <a:lstStyle>
            <a:lvl1pPr>
              <a:defRPr/>
            </a:lvl1pPr>
          </a:lstStyle>
          <a:p>
            <a:pPr>
              <a:defRPr/>
            </a:pPr>
            <a:fld id="{F3277CF8-7083-44C3-8DD0-F9B301EE3D51}"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2"/>
          <p:cNvSpPr>
            <a:spLocks noGrp="1" noChangeArrowheads="1"/>
          </p:cNvSpPr>
          <p:nvPr>
            <p:ph type="ftr" sz="quarter" idx="10"/>
          </p:nvPr>
        </p:nvSpPr>
        <p:spPr>
          <a:ln/>
        </p:spPr>
        <p:txBody>
          <a:bodyPr/>
          <a:lstStyle>
            <a:lvl1pPr>
              <a:defRPr/>
            </a:lvl1pPr>
          </a:lstStyle>
          <a:p>
            <a:pPr>
              <a:defRPr/>
            </a:pPr>
            <a:r>
              <a:rPr lang="en-US"/>
              <a:t>Cloud Computing: Theory and Practice.  Chapter 6</a:t>
            </a:r>
          </a:p>
        </p:txBody>
      </p:sp>
      <p:sp>
        <p:nvSpPr>
          <p:cNvPr id="5" name="Rectangle 3"/>
          <p:cNvSpPr>
            <a:spLocks noGrp="1" noChangeArrowheads="1"/>
          </p:cNvSpPr>
          <p:nvPr>
            <p:ph type="sldNum" sz="quarter" idx="11"/>
          </p:nvPr>
        </p:nvSpPr>
        <p:spPr>
          <a:ln/>
        </p:spPr>
        <p:txBody>
          <a:bodyPr/>
          <a:lstStyle>
            <a:lvl1pPr>
              <a:defRPr/>
            </a:lvl1pPr>
          </a:lstStyle>
          <a:p>
            <a:pPr>
              <a:defRPr/>
            </a:pPr>
            <a:fld id="{FB9191EF-459E-4E3B-ADB1-FA2E4A4FA5E8}" type="slidenum">
              <a:rPr lang="en-US"/>
              <a:pPr>
                <a:defRPr/>
              </a:pPr>
              <a:t>‹#›</a:t>
            </a:fld>
            <a:endParaRPr lang="en-US"/>
          </a:p>
        </p:txBody>
      </p:sp>
      <p:sp>
        <p:nvSpPr>
          <p:cNvPr id="6" name="Rectangle 16"/>
          <p:cNvSpPr>
            <a:spLocks noGrp="1" noChangeArrowheads="1"/>
          </p:cNvSpPr>
          <p:nvPr>
            <p:ph type="dt" sz="half" idx="12"/>
          </p:nvPr>
        </p:nvSpPr>
        <p:spPr>
          <a:ln/>
        </p:spPr>
        <p:txBody>
          <a:bodyPr/>
          <a:lstStyle>
            <a:lvl1pPr>
              <a:defRPr/>
            </a:lvl1pPr>
          </a:lstStyle>
          <a:p>
            <a:pPr>
              <a:defRPr/>
            </a:pPr>
            <a:r>
              <a:rPr lang="en-US"/>
              <a:t>Dan C. Marinescu</a:t>
            </a: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457200"/>
            <a:ext cx="2057400" cy="54102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457200"/>
            <a:ext cx="6019800" cy="54102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2"/>
          <p:cNvSpPr>
            <a:spLocks noGrp="1" noChangeArrowheads="1"/>
          </p:cNvSpPr>
          <p:nvPr>
            <p:ph type="ftr" sz="quarter" idx="10"/>
          </p:nvPr>
        </p:nvSpPr>
        <p:spPr>
          <a:ln/>
        </p:spPr>
        <p:txBody>
          <a:bodyPr/>
          <a:lstStyle>
            <a:lvl1pPr>
              <a:defRPr/>
            </a:lvl1pPr>
          </a:lstStyle>
          <a:p>
            <a:pPr>
              <a:defRPr/>
            </a:pPr>
            <a:r>
              <a:rPr lang="en-US"/>
              <a:t>Cloud Computing: Theory and Practice.  Chapter 6</a:t>
            </a:r>
          </a:p>
        </p:txBody>
      </p:sp>
      <p:sp>
        <p:nvSpPr>
          <p:cNvPr id="5" name="Rectangle 3"/>
          <p:cNvSpPr>
            <a:spLocks noGrp="1" noChangeArrowheads="1"/>
          </p:cNvSpPr>
          <p:nvPr>
            <p:ph type="sldNum" sz="quarter" idx="11"/>
          </p:nvPr>
        </p:nvSpPr>
        <p:spPr>
          <a:ln/>
        </p:spPr>
        <p:txBody>
          <a:bodyPr/>
          <a:lstStyle>
            <a:lvl1pPr>
              <a:defRPr/>
            </a:lvl1pPr>
          </a:lstStyle>
          <a:p>
            <a:pPr>
              <a:defRPr/>
            </a:pPr>
            <a:fld id="{C13206BF-A7EA-4804-8B0A-ABCAC508EF6B}" type="slidenum">
              <a:rPr lang="en-US"/>
              <a:pPr>
                <a:defRPr/>
              </a:pPr>
              <a:t>‹#›</a:t>
            </a:fld>
            <a:endParaRPr lang="en-US"/>
          </a:p>
        </p:txBody>
      </p:sp>
      <p:sp>
        <p:nvSpPr>
          <p:cNvPr id="6" name="Rectangle 16"/>
          <p:cNvSpPr>
            <a:spLocks noGrp="1" noChangeArrowheads="1"/>
          </p:cNvSpPr>
          <p:nvPr>
            <p:ph type="dt" sz="half" idx="12"/>
          </p:nvPr>
        </p:nvSpPr>
        <p:spPr>
          <a:ln/>
        </p:spPr>
        <p:txBody>
          <a:bodyPr/>
          <a:lstStyle>
            <a:lvl1pPr>
              <a:defRPr/>
            </a:lvl1pPr>
          </a:lstStyle>
          <a:p>
            <a:pPr>
              <a:defRPr/>
            </a:pPr>
            <a:r>
              <a:rPr lang="en-US"/>
              <a:t>Dan C. Marinescu</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2"/>
          <p:cNvSpPr>
            <a:spLocks noGrp="1" noChangeArrowheads="1"/>
          </p:cNvSpPr>
          <p:nvPr>
            <p:ph type="ftr" sz="quarter" idx="10"/>
          </p:nvPr>
        </p:nvSpPr>
        <p:spPr>
          <a:ln/>
        </p:spPr>
        <p:txBody>
          <a:bodyPr/>
          <a:lstStyle>
            <a:lvl1pPr>
              <a:defRPr/>
            </a:lvl1pPr>
          </a:lstStyle>
          <a:p>
            <a:pPr>
              <a:defRPr/>
            </a:pPr>
            <a:r>
              <a:rPr lang="en-US"/>
              <a:t>Cloud Computing: Theory and Practice.  Chapter 6</a:t>
            </a:r>
          </a:p>
        </p:txBody>
      </p:sp>
      <p:sp>
        <p:nvSpPr>
          <p:cNvPr id="5" name="Rectangle 3"/>
          <p:cNvSpPr>
            <a:spLocks noGrp="1" noChangeArrowheads="1"/>
          </p:cNvSpPr>
          <p:nvPr>
            <p:ph type="sldNum" sz="quarter" idx="11"/>
          </p:nvPr>
        </p:nvSpPr>
        <p:spPr>
          <a:ln/>
        </p:spPr>
        <p:txBody>
          <a:bodyPr/>
          <a:lstStyle>
            <a:lvl1pPr>
              <a:defRPr/>
            </a:lvl1pPr>
          </a:lstStyle>
          <a:p>
            <a:pPr>
              <a:defRPr/>
            </a:pPr>
            <a:fld id="{CB1226F8-E725-4D55-8751-7B3F4396B255}" type="slidenum">
              <a:rPr lang="en-US"/>
              <a:pPr>
                <a:defRPr/>
              </a:pPr>
              <a:t>‹#›</a:t>
            </a:fld>
            <a:endParaRPr lang="en-US"/>
          </a:p>
        </p:txBody>
      </p:sp>
      <p:sp>
        <p:nvSpPr>
          <p:cNvPr id="6" name="Rectangle 16"/>
          <p:cNvSpPr>
            <a:spLocks noGrp="1" noChangeArrowheads="1"/>
          </p:cNvSpPr>
          <p:nvPr>
            <p:ph type="dt" sz="half" idx="12"/>
          </p:nvPr>
        </p:nvSpPr>
        <p:spPr>
          <a:ln/>
        </p:spPr>
        <p:txBody>
          <a:bodyPr/>
          <a:lstStyle>
            <a:lvl1pPr>
              <a:defRPr/>
            </a:lvl1pPr>
          </a:lstStyle>
          <a:p>
            <a:pPr>
              <a:defRPr/>
            </a:pPr>
            <a:r>
              <a:rPr lang="en-US"/>
              <a:t>Dan C. Marinescu</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2"/>
          <p:cNvSpPr>
            <a:spLocks noGrp="1" noChangeArrowheads="1"/>
          </p:cNvSpPr>
          <p:nvPr>
            <p:ph type="ftr" sz="quarter" idx="10"/>
          </p:nvPr>
        </p:nvSpPr>
        <p:spPr>
          <a:ln/>
        </p:spPr>
        <p:txBody>
          <a:bodyPr/>
          <a:lstStyle>
            <a:lvl1pPr>
              <a:defRPr/>
            </a:lvl1pPr>
          </a:lstStyle>
          <a:p>
            <a:pPr>
              <a:defRPr/>
            </a:pPr>
            <a:r>
              <a:rPr lang="en-US"/>
              <a:t>Cloud Computing: Theory and Practice.  Chapter 6</a:t>
            </a:r>
          </a:p>
        </p:txBody>
      </p:sp>
      <p:sp>
        <p:nvSpPr>
          <p:cNvPr id="5" name="Rectangle 3"/>
          <p:cNvSpPr>
            <a:spLocks noGrp="1" noChangeArrowheads="1"/>
          </p:cNvSpPr>
          <p:nvPr>
            <p:ph type="sldNum" sz="quarter" idx="11"/>
          </p:nvPr>
        </p:nvSpPr>
        <p:spPr>
          <a:ln/>
        </p:spPr>
        <p:txBody>
          <a:bodyPr/>
          <a:lstStyle>
            <a:lvl1pPr>
              <a:defRPr/>
            </a:lvl1pPr>
          </a:lstStyle>
          <a:p>
            <a:pPr>
              <a:defRPr/>
            </a:pPr>
            <a:fld id="{4CF94781-382F-4D1E-840F-0CAAFF28BD32}" type="slidenum">
              <a:rPr lang="en-US"/>
              <a:pPr>
                <a:defRPr/>
              </a:pPr>
              <a:t>‹#›</a:t>
            </a:fld>
            <a:endParaRPr lang="en-US"/>
          </a:p>
        </p:txBody>
      </p:sp>
      <p:sp>
        <p:nvSpPr>
          <p:cNvPr id="6" name="Rectangle 16"/>
          <p:cNvSpPr>
            <a:spLocks noGrp="1" noChangeArrowheads="1"/>
          </p:cNvSpPr>
          <p:nvPr>
            <p:ph type="dt" sz="half" idx="12"/>
          </p:nvPr>
        </p:nvSpPr>
        <p:spPr>
          <a:ln/>
        </p:spPr>
        <p:txBody>
          <a:bodyPr/>
          <a:lstStyle>
            <a:lvl1pPr>
              <a:defRPr/>
            </a:lvl1pPr>
          </a:lstStyle>
          <a:p>
            <a:pPr>
              <a:defRPr/>
            </a:pPr>
            <a:r>
              <a:rPr lang="en-US"/>
              <a:t>Dan C. Marinescu</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981200"/>
            <a:ext cx="4038600" cy="3886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4038600" cy="3886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2"/>
          <p:cNvSpPr>
            <a:spLocks noGrp="1" noChangeArrowheads="1"/>
          </p:cNvSpPr>
          <p:nvPr>
            <p:ph type="ftr" sz="quarter" idx="10"/>
          </p:nvPr>
        </p:nvSpPr>
        <p:spPr>
          <a:ln/>
        </p:spPr>
        <p:txBody>
          <a:bodyPr/>
          <a:lstStyle>
            <a:lvl1pPr>
              <a:defRPr/>
            </a:lvl1pPr>
          </a:lstStyle>
          <a:p>
            <a:pPr>
              <a:defRPr/>
            </a:pPr>
            <a:r>
              <a:rPr lang="en-US"/>
              <a:t>Cloud Computing: Theory and Practice.  Chapter 6</a:t>
            </a:r>
          </a:p>
        </p:txBody>
      </p:sp>
      <p:sp>
        <p:nvSpPr>
          <p:cNvPr id="6" name="Rectangle 3"/>
          <p:cNvSpPr>
            <a:spLocks noGrp="1" noChangeArrowheads="1"/>
          </p:cNvSpPr>
          <p:nvPr>
            <p:ph type="sldNum" sz="quarter" idx="11"/>
          </p:nvPr>
        </p:nvSpPr>
        <p:spPr>
          <a:ln/>
        </p:spPr>
        <p:txBody>
          <a:bodyPr/>
          <a:lstStyle>
            <a:lvl1pPr>
              <a:defRPr/>
            </a:lvl1pPr>
          </a:lstStyle>
          <a:p>
            <a:pPr>
              <a:defRPr/>
            </a:pPr>
            <a:fld id="{38BB6E59-FC33-4C26-A252-44377EDBD75B}" type="slidenum">
              <a:rPr lang="en-US"/>
              <a:pPr>
                <a:defRPr/>
              </a:pPr>
              <a:t>‹#›</a:t>
            </a:fld>
            <a:endParaRPr lang="en-US"/>
          </a:p>
        </p:txBody>
      </p:sp>
      <p:sp>
        <p:nvSpPr>
          <p:cNvPr id="7" name="Rectangle 16"/>
          <p:cNvSpPr>
            <a:spLocks noGrp="1" noChangeArrowheads="1"/>
          </p:cNvSpPr>
          <p:nvPr>
            <p:ph type="dt" sz="half" idx="12"/>
          </p:nvPr>
        </p:nvSpPr>
        <p:spPr>
          <a:ln/>
        </p:spPr>
        <p:txBody>
          <a:bodyPr/>
          <a:lstStyle>
            <a:lvl1pPr>
              <a:defRPr/>
            </a:lvl1pPr>
          </a:lstStyle>
          <a:p>
            <a:pPr>
              <a:defRPr/>
            </a:pPr>
            <a:r>
              <a:rPr lang="en-US"/>
              <a:t>Dan C. Marinescu</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2"/>
          <p:cNvSpPr>
            <a:spLocks noGrp="1" noChangeArrowheads="1"/>
          </p:cNvSpPr>
          <p:nvPr>
            <p:ph type="ftr" sz="quarter" idx="10"/>
          </p:nvPr>
        </p:nvSpPr>
        <p:spPr>
          <a:ln/>
        </p:spPr>
        <p:txBody>
          <a:bodyPr/>
          <a:lstStyle>
            <a:lvl1pPr>
              <a:defRPr/>
            </a:lvl1pPr>
          </a:lstStyle>
          <a:p>
            <a:pPr>
              <a:defRPr/>
            </a:pPr>
            <a:r>
              <a:rPr lang="en-US"/>
              <a:t>Cloud Computing: Theory and Practice.  Chapter 6</a:t>
            </a:r>
          </a:p>
        </p:txBody>
      </p:sp>
      <p:sp>
        <p:nvSpPr>
          <p:cNvPr id="8" name="Rectangle 3"/>
          <p:cNvSpPr>
            <a:spLocks noGrp="1" noChangeArrowheads="1"/>
          </p:cNvSpPr>
          <p:nvPr>
            <p:ph type="sldNum" sz="quarter" idx="11"/>
          </p:nvPr>
        </p:nvSpPr>
        <p:spPr>
          <a:ln/>
        </p:spPr>
        <p:txBody>
          <a:bodyPr/>
          <a:lstStyle>
            <a:lvl1pPr>
              <a:defRPr/>
            </a:lvl1pPr>
          </a:lstStyle>
          <a:p>
            <a:pPr>
              <a:defRPr/>
            </a:pPr>
            <a:fld id="{960BB151-2589-4C5E-AD86-E9D22592C32D}" type="slidenum">
              <a:rPr lang="en-US"/>
              <a:pPr>
                <a:defRPr/>
              </a:pPr>
              <a:t>‹#›</a:t>
            </a:fld>
            <a:endParaRPr lang="en-US"/>
          </a:p>
        </p:txBody>
      </p:sp>
      <p:sp>
        <p:nvSpPr>
          <p:cNvPr id="9" name="Rectangle 16"/>
          <p:cNvSpPr>
            <a:spLocks noGrp="1" noChangeArrowheads="1"/>
          </p:cNvSpPr>
          <p:nvPr>
            <p:ph type="dt" sz="half" idx="12"/>
          </p:nvPr>
        </p:nvSpPr>
        <p:spPr>
          <a:ln/>
        </p:spPr>
        <p:txBody>
          <a:bodyPr/>
          <a:lstStyle>
            <a:lvl1pPr>
              <a:defRPr/>
            </a:lvl1pPr>
          </a:lstStyle>
          <a:p>
            <a:pPr>
              <a:defRPr/>
            </a:pPr>
            <a:r>
              <a:rPr lang="en-US"/>
              <a:t>Dan C. Marinescu</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2"/>
          <p:cNvSpPr>
            <a:spLocks noGrp="1" noChangeArrowheads="1"/>
          </p:cNvSpPr>
          <p:nvPr>
            <p:ph type="ftr" sz="quarter" idx="10"/>
          </p:nvPr>
        </p:nvSpPr>
        <p:spPr>
          <a:ln/>
        </p:spPr>
        <p:txBody>
          <a:bodyPr/>
          <a:lstStyle>
            <a:lvl1pPr>
              <a:defRPr/>
            </a:lvl1pPr>
          </a:lstStyle>
          <a:p>
            <a:pPr>
              <a:defRPr/>
            </a:pPr>
            <a:r>
              <a:rPr lang="en-US"/>
              <a:t>Cloud Computing: Theory and Practice.  Chapter 6</a:t>
            </a:r>
          </a:p>
        </p:txBody>
      </p:sp>
      <p:sp>
        <p:nvSpPr>
          <p:cNvPr id="4" name="Rectangle 3"/>
          <p:cNvSpPr>
            <a:spLocks noGrp="1" noChangeArrowheads="1"/>
          </p:cNvSpPr>
          <p:nvPr>
            <p:ph type="sldNum" sz="quarter" idx="11"/>
          </p:nvPr>
        </p:nvSpPr>
        <p:spPr>
          <a:ln/>
        </p:spPr>
        <p:txBody>
          <a:bodyPr/>
          <a:lstStyle>
            <a:lvl1pPr>
              <a:defRPr/>
            </a:lvl1pPr>
          </a:lstStyle>
          <a:p>
            <a:pPr>
              <a:defRPr/>
            </a:pPr>
            <a:fld id="{46AF4C37-1B9A-4E4E-B37A-266CABFBF41E}" type="slidenum">
              <a:rPr lang="en-US"/>
              <a:pPr>
                <a:defRPr/>
              </a:pPr>
              <a:t>‹#›</a:t>
            </a:fld>
            <a:endParaRPr lang="en-US"/>
          </a:p>
        </p:txBody>
      </p:sp>
      <p:sp>
        <p:nvSpPr>
          <p:cNvPr id="5" name="Rectangle 16"/>
          <p:cNvSpPr>
            <a:spLocks noGrp="1" noChangeArrowheads="1"/>
          </p:cNvSpPr>
          <p:nvPr>
            <p:ph type="dt" sz="half" idx="12"/>
          </p:nvPr>
        </p:nvSpPr>
        <p:spPr>
          <a:ln/>
        </p:spPr>
        <p:txBody>
          <a:bodyPr/>
          <a:lstStyle>
            <a:lvl1pPr>
              <a:defRPr/>
            </a:lvl1pPr>
          </a:lstStyle>
          <a:p>
            <a:pPr>
              <a:defRPr/>
            </a:pPr>
            <a:r>
              <a:rPr lang="en-US"/>
              <a:t>Dan C. Marinescu</a:t>
            </a: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2"/>
          <p:cNvSpPr>
            <a:spLocks noGrp="1" noChangeArrowheads="1"/>
          </p:cNvSpPr>
          <p:nvPr>
            <p:ph type="ftr" sz="quarter" idx="10"/>
          </p:nvPr>
        </p:nvSpPr>
        <p:spPr>
          <a:ln/>
        </p:spPr>
        <p:txBody>
          <a:bodyPr/>
          <a:lstStyle>
            <a:lvl1pPr>
              <a:defRPr/>
            </a:lvl1pPr>
          </a:lstStyle>
          <a:p>
            <a:pPr>
              <a:defRPr/>
            </a:pPr>
            <a:r>
              <a:rPr lang="en-US"/>
              <a:t>Cloud Computing: Theory and Practice.  Chapter 6</a:t>
            </a:r>
          </a:p>
        </p:txBody>
      </p:sp>
      <p:sp>
        <p:nvSpPr>
          <p:cNvPr id="3" name="Rectangle 3"/>
          <p:cNvSpPr>
            <a:spLocks noGrp="1" noChangeArrowheads="1"/>
          </p:cNvSpPr>
          <p:nvPr>
            <p:ph type="sldNum" sz="quarter" idx="11"/>
          </p:nvPr>
        </p:nvSpPr>
        <p:spPr>
          <a:ln/>
        </p:spPr>
        <p:txBody>
          <a:bodyPr/>
          <a:lstStyle>
            <a:lvl1pPr>
              <a:defRPr/>
            </a:lvl1pPr>
          </a:lstStyle>
          <a:p>
            <a:pPr>
              <a:defRPr/>
            </a:pPr>
            <a:fld id="{B5973FA7-EB82-456D-BDF8-91A425154BEF}" type="slidenum">
              <a:rPr lang="en-US"/>
              <a:pPr>
                <a:defRPr/>
              </a:pPr>
              <a:t>‹#›</a:t>
            </a:fld>
            <a:endParaRPr lang="en-US"/>
          </a:p>
        </p:txBody>
      </p:sp>
      <p:sp>
        <p:nvSpPr>
          <p:cNvPr id="4" name="Rectangle 16"/>
          <p:cNvSpPr>
            <a:spLocks noGrp="1" noChangeArrowheads="1"/>
          </p:cNvSpPr>
          <p:nvPr>
            <p:ph type="dt" sz="half" idx="12"/>
          </p:nvPr>
        </p:nvSpPr>
        <p:spPr>
          <a:ln/>
        </p:spPr>
        <p:txBody>
          <a:bodyPr/>
          <a:lstStyle>
            <a:lvl1pPr>
              <a:defRPr/>
            </a:lvl1pPr>
          </a:lstStyle>
          <a:p>
            <a:pPr>
              <a:defRPr/>
            </a:pPr>
            <a:r>
              <a:rPr lang="en-US"/>
              <a:t>Dan C. Marinescu</a:t>
            </a: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2"/>
          <p:cNvSpPr>
            <a:spLocks noGrp="1" noChangeArrowheads="1"/>
          </p:cNvSpPr>
          <p:nvPr>
            <p:ph type="ftr" sz="quarter" idx="10"/>
          </p:nvPr>
        </p:nvSpPr>
        <p:spPr>
          <a:ln/>
        </p:spPr>
        <p:txBody>
          <a:bodyPr/>
          <a:lstStyle>
            <a:lvl1pPr>
              <a:defRPr/>
            </a:lvl1pPr>
          </a:lstStyle>
          <a:p>
            <a:pPr>
              <a:defRPr/>
            </a:pPr>
            <a:r>
              <a:rPr lang="en-US"/>
              <a:t>Cloud Computing: Theory and Practice.  Chapter 6</a:t>
            </a:r>
          </a:p>
        </p:txBody>
      </p:sp>
      <p:sp>
        <p:nvSpPr>
          <p:cNvPr id="6" name="Rectangle 3"/>
          <p:cNvSpPr>
            <a:spLocks noGrp="1" noChangeArrowheads="1"/>
          </p:cNvSpPr>
          <p:nvPr>
            <p:ph type="sldNum" sz="quarter" idx="11"/>
          </p:nvPr>
        </p:nvSpPr>
        <p:spPr>
          <a:ln/>
        </p:spPr>
        <p:txBody>
          <a:bodyPr/>
          <a:lstStyle>
            <a:lvl1pPr>
              <a:defRPr/>
            </a:lvl1pPr>
          </a:lstStyle>
          <a:p>
            <a:pPr>
              <a:defRPr/>
            </a:pPr>
            <a:fld id="{BDAFD3A2-DB5D-46C0-84B3-F1B8F89ACCBF}" type="slidenum">
              <a:rPr lang="en-US"/>
              <a:pPr>
                <a:defRPr/>
              </a:pPr>
              <a:t>‹#›</a:t>
            </a:fld>
            <a:endParaRPr lang="en-US"/>
          </a:p>
        </p:txBody>
      </p:sp>
      <p:sp>
        <p:nvSpPr>
          <p:cNvPr id="7" name="Rectangle 16"/>
          <p:cNvSpPr>
            <a:spLocks noGrp="1" noChangeArrowheads="1"/>
          </p:cNvSpPr>
          <p:nvPr>
            <p:ph type="dt" sz="half" idx="12"/>
          </p:nvPr>
        </p:nvSpPr>
        <p:spPr>
          <a:ln/>
        </p:spPr>
        <p:txBody>
          <a:bodyPr/>
          <a:lstStyle>
            <a:lvl1pPr>
              <a:defRPr/>
            </a:lvl1pPr>
          </a:lstStyle>
          <a:p>
            <a:pPr>
              <a:defRPr/>
            </a:pPr>
            <a:r>
              <a:rPr lang="en-US"/>
              <a:t>Dan C. Marinescu</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2"/>
          <p:cNvSpPr>
            <a:spLocks noGrp="1" noChangeArrowheads="1"/>
          </p:cNvSpPr>
          <p:nvPr>
            <p:ph type="ftr" sz="quarter" idx="10"/>
          </p:nvPr>
        </p:nvSpPr>
        <p:spPr>
          <a:ln/>
        </p:spPr>
        <p:txBody>
          <a:bodyPr/>
          <a:lstStyle>
            <a:lvl1pPr>
              <a:defRPr/>
            </a:lvl1pPr>
          </a:lstStyle>
          <a:p>
            <a:pPr>
              <a:defRPr/>
            </a:pPr>
            <a:r>
              <a:rPr lang="en-US"/>
              <a:t>Cloud Computing: Theory and Practice.  Chapter 6</a:t>
            </a:r>
          </a:p>
        </p:txBody>
      </p:sp>
      <p:sp>
        <p:nvSpPr>
          <p:cNvPr id="6" name="Rectangle 3"/>
          <p:cNvSpPr>
            <a:spLocks noGrp="1" noChangeArrowheads="1"/>
          </p:cNvSpPr>
          <p:nvPr>
            <p:ph type="sldNum" sz="quarter" idx="11"/>
          </p:nvPr>
        </p:nvSpPr>
        <p:spPr>
          <a:ln/>
        </p:spPr>
        <p:txBody>
          <a:bodyPr/>
          <a:lstStyle>
            <a:lvl1pPr>
              <a:defRPr/>
            </a:lvl1pPr>
          </a:lstStyle>
          <a:p>
            <a:pPr>
              <a:defRPr/>
            </a:pPr>
            <a:fld id="{C40751B0-F7E7-48A1-83F9-5120C3237FA6}" type="slidenum">
              <a:rPr lang="en-US"/>
              <a:pPr>
                <a:defRPr/>
              </a:pPr>
              <a:t>‹#›</a:t>
            </a:fld>
            <a:endParaRPr lang="en-US"/>
          </a:p>
        </p:txBody>
      </p:sp>
      <p:sp>
        <p:nvSpPr>
          <p:cNvPr id="7" name="Rectangle 16"/>
          <p:cNvSpPr>
            <a:spLocks noGrp="1" noChangeArrowheads="1"/>
          </p:cNvSpPr>
          <p:nvPr>
            <p:ph type="dt" sz="half" idx="12"/>
          </p:nvPr>
        </p:nvSpPr>
        <p:spPr>
          <a:ln/>
        </p:spPr>
        <p:txBody>
          <a:bodyPr/>
          <a:lstStyle>
            <a:lvl1pPr>
              <a:defRPr/>
            </a:lvl1pPr>
          </a:lstStyle>
          <a:p>
            <a:pPr>
              <a:defRPr/>
            </a:pPr>
            <a:r>
              <a:rPr lang="en-US"/>
              <a:t>Dan C. Marinescu</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8914" name="Rectangle 2"/>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eaLnBrk="1" hangingPunct="1">
              <a:defRPr sz="1200" smtClean="0">
                <a:cs typeface="+mn-cs"/>
              </a:defRPr>
            </a:lvl1pPr>
          </a:lstStyle>
          <a:p>
            <a:pPr>
              <a:defRPr/>
            </a:pPr>
            <a:r>
              <a:rPr lang="en-US"/>
              <a:t>Cloud Computing: Theory and Practice.  Chapter 6</a:t>
            </a:r>
            <a:endParaRPr lang="en-US"/>
          </a:p>
        </p:txBody>
      </p:sp>
      <p:sp>
        <p:nvSpPr>
          <p:cNvPr id="38915" name="Rectangle 3"/>
          <p:cNvSpPr>
            <a:spLocks noGrp="1" noChangeArrowheads="1"/>
          </p:cNvSpPr>
          <p:nvPr>
            <p:ph type="sldNum" sz="quarter" idx="4"/>
          </p:nvPr>
        </p:nvSpPr>
        <p:spPr bwMode="auto">
          <a:xfrm>
            <a:off x="6553200" y="6248400"/>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a:latin typeface="Arial Black" pitchFamily="34" charset="0"/>
                <a:cs typeface="+mn-cs"/>
              </a:defRPr>
            </a:lvl1pPr>
          </a:lstStyle>
          <a:p>
            <a:pPr>
              <a:defRPr/>
            </a:pPr>
            <a:fld id="{6BEC4A13-A03E-4794-9DC3-9124B9DFE6FC}" type="slidenum">
              <a:rPr lang="en-US"/>
              <a:pPr>
                <a:defRPr/>
              </a:pPr>
              <a:t>‹#›</a:t>
            </a:fld>
            <a:endParaRPr lang="en-US"/>
          </a:p>
        </p:txBody>
      </p:sp>
      <p:grpSp>
        <p:nvGrpSpPr>
          <p:cNvPr id="1028" name="Group 4"/>
          <p:cNvGrpSpPr>
            <a:grpSpLocks/>
          </p:cNvGrpSpPr>
          <p:nvPr/>
        </p:nvGrpSpPr>
        <p:grpSpPr bwMode="auto">
          <a:xfrm>
            <a:off x="0" y="0"/>
            <a:ext cx="9144000" cy="546100"/>
            <a:chOff x="0" y="0"/>
            <a:chExt cx="5760" cy="344"/>
          </a:xfrm>
        </p:grpSpPr>
        <p:sp>
          <p:nvSpPr>
            <p:cNvPr id="1032" name="Rectangle 5"/>
            <p:cNvSpPr>
              <a:spLocks noChangeArrowheads="1"/>
            </p:cNvSpPr>
            <p:nvPr/>
          </p:nvSpPr>
          <p:spPr bwMode="auto">
            <a:xfrm>
              <a:off x="0" y="0"/>
              <a:ext cx="180" cy="336"/>
            </a:xfrm>
            <a:prstGeom prst="rect">
              <a:avLst/>
            </a:prstGeom>
            <a:gradFill rotWithShape="0">
              <a:gsLst>
                <a:gs pos="0">
                  <a:schemeClr val="folHlink"/>
                </a:gs>
                <a:gs pos="100000">
                  <a:schemeClr val="bg1"/>
                </a:gs>
              </a:gsLst>
              <a:lin ang="0" scaled="1"/>
            </a:gradFill>
            <a:ln w="9525">
              <a:noFill/>
              <a:miter lim="800000"/>
              <a:headEnd/>
              <a:tailEnd/>
            </a:ln>
          </p:spPr>
          <p:txBody>
            <a:bodyPr wrap="none" anchor="ctr"/>
            <a:lstStyle/>
            <a:p>
              <a:pPr algn="ctr"/>
              <a:endParaRPr lang="el-GR" sz="2400">
                <a:latin typeface="Times New Roman" pitchFamily="18" charset="0"/>
              </a:endParaRPr>
            </a:p>
          </p:txBody>
        </p:sp>
        <p:sp>
          <p:nvSpPr>
            <p:cNvPr id="1033" name="Rectangle 6"/>
            <p:cNvSpPr>
              <a:spLocks noChangeArrowheads="1"/>
            </p:cNvSpPr>
            <p:nvPr/>
          </p:nvSpPr>
          <p:spPr bwMode="auto">
            <a:xfrm>
              <a:off x="260" y="85"/>
              <a:ext cx="5500" cy="173"/>
            </a:xfrm>
            <a:prstGeom prst="rect">
              <a:avLst/>
            </a:prstGeom>
            <a:gradFill rotWithShape="0">
              <a:gsLst>
                <a:gs pos="0">
                  <a:schemeClr val="bg2"/>
                </a:gs>
                <a:gs pos="100000">
                  <a:schemeClr val="bg1"/>
                </a:gs>
              </a:gsLst>
              <a:lin ang="0" scaled="1"/>
            </a:gradFill>
            <a:ln w="9525">
              <a:noFill/>
              <a:miter lim="800000"/>
              <a:headEnd/>
              <a:tailEnd/>
            </a:ln>
          </p:spPr>
          <p:txBody>
            <a:bodyPr/>
            <a:lstStyle/>
            <a:p>
              <a:endParaRPr lang="el-GR" sz="2400">
                <a:latin typeface="Times New Roman" pitchFamily="18" charset="0"/>
              </a:endParaRPr>
            </a:p>
          </p:txBody>
        </p:sp>
        <p:sp>
          <p:nvSpPr>
            <p:cNvPr id="1034" name="Rectangle 7"/>
            <p:cNvSpPr>
              <a:spLocks noChangeArrowheads="1"/>
            </p:cNvSpPr>
            <p:nvPr/>
          </p:nvSpPr>
          <p:spPr bwMode="auto">
            <a:xfrm>
              <a:off x="258" y="85"/>
              <a:ext cx="87" cy="89"/>
            </a:xfrm>
            <a:prstGeom prst="rect">
              <a:avLst/>
            </a:prstGeom>
            <a:solidFill>
              <a:schemeClr val="folHlink"/>
            </a:solidFill>
            <a:ln w="9525">
              <a:noFill/>
              <a:miter lim="800000"/>
              <a:headEnd/>
              <a:tailEnd/>
            </a:ln>
          </p:spPr>
          <p:txBody>
            <a:bodyPr/>
            <a:lstStyle/>
            <a:p>
              <a:endParaRPr lang="el-GR">
                <a:solidFill>
                  <a:schemeClr val="hlink"/>
                </a:solidFill>
              </a:endParaRPr>
            </a:p>
          </p:txBody>
        </p:sp>
        <p:sp>
          <p:nvSpPr>
            <p:cNvPr id="1035" name="Rectangle 8"/>
            <p:cNvSpPr>
              <a:spLocks noChangeArrowheads="1"/>
            </p:cNvSpPr>
            <p:nvPr/>
          </p:nvSpPr>
          <p:spPr bwMode="auto">
            <a:xfrm>
              <a:off x="345" y="0"/>
              <a:ext cx="88" cy="87"/>
            </a:xfrm>
            <a:prstGeom prst="rect">
              <a:avLst/>
            </a:prstGeom>
            <a:solidFill>
              <a:schemeClr val="folHlink"/>
            </a:solidFill>
            <a:ln w="9525">
              <a:noFill/>
              <a:miter lim="800000"/>
              <a:headEnd/>
              <a:tailEnd/>
            </a:ln>
          </p:spPr>
          <p:txBody>
            <a:bodyPr/>
            <a:lstStyle/>
            <a:p>
              <a:endParaRPr lang="el-GR">
                <a:solidFill>
                  <a:schemeClr val="hlink"/>
                </a:solidFill>
              </a:endParaRPr>
            </a:p>
          </p:txBody>
        </p:sp>
        <p:sp>
          <p:nvSpPr>
            <p:cNvPr id="1036" name="Rectangle 9"/>
            <p:cNvSpPr>
              <a:spLocks noChangeArrowheads="1"/>
            </p:cNvSpPr>
            <p:nvPr/>
          </p:nvSpPr>
          <p:spPr bwMode="auto">
            <a:xfrm>
              <a:off x="345" y="85"/>
              <a:ext cx="88" cy="89"/>
            </a:xfrm>
            <a:prstGeom prst="rect">
              <a:avLst/>
            </a:prstGeom>
            <a:solidFill>
              <a:schemeClr val="accent2"/>
            </a:solidFill>
            <a:ln w="9525">
              <a:noFill/>
              <a:miter lim="800000"/>
              <a:headEnd/>
              <a:tailEnd/>
            </a:ln>
          </p:spPr>
          <p:txBody>
            <a:bodyPr/>
            <a:lstStyle/>
            <a:p>
              <a:endParaRPr lang="el-GR">
                <a:solidFill>
                  <a:schemeClr val="accent2"/>
                </a:solidFill>
              </a:endParaRPr>
            </a:p>
          </p:txBody>
        </p:sp>
        <p:sp>
          <p:nvSpPr>
            <p:cNvPr id="1037" name="Rectangle 10"/>
            <p:cNvSpPr>
              <a:spLocks noChangeArrowheads="1"/>
            </p:cNvSpPr>
            <p:nvPr/>
          </p:nvSpPr>
          <p:spPr bwMode="auto">
            <a:xfrm>
              <a:off x="173" y="173"/>
              <a:ext cx="86" cy="87"/>
            </a:xfrm>
            <a:prstGeom prst="rect">
              <a:avLst/>
            </a:prstGeom>
            <a:solidFill>
              <a:schemeClr val="folHlink"/>
            </a:solidFill>
            <a:ln w="9525">
              <a:noFill/>
              <a:miter lim="800000"/>
              <a:headEnd/>
              <a:tailEnd/>
            </a:ln>
          </p:spPr>
          <p:txBody>
            <a:bodyPr/>
            <a:lstStyle/>
            <a:p>
              <a:endParaRPr lang="el-GR">
                <a:solidFill>
                  <a:schemeClr val="hlink"/>
                </a:solidFill>
              </a:endParaRPr>
            </a:p>
          </p:txBody>
        </p:sp>
        <p:sp>
          <p:nvSpPr>
            <p:cNvPr id="1038" name="Rectangle 11"/>
            <p:cNvSpPr>
              <a:spLocks noChangeArrowheads="1"/>
            </p:cNvSpPr>
            <p:nvPr/>
          </p:nvSpPr>
          <p:spPr bwMode="auto">
            <a:xfrm>
              <a:off x="83" y="86"/>
              <a:ext cx="89" cy="87"/>
            </a:xfrm>
            <a:prstGeom prst="rect">
              <a:avLst/>
            </a:prstGeom>
            <a:solidFill>
              <a:schemeClr val="bg2"/>
            </a:solidFill>
            <a:ln w="9525">
              <a:noFill/>
              <a:miter lim="800000"/>
              <a:headEnd/>
              <a:tailEnd/>
            </a:ln>
          </p:spPr>
          <p:txBody>
            <a:bodyPr/>
            <a:lstStyle/>
            <a:p>
              <a:endParaRPr lang="el-GR" sz="2400">
                <a:latin typeface="Times New Roman" pitchFamily="18" charset="0"/>
              </a:endParaRPr>
            </a:p>
          </p:txBody>
        </p:sp>
        <p:sp>
          <p:nvSpPr>
            <p:cNvPr id="1039" name="Rectangle 12"/>
            <p:cNvSpPr>
              <a:spLocks noChangeArrowheads="1"/>
            </p:cNvSpPr>
            <p:nvPr/>
          </p:nvSpPr>
          <p:spPr bwMode="auto">
            <a:xfrm>
              <a:off x="258" y="171"/>
              <a:ext cx="87" cy="87"/>
            </a:xfrm>
            <a:prstGeom prst="rect">
              <a:avLst/>
            </a:prstGeom>
            <a:solidFill>
              <a:schemeClr val="accent2"/>
            </a:solidFill>
            <a:ln w="9525">
              <a:noFill/>
              <a:miter lim="800000"/>
              <a:headEnd/>
              <a:tailEnd/>
            </a:ln>
          </p:spPr>
          <p:txBody>
            <a:bodyPr/>
            <a:lstStyle/>
            <a:p>
              <a:endParaRPr lang="el-GR">
                <a:solidFill>
                  <a:schemeClr val="accent2"/>
                </a:solidFill>
              </a:endParaRPr>
            </a:p>
          </p:txBody>
        </p:sp>
        <p:sp>
          <p:nvSpPr>
            <p:cNvPr id="1040" name="Rectangle 13"/>
            <p:cNvSpPr>
              <a:spLocks noChangeArrowheads="1"/>
            </p:cNvSpPr>
            <p:nvPr/>
          </p:nvSpPr>
          <p:spPr bwMode="auto">
            <a:xfrm>
              <a:off x="173" y="258"/>
              <a:ext cx="86" cy="86"/>
            </a:xfrm>
            <a:prstGeom prst="rect">
              <a:avLst/>
            </a:prstGeom>
            <a:solidFill>
              <a:schemeClr val="accent2"/>
            </a:solidFill>
            <a:ln w="9525">
              <a:noFill/>
              <a:miter lim="800000"/>
              <a:headEnd/>
              <a:tailEnd/>
            </a:ln>
          </p:spPr>
          <p:txBody>
            <a:bodyPr/>
            <a:lstStyle/>
            <a:p>
              <a:endParaRPr lang="el-GR">
                <a:solidFill>
                  <a:schemeClr val="accent2"/>
                </a:solidFill>
              </a:endParaRPr>
            </a:p>
          </p:txBody>
        </p:sp>
      </p:grpSp>
      <p:sp>
        <p:nvSpPr>
          <p:cNvPr id="1029" name="Rectangle 14"/>
          <p:cNvSpPr>
            <a:spLocks noGrp="1" noChangeArrowheads="1"/>
          </p:cNvSpPr>
          <p:nvPr>
            <p:ph type="title"/>
          </p:nvPr>
        </p:nvSpPr>
        <p:spPr bwMode="auto">
          <a:xfrm>
            <a:off x="457200" y="457200"/>
            <a:ext cx="8229600" cy="8001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30" name="Rectangle 15"/>
          <p:cNvSpPr>
            <a:spLocks noGrp="1" noChangeArrowheads="1"/>
          </p:cNvSpPr>
          <p:nvPr>
            <p:ph type="body" idx="1"/>
          </p:nvPr>
        </p:nvSpPr>
        <p:spPr bwMode="auto">
          <a:xfrm>
            <a:off x="457200" y="1981200"/>
            <a:ext cx="8229600" cy="3886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38928" name="Rectangle 16"/>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200" smtClean="0">
                <a:cs typeface="+mn-cs"/>
              </a:defRPr>
            </a:lvl1pPr>
          </a:lstStyle>
          <a:p>
            <a:pPr>
              <a:defRPr/>
            </a:pPr>
            <a:r>
              <a:rPr lang="en-US"/>
              <a:t>Dan C. Marinescu</a:t>
            </a:r>
            <a:endParaRPr lang="en-US"/>
          </a:p>
        </p:txBody>
      </p:sp>
    </p:spTree>
  </p:cSld>
  <p:clrMap bg1="lt1" tx1="dk1" bg2="lt2" tx2="dk2" accent1="accent1" accent2="accent2" accent3="accent3" accent4="accent4" accent5="accent5" accent6="accent6" hlink="hlink" folHlink="folHlink"/>
  <p:sldLayoutIdLst>
    <p:sldLayoutId id="2147483803" r:id="rId1"/>
    <p:sldLayoutId id="2147483793" r:id="rId2"/>
    <p:sldLayoutId id="2147483794" r:id="rId3"/>
    <p:sldLayoutId id="2147483795" r:id="rId4"/>
    <p:sldLayoutId id="2147483796" r:id="rId5"/>
    <p:sldLayoutId id="2147483797" r:id="rId6"/>
    <p:sldLayoutId id="2147483798" r:id="rId7"/>
    <p:sldLayoutId id="2147483799" r:id="rId8"/>
    <p:sldLayoutId id="2147483800" r:id="rId9"/>
    <p:sldLayoutId id="2147483801" r:id="rId10"/>
    <p:sldLayoutId id="2147483802" r:id="rId11"/>
  </p:sldLayoutIdLst>
  <p:hf hdr="0"/>
  <p:txStyles>
    <p:titleStyle>
      <a:lvl1pPr algn="l" rtl="0" eaLnBrk="0" fontAlgn="base" hangingPunct="0">
        <a:spcBef>
          <a:spcPct val="0"/>
        </a:spcBef>
        <a:spcAft>
          <a:spcPct val="0"/>
        </a:spcAft>
        <a:defRPr sz="3600">
          <a:solidFill>
            <a:schemeClr val="tx1"/>
          </a:solidFill>
          <a:latin typeface="+mj-lt"/>
          <a:ea typeface="+mj-ea"/>
          <a:cs typeface="+mj-cs"/>
        </a:defRPr>
      </a:lvl1pPr>
      <a:lvl2pPr algn="l" rtl="0" eaLnBrk="0" fontAlgn="base" hangingPunct="0">
        <a:spcBef>
          <a:spcPct val="0"/>
        </a:spcBef>
        <a:spcAft>
          <a:spcPct val="0"/>
        </a:spcAft>
        <a:defRPr sz="3600">
          <a:solidFill>
            <a:schemeClr val="tx1"/>
          </a:solidFill>
          <a:latin typeface="Arial" charset="0"/>
        </a:defRPr>
      </a:lvl2pPr>
      <a:lvl3pPr algn="l" rtl="0" eaLnBrk="0" fontAlgn="base" hangingPunct="0">
        <a:spcBef>
          <a:spcPct val="0"/>
        </a:spcBef>
        <a:spcAft>
          <a:spcPct val="0"/>
        </a:spcAft>
        <a:defRPr sz="3600">
          <a:solidFill>
            <a:schemeClr val="tx1"/>
          </a:solidFill>
          <a:latin typeface="Arial" charset="0"/>
        </a:defRPr>
      </a:lvl3pPr>
      <a:lvl4pPr algn="l" rtl="0" eaLnBrk="0" fontAlgn="base" hangingPunct="0">
        <a:spcBef>
          <a:spcPct val="0"/>
        </a:spcBef>
        <a:spcAft>
          <a:spcPct val="0"/>
        </a:spcAft>
        <a:defRPr sz="3600">
          <a:solidFill>
            <a:schemeClr val="tx1"/>
          </a:solidFill>
          <a:latin typeface="Arial" charset="0"/>
        </a:defRPr>
      </a:lvl4pPr>
      <a:lvl5pPr algn="l" rtl="0" eaLnBrk="0" fontAlgn="base" hangingPunct="0">
        <a:spcBef>
          <a:spcPct val="0"/>
        </a:spcBef>
        <a:spcAft>
          <a:spcPct val="0"/>
        </a:spcAft>
        <a:defRPr sz="3600">
          <a:solidFill>
            <a:schemeClr val="tx1"/>
          </a:solidFill>
          <a:latin typeface="Arial" charset="0"/>
        </a:defRPr>
      </a:lvl5pPr>
      <a:lvl6pPr marL="457200" algn="l" rtl="0" fontAlgn="base">
        <a:spcBef>
          <a:spcPct val="0"/>
        </a:spcBef>
        <a:spcAft>
          <a:spcPct val="0"/>
        </a:spcAft>
        <a:defRPr sz="3600">
          <a:solidFill>
            <a:schemeClr val="tx1"/>
          </a:solidFill>
          <a:latin typeface="Arial" charset="0"/>
        </a:defRPr>
      </a:lvl6pPr>
      <a:lvl7pPr marL="914400" algn="l" rtl="0" fontAlgn="base">
        <a:spcBef>
          <a:spcPct val="0"/>
        </a:spcBef>
        <a:spcAft>
          <a:spcPct val="0"/>
        </a:spcAft>
        <a:defRPr sz="3600">
          <a:solidFill>
            <a:schemeClr val="tx1"/>
          </a:solidFill>
          <a:latin typeface="Arial" charset="0"/>
        </a:defRPr>
      </a:lvl7pPr>
      <a:lvl8pPr marL="1371600" algn="l" rtl="0" fontAlgn="base">
        <a:spcBef>
          <a:spcPct val="0"/>
        </a:spcBef>
        <a:spcAft>
          <a:spcPct val="0"/>
        </a:spcAft>
        <a:defRPr sz="3600">
          <a:solidFill>
            <a:schemeClr val="tx1"/>
          </a:solidFill>
          <a:latin typeface="Arial" charset="0"/>
        </a:defRPr>
      </a:lvl8pPr>
      <a:lvl9pPr marL="1828800" algn="l" rtl="0" fontAlgn="base">
        <a:spcBef>
          <a:spcPct val="0"/>
        </a:spcBef>
        <a:spcAft>
          <a:spcPct val="0"/>
        </a:spcAft>
        <a:defRPr sz="3600">
          <a:solidFill>
            <a:schemeClr val="tx1"/>
          </a:solidFill>
          <a:latin typeface="Arial" charset="0"/>
        </a:defRPr>
      </a:lvl9pPr>
    </p:titleStyle>
    <p:bodyStyle>
      <a:lvl1pPr marL="342900" indent="-342900" algn="l" rtl="0" eaLnBrk="0" fontAlgn="base" hangingPunct="0">
        <a:spcBef>
          <a:spcPct val="20000"/>
        </a:spcBef>
        <a:spcAft>
          <a:spcPct val="0"/>
        </a:spcAft>
        <a:buClr>
          <a:schemeClr val="bg2"/>
        </a:buClr>
        <a:buSzPct val="75000"/>
        <a:buFont typeface="Wingdings" pitchFamily="2" charset="2"/>
        <a:buChar char="n"/>
        <a:defRPr sz="24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2"/>
        </a:buClr>
        <a:buSzPct val="80000"/>
        <a:buFont typeface="Wingdings" pitchFamily="2" charset="2"/>
        <a:buChar char="¨"/>
        <a:defRPr sz="2000">
          <a:solidFill>
            <a:schemeClr val="tx1"/>
          </a:solidFill>
          <a:latin typeface="+mn-lt"/>
        </a:defRPr>
      </a:lvl2pPr>
      <a:lvl3pPr marL="1143000" indent="-228600" algn="l" rtl="0" eaLnBrk="0" fontAlgn="base" hangingPunct="0">
        <a:spcBef>
          <a:spcPct val="20000"/>
        </a:spcBef>
        <a:spcAft>
          <a:spcPct val="0"/>
        </a:spcAft>
        <a:buClr>
          <a:schemeClr val="bg2"/>
        </a:buClr>
        <a:buSzPct val="65000"/>
        <a:buFont typeface="Wingdings" pitchFamily="2" charset="2"/>
        <a:buChar char="n"/>
        <a:defRPr>
          <a:solidFill>
            <a:schemeClr val="tx1"/>
          </a:solidFill>
          <a:latin typeface="+mn-lt"/>
        </a:defRPr>
      </a:lvl3pPr>
      <a:lvl4pPr marL="1600200" indent="-228600" algn="l" rtl="0" eaLnBrk="0" fontAlgn="base" hangingPunct="0">
        <a:spcBef>
          <a:spcPct val="20000"/>
        </a:spcBef>
        <a:spcAft>
          <a:spcPct val="0"/>
        </a:spcAft>
        <a:buClr>
          <a:schemeClr val="accent2"/>
        </a:buClr>
        <a:buSzPct val="70000"/>
        <a:buFont typeface="Wingdings" pitchFamily="2" charset="2"/>
        <a:buChar char="¨"/>
        <a:defRPr sz="1600">
          <a:solidFill>
            <a:schemeClr val="tx1"/>
          </a:solidFill>
          <a:latin typeface="+mn-lt"/>
        </a:defRPr>
      </a:lvl4pPr>
      <a:lvl5pPr marL="2057400" indent="-228600" algn="l" rtl="0" eaLnBrk="0" fontAlgn="base" hangingPunct="0">
        <a:spcBef>
          <a:spcPct val="20000"/>
        </a:spcBef>
        <a:spcAft>
          <a:spcPct val="0"/>
        </a:spcAft>
        <a:buClr>
          <a:schemeClr val="bg2"/>
        </a:buClr>
        <a:buFont typeface="Wingdings" pitchFamily="2" charset="2"/>
        <a:buChar char="§"/>
        <a:defRPr sz="1400">
          <a:solidFill>
            <a:schemeClr val="tx1"/>
          </a:solidFill>
          <a:latin typeface="+mn-lt"/>
        </a:defRPr>
      </a:lvl5pPr>
      <a:lvl6pPr marL="2514600" indent="-228600" algn="l" rtl="0" fontAlgn="base">
        <a:spcBef>
          <a:spcPct val="20000"/>
        </a:spcBef>
        <a:spcAft>
          <a:spcPct val="0"/>
        </a:spcAft>
        <a:buClr>
          <a:schemeClr val="bg2"/>
        </a:buClr>
        <a:buFont typeface="Wingdings" pitchFamily="2" charset="2"/>
        <a:buChar char="§"/>
        <a:defRPr sz="1400">
          <a:solidFill>
            <a:schemeClr val="tx1"/>
          </a:solidFill>
          <a:latin typeface="+mn-lt"/>
        </a:defRPr>
      </a:lvl6pPr>
      <a:lvl7pPr marL="2971800" indent="-228600" algn="l" rtl="0" fontAlgn="base">
        <a:spcBef>
          <a:spcPct val="20000"/>
        </a:spcBef>
        <a:spcAft>
          <a:spcPct val="0"/>
        </a:spcAft>
        <a:buClr>
          <a:schemeClr val="bg2"/>
        </a:buClr>
        <a:buFont typeface="Wingdings" pitchFamily="2" charset="2"/>
        <a:buChar char="§"/>
        <a:defRPr sz="1400">
          <a:solidFill>
            <a:schemeClr val="tx1"/>
          </a:solidFill>
          <a:latin typeface="+mn-lt"/>
        </a:defRPr>
      </a:lvl7pPr>
      <a:lvl8pPr marL="3429000" indent="-228600" algn="l" rtl="0" fontAlgn="base">
        <a:spcBef>
          <a:spcPct val="20000"/>
        </a:spcBef>
        <a:spcAft>
          <a:spcPct val="0"/>
        </a:spcAft>
        <a:buClr>
          <a:schemeClr val="bg2"/>
        </a:buClr>
        <a:buFont typeface="Wingdings" pitchFamily="2" charset="2"/>
        <a:buChar char="§"/>
        <a:defRPr sz="1400">
          <a:solidFill>
            <a:schemeClr val="tx1"/>
          </a:solidFill>
          <a:latin typeface="+mn-lt"/>
        </a:defRPr>
      </a:lvl8pPr>
      <a:lvl9pPr marL="3886200" indent="-228600" algn="l" rtl="0" fontAlgn="base">
        <a:spcBef>
          <a:spcPct val="20000"/>
        </a:spcBef>
        <a:spcAft>
          <a:spcPct val="0"/>
        </a:spcAft>
        <a:buClr>
          <a:schemeClr val="bg2"/>
        </a:buClr>
        <a:buFont typeface="Wingdings" pitchFamily="2" charset="2"/>
        <a:buChar char="§"/>
        <a:defRPr sz="14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s>
</file>

<file path=ppt/slides/_rels/slide11.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6.xml"/><Relationship Id="rId1" Type="http://schemas.openxmlformats.org/officeDocument/2006/relationships/vmlDrawing" Target="../drawings/vmlDrawing2.v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Layout" Target="../slideLayouts/slideLayout2.xml"/><Relationship Id="rId1" Type="http://schemas.openxmlformats.org/officeDocument/2006/relationships/vmlDrawing" Target="../drawings/vmlDrawing3.v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slideLayout" Target="../slideLayouts/slideLayout2.xml"/><Relationship Id="rId1" Type="http://schemas.openxmlformats.org/officeDocument/2006/relationships/vmlDrawing" Target="../drawings/vmlDrawing4.v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oleObject" Target="../embeddings/oleObject5.bin"/><Relationship Id="rId2" Type="http://schemas.openxmlformats.org/officeDocument/2006/relationships/slideLayout" Target="../slideLayouts/slideLayout2.xml"/><Relationship Id="rId1" Type="http://schemas.openxmlformats.org/officeDocument/2006/relationships/vmlDrawing" Target="../drawings/vmlDrawing5.vml"/></Relationships>
</file>

<file path=ppt/slides/_rels/slide2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oleObject" Target="../embeddings/oleObject6.bin"/><Relationship Id="rId2" Type="http://schemas.openxmlformats.org/officeDocument/2006/relationships/slideLayout" Target="../slideLayouts/slideLayout2.xml"/><Relationship Id="rId1" Type="http://schemas.openxmlformats.org/officeDocument/2006/relationships/vmlDrawing" Target="../drawings/vmlDrawing6.v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oleObject" Target="../embeddings/oleObject7.bin"/><Relationship Id="rId2" Type="http://schemas.openxmlformats.org/officeDocument/2006/relationships/slideLayout" Target="../slideLayouts/slideLayout2.xml"/><Relationship Id="rId1" Type="http://schemas.openxmlformats.org/officeDocument/2006/relationships/vmlDrawing" Target="../drawings/vmlDrawing7.vml"/></Relationships>
</file>

<file path=ppt/slides/_rels/slide29.xml.rels><?xml version="1.0" encoding="UTF-8" standalone="yes"?>
<Relationships xmlns="http://schemas.openxmlformats.org/package/2006/relationships"><Relationship Id="rId3" Type="http://schemas.openxmlformats.org/officeDocument/2006/relationships/oleObject" Target="../embeddings/oleObject8.bin"/><Relationship Id="rId2" Type="http://schemas.openxmlformats.org/officeDocument/2006/relationships/slideLayout" Target="../slideLayouts/slideLayout2.xml"/><Relationship Id="rId1" Type="http://schemas.openxmlformats.org/officeDocument/2006/relationships/vmlDrawing" Target="../drawings/vmlDrawing8.v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oleObject" Target="../embeddings/oleObject9.bin"/><Relationship Id="rId2" Type="http://schemas.openxmlformats.org/officeDocument/2006/relationships/slideLayout" Target="../slideLayouts/slideLayout2.xml"/><Relationship Id="rId1" Type="http://schemas.openxmlformats.org/officeDocument/2006/relationships/vmlDrawing" Target="../drawings/vmlDrawing9.v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oleObject" Target="../embeddings/oleObject10.bin"/><Relationship Id="rId2" Type="http://schemas.openxmlformats.org/officeDocument/2006/relationships/slideLayout" Target="../slideLayouts/slideLayout2.xml"/><Relationship Id="rId1" Type="http://schemas.openxmlformats.org/officeDocument/2006/relationships/vmlDrawing" Target="../drawings/vmlDrawing10.vml"/></Relationships>
</file>

<file path=ppt/slides/_rels/slide34.xml.rels><?xml version="1.0" encoding="UTF-8" standalone="yes"?>
<Relationships xmlns="http://schemas.openxmlformats.org/package/2006/relationships"><Relationship Id="rId3" Type="http://schemas.openxmlformats.org/officeDocument/2006/relationships/oleObject" Target="../embeddings/oleObject11.bin"/><Relationship Id="rId2" Type="http://schemas.openxmlformats.org/officeDocument/2006/relationships/slideLayout" Target="../slideLayouts/slideLayout2.xml"/><Relationship Id="rId1" Type="http://schemas.openxmlformats.org/officeDocument/2006/relationships/vmlDrawing" Target="../drawings/vmlDrawing11.vml"/></Relationships>
</file>

<file path=ppt/slides/_rels/slide35.xml.rels><?xml version="1.0" encoding="UTF-8" standalone="yes"?>
<Relationships xmlns="http://schemas.openxmlformats.org/package/2006/relationships"><Relationship Id="rId3" Type="http://schemas.openxmlformats.org/officeDocument/2006/relationships/oleObject" Target="../embeddings/oleObject12.bin"/><Relationship Id="rId2" Type="http://schemas.openxmlformats.org/officeDocument/2006/relationships/slideLayout" Target="../slideLayouts/slideLayout2.xml"/><Relationship Id="rId1" Type="http://schemas.openxmlformats.org/officeDocument/2006/relationships/vmlDrawing" Target="../drawings/vmlDrawing12.v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oleObject" Target="../embeddings/oleObject13.bin"/><Relationship Id="rId2" Type="http://schemas.openxmlformats.org/officeDocument/2006/relationships/slideLayout" Target="../slideLayouts/slideLayout2.xml"/><Relationship Id="rId1" Type="http://schemas.openxmlformats.org/officeDocument/2006/relationships/vmlDrawing" Target="../drawings/vmlDrawing13.vml"/></Relationships>
</file>

<file path=ppt/slides/_rels/slide39.xml.rels><?xml version="1.0" encoding="UTF-8" standalone="yes"?>
<Relationships xmlns="http://schemas.openxmlformats.org/package/2006/relationships"><Relationship Id="rId3" Type="http://schemas.openxmlformats.org/officeDocument/2006/relationships/oleObject" Target="../embeddings/oleObject14.bin"/><Relationship Id="rId2" Type="http://schemas.openxmlformats.org/officeDocument/2006/relationships/slideLayout" Target="../slideLayouts/slideLayout2.xml"/><Relationship Id="rId1" Type="http://schemas.openxmlformats.org/officeDocument/2006/relationships/vmlDrawing" Target="../drawings/vmlDrawing14.v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4"/>
          <p:cNvSpPr>
            <a:spLocks noGrp="1" noChangeArrowheads="1"/>
          </p:cNvSpPr>
          <p:nvPr>
            <p:ph type="ctrTitle"/>
          </p:nvPr>
        </p:nvSpPr>
        <p:spPr>
          <a:xfrm>
            <a:off x="1047750" y="1828800"/>
            <a:ext cx="7858125" cy="1219200"/>
          </a:xfrm>
        </p:spPr>
        <p:txBody>
          <a:bodyPr/>
          <a:lstStyle/>
          <a:p>
            <a:pPr eaLnBrk="1" hangingPunct="1"/>
            <a:r>
              <a:rPr lang="en-US" sz="3600" smtClean="0"/>
              <a:t>  </a:t>
            </a:r>
            <a:r>
              <a:rPr lang="en-US" sz="4000" smtClean="0"/>
              <a:t>Chapter 6 – Cloud Resource</a:t>
            </a:r>
            <a:br>
              <a:rPr lang="en-US" sz="4000" smtClean="0"/>
            </a:br>
            <a:r>
              <a:rPr lang="en-US" sz="4000" smtClean="0"/>
              <a:t>  Management and Scheduling</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p:cNvSpPr>
            <a:spLocks noGrp="1"/>
          </p:cNvSpPr>
          <p:nvPr>
            <p:ph type="title"/>
          </p:nvPr>
        </p:nvSpPr>
        <p:spPr>
          <a:xfrm>
            <a:off x="428625" y="447675"/>
            <a:ext cx="8181975" cy="695325"/>
          </a:xfrm>
        </p:spPr>
        <p:txBody>
          <a:bodyPr/>
          <a:lstStyle/>
          <a:p>
            <a:r>
              <a:rPr lang="en-US" sz="3200" smtClean="0"/>
              <a:t>The structure of a cloud controller</a:t>
            </a:r>
          </a:p>
        </p:txBody>
      </p:sp>
      <p:sp>
        <p:nvSpPr>
          <p:cNvPr id="12291" name="Content Placeholder 2"/>
          <p:cNvSpPr>
            <a:spLocks noGrp="1"/>
          </p:cNvSpPr>
          <p:nvPr>
            <p:ph idx="1"/>
          </p:nvPr>
        </p:nvSpPr>
        <p:spPr>
          <a:xfrm>
            <a:off x="438150" y="4962525"/>
            <a:ext cx="8229600" cy="1152525"/>
          </a:xfrm>
        </p:spPr>
        <p:txBody>
          <a:bodyPr/>
          <a:lstStyle/>
          <a:p>
            <a:pPr marL="0" indent="0">
              <a:buFont typeface="Wingdings" pitchFamily="2" charset="2"/>
              <a:buNone/>
            </a:pPr>
            <a:r>
              <a:rPr lang="en-US" sz="1800" smtClean="0"/>
              <a:t>The controller uses the feedback regarding the current state and the estimation of the future disturbance due to environment to compute the optimal inputs over a finite  horizon.  </a:t>
            </a:r>
            <a:r>
              <a:rPr lang="en-US" sz="1800" b="1" i="1" smtClean="0"/>
              <a:t>r</a:t>
            </a:r>
            <a:r>
              <a:rPr lang="en-US" sz="1800" smtClean="0"/>
              <a:t> and </a:t>
            </a:r>
            <a:r>
              <a:rPr lang="en-US" sz="1800" b="1" i="1" smtClean="0"/>
              <a:t>s</a:t>
            </a:r>
            <a:r>
              <a:rPr lang="en-US" sz="1800" smtClean="0"/>
              <a:t> are the weighting factors of the performance index.</a:t>
            </a:r>
          </a:p>
        </p:txBody>
      </p:sp>
      <p:sp>
        <p:nvSpPr>
          <p:cNvPr id="12292" name="Footer Placeholder 3"/>
          <p:cNvSpPr>
            <a:spLocks noGrp="1"/>
          </p:cNvSpPr>
          <p:nvPr>
            <p:ph type="ftr" sz="quarter" idx="10"/>
          </p:nvPr>
        </p:nvSpPr>
        <p:spPr>
          <a:noFill/>
        </p:spPr>
        <p:txBody>
          <a:bodyPr/>
          <a:lstStyle/>
          <a:p>
            <a:r>
              <a:rPr lang="en-US"/>
              <a:t>Cloud Computing: Theory and Practice.  Chapter 6</a:t>
            </a:r>
          </a:p>
        </p:txBody>
      </p:sp>
      <p:sp>
        <p:nvSpPr>
          <p:cNvPr id="12293" name="Slide Number Placeholder 4"/>
          <p:cNvSpPr>
            <a:spLocks noGrp="1"/>
          </p:cNvSpPr>
          <p:nvPr>
            <p:ph type="sldNum" sz="quarter" idx="11"/>
          </p:nvPr>
        </p:nvSpPr>
        <p:spPr>
          <a:noFill/>
        </p:spPr>
        <p:txBody>
          <a:bodyPr/>
          <a:lstStyle/>
          <a:p>
            <a:fld id="{13F171A9-3EB2-43A3-A05A-6062E5832883}" type="slidenum">
              <a:rPr lang="en-US" smtClean="0"/>
              <a:pPr/>
              <a:t>10</a:t>
            </a:fld>
            <a:endParaRPr lang="en-US" smtClean="0"/>
          </a:p>
        </p:txBody>
      </p:sp>
      <p:sp>
        <p:nvSpPr>
          <p:cNvPr id="12294" name="Date Placeholder 5"/>
          <p:cNvSpPr>
            <a:spLocks noGrp="1"/>
          </p:cNvSpPr>
          <p:nvPr>
            <p:ph type="dt" sz="quarter" idx="12"/>
          </p:nvPr>
        </p:nvSpPr>
        <p:spPr>
          <a:noFill/>
        </p:spPr>
        <p:txBody>
          <a:bodyPr/>
          <a:lstStyle/>
          <a:p>
            <a:r>
              <a:rPr lang="en-US"/>
              <a:t>Dan C. Marinescu</a:t>
            </a:r>
          </a:p>
        </p:txBody>
      </p:sp>
      <p:graphicFrame>
        <p:nvGraphicFramePr>
          <p:cNvPr id="12295" name="Object 2"/>
          <p:cNvGraphicFramePr>
            <a:graphicFrameLocks noChangeAspect="1"/>
          </p:cNvGraphicFramePr>
          <p:nvPr/>
        </p:nvGraphicFramePr>
        <p:xfrm>
          <a:off x="522288" y="1728788"/>
          <a:ext cx="7870825" cy="2446337"/>
        </p:xfrm>
        <a:graphic>
          <a:graphicData uri="http://schemas.openxmlformats.org/presentationml/2006/ole">
            <p:oleObj spid="_x0000_s12295" name="Visio" r:id="rId3" imgW="7871226" imgH="2447038" progId="Visio.Drawing.11">
              <p:embed/>
            </p:oleObj>
          </a:graphicData>
        </a:graphic>
      </p:graphicFrame>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6"/>
          <p:cNvSpPr>
            <a:spLocks noGrp="1"/>
          </p:cNvSpPr>
          <p:nvPr>
            <p:ph type="title"/>
          </p:nvPr>
        </p:nvSpPr>
        <p:spPr>
          <a:xfrm>
            <a:off x="457200" y="457200"/>
            <a:ext cx="8229600" cy="676275"/>
          </a:xfrm>
        </p:spPr>
        <p:txBody>
          <a:bodyPr/>
          <a:lstStyle/>
          <a:p>
            <a:r>
              <a:rPr lang="en-US" sz="3200" smtClean="0"/>
              <a:t>Two-level cloud controlle</a:t>
            </a:r>
            <a:r>
              <a:rPr lang="en-US" smtClean="0"/>
              <a:t>r</a:t>
            </a:r>
          </a:p>
        </p:txBody>
      </p:sp>
      <p:sp>
        <p:nvSpPr>
          <p:cNvPr id="13315" name="Footer Placeholder 3"/>
          <p:cNvSpPr>
            <a:spLocks noGrp="1"/>
          </p:cNvSpPr>
          <p:nvPr>
            <p:ph type="ftr" sz="quarter" idx="10"/>
          </p:nvPr>
        </p:nvSpPr>
        <p:spPr>
          <a:noFill/>
        </p:spPr>
        <p:txBody>
          <a:bodyPr/>
          <a:lstStyle/>
          <a:p>
            <a:r>
              <a:rPr lang="en-US"/>
              <a:t>Cloud Computing: Theory and Practice.  Chapter 6</a:t>
            </a:r>
          </a:p>
        </p:txBody>
      </p:sp>
      <p:sp>
        <p:nvSpPr>
          <p:cNvPr id="13316" name="Slide Number Placeholder 4"/>
          <p:cNvSpPr>
            <a:spLocks noGrp="1"/>
          </p:cNvSpPr>
          <p:nvPr>
            <p:ph type="sldNum" sz="quarter" idx="11"/>
          </p:nvPr>
        </p:nvSpPr>
        <p:spPr>
          <a:noFill/>
        </p:spPr>
        <p:txBody>
          <a:bodyPr/>
          <a:lstStyle/>
          <a:p>
            <a:fld id="{326E3EFB-172B-4CF8-B15E-6AAB368D69F7}" type="slidenum">
              <a:rPr lang="en-US" smtClean="0"/>
              <a:pPr/>
              <a:t>11</a:t>
            </a:fld>
            <a:endParaRPr lang="en-US" smtClean="0"/>
          </a:p>
        </p:txBody>
      </p:sp>
      <p:sp>
        <p:nvSpPr>
          <p:cNvPr id="13317" name="Date Placeholder 5"/>
          <p:cNvSpPr>
            <a:spLocks noGrp="1"/>
          </p:cNvSpPr>
          <p:nvPr>
            <p:ph type="dt" sz="quarter" idx="12"/>
          </p:nvPr>
        </p:nvSpPr>
        <p:spPr>
          <a:noFill/>
        </p:spPr>
        <p:txBody>
          <a:bodyPr/>
          <a:lstStyle/>
          <a:p>
            <a:r>
              <a:rPr lang="en-US"/>
              <a:t>Dan C. Marinescu</a:t>
            </a:r>
          </a:p>
        </p:txBody>
      </p:sp>
      <p:graphicFrame>
        <p:nvGraphicFramePr>
          <p:cNvPr id="13318" name="Object 2"/>
          <p:cNvGraphicFramePr>
            <a:graphicFrameLocks noChangeAspect="1"/>
          </p:cNvGraphicFramePr>
          <p:nvPr/>
        </p:nvGraphicFramePr>
        <p:xfrm>
          <a:off x="839788" y="1617663"/>
          <a:ext cx="7464425" cy="3621087"/>
        </p:xfrm>
        <a:graphic>
          <a:graphicData uri="http://schemas.openxmlformats.org/presentationml/2006/ole">
            <p:oleObj spid="_x0000_s13318" name="Visio" r:id="rId3" imgW="7464318" imgH="3620883" progId="Visio.Drawing.11">
              <p:embed/>
            </p:oleObj>
          </a:graphicData>
        </a:graphic>
      </p:graphicFrame>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5"/>
          <p:cNvSpPr>
            <a:spLocks noGrp="1"/>
          </p:cNvSpPr>
          <p:nvPr>
            <p:ph type="title"/>
          </p:nvPr>
        </p:nvSpPr>
        <p:spPr>
          <a:xfrm>
            <a:off x="457200" y="457200"/>
            <a:ext cx="8229600" cy="685800"/>
          </a:xfrm>
        </p:spPr>
        <p:txBody>
          <a:bodyPr/>
          <a:lstStyle/>
          <a:p>
            <a:r>
              <a:rPr lang="en-US" sz="3200" smtClean="0"/>
              <a:t>Lessons from the two-level experiment</a:t>
            </a:r>
          </a:p>
        </p:txBody>
      </p:sp>
      <p:sp>
        <p:nvSpPr>
          <p:cNvPr id="14339" name="Content Placeholder 6"/>
          <p:cNvSpPr>
            <a:spLocks noGrp="1"/>
          </p:cNvSpPr>
          <p:nvPr>
            <p:ph idx="1"/>
          </p:nvPr>
        </p:nvSpPr>
        <p:spPr>
          <a:xfrm>
            <a:off x="581025" y="1543050"/>
            <a:ext cx="8105775" cy="4324350"/>
          </a:xfrm>
        </p:spPr>
        <p:txBody>
          <a:bodyPr/>
          <a:lstStyle/>
          <a:p>
            <a:r>
              <a:rPr lang="en-US" sz="2000" smtClean="0"/>
              <a:t>The actions of the control system should be carried out in a rhythm that does not lead to instability.</a:t>
            </a:r>
          </a:p>
          <a:p>
            <a:r>
              <a:rPr lang="en-US" sz="2000" smtClean="0"/>
              <a:t>Adjustments should only be carried out after the performance of the system has stabilized. </a:t>
            </a:r>
          </a:p>
          <a:p>
            <a:r>
              <a:rPr lang="en-US" sz="2000" smtClean="0"/>
              <a:t>If upper and a lower thresholds are set, then instability occurs when they are too close to one another if the variations of the workload are large enough and the time required to adapt does not allow the system to stabilize. </a:t>
            </a:r>
          </a:p>
          <a:p>
            <a:r>
              <a:rPr lang="en-US" sz="2000" smtClean="0"/>
              <a:t>The actions consist of allocation/deallocation of one or more virtual machines.  Sometimes allocation/dealocation of a single VM required by one of the threshold may cause crossing of the other, another source of instability.</a:t>
            </a:r>
          </a:p>
        </p:txBody>
      </p:sp>
      <p:sp>
        <p:nvSpPr>
          <p:cNvPr id="14340" name="Footer Placeholder 2"/>
          <p:cNvSpPr>
            <a:spLocks noGrp="1"/>
          </p:cNvSpPr>
          <p:nvPr>
            <p:ph type="ftr" sz="quarter" idx="10"/>
          </p:nvPr>
        </p:nvSpPr>
        <p:spPr>
          <a:noFill/>
        </p:spPr>
        <p:txBody>
          <a:bodyPr/>
          <a:lstStyle/>
          <a:p>
            <a:r>
              <a:rPr lang="en-US"/>
              <a:t>Cloud Computing: Theory and Practice.  Chapter 6</a:t>
            </a:r>
          </a:p>
        </p:txBody>
      </p:sp>
      <p:sp>
        <p:nvSpPr>
          <p:cNvPr id="14341" name="Slide Number Placeholder 3"/>
          <p:cNvSpPr>
            <a:spLocks noGrp="1"/>
          </p:cNvSpPr>
          <p:nvPr>
            <p:ph type="sldNum" sz="quarter" idx="11"/>
          </p:nvPr>
        </p:nvSpPr>
        <p:spPr>
          <a:noFill/>
        </p:spPr>
        <p:txBody>
          <a:bodyPr/>
          <a:lstStyle/>
          <a:p>
            <a:fld id="{C86331FD-D8D2-4BCD-99B6-3B4415BD882C}" type="slidenum">
              <a:rPr lang="en-US" smtClean="0"/>
              <a:pPr/>
              <a:t>12</a:t>
            </a:fld>
            <a:endParaRPr lang="en-US" smtClean="0"/>
          </a:p>
        </p:txBody>
      </p:sp>
      <p:sp>
        <p:nvSpPr>
          <p:cNvPr id="14342" name="Date Placeholder 4"/>
          <p:cNvSpPr>
            <a:spLocks noGrp="1"/>
          </p:cNvSpPr>
          <p:nvPr>
            <p:ph type="dt" sz="quarter" idx="12"/>
          </p:nvPr>
        </p:nvSpPr>
        <p:spPr>
          <a:noFill/>
        </p:spPr>
        <p:txBody>
          <a:bodyPr/>
          <a:lstStyle/>
          <a:p>
            <a:r>
              <a:rPr lang="en-US"/>
              <a:t>Dan C. Marinescu</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title"/>
          </p:nvPr>
        </p:nvSpPr>
        <p:spPr>
          <a:xfrm>
            <a:off x="457200" y="457200"/>
            <a:ext cx="8229600" cy="647700"/>
          </a:xfrm>
        </p:spPr>
        <p:txBody>
          <a:bodyPr/>
          <a:lstStyle/>
          <a:p>
            <a:r>
              <a:rPr lang="en-US" sz="3200" smtClean="0"/>
              <a:t>Control theory application to CRM</a:t>
            </a:r>
          </a:p>
        </p:txBody>
      </p:sp>
      <p:sp>
        <p:nvSpPr>
          <p:cNvPr id="15363" name="Content Placeholder 2"/>
          <p:cNvSpPr>
            <a:spLocks noGrp="1"/>
          </p:cNvSpPr>
          <p:nvPr>
            <p:ph idx="1"/>
          </p:nvPr>
        </p:nvSpPr>
        <p:spPr>
          <a:xfrm>
            <a:off x="600075" y="1247775"/>
            <a:ext cx="8086725" cy="5019675"/>
          </a:xfrm>
        </p:spPr>
        <p:txBody>
          <a:bodyPr/>
          <a:lstStyle/>
          <a:p>
            <a:r>
              <a:rPr lang="en-US" sz="2000" smtClean="0"/>
              <a:t>Regulate the key operating parameters of the system based on measurement of the system output.</a:t>
            </a:r>
          </a:p>
          <a:p>
            <a:r>
              <a:rPr lang="en-US" sz="2000" smtClean="0"/>
              <a:t> The feedback control assumes a linear time-invariant system model, and a closed-loop controller. </a:t>
            </a:r>
          </a:p>
          <a:p>
            <a:r>
              <a:rPr lang="en-US" sz="2000" smtClean="0"/>
              <a:t>The system transfer function satisfies stability and sensitivity constraints.</a:t>
            </a:r>
          </a:p>
          <a:p>
            <a:r>
              <a:rPr lang="en-US" sz="2000" smtClean="0"/>
              <a:t>A threshold </a:t>
            </a:r>
            <a:r>
              <a:rPr lang="en-US" sz="2000" smtClean="0">
                <a:sym typeface="Wingdings" pitchFamily="2" charset="2"/>
              </a:rPr>
              <a:t></a:t>
            </a:r>
            <a:r>
              <a:rPr lang="en-US" sz="2000" smtClean="0"/>
              <a:t> the value of a parameter related to the state of a system that triggers a change in the system behavior.  </a:t>
            </a:r>
          </a:p>
          <a:p>
            <a:r>
              <a:rPr lang="en-US" sz="2000" smtClean="0"/>
              <a:t>Thresholds </a:t>
            </a:r>
            <a:r>
              <a:rPr lang="en-US" sz="2000" smtClean="0">
                <a:sym typeface="Wingdings" pitchFamily="2" charset="2"/>
              </a:rPr>
              <a:t></a:t>
            </a:r>
            <a:r>
              <a:rPr lang="en-US" sz="2000" smtClean="0"/>
              <a:t> used to keep critical parameters of a system in a predefined range. </a:t>
            </a:r>
          </a:p>
          <a:p>
            <a:r>
              <a:rPr lang="en-US" sz="2000" smtClean="0"/>
              <a:t>Two types of policies: </a:t>
            </a:r>
          </a:p>
          <a:p>
            <a:pPr marL="800100" lvl="1" indent="-342900">
              <a:buFont typeface="Arial" charset="0"/>
              <a:buAutoNum type="arabicPeriod"/>
            </a:pPr>
            <a:r>
              <a:rPr lang="en-US" sz="1800" smtClean="0"/>
              <a:t> threshold-based  </a:t>
            </a:r>
            <a:r>
              <a:rPr lang="en-US" sz="1800" smtClean="0">
                <a:sym typeface="Wingdings" pitchFamily="2" charset="2"/>
              </a:rPr>
              <a:t> </a:t>
            </a:r>
            <a:r>
              <a:rPr lang="en-US" sz="1800" smtClean="0"/>
              <a:t>upper and lower bounds on performance trigger adaptation through resource reallocation; such policies are simple and intuitive but require setting per-application thresholds.</a:t>
            </a:r>
          </a:p>
          <a:p>
            <a:pPr marL="800100" lvl="1" indent="-342900">
              <a:buFont typeface="Arial" charset="0"/>
              <a:buAutoNum type="arabicPeriod"/>
            </a:pPr>
            <a:r>
              <a:rPr lang="en-US" sz="1800" smtClean="0"/>
              <a:t> sequential decision </a:t>
            </a:r>
            <a:r>
              <a:rPr lang="en-US" sz="1800" smtClean="0">
                <a:sym typeface="Wingdings" pitchFamily="2" charset="2"/>
              </a:rPr>
              <a:t></a:t>
            </a:r>
            <a:r>
              <a:rPr lang="en-US" sz="1800" smtClean="0"/>
              <a:t> based on Markovian decision models.</a:t>
            </a:r>
          </a:p>
        </p:txBody>
      </p:sp>
      <p:sp>
        <p:nvSpPr>
          <p:cNvPr id="15364" name="Footer Placeholder 3"/>
          <p:cNvSpPr>
            <a:spLocks noGrp="1"/>
          </p:cNvSpPr>
          <p:nvPr>
            <p:ph type="ftr" sz="quarter" idx="10"/>
          </p:nvPr>
        </p:nvSpPr>
        <p:spPr>
          <a:noFill/>
        </p:spPr>
        <p:txBody>
          <a:bodyPr/>
          <a:lstStyle/>
          <a:p>
            <a:r>
              <a:rPr lang="en-US"/>
              <a:t>Cloud Computing: Theory and Practice.  Chapter 6</a:t>
            </a:r>
          </a:p>
        </p:txBody>
      </p:sp>
      <p:sp>
        <p:nvSpPr>
          <p:cNvPr id="15365" name="Slide Number Placeholder 4"/>
          <p:cNvSpPr>
            <a:spLocks noGrp="1"/>
          </p:cNvSpPr>
          <p:nvPr>
            <p:ph type="sldNum" sz="quarter" idx="11"/>
          </p:nvPr>
        </p:nvSpPr>
        <p:spPr>
          <a:noFill/>
        </p:spPr>
        <p:txBody>
          <a:bodyPr/>
          <a:lstStyle/>
          <a:p>
            <a:fld id="{9E977F6C-74B3-4C50-853A-7388A81B53F5}" type="slidenum">
              <a:rPr lang="en-US" smtClean="0"/>
              <a:pPr/>
              <a:t>13</a:t>
            </a:fld>
            <a:endParaRPr lang="en-US" smtClean="0"/>
          </a:p>
        </p:txBody>
      </p:sp>
      <p:sp>
        <p:nvSpPr>
          <p:cNvPr id="15366" name="Date Placeholder 5"/>
          <p:cNvSpPr>
            <a:spLocks noGrp="1"/>
          </p:cNvSpPr>
          <p:nvPr>
            <p:ph type="dt" sz="quarter" idx="12"/>
          </p:nvPr>
        </p:nvSpPr>
        <p:spPr>
          <a:noFill/>
        </p:spPr>
        <p:txBody>
          <a:bodyPr/>
          <a:lstStyle/>
          <a:p>
            <a:r>
              <a:rPr lang="en-US"/>
              <a:t>Dan C. Marinescu</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a:xfrm>
            <a:off x="457200" y="457200"/>
            <a:ext cx="8229600" cy="781050"/>
          </a:xfrm>
        </p:spPr>
        <p:txBody>
          <a:bodyPr/>
          <a:lstStyle/>
          <a:p>
            <a:r>
              <a:rPr lang="en-US" sz="3200" smtClean="0"/>
              <a:t>Design decisions</a:t>
            </a:r>
          </a:p>
        </p:txBody>
      </p:sp>
      <p:sp>
        <p:nvSpPr>
          <p:cNvPr id="16387" name="Content Placeholder 2"/>
          <p:cNvSpPr>
            <a:spLocks noGrp="1"/>
          </p:cNvSpPr>
          <p:nvPr>
            <p:ph idx="1"/>
          </p:nvPr>
        </p:nvSpPr>
        <p:spPr>
          <a:xfrm>
            <a:off x="457200" y="1647825"/>
            <a:ext cx="8229600" cy="4448175"/>
          </a:xfrm>
        </p:spPr>
        <p:txBody>
          <a:bodyPr/>
          <a:lstStyle/>
          <a:p>
            <a:r>
              <a:rPr lang="en-US" sz="2000" smtClean="0"/>
              <a:t>Is it beneficial to have two types of controllers: </a:t>
            </a:r>
          </a:p>
          <a:p>
            <a:pPr lvl="1"/>
            <a:r>
              <a:rPr lang="en-US" sz="1800" smtClean="0"/>
              <a:t>application controllers </a:t>
            </a:r>
            <a:r>
              <a:rPr lang="en-US" sz="1800" smtClean="0">
                <a:sym typeface="Wingdings" pitchFamily="2" charset="2"/>
              </a:rPr>
              <a:t></a:t>
            </a:r>
            <a:r>
              <a:rPr lang="en-US" sz="1800" smtClean="0"/>
              <a:t> determine if additional resources are needed. </a:t>
            </a:r>
          </a:p>
          <a:p>
            <a:pPr lvl="1"/>
            <a:r>
              <a:rPr lang="en-US" sz="1800" smtClean="0"/>
              <a:t>cloud controllers </a:t>
            </a:r>
            <a:r>
              <a:rPr lang="en-US" sz="1800" smtClean="0">
                <a:sym typeface="Wingdings" pitchFamily="2" charset="2"/>
              </a:rPr>
              <a:t></a:t>
            </a:r>
            <a:r>
              <a:rPr lang="en-US" sz="1800" smtClean="0"/>
              <a:t> arbitrate requests for resources and  allocates the physical resources.</a:t>
            </a:r>
          </a:p>
          <a:p>
            <a:pPr lvl="1"/>
            <a:endParaRPr lang="en-US" sz="1800" smtClean="0"/>
          </a:p>
          <a:p>
            <a:r>
              <a:rPr lang="en-US" sz="2000" smtClean="0"/>
              <a:t>Choose fine versus coarse control.</a:t>
            </a:r>
          </a:p>
          <a:p>
            <a:endParaRPr lang="en-US" sz="2000" smtClean="0"/>
          </a:p>
          <a:p>
            <a:r>
              <a:rPr lang="en-US" sz="2000" smtClean="0"/>
              <a:t>Dynamic thresholds based on time averages better versus static ones.</a:t>
            </a:r>
          </a:p>
          <a:p>
            <a:endParaRPr lang="en-US" sz="2000" smtClean="0"/>
          </a:p>
          <a:p>
            <a:r>
              <a:rPr lang="en-US" sz="2000" smtClean="0"/>
              <a:t>Use a high and a low threshold versus a high threshold only.</a:t>
            </a:r>
          </a:p>
        </p:txBody>
      </p:sp>
      <p:sp>
        <p:nvSpPr>
          <p:cNvPr id="16388" name="Footer Placeholder 3"/>
          <p:cNvSpPr>
            <a:spLocks noGrp="1"/>
          </p:cNvSpPr>
          <p:nvPr>
            <p:ph type="ftr" sz="quarter" idx="10"/>
          </p:nvPr>
        </p:nvSpPr>
        <p:spPr>
          <a:noFill/>
        </p:spPr>
        <p:txBody>
          <a:bodyPr/>
          <a:lstStyle/>
          <a:p>
            <a:r>
              <a:rPr lang="en-US"/>
              <a:t>Cloud Computing: Theory and Practice.  Chapter 6</a:t>
            </a:r>
          </a:p>
        </p:txBody>
      </p:sp>
      <p:sp>
        <p:nvSpPr>
          <p:cNvPr id="16389" name="Slide Number Placeholder 4"/>
          <p:cNvSpPr>
            <a:spLocks noGrp="1"/>
          </p:cNvSpPr>
          <p:nvPr>
            <p:ph type="sldNum" sz="quarter" idx="11"/>
          </p:nvPr>
        </p:nvSpPr>
        <p:spPr>
          <a:noFill/>
        </p:spPr>
        <p:txBody>
          <a:bodyPr/>
          <a:lstStyle/>
          <a:p>
            <a:fld id="{64209C81-F80A-4E63-8A1B-E76DA09333FF}" type="slidenum">
              <a:rPr lang="en-US" smtClean="0"/>
              <a:pPr/>
              <a:t>14</a:t>
            </a:fld>
            <a:endParaRPr lang="en-US" smtClean="0"/>
          </a:p>
        </p:txBody>
      </p:sp>
      <p:sp>
        <p:nvSpPr>
          <p:cNvPr id="16390" name="Date Placeholder 5"/>
          <p:cNvSpPr>
            <a:spLocks noGrp="1"/>
          </p:cNvSpPr>
          <p:nvPr>
            <p:ph type="dt" sz="quarter" idx="12"/>
          </p:nvPr>
        </p:nvSpPr>
        <p:spPr>
          <a:noFill/>
        </p:spPr>
        <p:txBody>
          <a:bodyPr/>
          <a:lstStyle/>
          <a:p>
            <a:r>
              <a:rPr lang="en-US"/>
              <a:t>Dan C. Marinescu</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a:xfrm>
            <a:off x="457200" y="457200"/>
            <a:ext cx="8229600" cy="676275"/>
          </a:xfrm>
        </p:spPr>
        <p:txBody>
          <a:bodyPr/>
          <a:lstStyle/>
          <a:p>
            <a:r>
              <a:rPr lang="en-US" sz="3200" smtClean="0"/>
              <a:t>Proportional thresholding</a:t>
            </a:r>
          </a:p>
        </p:txBody>
      </p:sp>
      <p:sp>
        <p:nvSpPr>
          <p:cNvPr id="17411" name="Content Placeholder 2"/>
          <p:cNvSpPr>
            <a:spLocks noGrp="1"/>
          </p:cNvSpPr>
          <p:nvPr>
            <p:ph idx="1"/>
          </p:nvPr>
        </p:nvSpPr>
        <p:spPr>
          <a:xfrm>
            <a:off x="581025" y="1543050"/>
            <a:ext cx="8105775" cy="4324350"/>
          </a:xfrm>
        </p:spPr>
        <p:txBody>
          <a:bodyPr/>
          <a:lstStyle/>
          <a:p>
            <a:r>
              <a:rPr lang="en-US" sz="2000" smtClean="0"/>
              <a:t>Algorithm</a:t>
            </a:r>
          </a:p>
          <a:p>
            <a:pPr lvl="1"/>
            <a:r>
              <a:rPr lang="en-US" sz="1800" smtClean="0"/>
              <a:t>Compute the integral value of the  high and the low threshold as averages of the maximum and, respectively, the minimum of the processor utilization over the process history.</a:t>
            </a:r>
          </a:p>
          <a:p>
            <a:pPr lvl="1"/>
            <a:r>
              <a:rPr lang="en-US" sz="1800" smtClean="0"/>
              <a:t>Request additional VMs when the average value of the CPU utilization over the current time slice exceeds the high threshold.</a:t>
            </a:r>
          </a:p>
          <a:p>
            <a:pPr lvl="1"/>
            <a:r>
              <a:rPr lang="en-US" sz="1800" smtClean="0"/>
              <a:t>Release a VM when the average value of the CPU utilization over the current time slice falls below the low threshold.</a:t>
            </a:r>
          </a:p>
          <a:p>
            <a:pPr lvl="1"/>
            <a:endParaRPr lang="en-US" sz="1800" smtClean="0"/>
          </a:p>
          <a:p>
            <a:r>
              <a:rPr lang="en-US" sz="2000" smtClean="0"/>
              <a:t>Conclusions</a:t>
            </a:r>
          </a:p>
          <a:p>
            <a:pPr lvl="1"/>
            <a:r>
              <a:rPr lang="en-US" sz="1800" smtClean="0"/>
              <a:t>Dynamic thresholds perform better than the static ones.</a:t>
            </a:r>
          </a:p>
          <a:p>
            <a:pPr lvl="1"/>
            <a:r>
              <a:rPr lang="en-US" sz="1800" smtClean="0"/>
              <a:t>Two thresholds are better than one.</a:t>
            </a:r>
          </a:p>
        </p:txBody>
      </p:sp>
      <p:sp>
        <p:nvSpPr>
          <p:cNvPr id="17412" name="Footer Placeholder 3"/>
          <p:cNvSpPr>
            <a:spLocks noGrp="1"/>
          </p:cNvSpPr>
          <p:nvPr>
            <p:ph type="ftr" sz="quarter" idx="10"/>
          </p:nvPr>
        </p:nvSpPr>
        <p:spPr>
          <a:noFill/>
        </p:spPr>
        <p:txBody>
          <a:bodyPr/>
          <a:lstStyle/>
          <a:p>
            <a:r>
              <a:rPr lang="en-US"/>
              <a:t>Cloud Computing: Theory and Practice.  Chapter 6</a:t>
            </a:r>
          </a:p>
        </p:txBody>
      </p:sp>
      <p:sp>
        <p:nvSpPr>
          <p:cNvPr id="17413" name="Slide Number Placeholder 4"/>
          <p:cNvSpPr>
            <a:spLocks noGrp="1"/>
          </p:cNvSpPr>
          <p:nvPr>
            <p:ph type="sldNum" sz="quarter" idx="11"/>
          </p:nvPr>
        </p:nvSpPr>
        <p:spPr>
          <a:noFill/>
        </p:spPr>
        <p:txBody>
          <a:bodyPr/>
          <a:lstStyle/>
          <a:p>
            <a:fld id="{3CE16696-9549-431B-9DEC-7CFFE7DEA271}" type="slidenum">
              <a:rPr lang="en-US" smtClean="0"/>
              <a:pPr/>
              <a:t>15</a:t>
            </a:fld>
            <a:endParaRPr lang="en-US" smtClean="0"/>
          </a:p>
        </p:txBody>
      </p:sp>
      <p:sp>
        <p:nvSpPr>
          <p:cNvPr id="17414" name="Date Placeholder 5"/>
          <p:cNvSpPr>
            <a:spLocks noGrp="1"/>
          </p:cNvSpPr>
          <p:nvPr>
            <p:ph type="dt" sz="quarter" idx="12"/>
          </p:nvPr>
        </p:nvSpPr>
        <p:spPr>
          <a:noFill/>
        </p:spPr>
        <p:txBody>
          <a:bodyPr/>
          <a:lstStyle/>
          <a:p>
            <a:r>
              <a:rPr lang="en-US"/>
              <a:t>Dan C. Marinescu</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p:cNvSpPr>
          <p:nvPr>
            <p:ph type="title"/>
          </p:nvPr>
        </p:nvSpPr>
        <p:spPr>
          <a:xfrm>
            <a:off x="428625" y="457200"/>
            <a:ext cx="8420100" cy="923925"/>
          </a:xfrm>
        </p:spPr>
        <p:txBody>
          <a:bodyPr/>
          <a:lstStyle/>
          <a:p>
            <a:r>
              <a:rPr lang="en-US" sz="2800" smtClean="0"/>
              <a:t>Coordinating power and performance management</a:t>
            </a:r>
          </a:p>
        </p:txBody>
      </p:sp>
      <p:sp>
        <p:nvSpPr>
          <p:cNvPr id="18435" name="Content Placeholder 5"/>
          <p:cNvSpPr>
            <a:spLocks noGrp="1"/>
          </p:cNvSpPr>
          <p:nvPr>
            <p:ph idx="1"/>
          </p:nvPr>
        </p:nvSpPr>
        <p:spPr>
          <a:xfrm>
            <a:off x="619125" y="1800225"/>
            <a:ext cx="8067675" cy="4067175"/>
          </a:xfrm>
        </p:spPr>
        <p:txBody>
          <a:bodyPr/>
          <a:lstStyle/>
          <a:p>
            <a:r>
              <a:rPr lang="en-US" sz="2000" smtClean="0"/>
              <a:t>Use separate controllers/managers for the two objectives.</a:t>
            </a:r>
          </a:p>
          <a:p>
            <a:r>
              <a:rPr lang="en-US" sz="2000" smtClean="0"/>
              <a:t>Identify a minimal set of parameters to be exchanged between the two managers.</a:t>
            </a:r>
          </a:p>
          <a:p>
            <a:r>
              <a:rPr lang="en-US" sz="2000" smtClean="0"/>
              <a:t>Use a joint utility function for power and performance.</a:t>
            </a:r>
          </a:p>
          <a:p>
            <a:r>
              <a:rPr lang="en-US" sz="2000" smtClean="0"/>
              <a:t>Set up a power cap for individual systems based on the utility-optimized power management policy.</a:t>
            </a:r>
          </a:p>
          <a:p>
            <a:r>
              <a:rPr lang="en-US" sz="2000" smtClean="0"/>
              <a:t>Use a standard performance manager modified only to accept input from the power manager regarding the frequency determined according to the power management policy.</a:t>
            </a:r>
          </a:p>
          <a:p>
            <a:r>
              <a:rPr lang="en-US" sz="2000" smtClean="0"/>
              <a:t>Use standard software systems.</a:t>
            </a:r>
          </a:p>
        </p:txBody>
      </p:sp>
      <p:sp>
        <p:nvSpPr>
          <p:cNvPr id="18436" name="Footer Placeholder 2"/>
          <p:cNvSpPr>
            <a:spLocks noGrp="1"/>
          </p:cNvSpPr>
          <p:nvPr>
            <p:ph type="ftr" sz="quarter" idx="10"/>
          </p:nvPr>
        </p:nvSpPr>
        <p:spPr>
          <a:noFill/>
        </p:spPr>
        <p:txBody>
          <a:bodyPr/>
          <a:lstStyle/>
          <a:p>
            <a:r>
              <a:rPr lang="en-US"/>
              <a:t>Cloud Computing: Theory and Practice.  Chapter 6</a:t>
            </a:r>
          </a:p>
        </p:txBody>
      </p:sp>
      <p:sp>
        <p:nvSpPr>
          <p:cNvPr id="18437" name="Slide Number Placeholder 3"/>
          <p:cNvSpPr>
            <a:spLocks noGrp="1"/>
          </p:cNvSpPr>
          <p:nvPr>
            <p:ph type="sldNum" sz="quarter" idx="11"/>
          </p:nvPr>
        </p:nvSpPr>
        <p:spPr>
          <a:noFill/>
        </p:spPr>
        <p:txBody>
          <a:bodyPr/>
          <a:lstStyle/>
          <a:p>
            <a:fld id="{988A971D-06B8-4C61-BF07-145D564A8FE0}" type="slidenum">
              <a:rPr lang="en-US" smtClean="0"/>
              <a:pPr/>
              <a:t>16</a:t>
            </a:fld>
            <a:endParaRPr lang="en-US" smtClean="0"/>
          </a:p>
        </p:txBody>
      </p:sp>
      <p:sp>
        <p:nvSpPr>
          <p:cNvPr id="18438" name="Date Placeholder 4"/>
          <p:cNvSpPr>
            <a:spLocks noGrp="1"/>
          </p:cNvSpPr>
          <p:nvPr>
            <p:ph type="dt" sz="quarter" idx="12"/>
          </p:nvPr>
        </p:nvSpPr>
        <p:spPr>
          <a:noFill/>
        </p:spPr>
        <p:txBody>
          <a:bodyPr/>
          <a:lstStyle/>
          <a:p>
            <a:r>
              <a:rPr lang="en-US"/>
              <a:t>Dan C. Marinescu</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Content Placeholder 6"/>
          <p:cNvSpPr>
            <a:spLocks noGrp="1"/>
          </p:cNvSpPr>
          <p:nvPr>
            <p:ph idx="1"/>
          </p:nvPr>
        </p:nvSpPr>
        <p:spPr>
          <a:xfrm>
            <a:off x="942975" y="4991100"/>
            <a:ext cx="6896100" cy="1143000"/>
          </a:xfrm>
        </p:spPr>
        <p:txBody>
          <a:bodyPr/>
          <a:lstStyle/>
          <a:p>
            <a:pPr>
              <a:buFont typeface="Wingdings" pitchFamily="2" charset="2"/>
              <a:buNone/>
            </a:pPr>
            <a:r>
              <a:rPr lang="en-US" sz="1800" smtClean="0"/>
              <a:t>      Autonomous performance and power managers cooperate to ensure prescribed performance and energy optimization; they are fed with performance and power data and implement the performance and power management policies</a:t>
            </a:r>
          </a:p>
        </p:txBody>
      </p:sp>
      <p:sp>
        <p:nvSpPr>
          <p:cNvPr id="19459" name="Footer Placeholder 2"/>
          <p:cNvSpPr>
            <a:spLocks noGrp="1"/>
          </p:cNvSpPr>
          <p:nvPr>
            <p:ph type="ftr" sz="quarter" idx="10"/>
          </p:nvPr>
        </p:nvSpPr>
        <p:spPr>
          <a:noFill/>
        </p:spPr>
        <p:txBody>
          <a:bodyPr/>
          <a:lstStyle/>
          <a:p>
            <a:r>
              <a:rPr lang="en-US"/>
              <a:t>Cloud Computing: Theory and Practice.  Chapter 6</a:t>
            </a:r>
          </a:p>
        </p:txBody>
      </p:sp>
      <p:sp>
        <p:nvSpPr>
          <p:cNvPr id="19460" name="Slide Number Placeholder 3"/>
          <p:cNvSpPr>
            <a:spLocks noGrp="1"/>
          </p:cNvSpPr>
          <p:nvPr>
            <p:ph type="sldNum" sz="quarter" idx="11"/>
          </p:nvPr>
        </p:nvSpPr>
        <p:spPr>
          <a:noFill/>
        </p:spPr>
        <p:txBody>
          <a:bodyPr/>
          <a:lstStyle/>
          <a:p>
            <a:fld id="{0F7FD77E-57B7-47B5-BB05-8D4561CD0BC8}" type="slidenum">
              <a:rPr lang="en-US" smtClean="0"/>
              <a:pPr/>
              <a:t>17</a:t>
            </a:fld>
            <a:endParaRPr lang="en-US" smtClean="0"/>
          </a:p>
        </p:txBody>
      </p:sp>
      <p:sp>
        <p:nvSpPr>
          <p:cNvPr id="19461" name="Date Placeholder 4"/>
          <p:cNvSpPr>
            <a:spLocks noGrp="1"/>
          </p:cNvSpPr>
          <p:nvPr>
            <p:ph type="dt" sz="quarter" idx="12"/>
          </p:nvPr>
        </p:nvSpPr>
        <p:spPr>
          <a:noFill/>
        </p:spPr>
        <p:txBody>
          <a:bodyPr/>
          <a:lstStyle/>
          <a:p>
            <a:r>
              <a:rPr lang="en-US"/>
              <a:t>Dan C. Marinescu</a:t>
            </a:r>
          </a:p>
        </p:txBody>
      </p:sp>
      <p:graphicFrame>
        <p:nvGraphicFramePr>
          <p:cNvPr id="19462" name="Object 3"/>
          <p:cNvGraphicFramePr>
            <a:graphicFrameLocks noChangeAspect="1"/>
          </p:cNvGraphicFramePr>
          <p:nvPr/>
        </p:nvGraphicFramePr>
        <p:xfrm>
          <a:off x="1371600" y="677863"/>
          <a:ext cx="6516688" cy="4092575"/>
        </p:xfrm>
        <a:graphic>
          <a:graphicData uri="http://schemas.openxmlformats.org/presentationml/2006/ole">
            <p:oleObj spid="_x0000_s19462" name="Visio" r:id="rId3" imgW="7392572" imgH="4643594" progId="Visio.Drawing.11">
              <p:embed/>
            </p:oleObj>
          </a:graphicData>
        </a:graphic>
      </p:graphicFrame>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p:cNvSpPr>
          <p:nvPr>
            <p:ph type="title"/>
          </p:nvPr>
        </p:nvSpPr>
        <p:spPr>
          <a:xfrm>
            <a:off x="457200" y="457200"/>
            <a:ext cx="8229600" cy="714375"/>
          </a:xfrm>
        </p:spPr>
        <p:txBody>
          <a:bodyPr/>
          <a:lstStyle/>
          <a:p>
            <a:r>
              <a:rPr lang="en-US" sz="2800" smtClean="0"/>
              <a:t>A utility-based model for cloud-based web services</a:t>
            </a:r>
          </a:p>
        </p:txBody>
      </p:sp>
      <p:sp>
        <p:nvSpPr>
          <p:cNvPr id="20483" name="Content Placeholder 2"/>
          <p:cNvSpPr>
            <a:spLocks noGrp="1"/>
          </p:cNvSpPr>
          <p:nvPr>
            <p:ph idx="1"/>
          </p:nvPr>
        </p:nvSpPr>
        <p:spPr>
          <a:xfrm>
            <a:off x="590550" y="1495425"/>
            <a:ext cx="8096250" cy="4572000"/>
          </a:xfrm>
        </p:spPr>
        <p:txBody>
          <a:bodyPr/>
          <a:lstStyle/>
          <a:p>
            <a:r>
              <a:rPr lang="en-US" sz="2000" smtClean="0"/>
              <a:t>A service level agreement (SLA) </a:t>
            </a:r>
            <a:r>
              <a:rPr lang="en-US" sz="2000" smtClean="0">
                <a:sym typeface="Wingdings" pitchFamily="2" charset="2"/>
              </a:rPr>
              <a:t></a:t>
            </a:r>
            <a:r>
              <a:rPr lang="en-US" sz="2000" smtClean="0"/>
              <a:t> specifies the rewards as well as penalties associated with specific performance metrics. </a:t>
            </a:r>
          </a:p>
          <a:p>
            <a:r>
              <a:rPr lang="en-US" sz="2000" smtClean="0"/>
              <a:t>The SLA for cloud-based web services  uses the average response time to reflect the Quality of Service.</a:t>
            </a:r>
          </a:p>
          <a:p>
            <a:r>
              <a:rPr lang="en-US" sz="2000" smtClean="0"/>
              <a:t>We assume a cloud providing  </a:t>
            </a:r>
            <a:r>
              <a:rPr lang="en-US" sz="2000" i="1" smtClean="0"/>
              <a:t>K</a:t>
            </a:r>
            <a:r>
              <a:rPr lang="en-US" sz="2000" smtClean="0"/>
              <a:t> different classes of service, each class </a:t>
            </a:r>
            <a:r>
              <a:rPr lang="en-US" sz="2000" i="1" smtClean="0"/>
              <a:t>k</a:t>
            </a:r>
            <a:r>
              <a:rPr lang="en-US" sz="2000" smtClean="0"/>
              <a:t> involving </a:t>
            </a:r>
            <a:r>
              <a:rPr lang="en-US" sz="2000" i="1" smtClean="0"/>
              <a:t>N</a:t>
            </a:r>
            <a:r>
              <a:rPr lang="en-US" sz="2000" i="1" baseline="-25000" smtClean="0"/>
              <a:t>k</a:t>
            </a:r>
            <a:r>
              <a:rPr lang="en-US" sz="2000" smtClean="0"/>
              <a:t> applications. </a:t>
            </a:r>
          </a:p>
          <a:p>
            <a:r>
              <a:rPr lang="en-US" sz="2000" smtClean="0"/>
              <a:t>The system is modeled as a network of queues with multi-queues for each server.</a:t>
            </a:r>
          </a:p>
          <a:p>
            <a:r>
              <a:rPr lang="en-US" sz="2000" smtClean="0"/>
              <a:t> A delay center models the think time of the user after the completion of service at one server and the start of processing at the next server.</a:t>
            </a:r>
          </a:p>
        </p:txBody>
      </p:sp>
      <p:sp>
        <p:nvSpPr>
          <p:cNvPr id="20484" name="Footer Placeholder 3"/>
          <p:cNvSpPr>
            <a:spLocks noGrp="1"/>
          </p:cNvSpPr>
          <p:nvPr>
            <p:ph type="ftr" sz="quarter" idx="10"/>
          </p:nvPr>
        </p:nvSpPr>
        <p:spPr>
          <a:noFill/>
        </p:spPr>
        <p:txBody>
          <a:bodyPr/>
          <a:lstStyle/>
          <a:p>
            <a:r>
              <a:rPr lang="en-US"/>
              <a:t>Cloud Computing: Theory and Practice.  Chapter 6</a:t>
            </a:r>
          </a:p>
        </p:txBody>
      </p:sp>
      <p:sp>
        <p:nvSpPr>
          <p:cNvPr id="20485" name="Slide Number Placeholder 4"/>
          <p:cNvSpPr>
            <a:spLocks noGrp="1"/>
          </p:cNvSpPr>
          <p:nvPr>
            <p:ph type="sldNum" sz="quarter" idx="11"/>
          </p:nvPr>
        </p:nvSpPr>
        <p:spPr>
          <a:noFill/>
        </p:spPr>
        <p:txBody>
          <a:bodyPr/>
          <a:lstStyle/>
          <a:p>
            <a:fld id="{7C846362-CFB9-4398-B62F-00EB83C6ED08}" type="slidenum">
              <a:rPr lang="en-US" smtClean="0"/>
              <a:pPr/>
              <a:t>18</a:t>
            </a:fld>
            <a:endParaRPr lang="en-US" smtClean="0"/>
          </a:p>
        </p:txBody>
      </p:sp>
      <p:sp>
        <p:nvSpPr>
          <p:cNvPr id="20486" name="Date Placeholder 5"/>
          <p:cNvSpPr>
            <a:spLocks noGrp="1"/>
          </p:cNvSpPr>
          <p:nvPr>
            <p:ph type="dt" sz="quarter" idx="12"/>
          </p:nvPr>
        </p:nvSpPr>
        <p:spPr>
          <a:noFill/>
        </p:spPr>
        <p:txBody>
          <a:bodyPr/>
          <a:lstStyle/>
          <a:p>
            <a:r>
              <a:rPr lang="en-US"/>
              <a:t>Dan C. Marinescu</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Content Placeholder 2"/>
          <p:cNvSpPr>
            <a:spLocks noGrp="1"/>
          </p:cNvSpPr>
          <p:nvPr>
            <p:ph idx="1"/>
          </p:nvPr>
        </p:nvSpPr>
        <p:spPr>
          <a:xfrm>
            <a:off x="809625" y="4772025"/>
            <a:ext cx="7391400" cy="1285875"/>
          </a:xfrm>
        </p:spPr>
        <p:txBody>
          <a:bodyPr/>
          <a:lstStyle/>
          <a:p>
            <a:pPr>
              <a:buFont typeface="Wingdings" pitchFamily="2" charset="2"/>
              <a:buNone/>
            </a:pPr>
            <a:r>
              <a:rPr lang="en-US" sz="1800" smtClean="0"/>
              <a:t>     The utility function U(R) is a series of step functions with jumps corresponding to the response time, R=R</a:t>
            </a:r>
            <a:r>
              <a:rPr lang="en-US" sz="1800" baseline="-25000" smtClean="0"/>
              <a:t>0</a:t>
            </a:r>
            <a:r>
              <a:rPr lang="en-US" sz="1800" smtClean="0"/>
              <a:t> | R</a:t>
            </a:r>
            <a:r>
              <a:rPr lang="en-US" sz="1800" baseline="-25000" smtClean="0"/>
              <a:t>1 </a:t>
            </a:r>
            <a:r>
              <a:rPr lang="en-US" sz="1800" smtClean="0"/>
              <a:t>| R</a:t>
            </a:r>
            <a:r>
              <a:rPr lang="en-US" sz="1800" baseline="-25000" smtClean="0"/>
              <a:t>2</a:t>
            </a:r>
            <a:r>
              <a:rPr lang="en-US" sz="1800" smtClean="0"/>
              <a:t>, when the reward and the penalty levels change according to the SLA. The dotted line shows a quadratic approximation of the utility function.</a:t>
            </a:r>
          </a:p>
        </p:txBody>
      </p:sp>
      <p:sp>
        <p:nvSpPr>
          <p:cNvPr id="21507" name="Footer Placeholder 3"/>
          <p:cNvSpPr>
            <a:spLocks noGrp="1"/>
          </p:cNvSpPr>
          <p:nvPr>
            <p:ph type="ftr" sz="quarter" idx="10"/>
          </p:nvPr>
        </p:nvSpPr>
        <p:spPr>
          <a:noFill/>
        </p:spPr>
        <p:txBody>
          <a:bodyPr/>
          <a:lstStyle/>
          <a:p>
            <a:r>
              <a:rPr lang="en-US"/>
              <a:t>Cloud Computing: Theory and Practice.  Chapter 6</a:t>
            </a:r>
          </a:p>
        </p:txBody>
      </p:sp>
      <p:sp>
        <p:nvSpPr>
          <p:cNvPr id="21508" name="Slide Number Placeholder 4"/>
          <p:cNvSpPr>
            <a:spLocks noGrp="1"/>
          </p:cNvSpPr>
          <p:nvPr>
            <p:ph type="sldNum" sz="quarter" idx="11"/>
          </p:nvPr>
        </p:nvSpPr>
        <p:spPr>
          <a:noFill/>
        </p:spPr>
        <p:txBody>
          <a:bodyPr/>
          <a:lstStyle/>
          <a:p>
            <a:fld id="{46DDFF0A-B77D-415F-9D92-CD633A2B4DA1}" type="slidenum">
              <a:rPr lang="en-US" smtClean="0"/>
              <a:pPr/>
              <a:t>19</a:t>
            </a:fld>
            <a:endParaRPr lang="en-US" smtClean="0"/>
          </a:p>
        </p:txBody>
      </p:sp>
      <p:sp>
        <p:nvSpPr>
          <p:cNvPr id="21509" name="Date Placeholder 5"/>
          <p:cNvSpPr>
            <a:spLocks noGrp="1"/>
          </p:cNvSpPr>
          <p:nvPr>
            <p:ph type="dt" sz="quarter" idx="12"/>
          </p:nvPr>
        </p:nvSpPr>
        <p:spPr>
          <a:noFill/>
        </p:spPr>
        <p:txBody>
          <a:bodyPr/>
          <a:lstStyle/>
          <a:p>
            <a:r>
              <a:rPr lang="en-US"/>
              <a:t>Dan C. Marinescu</a:t>
            </a:r>
          </a:p>
        </p:txBody>
      </p:sp>
      <p:graphicFrame>
        <p:nvGraphicFramePr>
          <p:cNvPr id="21510" name="Object 2"/>
          <p:cNvGraphicFramePr>
            <a:graphicFrameLocks noChangeAspect="1"/>
          </p:cNvGraphicFramePr>
          <p:nvPr/>
        </p:nvGraphicFramePr>
        <p:xfrm>
          <a:off x="1216025" y="552450"/>
          <a:ext cx="6761163" cy="4038600"/>
        </p:xfrm>
        <a:graphic>
          <a:graphicData uri="http://schemas.openxmlformats.org/presentationml/2006/ole">
            <p:oleObj spid="_x0000_s21510" name="Visio" r:id="rId3" imgW="7590575" imgH="4533326" progId="Visio.Drawing.11">
              <p:embed/>
            </p:oleObj>
          </a:graphicData>
        </a:graphic>
      </p:graphicFrame>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5"/>
          <p:cNvSpPr>
            <a:spLocks noGrp="1"/>
          </p:cNvSpPr>
          <p:nvPr>
            <p:ph type="title"/>
          </p:nvPr>
        </p:nvSpPr>
        <p:spPr>
          <a:xfrm>
            <a:off x="447675" y="590550"/>
            <a:ext cx="8239125" cy="466725"/>
          </a:xfrm>
        </p:spPr>
        <p:txBody>
          <a:bodyPr/>
          <a:lstStyle/>
          <a:p>
            <a:r>
              <a:rPr lang="en-US" sz="3200" smtClean="0"/>
              <a:t>Contents</a:t>
            </a:r>
          </a:p>
        </p:txBody>
      </p:sp>
      <p:sp>
        <p:nvSpPr>
          <p:cNvPr id="4099" name="Content Placeholder 6"/>
          <p:cNvSpPr>
            <a:spLocks noGrp="1"/>
          </p:cNvSpPr>
          <p:nvPr>
            <p:ph idx="1"/>
          </p:nvPr>
        </p:nvSpPr>
        <p:spPr>
          <a:xfrm>
            <a:off x="685800" y="1323975"/>
            <a:ext cx="8229600" cy="4705350"/>
          </a:xfrm>
        </p:spPr>
        <p:txBody>
          <a:bodyPr/>
          <a:lstStyle/>
          <a:p>
            <a:pPr marL="0" indent="0"/>
            <a:r>
              <a:rPr lang="en-US" sz="2000" smtClean="0"/>
              <a:t>  Resource management  and scheduling.</a:t>
            </a:r>
          </a:p>
          <a:p>
            <a:pPr marL="0" indent="0"/>
            <a:r>
              <a:rPr lang="en-US" sz="2000" smtClean="0"/>
              <a:t>   Policies and mechanisms.</a:t>
            </a:r>
          </a:p>
          <a:p>
            <a:pPr marL="0" indent="0"/>
            <a:r>
              <a:rPr lang="en-US" sz="2000" smtClean="0"/>
              <a:t>   Applications of control theory to cloud resource allocation.</a:t>
            </a:r>
          </a:p>
          <a:p>
            <a:pPr marL="0" indent="0"/>
            <a:r>
              <a:rPr lang="en-US" sz="2000" smtClean="0"/>
              <a:t>   Stability of a two-level resource allocation architecture.</a:t>
            </a:r>
          </a:p>
          <a:p>
            <a:pPr marL="0" indent="0"/>
            <a:r>
              <a:rPr lang="en-US" sz="2000" smtClean="0"/>
              <a:t>   Proportional thresholding.</a:t>
            </a:r>
          </a:p>
          <a:p>
            <a:pPr marL="0" indent="0"/>
            <a:r>
              <a:rPr lang="en-US" sz="2000" smtClean="0"/>
              <a:t>   Coordinating power and performance management.</a:t>
            </a:r>
          </a:p>
          <a:p>
            <a:pPr marL="0" indent="0"/>
            <a:r>
              <a:rPr lang="en-US" sz="2000" smtClean="0"/>
              <a:t>    A utility-based model for cloud-based Web services.</a:t>
            </a:r>
          </a:p>
          <a:p>
            <a:pPr marL="0" indent="0"/>
            <a:r>
              <a:rPr lang="en-US" sz="2000" smtClean="0"/>
              <a:t>    Resource bundling and combinatorial auctions.</a:t>
            </a:r>
          </a:p>
          <a:p>
            <a:pPr marL="0" indent="0"/>
            <a:r>
              <a:rPr lang="en-US" sz="2000" smtClean="0"/>
              <a:t>    Scheduling algorithms.</a:t>
            </a:r>
          </a:p>
          <a:p>
            <a:pPr marL="0" indent="0"/>
            <a:r>
              <a:rPr lang="en-US" sz="2000" smtClean="0"/>
              <a:t>    Fair queuing.</a:t>
            </a:r>
          </a:p>
          <a:p>
            <a:pPr marL="0" indent="0"/>
            <a:r>
              <a:rPr lang="en-US" sz="2000" smtClean="0"/>
              <a:t>    Start-up fair queuing.</a:t>
            </a:r>
          </a:p>
          <a:p>
            <a:pPr marL="0" indent="0"/>
            <a:r>
              <a:rPr lang="en-US" sz="2000" smtClean="0"/>
              <a:t>    Borrowed virtual time.</a:t>
            </a:r>
          </a:p>
          <a:p>
            <a:pPr marL="0" indent="0"/>
            <a:r>
              <a:rPr lang="en-US" sz="2000" smtClean="0"/>
              <a:t>    Cloud scheduling subject to deadlines.</a:t>
            </a:r>
          </a:p>
        </p:txBody>
      </p:sp>
      <p:sp>
        <p:nvSpPr>
          <p:cNvPr id="4100" name="Footer Placeholder 3"/>
          <p:cNvSpPr>
            <a:spLocks noGrp="1"/>
          </p:cNvSpPr>
          <p:nvPr>
            <p:ph type="ftr" sz="quarter" idx="10"/>
          </p:nvPr>
        </p:nvSpPr>
        <p:spPr>
          <a:xfrm>
            <a:off x="2905125" y="6457950"/>
            <a:ext cx="3609975" cy="228600"/>
          </a:xfrm>
          <a:noFill/>
        </p:spPr>
        <p:txBody>
          <a:bodyPr/>
          <a:lstStyle/>
          <a:p>
            <a:r>
              <a:rPr lang="en-US"/>
              <a:t>Cloud Computing: Theory and Practice.  Chapter 6</a:t>
            </a:r>
          </a:p>
        </p:txBody>
      </p:sp>
      <p:sp>
        <p:nvSpPr>
          <p:cNvPr id="4101" name="Slide Number Placeholder 4"/>
          <p:cNvSpPr>
            <a:spLocks noGrp="1"/>
          </p:cNvSpPr>
          <p:nvPr>
            <p:ph type="sldNum" sz="quarter" idx="11"/>
          </p:nvPr>
        </p:nvSpPr>
        <p:spPr>
          <a:noFill/>
        </p:spPr>
        <p:txBody>
          <a:bodyPr/>
          <a:lstStyle/>
          <a:p>
            <a:fld id="{554CDC84-3E95-4BFD-848B-37F5473D1538}" type="slidenum">
              <a:rPr lang="en-US" smtClean="0"/>
              <a:pPr/>
              <a:t>2</a:t>
            </a:fld>
            <a:endParaRPr lang="en-US" smtClean="0"/>
          </a:p>
        </p:txBody>
      </p:sp>
      <p:sp>
        <p:nvSpPr>
          <p:cNvPr id="4102" name="Date Placeholder 7"/>
          <p:cNvSpPr>
            <a:spLocks noGrp="1"/>
          </p:cNvSpPr>
          <p:nvPr>
            <p:ph type="dt" sz="quarter" idx="12"/>
          </p:nvPr>
        </p:nvSpPr>
        <p:spPr>
          <a:noFill/>
        </p:spPr>
        <p:txBody>
          <a:bodyPr/>
          <a:lstStyle/>
          <a:p>
            <a:r>
              <a:rPr lang="en-US"/>
              <a:t>Dan C. Marinescu</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Content Placeholder 2"/>
          <p:cNvSpPr>
            <a:spLocks noGrp="1"/>
          </p:cNvSpPr>
          <p:nvPr>
            <p:ph idx="1"/>
          </p:nvPr>
        </p:nvSpPr>
        <p:spPr>
          <a:xfrm>
            <a:off x="866775" y="5248275"/>
            <a:ext cx="6229350" cy="1009650"/>
          </a:xfrm>
        </p:spPr>
        <p:txBody>
          <a:bodyPr/>
          <a:lstStyle/>
          <a:p>
            <a:pPr>
              <a:buFont typeface="Wingdings" pitchFamily="2" charset="2"/>
              <a:buNone/>
            </a:pPr>
            <a:r>
              <a:rPr lang="en-US" sz="1800" smtClean="0"/>
              <a:t>     (a) The utility function: </a:t>
            </a:r>
            <a:r>
              <a:rPr lang="en-US" sz="1800" i="1" smtClean="0"/>
              <a:t>v</a:t>
            </a:r>
            <a:r>
              <a:rPr lang="en-US" sz="1800" i="1" baseline="-25000" smtClean="0"/>
              <a:t>k</a:t>
            </a:r>
            <a:r>
              <a:rPr lang="en-US" sz="1800" smtClean="0"/>
              <a:t> the revenue (or the penalty) function of the  response time </a:t>
            </a:r>
            <a:r>
              <a:rPr lang="en-US" sz="1800" i="1" smtClean="0"/>
              <a:t>r</a:t>
            </a:r>
            <a:r>
              <a:rPr lang="en-US" sz="1800" i="1" baseline="-25000" smtClean="0"/>
              <a:t>k</a:t>
            </a:r>
            <a:r>
              <a:rPr lang="en-US" sz="1800" baseline="-25000" smtClean="0"/>
              <a:t> </a:t>
            </a:r>
            <a:r>
              <a:rPr lang="en-US" sz="1800" smtClean="0"/>
              <a:t>for a request of class </a:t>
            </a:r>
            <a:r>
              <a:rPr lang="en-US" sz="1800" i="1" smtClean="0"/>
              <a:t>k</a:t>
            </a:r>
            <a:r>
              <a:rPr lang="en-US" sz="1800" smtClean="0"/>
              <a:t>.</a:t>
            </a:r>
          </a:p>
          <a:p>
            <a:pPr>
              <a:buFont typeface="Wingdings" pitchFamily="2" charset="2"/>
              <a:buNone/>
            </a:pPr>
            <a:r>
              <a:rPr lang="en-US" sz="1800" smtClean="0"/>
              <a:t>     (b) A network of multiqueues.</a:t>
            </a:r>
          </a:p>
        </p:txBody>
      </p:sp>
      <p:sp>
        <p:nvSpPr>
          <p:cNvPr id="22531" name="Footer Placeholder 3"/>
          <p:cNvSpPr>
            <a:spLocks noGrp="1"/>
          </p:cNvSpPr>
          <p:nvPr>
            <p:ph type="ftr" sz="quarter" idx="10"/>
          </p:nvPr>
        </p:nvSpPr>
        <p:spPr>
          <a:noFill/>
        </p:spPr>
        <p:txBody>
          <a:bodyPr/>
          <a:lstStyle/>
          <a:p>
            <a:r>
              <a:rPr lang="en-US"/>
              <a:t>Cloud Computing: Theory and Practice.  Chapter 6</a:t>
            </a:r>
          </a:p>
        </p:txBody>
      </p:sp>
      <p:sp>
        <p:nvSpPr>
          <p:cNvPr id="22532" name="Slide Number Placeholder 4"/>
          <p:cNvSpPr>
            <a:spLocks noGrp="1"/>
          </p:cNvSpPr>
          <p:nvPr>
            <p:ph type="sldNum" sz="quarter" idx="11"/>
          </p:nvPr>
        </p:nvSpPr>
        <p:spPr>
          <a:noFill/>
        </p:spPr>
        <p:txBody>
          <a:bodyPr/>
          <a:lstStyle/>
          <a:p>
            <a:fld id="{10FDABA9-0C29-44C6-A8FA-91DF1BB87080}" type="slidenum">
              <a:rPr lang="en-US" smtClean="0"/>
              <a:pPr/>
              <a:t>20</a:t>
            </a:fld>
            <a:endParaRPr lang="en-US" smtClean="0"/>
          </a:p>
        </p:txBody>
      </p:sp>
      <p:sp>
        <p:nvSpPr>
          <p:cNvPr id="22533" name="Date Placeholder 5"/>
          <p:cNvSpPr>
            <a:spLocks noGrp="1"/>
          </p:cNvSpPr>
          <p:nvPr>
            <p:ph type="dt" sz="quarter" idx="12"/>
          </p:nvPr>
        </p:nvSpPr>
        <p:spPr>
          <a:noFill/>
        </p:spPr>
        <p:txBody>
          <a:bodyPr/>
          <a:lstStyle/>
          <a:p>
            <a:r>
              <a:rPr lang="en-US"/>
              <a:t>Dan C. Marinescu</a:t>
            </a:r>
          </a:p>
        </p:txBody>
      </p:sp>
      <p:graphicFrame>
        <p:nvGraphicFramePr>
          <p:cNvPr id="22534" name="Object 2"/>
          <p:cNvGraphicFramePr>
            <a:graphicFrameLocks noChangeAspect="1"/>
          </p:cNvGraphicFramePr>
          <p:nvPr/>
        </p:nvGraphicFramePr>
        <p:xfrm>
          <a:off x="1266825" y="419100"/>
          <a:ext cx="5551488" cy="4756150"/>
        </p:xfrm>
        <a:graphic>
          <a:graphicData uri="http://schemas.openxmlformats.org/presentationml/2006/ole">
            <p:oleObj spid="_x0000_s22534" name="Visio" r:id="rId3" imgW="7653176" imgH="6555849" progId="Visio.Drawing.11">
              <p:embed/>
            </p:oleObj>
          </a:graphicData>
        </a:graphic>
      </p:graphicFrame>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p:cNvSpPr>
            <a:spLocks noGrp="1"/>
          </p:cNvSpPr>
          <p:nvPr>
            <p:ph type="title"/>
          </p:nvPr>
        </p:nvSpPr>
        <p:spPr>
          <a:xfrm>
            <a:off x="457200" y="457200"/>
            <a:ext cx="8229600" cy="657225"/>
          </a:xfrm>
        </p:spPr>
        <p:txBody>
          <a:bodyPr/>
          <a:lstStyle/>
          <a:p>
            <a:r>
              <a:rPr lang="en-US" sz="2800" smtClean="0"/>
              <a:t>The model requires a large number of parameters</a:t>
            </a:r>
          </a:p>
        </p:txBody>
      </p:sp>
      <p:sp>
        <p:nvSpPr>
          <p:cNvPr id="23555" name="Footer Placeholder 3"/>
          <p:cNvSpPr>
            <a:spLocks noGrp="1"/>
          </p:cNvSpPr>
          <p:nvPr>
            <p:ph type="ftr" sz="quarter" idx="10"/>
          </p:nvPr>
        </p:nvSpPr>
        <p:spPr>
          <a:noFill/>
        </p:spPr>
        <p:txBody>
          <a:bodyPr/>
          <a:lstStyle/>
          <a:p>
            <a:r>
              <a:rPr lang="en-US"/>
              <a:t>Cloud Computing: Theory and Practice.  Chapter 6</a:t>
            </a:r>
          </a:p>
        </p:txBody>
      </p:sp>
      <p:sp>
        <p:nvSpPr>
          <p:cNvPr id="23556" name="Slide Number Placeholder 4"/>
          <p:cNvSpPr>
            <a:spLocks noGrp="1"/>
          </p:cNvSpPr>
          <p:nvPr>
            <p:ph type="sldNum" sz="quarter" idx="11"/>
          </p:nvPr>
        </p:nvSpPr>
        <p:spPr>
          <a:noFill/>
        </p:spPr>
        <p:txBody>
          <a:bodyPr/>
          <a:lstStyle/>
          <a:p>
            <a:fld id="{9227F3DE-3FE3-45E4-806D-9FC43F22BDB4}" type="slidenum">
              <a:rPr lang="en-US" smtClean="0"/>
              <a:pPr/>
              <a:t>21</a:t>
            </a:fld>
            <a:endParaRPr lang="en-US" smtClean="0"/>
          </a:p>
        </p:txBody>
      </p:sp>
      <p:sp>
        <p:nvSpPr>
          <p:cNvPr id="23557" name="Date Placeholder 5"/>
          <p:cNvSpPr>
            <a:spLocks noGrp="1"/>
          </p:cNvSpPr>
          <p:nvPr>
            <p:ph type="dt" sz="quarter" idx="12"/>
          </p:nvPr>
        </p:nvSpPr>
        <p:spPr>
          <a:noFill/>
        </p:spPr>
        <p:txBody>
          <a:bodyPr/>
          <a:lstStyle/>
          <a:p>
            <a:r>
              <a:rPr lang="en-US"/>
              <a:t>Dan C. Marinescu</a:t>
            </a:r>
          </a:p>
        </p:txBody>
      </p:sp>
      <p:pic>
        <p:nvPicPr>
          <p:cNvPr id="23558" name="Picture 2" descr="C:\CloudComputing\LectureNotesDecember6\Slides\snapshots\UtilityModel.PNG"/>
          <p:cNvPicPr>
            <a:picLocks noChangeAspect="1" noChangeArrowheads="1"/>
          </p:cNvPicPr>
          <p:nvPr/>
        </p:nvPicPr>
        <p:blipFill>
          <a:blip r:embed="rId2" cstate="print"/>
          <a:srcRect/>
          <a:stretch>
            <a:fillRect/>
          </a:stretch>
        </p:blipFill>
        <p:spPr bwMode="auto">
          <a:xfrm>
            <a:off x="731838" y="1333500"/>
            <a:ext cx="7905750" cy="4314825"/>
          </a:xfrm>
          <a:prstGeom prst="rect">
            <a:avLst/>
          </a:prstGeom>
          <a:noFill/>
          <a:ln w="9525">
            <a:noFill/>
            <a:miter lim="800000"/>
            <a:headEnd/>
            <a:tailEnd/>
          </a:ln>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p:cNvSpPr>
            <a:spLocks noGrp="1"/>
          </p:cNvSpPr>
          <p:nvPr>
            <p:ph type="title"/>
          </p:nvPr>
        </p:nvSpPr>
        <p:spPr/>
        <p:txBody>
          <a:bodyPr/>
          <a:lstStyle/>
          <a:p>
            <a:r>
              <a:rPr lang="en-US" sz="3200" smtClean="0"/>
              <a:t>Resource bundling</a:t>
            </a:r>
          </a:p>
        </p:txBody>
      </p:sp>
      <p:sp>
        <p:nvSpPr>
          <p:cNvPr id="24579" name="Content Placeholder 2"/>
          <p:cNvSpPr>
            <a:spLocks noGrp="1"/>
          </p:cNvSpPr>
          <p:nvPr>
            <p:ph idx="1"/>
          </p:nvPr>
        </p:nvSpPr>
        <p:spPr>
          <a:xfrm>
            <a:off x="561975" y="1295400"/>
            <a:ext cx="8458200" cy="4810125"/>
          </a:xfrm>
        </p:spPr>
        <p:txBody>
          <a:bodyPr/>
          <a:lstStyle/>
          <a:p>
            <a:r>
              <a:rPr lang="en-US" sz="2000" smtClean="0"/>
              <a:t>Resources in a cloud are allocated in bundles.</a:t>
            </a:r>
          </a:p>
          <a:p>
            <a:endParaRPr lang="en-US" sz="2000" smtClean="0"/>
          </a:p>
          <a:p>
            <a:r>
              <a:rPr lang="en-US" sz="2000" smtClean="0"/>
              <a:t>Users get maximum benefit from a specific combination of resources: CPU cycles, main memory, disk space, network bandwidth, and so on.</a:t>
            </a:r>
          </a:p>
          <a:p>
            <a:endParaRPr lang="en-US" sz="2000" smtClean="0"/>
          </a:p>
          <a:p>
            <a:r>
              <a:rPr lang="en-US" sz="2000" smtClean="0"/>
              <a:t>Resource bundling complicates traditional resource allocation models and has generated an interest in  economic models and, in particular, in auction algorithms.</a:t>
            </a:r>
          </a:p>
          <a:p>
            <a:endParaRPr lang="en-US" sz="2000" smtClean="0"/>
          </a:p>
          <a:p>
            <a:r>
              <a:rPr lang="en-US" sz="2000" smtClean="0"/>
              <a:t>The bidding process aims to optimize an objective function </a:t>
            </a:r>
            <a:r>
              <a:rPr lang="en-US" sz="2000" i="1" smtClean="0"/>
              <a:t>f(x,p)</a:t>
            </a:r>
            <a:r>
              <a:rPr lang="en-US" sz="2000" smtClean="0"/>
              <a:t>.</a:t>
            </a:r>
          </a:p>
          <a:p>
            <a:pPr>
              <a:buFont typeface="Wingdings" pitchFamily="2" charset="2"/>
              <a:buNone/>
            </a:pPr>
            <a:endParaRPr lang="en-US" sz="2000" smtClean="0"/>
          </a:p>
          <a:p>
            <a:r>
              <a:rPr lang="en-US" sz="2000" smtClean="0"/>
              <a:t>In the context of cloud computing, an auction is the allocation of resources to the highest bidder.</a:t>
            </a:r>
          </a:p>
          <a:p>
            <a:endParaRPr lang="en-US" sz="2000" smtClean="0"/>
          </a:p>
        </p:txBody>
      </p:sp>
      <p:sp>
        <p:nvSpPr>
          <p:cNvPr id="24580" name="Footer Placeholder 3"/>
          <p:cNvSpPr>
            <a:spLocks noGrp="1"/>
          </p:cNvSpPr>
          <p:nvPr>
            <p:ph type="ftr" sz="quarter" idx="10"/>
          </p:nvPr>
        </p:nvSpPr>
        <p:spPr>
          <a:noFill/>
        </p:spPr>
        <p:txBody>
          <a:bodyPr/>
          <a:lstStyle/>
          <a:p>
            <a:r>
              <a:rPr lang="en-US"/>
              <a:t>Cloud Computing: Theory and Practice.  Chapter 6</a:t>
            </a:r>
          </a:p>
        </p:txBody>
      </p:sp>
      <p:sp>
        <p:nvSpPr>
          <p:cNvPr id="24581" name="Slide Number Placeholder 4"/>
          <p:cNvSpPr>
            <a:spLocks noGrp="1"/>
          </p:cNvSpPr>
          <p:nvPr>
            <p:ph type="sldNum" sz="quarter" idx="11"/>
          </p:nvPr>
        </p:nvSpPr>
        <p:spPr>
          <a:noFill/>
        </p:spPr>
        <p:txBody>
          <a:bodyPr/>
          <a:lstStyle/>
          <a:p>
            <a:fld id="{5E1D1808-05E0-4F64-AF13-AB84428F1C9F}" type="slidenum">
              <a:rPr lang="en-US" smtClean="0"/>
              <a:pPr/>
              <a:t>22</a:t>
            </a:fld>
            <a:endParaRPr lang="en-US" smtClean="0"/>
          </a:p>
        </p:txBody>
      </p:sp>
      <p:sp>
        <p:nvSpPr>
          <p:cNvPr id="24582" name="Date Placeholder 5"/>
          <p:cNvSpPr>
            <a:spLocks noGrp="1"/>
          </p:cNvSpPr>
          <p:nvPr>
            <p:ph type="dt" sz="quarter" idx="12"/>
          </p:nvPr>
        </p:nvSpPr>
        <p:spPr>
          <a:noFill/>
        </p:spPr>
        <p:txBody>
          <a:bodyPr/>
          <a:lstStyle/>
          <a:p>
            <a:r>
              <a:rPr lang="en-US"/>
              <a:t>Dan C. Marinescu</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1"/>
          <p:cNvSpPr>
            <a:spLocks noGrp="1"/>
          </p:cNvSpPr>
          <p:nvPr>
            <p:ph type="title"/>
          </p:nvPr>
        </p:nvSpPr>
        <p:spPr>
          <a:xfrm>
            <a:off x="457200" y="457200"/>
            <a:ext cx="8229600" cy="704850"/>
          </a:xfrm>
        </p:spPr>
        <p:txBody>
          <a:bodyPr/>
          <a:lstStyle/>
          <a:p>
            <a:r>
              <a:rPr lang="en-US" sz="3200" smtClean="0"/>
              <a:t>Combinatorial auctions for cloud resources</a:t>
            </a:r>
          </a:p>
        </p:txBody>
      </p:sp>
      <p:sp>
        <p:nvSpPr>
          <p:cNvPr id="25603" name="Content Placeholder 2"/>
          <p:cNvSpPr>
            <a:spLocks noGrp="1"/>
          </p:cNvSpPr>
          <p:nvPr>
            <p:ph idx="1"/>
          </p:nvPr>
        </p:nvSpPr>
        <p:spPr>
          <a:xfrm>
            <a:off x="542925" y="1314450"/>
            <a:ext cx="8143875" cy="4552950"/>
          </a:xfrm>
        </p:spPr>
        <p:txBody>
          <a:bodyPr/>
          <a:lstStyle/>
          <a:p>
            <a:r>
              <a:rPr lang="en-US" sz="2000" smtClean="0"/>
              <a:t>Users provide bids for desirable bundles and the price they are willing to pay.</a:t>
            </a:r>
          </a:p>
          <a:p>
            <a:endParaRPr lang="en-US" sz="2000" smtClean="0"/>
          </a:p>
          <a:p>
            <a:r>
              <a:rPr lang="en-US" sz="2000" smtClean="0"/>
              <a:t>Prices and allocation are set as a result of an auction.</a:t>
            </a:r>
          </a:p>
          <a:p>
            <a:endParaRPr lang="en-US" sz="2000" smtClean="0"/>
          </a:p>
          <a:p>
            <a:r>
              <a:rPr lang="en-US" sz="2000" smtClean="0"/>
              <a:t>Ascending Clock Auction, (ASCA) </a:t>
            </a:r>
            <a:r>
              <a:rPr lang="en-US" sz="2000" smtClean="0">
                <a:sym typeface="Wingdings" pitchFamily="2" charset="2"/>
              </a:rPr>
              <a:t> the current price for each resource is represented by a “clock” seen by all participants at the auction.</a:t>
            </a:r>
            <a:r>
              <a:rPr lang="en-US" sz="2000" smtClean="0"/>
              <a:t>  </a:t>
            </a:r>
          </a:p>
          <a:p>
            <a:endParaRPr lang="en-US" sz="2000" smtClean="0"/>
          </a:p>
          <a:p>
            <a:r>
              <a:rPr lang="en-US" sz="2000" smtClean="0"/>
              <a:t>The algorithm involves user bidding in multiple rounds; to address this problem the </a:t>
            </a:r>
            <a:r>
              <a:rPr lang="en-US" sz="2000" u="sng" smtClean="0"/>
              <a:t>user proxies</a:t>
            </a:r>
            <a:r>
              <a:rPr lang="en-US" sz="2000" smtClean="0"/>
              <a:t> automatically adjust their demands on behalf of the actual bidders.</a:t>
            </a:r>
          </a:p>
        </p:txBody>
      </p:sp>
      <p:sp>
        <p:nvSpPr>
          <p:cNvPr id="25604" name="Footer Placeholder 3"/>
          <p:cNvSpPr>
            <a:spLocks noGrp="1"/>
          </p:cNvSpPr>
          <p:nvPr>
            <p:ph type="ftr" sz="quarter" idx="10"/>
          </p:nvPr>
        </p:nvSpPr>
        <p:spPr>
          <a:noFill/>
        </p:spPr>
        <p:txBody>
          <a:bodyPr/>
          <a:lstStyle/>
          <a:p>
            <a:r>
              <a:rPr lang="en-US"/>
              <a:t>Cloud Computing: Theory and Practice.  Chapter 6</a:t>
            </a:r>
          </a:p>
        </p:txBody>
      </p:sp>
      <p:sp>
        <p:nvSpPr>
          <p:cNvPr id="25605" name="Slide Number Placeholder 4"/>
          <p:cNvSpPr>
            <a:spLocks noGrp="1"/>
          </p:cNvSpPr>
          <p:nvPr>
            <p:ph type="sldNum" sz="quarter" idx="11"/>
          </p:nvPr>
        </p:nvSpPr>
        <p:spPr>
          <a:noFill/>
        </p:spPr>
        <p:txBody>
          <a:bodyPr/>
          <a:lstStyle/>
          <a:p>
            <a:fld id="{916E10DF-81C8-4E4E-9922-40BA0C91AEC9}" type="slidenum">
              <a:rPr lang="en-US" smtClean="0"/>
              <a:pPr/>
              <a:t>23</a:t>
            </a:fld>
            <a:endParaRPr lang="en-US" smtClean="0"/>
          </a:p>
        </p:txBody>
      </p:sp>
      <p:sp>
        <p:nvSpPr>
          <p:cNvPr id="25606" name="Date Placeholder 5"/>
          <p:cNvSpPr>
            <a:spLocks noGrp="1"/>
          </p:cNvSpPr>
          <p:nvPr>
            <p:ph type="dt" sz="quarter" idx="12"/>
          </p:nvPr>
        </p:nvSpPr>
        <p:spPr>
          <a:noFill/>
        </p:spPr>
        <p:txBody>
          <a:bodyPr/>
          <a:lstStyle/>
          <a:p>
            <a:r>
              <a:rPr lang="en-US"/>
              <a:t>Dan C. Marinescu</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Content Placeholder 2"/>
          <p:cNvSpPr>
            <a:spLocks noGrp="1"/>
          </p:cNvSpPr>
          <p:nvPr>
            <p:ph idx="1"/>
          </p:nvPr>
        </p:nvSpPr>
        <p:spPr>
          <a:xfrm>
            <a:off x="161925" y="4953000"/>
            <a:ext cx="8553450" cy="1228725"/>
          </a:xfrm>
        </p:spPr>
        <p:txBody>
          <a:bodyPr/>
          <a:lstStyle/>
          <a:p>
            <a:pPr>
              <a:buFont typeface="Wingdings" pitchFamily="2" charset="2"/>
              <a:buNone/>
            </a:pPr>
            <a:r>
              <a:rPr lang="en-US" sz="1800" smtClean="0"/>
              <a:t>     The schematics of the ASCA algorithm; to allow for a single round auction users are represented by proxies which place the bids </a:t>
            </a:r>
            <a:r>
              <a:rPr lang="en-US" sz="1800" i="1" smtClean="0"/>
              <a:t>x</a:t>
            </a:r>
            <a:r>
              <a:rPr lang="en-US" sz="1800" i="1" baseline="-25000" smtClean="0"/>
              <a:t>u</a:t>
            </a:r>
            <a:r>
              <a:rPr lang="en-US" sz="1800" i="1" smtClean="0"/>
              <a:t>(t)</a:t>
            </a:r>
            <a:r>
              <a:rPr lang="en-US" sz="1800" smtClean="0"/>
              <a:t>. The auctioneer determines if there is an excess demand and, in that case, it raises the price of resources for which the demand exceeds the supply and requests new bids.</a:t>
            </a:r>
          </a:p>
        </p:txBody>
      </p:sp>
      <p:sp>
        <p:nvSpPr>
          <p:cNvPr id="26627" name="Footer Placeholder 3"/>
          <p:cNvSpPr>
            <a:spLocks noGrp="1"/>
          </p:cNvSpPr>
          <p:nvPr>
            <p:ph type="ftr" sz="quarter" idx="10"/>
          </p:nvPr>
        </p:nvSpPr>
        <p:spPr>
          <a:noFill/>
        </p:spPr>
        <p:txBody>
          <a:bodyPr/>
          <a:lstStyle/>
          <a:p>
            <a:r>
              <a:rPr lang="en-US"/>
              <a:t>Cloud Computing: Theory and Practice.  Chapter 6</a:t>
            </a:r>
          </a:p>
        </p:txBody>
      </p:sp>
      <p:sp>
        <p:nvSpPr>
          <p:cNvPr id="26628" name="Slide Number Placeholder 4"/>
          <p:cNvSpPr>
            <a:spLocks noGrp="1"/>
          </p:cNvSpPr>
          <p:nvPr>
            <p:ph type="sldNum" sz="quarter" idx="11"/>
          </p:nvPr>
        </p:nvSpPr>
        <p:spPr>
          <a:noFill/>
        </p:spPr>
        <p:txBody>
          <a:bodyPr/>
          <a:lstStyle/>
          <a:p>
            <a:fld id="{91F8DB06-2CB2-4E20-97AD-DDD6D35624F1}" type="slidenum">
              <a:rPr lang="en-US" smtClean="0"/>
              <a:pPr/>
              <a:t>24</a:t>
            </a:fld>
            <a:endParaRPr lang="en-US" smtClean="0"/>
          </a:p>
        </p:txBody>
      </p:sp>
      <p:sp>
        <p:nvSpPr>
          <p:cNvPr id="26629" name="Date Placeholder 5"/>
          <p:cNvSpPr>
            <a:spLocks noGrp="1"/>
          </p:cNvSpPr>
          <p:nvPr>
            <p:ph type="dt" sz="quarter" idx="12"/>
          </p:nvPr>
        </p:nvSpPr>
        <p:spPr>
          <a:noFill/>
        </p:spPr>
        <p:txBody>
          <a:bodyPr/>
          <a:lstStyle/>
          <a:p>
            <a:r>
              <a:rPr lang="en-US"/>
              <a:t>Dan C. Marinescu</a:t>
            </a:r>
          </a:p>
        </p:txBody>
      </p:sp>
      <p:graphicFrame>
        <p:nvGraphicFramePr>
          <p:cNvPr id="26630" name="Object 2"/>
          <p:cNvGraphicFramePr>
            <a:graphicFrameLocks noChangeAspect="1"/>
          </p:cNvGraphicFramePr>
          <p:nvPr/>
        </p:nvGraphicFramePr>
        <p:xfrm>
          <a:off x="1770063" y="481013"/>
          <a:ext cx="5165725" cy="4410075"/>
        </p:xfrm>
        <a:graphic>
          <a:graphicData uri="http://schemas.openxmlformats.org/presentationml/2006/ole">
            <p:oleObj spid="_x0000_s26630" name="Visio" r:id="rId3" imgW="5165305" imgH="4410023" progId="Visio.Drawing.11">
              <p:embed/>
            </p:oleObj>
          </a:graphicData>
        </a:graphic>
      </p:graphicFrame>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1"/>
          <p:cNvSpPr>
            <a:spLocks noGrp="1"/>
          </p:cNvSpPr>
          <p:nvPr>
            <p:ph type="title"/>
          </p:nvPr>
        </p:nvSpPr>
        <p:spPr>
          <a:xfrm>
            <a:off x="457200" y="457200"/>
            <a:ext cx="8229600" cy="742950"/>
          </a:xfrm>
        </p:spPr>
        <p:txBody>
          <a:bodyPr/>
          <a:lstStyle/>
          <a:p>
            <a:r>
              <a:rPr lang="en-US" sz="3200" smtClean="0"/>
              <a:t>Pricing and allocation algorithms</a:t>
            </a:r>
          </a:p>
        </p:txBody>
      </p:sp>
      <p:sp>
        <p:nvSpPr>
          <p:cNvPr id="27651" name="Content Placeholder 2"/>
          <p:cNvSpPr>
            <a:spLocks noGrp="1"/>
          </p:cNvSpPr>
          <p:nvPr>
            <p:ph idx="1"/>
          </p:nvPr>
        </p:nvSpPr>
        <p:spPr>
          <a:xfrm>
            <a:off x="390525" y="1228725"/>
            <a:ext cx="8258175" cy="5038725"/>
          </a:xfrm>
        </p:spPr>
        <p:txBody>
          <a:bodyPr/>
          <a:lstStyle/>
          <a:p>
            <a:r>
              <a:rPr lang="en-US" sz="2000" smtClean="0"/>
              <a:t>A pricing and allocation algorithm partitions the set of users in two disjoint sets, winners and losers.</a:t>
            </a:r>
          </a:p>
          <a:p>
            <a:r>
              <a:rPr lang="en-US" sz="2000" smtClean="0"/>
              <a:t>Desirable properties of a pricing algorithm:</a:t>
            </a:r>
          </a:p>
          <a:p>
            <a:pPr lvl="1"/>
            <a:r>
              <a:rPr lang="en-US" sz="1800" smtClean="0"/>
              <a:t>Be computationally tractable; traditional combinatorial auction algorithms e.g., Vickey-Clarke-Groves (VLG) are not computationally tractable.</a:t>
            </a:r>
          </a:p>
          <a:p>
            <a:pPr lvl="1"/>
            <a:r>
              <a:rPr lang="en-US" sz="1800" smtClean="0"/>
              <a:t>Scale well - given the scale of the system and the number of requests for service, scalability is a necessary condition.</a:t>
            </a:r>
          </a:p>
          <a:p>
            <a:pPr lvl="1"/>
            <a:r>
              <a:rPr lang="en-US" sz="1800" smtClean="0"/>
              <a:t>Be objective - partitioning in winners and losers should only be based on the price of a user's bid; if the price exceeds the threshold then the user is a winner, otherwise the user is a loser.</a:t>
            </a:r>
          </a:p>
          <a:p>
            <a:pPr lvl="1"/>
            <a:r>
              <a:rPr lang="en-US" sz="1800" smtClean="0"/>
              <a:t>Be fair - make sure that the prices are  uniform, all winners within a given resource pool pay the same price.</a:t>
            </a:r>
          </a:p>
          <a:p>
            <a:pPr lvl="1"/>
            <a:r>
              <a:rPr lang="en-US" sz="1800" smtClean="0"/>
              <a:t>Indicate clearly at the end of the auction the unit prices for each resource pool.</a:t>
            </a:r>
          </a:p>
          <a:p>
            <a:pPr lvl="1"/>
            <a:r>
              <a:rPr lang="en-US" sz="1800" smtClean="0"/>
              <a:t>Indicate clearly to all participants the relationship between the supply and the demand in the system.</a:t>
            </a:r>
          </a:p>
        </p:txBody>
      </p:sp>
      <p:sp>
        <p:nvSpPr>
          <p:cNvPr id="27652" name="Footer Placeholder 3"/>
          <p:cNvSpPr>
            <a:spLocks noGrp="1"/>
          </p:cNvSpPr>
          <p:nvPr>
            <p:ph type="ftr" sz="quarter" idx="10"/>
          </p:nvPr>
        </p:nvSpPr>
        <p:spPr>
          <a:noFill/>
        </p:spPr>
        <p:txBody>
          <a:bodyPr/>
          <a:lstStyle/>
          <a:p>
            <a:r>
              <a:rPr lang="en-US"/>
              <a:t>Cloud Computing: Theory and Practice.  Chapter 6</a:t>
            </a:r>
          </a:p>
        </p:txBody>
      </p:sp>
      <p:sp>
        <p:nvSpPr>
          <p:cNvPr id="27653" name="Slide Number Placeholder 4"/>
          <p:cNvSpPr>
            <a:spLocks noGrp="1"/>
          </p:cNvSpPr>
          <p:nvPr>
            <p:ph type="sldNum" sz="quarter" idx="11"/>
          </p:nvPr>
        </p:nvSpPr>
        <p:spPr>
          <a:noFill/>
        </p:spPr>
        <p:txBody>
          <a:bodyPr/>
          <a:lstStyle/>
          <a:p>
            <a:fld id="{11150501-94F7-44C4-8CB1-29A25BBD3E79}" type="slidenum">
              <a:rPr lang="en-US" smtClean="0"/>
              <a:pPr/>
              <a:t>25</a:t>
            </a:fld>
            <a:endParaRPr lang="en-US" smtClean="0"/>
          </a:p>
        </p:txBody>
      </p:sp>
      <p:sp>
        <p:nvSpPr>
          <p:cNvPr id="27654" name="Date Placeholder 5"/>
          <p:cNvSpPr>
            <a:spLocks noGrp="1"/>
          </p:cNvSpPr>
          <p:nvPr>
            <p:ph type="dt" sz="quarter" idx="12"/>
          </p:nvPr>
        </p:nvSpPr>
        <p:spPr>
          <a:noFill/>
        </p:spPr>
        <p:txBody>
          <a:bodyPr/>
          <a:lstStyle/>
          <a:p>
            <a:r>
              <a:rPr lang="en-US"/>
              <a:t>Dan C. Marinescu</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le 1"/>
          <p:cNvSpPr>
            <a:spLocks noGrp="1"/>
          </p:cNvSpPr>
          <p:nvPr>
            <p:ph type="title"/>
          </p:nvPr>
        </p:nvSpPr>
        <p:spPr>
          <a:xfrm>
            <a:off x="457200" y="457200"/>
            <a:ext cx="8229600" cy="676275"/>
          </a:xfrm>
        </p:spPr>
        <p:txBody>
          <a:bodyPr/>
          <a:lstStyle/>
          <a:p>
            <a:r>
              <a:rPr lang="en-US" sz="3200" smtClean="0"/>
              <a:t>Cloud scheduling algorithms</a:t>
            </a:r>
          </a:p>
        </p:txBody>
      </p:sp>
      <p:sp>
        <p:nvSpPr>
          <p:cNvPr id="28675" name="Content Placeholder 2"/>
          <p:cNvSpPr>
            <a:spLocks noGrp="1"/>
          </p:cNvSpPr>
          <p:nvPr>
            <p:ph idx="1"/>
          </p:nvPr>
        </p:nvSpPr>
        <p:spPr>
          <a:xfrm>
            <a:off x="533400" y="1285875"/>
            <a:ext cx="8153400" cy="4772025"/>
          </a:xfrm>
        </p:spPr>
        <p:txBody>
          <a:bodyPr/>
          <a:lstStyle/>
          <a:p>
            <a:r>
              <a:rPr lang="en-US" sz="2000" smtClean="0"/>
              <a:t>Scheduling </a:t>
            </a:r>
            <a:r>
              <a:rPr lang="en-US" sz="2000" smtClean="0">
                <a:sym typeface="Wingdings" pitchFamily="2" charset="2"/>
              </a:rPr>
              <a:t></a:t>
            </a:r>
            <a:r>
              <a:rPr lang="en-US" sz="2000" smtClean="0"/>
              <a:t> responsible for resource sharing at several levels:</a:t>
            </a:r>
          </a:p>
          <a:p>
            <a:pPr lvl="1"/>
            <a:r>
              <a:rPr lang="en-US" sz="1800" smtClean="0"/>
              <a:t>A server can be shared among several virtual machines. </a:t>
            </a:r>
          </a:p>
          <a:p>
            <a:pPr lvl="1"/>
            <a:r>
              <a:rPr lang="en-US" sz="1800" smtClean="0"/>
              <a:t>A virtual machine could support several applications.</a:t>
            </a:r>
          </a:p>
          <a:p>
            <a:pPr lvl="1"/>
            <a:r>
              <a:rPr lang="en-US" sz="1800" smtClean="0"/>
              <a:t>An application may consist of multiple threads.</a:t>
            </a:r>
          </a:p>
          <a:p>
            <a:r>
              <a:rPr lang="en-US" sz="2000" smtClean="0"/>
              <a:t>A scheduling algorithm should  be efficient, fair, and starvation-free.</a:t>
            </a:r>
          </a:p>
          <a:p>
            <a:r>
              <a:rPr lang="en-US" sz="2000" smtClean="0"/>
              <a:t>The objectives of a scheduler:</a:t>
            </a:r>
          </a:p>
          <a:p>
            <a:pPr lvl="1"/>
            <a:r>
              <a:rPr lang="en-US" sz="1800" smtClean="0"/>
              <a:t>Batch system </a:t>
            </a:r>
            <a:r>
              <a:rPr lang="en-US" sz="1800" smtClean="0">
                <a:sym typeface="Wingdings" pitchFamily="2" charset="2"/>
              </a:rPr>
              <a:t>  maximize throughput  and  minimize turnaround time.</a:t>
            </a:r>
          </a:p>
          <a:p>
            <a:pPr lvl="1"/>
            <a:r>
              <a:rPr lang="en-US" sz="1800" smtClean="0"/>
              <a:t>Real-time system </a:t>
            </a:r>
            <a:r>
              <a:rPr lang="en-US" sz="1800" smtClean="0">
                <a:sym typeface="Wingdings" pitchFamily="2" charset="2"/>
              </a:rPr>
              <a:t> </a:t>
            </a:r>
            <a:r>
              <a:rPr lang="en-US" sz="1800" smtClean="0"/>
              <a:t>meet the deadlines and be predictable.</a:t>
            </a:r>
          </a:p>
          <a:p>
            <a:r>
              <a:rPr lang="en-US" sz="2000" smtClean="0"/>
              <a:t>Best-effort:  batch applications and analytics.</a:t>
            </a:r>
          </a:p>
          <a:p>
            <a:r>
              <a:rPr lang="en-US" sz="2000" smtClean="0"/>
              <a:t>Common algorithms for </a:t>
            </a:r>
            <a:r>
              <a:rPr lang="en-US" sz="2000" u="sng" smtClean="0"/>
              <a:t>best effort </a:t>
            </a:r>
            <a:r>
              <a:rPr lang="en-US" sz="2000" smtClean="0"/>
              <a:t>applications:</a:t>
            </a:r>
          </a:p>
          <a:p>
            <a:pPr lvl="1"/>
            <a:r>
              <a:rPr lang="en-US" sz="1800" smtClean="0"/>
              <a:t>Round-robin. </a:t>
            </a:r>
          </a:p>
          <a:p>
            <a:pPr lvl="1"/>
            <a:r>
              <a:rPr lang="en-US" sz="1800" smtClean="0"/>
              <a:t>First-Come-First-Serve (FCFS). </a:t>
            </a:r>
          </a:p>
          <a:p>
            <a:pPr lvl="1"/>
            <a:r>
              <a:rPr lang="en-US" sz="1800" smtClean="0"/>
              <a:t>Shortest-Job-First (SJF). </a:t>
            </a:r>
          </a:p>
          <a:p>
            <a:pPr lvl="1"/>
            <a:r>
              <a:rPr lang="en-US" sz="1800" smtClean="0"/>
              <a:t>Priority  algorithms.</a:t>
            </a:r>
          </a:p>
        </p:txBody>
      </p:sp>
      <p:sp>
        <p:nvSpPr>
          <p:cNvPr id="28676" name="Footer Placeholder 3"/>
          <p:cNvSpPr>
            <a:spLocks noGrp="1"/>
          </p:cNvSpPr>
          <p:nvPr>
            <p:ph type="ftr" sz="quarter" idx="10"/>
          </p:nvPr>
        </p:nvSpPr>
        <p:spPr>
          <a:noFill/>
        </p:spPr>
        <p:txBody>
          <a:bodyPr/>
          <a:lstStyle/>
          <a:p>
            <a:r>
              <a:rPr lang="en-US"/>
              <a:t>Cloud Computing: Theory and Practice.  Chapter 6</a:t>
            </a:r>
          </a:p>
        </p:txBody>
      </p:sp>
      <p:sp>
        <p:nvSpPr>
          <p:cNvPr id="28677" name="Slide Number Placeholder 4"/>
          <p:cNvSpPr>
            <a:spLocks noGrp="1"/>
          </p:cNvSpPr>
          <p:nvPr>
            <p:ph type="sldNum" sz="quarter" idx="11"/>
          </p:nvPr>
        </p:nvSpPr>
        <p:spPr>
          <a:noFill/>
        </p:spPr>
        <p:txBody>
          <a:bodyPr/>
          <a:lstStyle/>
          <a:p>
            <a:fld id="{310F7FEB-08FD-4A67-A595-9CC9CF914A3E}" type="slidenum">
              <a:rPr lang="en-US" smtClean="0"/>
              <a:pPr/>
              <a:t>26</a:t>
            </a:fld>
            <a:endParaRPr lang="en-US" smtClean="0"/>
          </a:p>
        </p:txBody>
      </p:sp>
      <p:sp>
        <p:nvSpPr>
          <p:cNvPr id="28678" name="Date Placeholder 5"/>
          <p:cNvSpPr>
            <a:spLocks noGrp="1"/>
          </p:cNvSpPr>
          <p:nvPr>
            <p:ph type="dt" sz="quarter" idx="12"/>
          </p:nvPr>
        </p:nvSpPr>
        <p:spPr>
          <a:noFill/>
        </p:spPr>
        <p:txBody>
          <a:bodyPr/>
          <a:lstStyle/>
          <a:p>
            <a:r>
              <a:rPr lang="en-US"/>
              <a:t>Dan C. Marinescu</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1"/>
          <p:cNvSpPr>
            <a:spLocks noGrp="1"/>
          </p:cNvSpPr>
          <p:nvPr>
            <p:ph type="title"/>
          </p:nvPr>
        </p:nvSpPr>
        <p:spPr>
          <a:xfrm>
            <a:off x="457200" y="457200"/>
            <a:ext cx="8229600" cy="666750"/>
          </a:xfrm>
        </p:spPr>
        <p:txBody>
          <a:bodyPr/>
          <a:lstStyle/>
          <a:p>
            <a:r>
              <a:rPr lang="en-US" sz="3200" smtClean="0"/>
              <a:t>Cloud scheduling algorithms (cont’d)</a:t>
            </a:r>
          </a:p>
        </p:txBody>
      </p:sp>
      <p:sp>
        <p:nvSpPr>
          <p:cNvPr id="29699" name="Content Placeholder 2"/>
          <p:cNvSpPr>
            <a:spLocks noGrp="1"/>
          </p:cNvSpPr>
          <p:nvPr>
            <p:ph idx="1"/>
          </p:nvPr>
        </p:nvSpPr>
        <p:spPr>
          <a:xfrm>
            <a:off x="638175" y="1571625"/>
            <a:ext cx="8324850" cy="4295775"/>
          </a:xfrm>
        </p:spPr>
        <p:txBody>
          <a:bodyPr/>
          <a:lstStyle/>
          <a:p>
            <a:r>
              <a:rPr lang="en-US" sz="2000" smtClean="0"/>
              <a:t>Multimedia applications (e.g., audio and video streaming) </a:t>
            </a:r>
          </a:p>
          <a:p>
            <a:pPr lvl="1"/>
            <a:r>
              <a:rPr lang="en-US" sz="1800" smtClean="0"/>
              <a:t>Have soft real-time constraints. </a:t>
            </a:r>
          </a:p>
          <a:p>
            <a:pPr lvl="1"/>
            <a:r>
              <a:rPr lang="en-US" sz="1800" smtClean="0"/>
              <a:t>Require statistically guaranteed maximum delay and throughput.</a:t>
            </a:r>
          </a:p>
          <a:p>
            <a:r>
              <a:rPr lang="en-US" sz="2000" smtClean="0"/>
              <a:t>Real-time  applications have hard real-time constraints.</a:t>
            </a:r>
          </a:p>
          <a:p>
            <a:r>
              <a:rPr lang="en-US" sz="2000" smtClean="0"/>
              <a:t>Scheduling algorithms for real-time applications:</a:t>
            </a:r>
          </a:p>
          <a:p>
            <a:pPr lvl="1"/>
            <a:r>
              <a:rPr lang="en-US" sz="1800" smtClean="0"/>
              <a:t>Earliest Deadline First (EDF).</a:t>
            </a:r>
          </a:p>
          <a:p>
            <a:pPr lvl="1"/>
            <a:r>
              <a:rPr lang="en-US" sz="1800" smtClean="0"/>
              <a:t>Rate Monotonic Algorithms (RMA).</a:t>
            </a:r>
          </a:p>
          <a:p>
            <a:r>
              <a:rPr lang="en-US" sz="2000" smtClean="0"/>
              <a:t>Algorithms for integrated scheduling of several classes of applications:</a:t>
            </a:r>
          </a:p>
          <a:p>
            <a:pPr lvl="1"/>
            <a:r>
              <a:rPr lang="en-US" sz="1800" smtClean="0"/>
              <a:t>Resource Allocation/Dispatching (RAD) .</a:t>
            </a:r>
          </a:p>
          <a:p>
            <a:pPr lvl="1"/>
            <a:r>
              <a:rPr lang="en-US" sz="1800" smtClean="0"/>
              <a:t>Rate-Based Earliest Deadline (RBED).</a:t>
            </a:r>
          </a:p>
          <a:p>
            <a:pPr lvl="1"/>
            <a:endParaRPr lang="en-US" sz="1800" smtClean="0"/>
          </a:p>
          <a:p>
            <a:endParaRPr lang="en-US" sz="2200" smtClean="0"/>
          </a:p>
        </p:txBody>
      </p:sp>
      <p:sp>
        <p:nvSpPr>
          <p:cNvPr id="29700" name="Footer Placeholder 3"/>
          <p:cNvSpPr>
            <a:spLocks noGrp="1"/>
          </p:cNvSpPr>
          <p:nvPr>
            <p:ph type="ftr" sz="quarter" idx="10"/>
          </p:nvPr>
        </p:nvSpPr>
        <p:spPr>
          <a:noFill/>
        </p:spPr>
        <p:txBody>
          <a:bodyPr/>
          <a:lstStyle/>
          <a:p>
            <a:r>
              <a:rPr lang="en-US"/>
              <a:t>Cloud Computing: Theory and Practice.  Chapter 6</a:t>
            </a:r>
          </a:p>
        </p:txBody>
      </p:sp>
      <p:sp>
        <p:nvSpPr>
          <p:cNvPr id="29701" name="Slide Number Placeholder 4"/>
          <p:cNvSpPr>
            <a:spLocks noGrp="1"/>
          </p:cNvSpPr>
          <p:nvPr>
            <p:ph type="sldNum" sz="quarter" idx="11"/>
          </p:nvPr>
        </p:nvSpPr>
        <p:spPr>
          <a:noFill/>
        </p:spPr>
        <p:txBody>
          <a:bodyPr/>
          <a:lstStyle/>
          <a:p>
            <a:fld id="{6814F108-4E08-46C0-B212-B80E8725EB0C}" type="slidenum">
              <a:rPr lang="en-US" smtClean="0"/>
              <a:pPr/>
              <a:t>27</a:t>
            </a:fld>
            <a:endParaRPr lang="en-US" smtClean="0"/>
          </a:p>
        </p:txBody>
      </p:sp>
      <p:sp>
        <p:nvSpPr>
          <p:cNvPr id="29702" name="Date Placeholder 5"/>
          <p:cNvSpPr>
            <a:spLocks noGrp="1"/>
          </p:cNvSpPr>
          <p:nvPr>
            <p:ph type="dt" sz="quarter" idx="12"/>
          </p:nvPr>
        </p:nvSpPr>
        <p:spPr>
          <a:noFill/>
        </p:spPr>
        <p:txBody>
          <a:bodyPr/>
          <a:lstStyle/>
          <a:p>
            <a:r>
              <a:rPr lang="en-US"/>
              <a:t>Dan C. Marinescu</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Content Placeholder 2"/>
          <p:cNvSpPr>
            <a:spLocks noGrp="1"/>
          </p:cNvSpPr>
          <p:nvPr>
            <p:ph idx="1"/>
          </p:nvPr>
        </p:nvSpPr>
        <p:spPr>
          <a:xfrm>
            <a:off x="209550" y="4610100"/>
            <a:ext cx="8696325" cy="2247900"/>
          </a:xfrm>
        </p:spPr>
        <p:txBody>
          <a:bodyPr/>
          <a:lstStyle/>
          <a:p>
            <a:pPr>
              <a:buFont typeface="Wingdings" pitchFamily="2" charset="2"/>
              <a:buNone/>
            </a:pPr>
            <a:r>
              <a:rPr lang="en-US" sz="1800" smtClean="0"/>
              <a:t>   </a:t>
            </a:r>
            <a:r>
              <a:rPr lang="en-US" sz="1600" smtClean="0"/>
              <a:t>      </a:t>
            </a:r>
            <a:r>
              <a:rPr lang="en-US" sz="1600" u="sng" smtClean="0"/>
              <a:t>Best-effort policies</a:t>
            </a:r>
            <a:r>
              <a:rPr lang="en-US" sz="1600" smtClean="0"/>
              <a:t>  </a:t>
            </a:r>
            <a:r>
              <a:rPr lang="en-US" sz="1600" smtClean="0">
                <a:sym typeface="Wingdings" pitchFamily="2" charset="2"/>
              </a:rPr>
              <a:t> </a:t>
            </a:r>
            <a:r>
              <a:rPr lang="en-US" sz="1600" smtClean="0"/>
              <a:t>do not impose requirements regarding either the amount of </a:t>
            </a:r>
          </a:p>
          <a:p>
            <a:pPr>
              <a:buFont typeface="Wingdings" pitchFamily="2" charset="2"/>
              <a:buNone/>
            </a:pPr>
            <a:r>
              <a:rPr lang="en-US" sz="1600" smtClean="0"/>
              <a:t>            resources allocated to an application, or the timing when an application is scheduled.  </a:t>
            </a:r>
          </a:p>
          <a:p>
            <a:pPr>
              <a:buFont typeface="Wingdings" pitchFamily="2" charset="2"/>
              <a:buNone/>
            </a:pPr>
            <a:r>
              <a:rPr lang="en-US" sz="1600" smtClean="0"/>
              <a:t>         </a:t>
            </a:r>
            <a:r>
              <a:rPr lang="en-US" sz="1600" u="sng" smtClean="0"/>
              <a:t>Soft-requirements policies </a:t>
            </a:r>
            <a:r>
              <a:rPr lang="en-US" sz="1600" smtClean="0"/>
              <a:t> </a:t>
            </a:r>
            <a:r>
              <a:rPr lang="en-US" sz="1600" smtClean="0">
                <a:sym typeface="Wingdings" pitchFamily="2" charset="2"/>
              </a:rPr>
              <a:t>  </a:t>
            </a:r>
            <a:r>
              <a:rPr lang="en-US" sz="1600" smtClean="0"/>
              <a:t>require statistically guaranteed amounts and</a:t>
            </a:r>
          </a:p>
          <a:p>
            <a:pPr>
              <a:buFont typeface="Wingdings" pitchFamily="2" charset="2"/>
              <a:buNone/>
            </a:pPr>
            <a:r>
              <a:rPr lang="en-US" sz="1600" smtClean="0"/>
              <a:t>             timing constraints</a:t>
            </a:r>
          </a:p>
          <a:p>
            <a:pPr>
              <a:buFont typeface="Wingdings" pitchFamily="2" charset="2"/>
              <a:buNone/>
            </a:pPr>
            <a:r>
              <a:rPr lang="en-US" sz="1600" smtClean="0"/>
              <a:t>         </a:t>
            </a:r>
            <a:r>
              <a:rPr lang="en-US" sz="1600" u="sng" smtClean="0"/>
              <a:t>Hard-requirements policies </a:t>
            </a:r>
            <a:r>
              <a:rPr lang="en-US" sz="1600" smtClean="0">
                <a:sym typeface="Wingdings" pitchFamily="2" charset="2"/>
              </a:rPr>
              <a:t> </a:t>
            </a:r>
            <a:r>
              <a:rPr lang="en-US" sz="1600" smtClean="0"/>
              <a:t>demand strict timing and precise amounts of resources.</a:t>
            </a:r>
          </a:p>
        </p:txBody>
      </p:sp>
      <p:sp>
        <p:nvSpPr>
          <p:cNvPr id="30723" name="Footer Placeholder 3"/>
          <p:cNvSpPr>
            <a:spLocks noGrp="1"/>
          </p:cNvSpPr>
          <p:nvPr>
            <p:ph type="ftr" sz="quarter" idx="10"/>
          </p:nvPr>
        </p:nvSpPr>
        <p:spPr>
          <a:noFill/>
        </p:spPr>
        <p:txBody>
          <a:bodyPr/>
          <a:lstStyle/>
          <a:p>
            <a:r>
              <a:rPr lang="en-US"/>
              <a:t>Cloud Computing: Theory and Practice.  Chapter 6</a:t>
            </a:r>
          </a:p>
        </p:txBody>
      </p:sp>
      <p:sp>
        <p:nvSpPr>
          <p:cNvPr id="30724" name="Slide Number Placeholder 4"/>
          <p:cNvSpPr>
            <a:spLocks noGrp="1"/>
          </p:cNvSpPr>
          <p:nvPr>
            <p:ph type="sldNum" sz="quarter" idx="11"/>
          </p:nvPr>
        </p:nvSpPr>
        <p:spPr>
          <a:noFill/>
        </p:spPr>
        <p:txBody>
          <a:bodyPr/>
          <a:lstStyle/>
          <a:p>
            <a:fld id="{1E47A123-DB50-416D-8E16-E466604F059A}" type="slidenum">
              <a:rPr lang="en-US" smtClean="0"/>
              <a:pPr/>
              <a:t>28</a:t>
            </a:fld>
            <a:endParaRPr lang="en-US" smtClean="0"/>
          </a:p>
        </p:txBody>
      </p:sp>
      <p:sp>
        <p:nvSpPr>
          <p:cNvPr id="30725" name="Date Placeholder 5"/>
          <p:cNvSpPr>
            <a:spLocks noGrp="1"/>
          </p:cNvSpPr>
          <p:nvPr>
            <p:ph type="dt" sz="quarter" idx="12"/>
          </p:nvPr>
        </p:nvSpPr>
        <p:spPr>
          <a:noFill/>
        </p:spPr>
        <p:txBody>
          <a:bodyPr/>
          <a:lstStyle/>
          <a:p>
            <a:r>
              <a:rPr lang="en-US"/>
              <a:t>Dan C. Marinescu</a:t>
            </a:r>
          </a:p>
        </p:txBody>
      </p:sp>
      <p:graphicFrame>
        <p:nvGraphicFramePr>
          <p:cNvPr id="30726" name="Object 2"/>
          <p:cNvGraphicFramePr>
            <a:graphicFrameLocks noChangeAspect="1"/>
          </p:cNvGraphicFramePr>
          <p:nvPr/>
        </p:nvGraphicFramePr>
        <p:xfrm>
          <a:off x="1790700" y="414338"/>
          <a:ext cx="5062538" cy="4187825"/>
        </p:xfrm>
        <a:graphic>
          <a:graphicData uri="http://schemas.openxmlformats.org/presentationml/2006/ole">
            <p:oleObj spid="_x0000_s30726" name="Visio" r:id="rId3" imgW="7095041" imgH="5868874" progId="Visio.Drawing.11">
              <p:embed/>
            </p:oleObj>
          </a:graphicData>
        </a:graphic>
      </p:graphicFrame>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itle 1"/>
          <p:cNvSpPr>
            <a:spLocks noGrp="1"/>
          </p:cNvSpPr>
          <p:nvPr>
            <p:ph type="title"/>
          </p:nvPr>
        </p:nvSpPr>
        <p:spPr>
          <a:xfrm>
            <a:off x="200025" y="457200"/>
            <a:ext cx="8858250" cy="638175"/>
          </a:xfrm>
        </p:spPr>
        <p:txBody>
          <a:bodyPr/>
          <a:lstStyle/>
          <a:p>
            <a:r>
              <a:rPr lang="en-US" sz="2800" smtClean="0"/>
              <a:t>Fair queuing - schedule multiple flows through a switch  </a:t>
            </a:r>
          </a:p>
        </p:txBody>
      </p:sp>
      <p:sp>
        <p:nvSpPr>
          <p:cNvPr id="31747" name="Content Placeholder 2"/>
          <p:cNvSpPr>
            <a:spLocks noGrp="1"/>
          </p:cNvSpPr>
          <p:nvPr>
            <p:ph idx="1"/>
          </p:nvPr>
        </p:nvSpPr>
        <p:spPr>
          <a:xfrm>
            <a:off x="809625" y="4752975"/>
            <a:ext cx="7829550" cy="1371600"/>
          </a:xfrm>
        </p:spPr>
        <p:txBody>
          <a:bodyPr/>
          <a:lstStyle/>
          <a:p>
            <a:pPr>
              <a:buFont typeface="Wingdings" pitchFamily="2" charset="2"/>
              <a:buNone/>
            </a:pPr>
            <a:r>
              <a:rPr lang="en-US" sz="1800" smtClean="0"/>
              <a:t>     The transmission of  packet </a:t>
            </a:r>
            <a:r>
              <a:rPr lang="en-US" sz="1800" b="1" i="1" smtClean="0"/>
              <a:t>i </a:t>
            </a:r>
            <a:r>
              <a:rPr lang="en-US" sz="1800" smtClean="0"/>
              <a:t>of a flow can only start after the packet is available and the transmission of the previous packet has finished.</a:t>
            </a:r>
          </a:p>
          <a:p>
            <a:pPr>
              <a:buFont typeface="Wingdings" pitchFamily="2" charset="2"/>
              <a:buNone/>
            </a:pPr>
            <a:r>
              <a:rPr lang="en-US" sz="1800" smtClean="0"/>
              <a:t>     (a) The new packet arrives after the previous has finished.</a:t>
            </a:r>
          </a:p>
          <a:p>
            <a:pPr>
              <a:buFont typeface="Wingdings" pitchFamily="2" charset="2"/>
              <a:buNone/>
            </a:pPr>
            <a:r>
              <a:rPr lang="en-US" sz="1800" smtClean="0"/>
              <a:t>     (b) The new packet arrives before the previous one was finished. </a:t>
            </a:r>
          </a:p>
        </p:txBody>
      </p:sp>
      <p:sp>
        <p:nvSpPr>
          <p:cNvPr id="31748" name="Footer Placeholder 3"/>
          <p:cNvSpPr>
            <a:spLocks noGrp="1"/>
          </p:cNvSpPr>
          <p:nvPr>
            <p:ph type="ftr" sz="quarter" idx="10"/>
          </p:nvPr>
        </p:nvSpPr>
        <p:spPr>
          <a:noFill/>
        </p:spPr>
        <p:txBody>
          <a:bodyPr/>
          <a:lstStyle/>
          <a:p>
            <a:r>
              <a:rPr lang="en-US"/>
              <a:t>Cloud Computing: Theory and Practice.  Chapter 6</a:t>
            </a:r>
          </a:p>
        </p:txBody>
      </p:sp>
      <p:sp>
        <p:nvSpPr>
          <p:cNvPr id="31749" name="Slide Number Placeholder 4"/>
          <p:cNvSpPr>
            <a:spLocks noGrp="1"/>
          </p:cNvSpPr>
          <p:nvPr>
            <p:ph type="sldNum" sz="quarter" idx="11"/>
          </p:nvPr>
        </p:nvSpPr>
        <p:spPr>
          <a:noFill/>
        </p:spPr>
        <p:txBody>
          <a:bodyPr/>
          <a:lstStyle/>
          <a:p>
            <a:fld id="{07E80F3B-0AFC-422A-A1E4-4E3A716593E0}" type="slidenum">
              <a:rPr lang="en-US" smtClean="0"/>
              <a:pPr/>
              <a:t>29</a:t>
            </a:fld>
            <a:endParaRPr lang="en-US" smtClean="0"/>
          </a:p>
        </p:txBody>
      </p:sp>
      <p:sp>
        <p:nvSpPr>
          <p:cNvPr id="31750" name="Date Placeholder 5"/>
          <p:cNvSpPr>
            <a:spLocks noGrp="1"/>
          </p:cNvSpPr>
          <p:nvPr>
            <p:ph type="dt" sz="quarter" idx="12"/>
          </p:nvPr>
        </p:nvSpPr>
        <p:spPr>
          <a:noFill/>
        </p:spPr>
        <p:txBody>
          <a:bodyPr/>
          <a:lstStyle/>
          <a:p>
            <a:r>
              <a:rPr lang="en-US"/>
              <a:t>Dan C. Marinescu</a:t>
            </a:r>
          </a:p>
        </p:txBody>
      </p:sp>
      <p:graphicFrame>
        <p:nvGraphicFramePr>
          <p:cNvPr id="31751" name="Object 2"/>
          <p:cNvGraphicFramePr>
            <a:graphicFrameLocks noChangeAspect="1"/>
          </p:cNvGraphicFramePr>
          <p:nvPr/>
        </p:nvGraphicFramePr>
        <p:xfrm>
          <a:off x="1057275" y="1327150"/>
          <a:ext cx="7010400" cy="3459163"/>
        </p:xfrm>
        <a:graphic>
          <a:graphicData uri="http://schemas.openxmlformats.org/presentationml/2006/ole">
            <p:oleObj spid="_x0000_s31751" name="Visio" r:id="rId3" imgW="8437802" imgH="4162360" progId="Visio.Drawing.11">
              <p:embed/>
            </p:oleObj>
          </a:graphicData>
        </a:graphic>
      </p:graphicFrame>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p:cNvSpPr>
            <a:spLocks noGrp="1"/>
          </p:cNvSpPr>
          <p:nvPr>
            <p:ph type="title"/>
          </p:nvPr>
        </p:nvSpPr>
        <p:spPr>
          <a:xfrm>
            <a:off x="457200" y="485775"/>
            <a:ext cx="8229600" cy="638175"/>
          </a:xfrm>
        </p:spPr>
        <p:txBody>
          <a:bodyPr/>
          <a:lstStyle/>
          <a:p>
            <a:r>
              <a:rPr lang="en-US" sz="3200" smtClean="0"/>
              <a:t>Resource management and scheduling</a:t>
            </a:r>
          </a:p>
        </p:txBody>
      </p:sp>
      <p:sp>
        <p:nvSpPr>
          <p:cNvPr id="5123" name="Content Placeholder 2"/>
          <p:cNvSpPr>
            <a:spLocks noGrp="1"/>
          </p:cNvSpPr>
          <p:nvPr>
            <p:ph idx="1"/>
          </p:nvPr>
        </p:nvSpPr>
        <p:spPr>
          <a:xfrm>
            <a:off x="561975" y="1466850"/>
            <a:ext cx="8124825" cy="4400550"/>
          </a:xfrm>
        </p:spPr>
        <p:txBody>
          <a:bodyPr/>
          <a:lstStyle/>
          <a:p>
            <a:r>
              <a:rPr lang="en-US" sz="2000" smtClean="0"/>
              <a:t>Critical function  of any man-made system. </a:t>
            </a:r>
          </a:p>
          <a:p>
            <a:r>
              <a:rPr lang="en-US" sz="2000" smtClean="0"/>
              <a:t>It affects the three basic criteria for the evaluation of a system:</a:t>
            </a:r>
          </a:p>
          <a:p>
            <a:pPr lvl="1"/>
            <a:r>
              <a:rPr lang="en-US" sz="1800" smtClean="0"/>
              <a:t>Functionality.</a:t>
            </a:r>
          </a:p>
          <a:p>
            <a:pPr lvl="1"/>
            <a:r>
              <a:rPr lang="en-US" sz="1800" smtClean="0"/>
              <a:t>Performance.</a:t>
            </a:r>
          </a:p>
          <a:p>
            <a:pPr lvl="1"/>
            <a:r>
              <a:rPr lang="en-US" sz="1800" smtClean="0"/>
              <a:t>Cost.</a:t>
            </a:r>
          </a:p>
          <a:p>
            <a:r>
              <a:rPr lang="en-US" sz="2000" smtClean="0"/>
              <a:t>Scheduling in a computing system </a:t>
            </a:r>
            <a:r>
              <a:rPr lang="en-US" sz="2000" smtClean="0">
                <a:sym typeface="Wingdings" pitchFamily="2" charset="2"/>
              </a:rPr>
              <a:t> </a:t>
            </a:r>
            <a:r>
              <a:rPr lang="en-US" sz="2000" smtClean="0"/>
              <a:t>deciding how to allocate  resources of a system, such as CPU cycles, memory, secondary storage space, I/O and network bandwidth, between users and tasks.</a:t>
            </a:r>
          </a:p>
          <a:p>
            <a:r>
              <a:rPr lang="en-US" sz="2000" smtClean="0"/>
              <a:t>Policies and mechanisms for resource allocation.</a:t>
            </a:r>
          </a:p>
          <a:p>
            <a:pPr lvl="1"/>
            <a:r>
              <a:rPr lang="en-US" sz="1800" smtClean="0"/>
              <a:t>Policy </a:t>
            </a:r>
            <a:r>
              <a:rPr lang="en-US" sz="1800" smtClean="0">
                <a:sym typeface="Wingdings" pitchFamily="2" charset="2"/>
              </a:rPr>
              <a:t> principles guiding decisions.</a:t>
            </a:r>
          </a:p>
          <a:p>
            <a:pPr lvl="1"/>
            <a:r>
              <a:rPr lang="en-US" sz="1800" smtClean="0">
                <a:sym typeface="Wingdings" pitchFamily="2" charset="2"/>
              </a:rPr>
              <a:t>Mechanisms  the means to implement policies.</a:t>
            </a:r>
            <a:endParaRPr lang="en-US" sz="1800" smtClean="0"/>
          </a:p>
        </p:txBody>
      </p:sp>
      <p:sp>
        <p:nvSpPr>
          <p:cNvPr id="5124" name="Footer Placeholder 3"/>
          <p:cNvSpPr>
            <a:spLocks noGrp="1"/>
          </p:cNvSpPr>
          <p:nvPr>
            <p:ph type="ftr" sz="quarter" idx="10"/>
          </p:nvPr>
        </p:nvSpPr>
        <p:spPr>
          <a:noFill/>
        </p:spPr>
        <p:txBody>
          <a:bodyPr/>
          <a:lstStyle/>
          <a:p>
            <a:r>
              <a:rPr lang="en-US"/>
              <a:t>Cloud Computing: Theory and Practice.  Chapter 6</a:t>
            </a:r>
          </a:p>
        </p:txBody>
      </p:sp>
      <p:sp>
        <p:nvSpPr>
          <p:cNvPr id="5125" name="Slide Number Placeholder 4"/>
          <p:cNvSpPr>
            <a:spLocks noGrp="1"/>
          </p:cNvSpPr>
          <p:nvPr>
            <p:ph type="sldNum" sz="quarter" idx="11"/>
          </p:nvPr>
        </p:nvSpPr>
        <p:spPr>
          <a:noFill/>
        </p:spPr>
        <p:txBody>
          <a:bodyPr/>
          <a:lstStyle/>
          <a:p>
            <a:fld id="{9175FB4B-E901-49E0-B944-C49A8E111725}" type="slidenum">
              <a:rPr lang="en-US" smtClean="0"/>
              <a:pPr/>
              <a:t>3</a:t>
            </a:fld>
            <a:endParaRPr lang="en-US" smtClean="0"/>
          </a:p>
        </p:txBody>
      </p:sp>
      <p:sp>
        <p:nvSpPr>
          <p:cNvPr id="5126" name="Date Placeholder 5"/>
          <p:cNvSpPr>
            <a:spLocks noGrp="1"/>
          </p:cNvSpPr>
          <p:nvPr>
            <p:ph type="dt" sz="quarter" idx="12"/>
          </p:nvPr>
        </p:nvSpPr>
        <p:spPr>
          <a:noFill/>
        </p:spPr>
        <p:txBody>
          <a:bodyPr/>
          <a:lstStyle/>
          <a:p>
            <a:r>
              <a:rPr lang="en-US"/>
              <a:t>Dan C. Marinescu</a:t>
            </a: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tle 1"/>
          <p:cNvSpPr>
            <a:spLocks noGrp="1"/>
          </p:cNvSpPr>
          <p:nvPr>
            <p:ph type="title"/>
          </p:nvPr>
        </p:nvSpPr>
        <p:spPr>
          <a:xfrm>
            <a:off x="457200" y="457200"/>
            <a:ext cx="8229600" cy="762000"/>
          </a:xfrm>
        </p:spPr>
        <p:txBody>
          <a:bodyPr/>
          <a:lstStyle/>
          <a:p>
            <a:r>
              <a:rPr lang="en-US" sz="3200" smtClean="0"/>
              <a:t>Start-time fair queuing</a:t>
            </a:r>
          </a:p>
        </p:txBody>
      </p:sp>
      <p:sp>
        <p:nvSpPr>
          <p:cNvPr id="32771" name="Content Placeholder 2"/>
          <p:cNvSpPr>
            <a:spLocks noGrp="1"/>
          </p:cNvSpPr>
          <p:nvPr>
            <p:ph idx="1"/>
          </p:nvPr>
        </p:nvSpPr>
        <p:spPr>
          <a:xfrm>
            <a:off x="457200" y="1543050"/>
            <a:ext cx="8562975" cy="4524375"/>
          </a:xfrm>
        </p:spPr>
        <p:txBody>
          <a:bodyPr/>
          <a:lstStyle/>
          <a:p>
            <a:r>
              <a:rPr lang="en-US" sz="2000" smtClean="0"/>
              <a:t>Organize the consumers of the CPU bandwidth  in a tree structure. </a:t>
            </a:r>
          </a:p>
          <a:p>
            <a:endParaRPr lang="en-US" sz="2000" smtClean="0"/>
          </a:p>
          <a:p>
            <a:r>
              <a:rPr lang="en-US" sz="2000" smtClean="0"/>
              <a:t>The root node  is the processor and the leaves of this tree are the threads of each application.</a:t>
            </a:r>
          </a:p>
          <a:p>
            <a:pPr lvl="1"/>
            <a:r>
              <a:rPr lang="en-US" sz="1800" smtClean="0"/>
              <a:t>When a virtual machine is not active, its bandwidth is reallocated to the other VMs active at the time.</a:t>
            </a:r>
          </a:p>
          <a:p>
            <a:pPr lvl="1"/>
            <a:r>
              <a:rPr lang="en-US" sz="1800" smtClean="0"/>
              <a:t> When one of the applications of a virtual machine is not active,  its allocation is transferred to the other applications running on the same VM. </a:t>
            </a:r>
          </a:p>
          <a:p>
            <a:pPr lvl="1"/>
            <a:r>
              <a:rPr lang="en-US" sz="1800" smtClean="0"/>
              <a:t>If one of the threads of an application is not runnable then its allocation is transferred to the other threads of the applications.</a:t>
            </a:r>
          </a:p>
          <a:p>
            <a:pPr lvl="1">
              <a:buFont typeface="Wingdings" pitchFamily="2" charset="2"/>
              <a:buNone/>
            </a:pPr>
            <a:endParaRPr lang="en-US" sz="1800" smtClean="0"/>
          </a:p>
        </p:txBody>
      </p:sp>
      <p:sp>
        <p:nvSpPr>
          <p:cNvPr id="32772" name="Footer Placeholder 3"/>
          <p:cNvSpPr>
            <a:spLocks noGrp="1"/>
          </p:cNvSpPr>
          <p:nvPr>
            <p:ph type="ftr" sz="quarter" idx="10"/>
          </p:nvPr>
        </p:nvSpPr>
        <p:spPr>
          <a:noFill/>
        </p:spPr>
        <p:txBody>
          <a:bodyPr/>
          <a:lstStyle/>
          <a:p>
            <a:r>
              <a:rPr lang="en-US"/>
              <a:t>Cloud Computing: Theory and Practice.  Chapter 6</a:t>
            </a:r>
          </a:p>
        </p:txBody>
      </p:sp>
      <p:sp>
        <p:nvSpPr>
          <p:cNvPr id="32773" name="Slide Number Placeholder 4"/>
          <p:cNvSpPr>
            <a:spLocks noGrp="1"/>
          </p:cNvSpPr>
          <p:nvPr>
            <p:ph type="sldNum" sz="quarter" idx="11"/>
          </p:nvPr>
        </p:nvSpPr>
        <p:spPr>
          <a:noFill/>
        </p:spPr>
        <p:txBody>
          <a:bodyPr/>
          <a:lstStyle/>
          <a:p>
            <a:fld id="{66152F03-7713-46F8-B79D-BAEE502645DB}" type="slidenum">
              <a:rPr lang="en-US" smtClean="0"/>
              <a:pPr/>
              <a:t>30</a:t>
            </a:fld>
            <a:endParaRPr lang="en-US" smtClean="0"/>
          </a:p>
        </p:txBody>
      </p:sp>
      <p:sp>
        <p:nvSpPr>
          <p:cNvPr id="32774" name="Date Placeholder 5"/>
          <p:cNvSpPr>
            <a:spLocks noGrp="1"/>
          </p:cNvSpPr>
          <p:nvPr>
            <p:ph type="dt" sz="quarter" idx="12"/>
          </p:nvPr>
        </p:nvSpPr>
        <p:spPr>
          <a:noFill/>
        </p:spPr>
        <p:txBody>
          <a:bodyPr/>
          <a:lstStyle/>
          <a:p>
            <a:r>
              <a:rPr lang="en-US"/>
              <a:t>Dan C. Marinescu</a:t>
            </a: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Content Placeholder 2"/>
          <p:cNvSpPr>
            <a:spLocks noGrp="1"/>
          </p:cNvSpPr>
          <p:nvPr>
            <p:ph idx="1"/>
          </p:nvPr>
        </p:nvSpPr>
        <p:spPr>
          <a:xfrm>
            <a:off x="457200" y="5419725"/>
            <a:ext cx="8229600" cy="638175"/>
          </a:xfrm>
        </p:spPr>
        <p:txBody>
          <a:bodyPr/>
          <a:lstStyle/>
          <a:p>
            <a:pPr>
              <a:buFont typeface="Wingdings" pitchFamily="2" charset="2"/>
              <a:buNone/>
            </a:pPr>
            <a:r>
              <a:rPr lang="en-US" sz="1800" smtClean="0"/>
              <a:t>     The SFQ tree for scheduling when two virtual machines VM</a:t>
            </a:r>
            <a:r>
              <a:rPr lang="en-US" sz="1800" baseline="-25000" smtClean="0"/>
              <a:t>1</a:t>
            </a:r>
            <a:r>
              <a:rPr lang="en-US" sz="1800" smtClean="0"/>
              <a:t> and VM</a:t>
            </a:r>
            <a:r>
              <a:rPr lang="en-US" sz="1800" baseline="-25000" smtClean="0"/>
              <a:t>2</a:t>
            </a:r>
            <a:r>
              <a:rPr lang="en-US" sz="1800" smtClean="0"/>
              <a:t> run on a powerful server</a:t>
            </a:r>
          </a:p>
          <a:p>
            <a:endParaRPr lang="en-US" smtClean="0"/>
          </a:p>
        </p:txBody>
      </p:sp>
      <p:sp>
        <p:nvSpPr>
          <p:cNvPr id="33795" name="Footer Placeholder 3"/>
          <p:cNvSpPr>
            <a:spLocks noGrp="1"/>
          </p:cNvSpPr>
          <p:nvPr>
            <p:ph type="ftr" sz="quarter" idx="10"/>
          </p:nvPr>
        </p:nvSpPr>
        <p:spPr>
          <a:noFill/>
        </p:spPr>
        <p:txBody>
          <a:bodyPr/>
          <a:lstStyle/>
          <a:p>
            <a:r>
              <a:rPr lang="en-US"/>
              <a:t>Cloud Computing: Theory and Practice.  Chapter 6</a:t>
            </a:r>
          </a:p>
        </p:txBody>
      </p:sp>
      <p:sp>
        <p:nvSpPr>
          <p:cNvPr id="33796" name="Slide Number Placeholder 4"/>
          <p:cNvSpPr>
            <a:spLocks noGrp="1"/>
          </p:cNvSpPr>
          <p:nvPr>
            <p:ph type="sldNum" sz="quarter" idx="11"/>
          </p:nvPr>
        </p:nvSpPr>
        <p:spPr>
          <a:noFill/>
        </p:spPr>
        <p:txBody>
          <a:bodyPr/>
          <a:lstStyle/>
          <a:p>
            <a:fld id="{6FF7A679-F77B-4C5E-96B9-122168C4D977}" type="slidenum">
              <a:rPr lang="en-US" smtClean="0"/>
              <a:pPr/>
              <a:t>31</a:t>
            </a:fld>
            <a:endParaRPr lang="en-US" smtClean="0"/>
          </a:p>
        </p:txBody>
      </p:sp>
      <p:sp>
        <p:nvSpPr>
          <p:cNvPr id="33797" name="Date Placeholder 5"/>
          <p:cNvSpPr>
            <a:spLocks noGrp="1"/>
          </p:cNvSpPr>
          <p:nvPr>
            <p:ph type="dt" sz="quarter" idx="12"/>
          </p:nvPr>
        </p:nvSpPr>
        <p:spPr>
          <a:noFill/>
        </p:spPr>
        <p:txBody>
          <a:bodyPr/>
          <a:lstStyle/>
          <a:p>
            <a:r>
              <a:rPr lang="en-US"/>
              <a:t>Dan C. Marinescu</a:t>
            </a:r>
          </a:p>
        </p:txBody>
      </p:sp>
      <p:graphicFrame>
        <p:nvGraphicFramePr>
          <p:cNvPr id="33798" name="Object 2"/>
          <p:cNvGraphicFramePr>
            <a:graphicFrameLocks noChangeAspect="1"/>
          </p:cNvGraphicFramePr>
          <p:nvPr/>
        </p:nvGraphicFramePr>
        <p:xfrm>
          <a:off x="1428750" y="476250"/>
          <a:ext cx="6397625" cy="4367213"/>
        </p:xfrm>
        <a:graphic>
          <a:graphicData uri="http://schemas.openxmlformats.org/presentationml/2006/ole">
            <p:oleObj spid="_x0000_s33798" name="Visio" r:id="rId3" imgW="7118956" imgH="4859551" progId="Visio.Drawing.11">
              <p:embed/>
            </p:oleObj>
          </a:graphicData>
        </a:graphic>
      </p:graphicFrame>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itle 1"/>
          <p:cNvSpPr>
            <a:spLocks noGrp="1"/>
          </p:cNvSpPr>
          <p:nvPr>
            <p:ph type="title"/>
          </p:nvPr>
        </p:nvSpPr>
        <p:spPr>
          <a:xfrm>
            <a:off x="457200" y="457200"/>
            <a:ext cx="8229600" cy="561975"/>
          </a:xfrm>
        </p:spPr>
        <p:txBody>
          <a:bodyPr/>
          <a:lstStyle/>
          <a:p>
            <a:r>
              <a:rPr lang="en-US" sz="3200" smtClean="0"/>
              <a:t>Borrowed virtual time (BVT)</a:t>
            </a:r>
          </a:p>
        </p:txBody>
      </p:sp>
      <p:sp>
        <p:nvSpPr>
          <p:cNvPr id="34819" name="Content Placeholder 2"/>
          <p:cNvSpPr>
            <a:spLocks noGrp="1"/>
          </p:cNvSpPr>
          <p:nvPr>
            <p:ph idx="1"/>
          </p:nvPr>
        </p:nvSpPr>
        <p:spPr>
          <a:xfrm>
            <a:off x="457200" y="1104900"/>
            <a:ext cx="8477250" cy="5162550"/>
          </a:xfrm>
        </p:spPr>
        <p:txBody>
          <a:bodyPr/>
          <a:lstStyle/>
          <a:p>
            <a:r>
              <a:rPr lang="en-US" sz="2000" smtClean="0"/>
              <a:t>Objective - support low-latency dispatching of real-time applications, and weighted sharing of CPU among several classes of applications.</a:t>
            </a:r>
          </a:p>
          <a:p>
            <a:r>
              <a:rPr lang="en-US" sz="2000" smtClean="0"/>
              <a:t>A thread </a:t>
            </a:r>
            <a:r>
              <a:rPr lang="en-US" sz="2000" b="1" i="1" smtClean="0"/>
              <a:t>i</a:t>
            </a:r>
            <a:r>
              <a:rPr lang="en-US" sz="2000" smtClean="0"/>
              <a:t> has </a:t>
            </a:r>
          </a:p>
          <a:p>
            <a:pPr lvl="1"/>
            <a:r>
              <a:rPr lang="en-US" sz="1800" smtClean="0"/>
              <a:t>an effective virtual time, </a:t>
            </a:r>
            <a:r>
              <a:rPr lang="en-US" sz="1800" b="1" i="1" smtClean="0"/>
              <a:t>E</a:t>
            </a:r>
            <a:r>
              <a:rPr lang="en-US" sz="1800" b="1" i="1" baseline="-25000" smtClean="0"/>
              <a:t>i</a:t>
            </a:r>
            <a:r>
              <a:rPr lang="en-US" sz="1800" smtClean="0"/>
              <a:t>. </a:t>
            </a:r>
          </a:p>
          <a:p>
            <a:pPr lvl="1"/>
            <a:r>
              <a:rPr lang="en-US" sz="1800" smtClean="0"/>
              <a:t>an actual virtual time, </a:t>
            </a:r>
            <a:r>
              <a:rPr lang="en-US" sz="1800" b="1" i="1" smtClean="0"/>
              <a:t>A</a:t>
            </a:r>
            <a:r>
              <a:rPr lang="en-US" sz="1800" b="1" i="1" baseline="-25000" smtClean="0"/>
              <a:t>i</a:t>
            </a:r>
            <a:r>
              <a:rPr lang="en-US" sz="1800" smtClean="0"/>
              <a:t>. </a:t>
            </a:r>
          </a:p>
          <a:p>
            <a:pPr lvl="1"/>
            <a:r>
              <a:rPr lang="en-US" sz="1800" smtClean="0"/>
              <a:t>a virtual time warp, </a:t>
            </a:r>
            <a:r>
              <a:rPr lang="en-US" sz="1800" b="1" i="1" smtClean="0"/>
              <a:t>W</a:t>
            </a:r>
            <a:r>
              <a:rPr lang="en-US" sz="1800" b="1" i="1" baseline="-25000" smtClean="0"/>
              <a:t>i</a:t>
            </a:r>
            <a:r>
              <a:rPr lang="en-US" sz="1800" smtClean="0"/>
              <a:t>. </a:t>
            </a:r>
          </a:p>
          <a:p>
            <a:r>
              <a:rPr lang="en-US" sz="2000" smtClean="0"/>
              <a:t>The scheduler thread maintains its own scheduler virtual time (SVT) defined as the minimum actual virtual time of any thread. </a:t>
            </a:r>
          </a:p>
          <a:p>
            <a:r>
              <a:rPr lang="en-US" sz="2000" smtClean="0"/>
              <a:t>The threads are dispatched in the order of their effective virtual time, policy called the Earliest Virtual Time (EVT).</a:t>
            </a:r>
          </a:p>
          <a:p>
            <a:r>
              <a:rPr lang="en-US" sz="2200" smtClean="0"/>
              <a:t>Context switches are triggered by events such as:</a:t>
            </a:r>
          </a:p>
          <a:p>
            <a:pPr lvl="1"/>
            <a:r>
              <a:rPr lang="en-US" sz="1800" smtClean="0"/>
              <a:t>the running thread is blocked waiting for an event to occur. </a:t>
            </a:r>
          </a:p>
          <a:p>
            <a:pPr lvl="1"/>
            <a:r>
              <a:rPr lang="en-US" sz="1800" smtClean="0"/>
              <a:t>the time quantum expires. </a:t>
            </a:r>
          </a:p>
          <a:p>
            <a:pPr lvl="1"/>
            <a:r>
              <a:rPr lang="en-US" sz="1800" smtClean="0"/>
              <a:t>an interrupt occurs. </a:t>
            </a:r>
          </a:p>
          <a:p>
            <a:pPr lvl="1"/>
            <a:r>
              <a:rPr lang="en-US" sz="1800" smtClean="0"/>
              <a:t>when a thread  becomes runnable after sleeping.</a:t>
            </a:r>
          </a:p>
        </p:txBody>
      </p:sp>
      <p:sp>
        <p:nvSpPr>
          <p:cNvPr id="34820" name="Footer Placeholder 3"/>
          <p:cNvSpPr>
            <a:spLocks noGrp="1"/>
          </p:cNvSpPr>
          <p:nvPr>
            <p:ph type="ftr" sz="quarter" idx="10"/>
          </p:nvPr>
        </p:nvSpPr>
        <p:spPr>
          <a:noFill/>
        </p:spPr>
        <p:txBody>
          <a:bodyPr/>
          <a:lstStyle/>
          <a:p>
            <a:r>
              <a:rPr lang="en-US"/>
              <a:t>Cloud Computing: Theory and Practice.  Chapter 6</a:t>
            </a:r>
          </a:p>
        </p:txBody>
      </p:sp>
      <p:sp>
        <p:nvSpPr>
          <p:cNvPr id="34821" name="Slide Number Placeholder 4"/>
          <p:cNvSpPr>
            <a:spLocks noGrp="1"/>
          </p:cNvSpPr>
          <p:nvPr>
            <p:ph type="sldNum" sz="quarter" idx="11"/>
          </p:nvPr>
        </p:nvSpPr>
        <p:spPr>
          <a:noFill/>
        </p:spPr>
        <p:txBody>
          <a:bodyPr/>
          <a:lstStyle/>
          <a:p>
            <a:fld id="{F76666F9-0666-4101-9458-B817681BA38A}" type="slidenum">
              <a:rPr lang="en-US" smtClean="0"/>
              <a:pPr/>
              <a:t>32</a:t>
            </a:fld>
            <a:endParaRPr lang="en-US" smtClean="0"/>
          </a:p>
        </p:txBody>
      </p:sp>
      <p:sp>
        <p:nvSpPr>
          <p:cNvPr id="34822" name="Date Placeholder 5"/>
          <p:cNvSpPr>
            <a:spLocks noGrp="1"/>
          </p:cNvSpPr>
          <p:nvPr>
            <p:ph type="dt" sz="quarter" idx="12"/>
          </p:nvPr>
        </p:nvSpPr>
        <p:spPr>
          <a:noFill/>
        </p:spPr>
        <p:txBody>
          <a:bodyPr/>
          <a:lstStyle/>
          <a:p>
            <a:r>
              <a:rPr lang="en-US"/>
              <a:t>Dan C. Marinescu</a:t>
            </a: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Content Placeholder 2"/>
          <p:cNvSpPr>
            <a:spLocks noGrp="1"/>
          </p:cNvSpPr>
          <p:nvPr>
            <p:ph idx="1"/>
          </p:nvPr>
        </p:nvSpPr>
        <p:spPr>
          <a:xfrm>
            <a:off x="409575" y="5343525"/>
            <a:ext cx="8229600" cy="990600"/>
          </a:xfrm>
        </p:spPr>
        <p:txBody>
          <a:bodyPr/>
          <a:lstStyle/>
          <a:p>
            <a:pPr>
              <a:buFont typeface="Wingdings" pitchFamily="2" charset="2"/>
              <a:buNone/>
            </a:pPr>
            <a:r>
              <a:rPr lang="en-US" sz="1800" smtClean="0"/>
              <a:t>     </a:t>
            </a:r>
            <a:r>
              <a:rPr lang="en-US" sz="1600" smtClean="0"/>
              <a:t>Top </a:t>
            </a:r>
            <a:r>
              <a:rPr lang="en-US" sz="1600" smtClean="0">
                <a:sym typeface="Wingdings" pitchFamily="2" charset="2"/>
              </a:rPr>
              <a:t></a:t>
            </a:r>
            <a:r>
              <a:rPr lang="en-US" sz="1600" smtClean="0"/>
              <a:t> the virtual startup time and the virtual finish time  and function of the real time t for each activation of  threads </a:t>
            </a:r>
            <a:r>
              <a:rPr lang="en-US" sz="1600" b="1" i="1" smtClean="0"/>
              <a:t>a</a:t>
            </a:r>
            <a:r>
              <a:rPr lang="en-US" sz="1600" smtClean="0"/>
              <a:t> and </a:t>
            </a:r>
            <a:r>
              <a:rPr lang="en-US" sz="1600" b="1" i="1" smtClean="0"/>
              <a:t>b</a:t>
            </a:r>
            <a:r>
              <a:rPr lang="en-US" sz="1600" smtClean="0"/>
              <a:t>.</a:t>
            </a:r>
          </a:p>
          <a:p>
            <a:pPr>
              <a:buFont typeface="Wingdings" pitchFamily="2" charset="2"/>
              <a:buNone/>
            </a:pPr>
            <a:r>
              <a:rPr lang="en-US" sz="1600" smtClean="0"/>
              <a:t>     Bottom </a:t>
            </a:r>
            <a:r>
              <a:rPr lang="en-US" sz="1600" smtClean="0">
                <a:sym typeface="Wingdings" pitchFamily="2" charset="2"/>
              </a:rPr>
              <a:t> the virtual time of the scheduler </a:t>
            </a:r>
            <a:r>
              <a:rPr lang="en-US" sz="1600" b="1" i="1" smtClean="0">
                <a:sym typeface="Wingdings" pitchFamily="2" charset="2"/>
              </a:rPr>
              <a:t>v(t)</a:t>
            </a:r>
            <a:r>
              <a:rPr lang="en-US" sz="1600" smtClean="0">
                <a:sym typeface="Wingdings" pitchFamily="2" charset="2"/>
              </a:rPr>
              <a:t> function of the real time</a:t>
            </a:r>
            <a:endParaRPr lang="en-US" sz="1600" smtClean="0"/>
          </a:p>
        </p:txBody>
      </p:sp>
      <p:sp>
        <p:nvSpPr>
          <p:cNvPr id="35843" name="Footer Placeholder 3"/>
          <p:cNvSpPr>
            <a:spLocks noGrp="1"/>
          </p:cNvSpPr>
          <p:nvPr>
            <p:ph type="ftr" sz="quarter" idx="10"/>
          </p:nvPr>
        </p:nvSpPr>
        <p:spPr>
          <a:noFill/>
        </p:spPr>
        <p:txBody>
          <a:bodyPr/>
          <a:lstStyle/>
          <a:p>
            <a:r>
              <a:rPr lang="en-US"/>
              <a:t>Cloud Computing: Theory and Practice.  Chapter 6</a:t>
            </a:r>
          </a:p>
        </p:txBody>
      </p:sp>
      <p:sp>
        <p:nvSpPr>
          <p:cNvPr id="35844" name="Slide Number Placeholder 4"/>
          <p:cNvSpPr>
            <a:spLocks noGrp="1"/>
          </p:cNvSpPr>
          <p:nvPr>
            <p:ph type="sldNum" sz="quarter" idx="11"/>
          </p:nvPr>
        </p:nvSpPr>
        <p:spPr>
          <a:noFill/>
        </p:spPr>
        <p:txBody>
          <a:bodyPr/>
          <a:lstStyle/>
          <a:p>
            <a:fld id="{0498DAEF-6907-4DD6-915F-77E658BBC13D}" type="slidenum">
              <a:rPr lang="en-US" smtClean="0"/>
              <a:pPr/>
              <a:t>33</a:t>
            </a:fld>
            <a:endParaRPr lang="en-US" smtClean="0"/>
          </a:p>
        </p:txBody>
      </p:sp>
      <p:sp>
        <p:nvSpPr>
          <p:cNvPr id="35845" name="Date Placeholder 5"/>
          <p:cNvSpPr>
            <a:spLocks noGrp="1"/>
          </p:cNvSpPr>
          <p:nvPr>
            <p:ph type="dt" sz="quarter" idx="12"/>
          </p:nvPr>
        </p:nvSpPr>
        <p:spPr>
          <a:noFill/>
        </p:spPr>
        <p:txBody>
          <a:bodyPr/>
          <a:lstStyle/>
          <a:p>
            <a:r>
              <a:rPr lang="en-US"/>
              <a:t>Dan C. Marinescu</a:t>
            </a:r>
          </a:p>
        </p:txBody>
      </p:sp>
      <p:graphicFrame>
        <p:nvGraphicFramePr>
          <p:cNvPr id="35846" name="Object 2"/>
          <p:cNvGraphicFramePr>
            <a:graphicFrameLocks noChangeAspect="1"/>
          </p:cNvGraphicFramePr>
          <p:nvPr/>
        </p:nvGraphicFramePr>
        <p:xfrm>
          <a:off x="1219200" y="412750"/>
          <a:ext cx="6467475" cy="4902200"/>
        </p:xfrm>
        <a:graphic>
          <a:graphicData uri="http://schemas.openxmlformats.org/presentationml/2006/ole">
            <p:oleObj spid="_x0000_s35846" name="Visio" r:id="rId3" imgW="9178818" imgH="6957112" progId="Visio.Drawing.11">
              <p:embed/>
            </p:oleObj>
          </a:graphicData>
        </a:graphic>
      </p:graphicFrame>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Content Placeholder 2"/>
          <p:cNvSpPr>
            <a:spLocks noGrp="1"/>
          </p:cNvSpPr>
          <p:nvPr>
            <p:ph idx="1"/>
          </p:nvPr>
        </p:nvSpPr>
        <p:spPr>
          <a:xfrm>
            <a:off x="1428750" y="5181600"/>
            <a:ext cx="6715125" cy="895350"/>
          </a:xfrm>
        </p:spPr>
        <p:txBody>
          <a:bodyPr/>
          <a:lstStyle/>
          <a:p>
            <a:pPr>
              <a:buFont typeface="Wingdings" pitchFamily="2" charset="2"/>
              <a:buNone/>
            </a:pPr>
            <a:r>
              <a:rPr lang="en-US" sz="1800" smtClean="0"/>
              <a:t>      The effective virtual time and the real time of the threads </a:t>
            </a:r>
            <a:r>
              <a:rPr lang="en-US" sz="1800" b="1" i="1" smtClean="0"/>
              <a:t>a</a:t>
            </a:r>
            <a:r>
              <a:rPr lang="en-US" sz="1800" smtClean="0"/>
              <a:t> (solid line) and </a:t>
            </a:r>
            <a:r>
              <a:rPr lang="en-US" sz="1800" b="1" i="1" smtClean="0"/>
              <a:t>b </a:t>
            </a:r>
            <a:r>
              <a:rPr lang="en-US" sz="1800" smtClean="0"/>
              <a:t>(dotted line) with weights </a:t>
            </a:r>
            <a:r>
              <a:rPr lang="en-US" sz="1800" i="1" smtClean="0"/>
              <a:t>w</a:t>
            </a:r>
            <a:r>
              <a:rPr lang="en-US" sz="1800" i="1" baseline="-25000" smtClean="0"/>
              <a:t>a</a:t>
            </a:r>
            <a:r>
              <a:rPr lang="en-US" sz="1800" baseline="-25000" smtClean="0"/>
              <a:t> </a:t>
            </a:r>
            <a:r>
              <a:rPr lang="en-US" sz="1800" smtClean="0"/>
              <a:t>= 2 </a:t>
            </a:r>
            <a:r>
              <a:rPr lang="en-US" sz="1800" i="1" smtClean="0"/>
              <a:t>w</a:t>
            </a:r>
            <a:r>
              <a:rPr lang="en-US" sz="1800" i="1" baseline="-25000" smtClean="0"/>
              <a:t>b</a:t>
            </a:r>
            <a:r>
              <a:rPr lang="en-US" sz="1800" smtClean="0"/>
              <a:t> when the actual virtual time is incremented in steps of 90 mcu.</a:t>
            </a:r>
          </a:p>
        </p:txBody>
      </p:sp>
      <p:sp>
        <p:nvSpPr>
          <p:cNvPr id="36867" name="Footer Placeholder 3"/>
          <p:cNvSpPr>
            <a:spLocks noGrp="1"/>
          </p:cNvSpPr>
          <p:nvPr>
            <p:ph type="ftr" sz="quarter" idx="10"/>
          </p:nvPr>
        </p:nvSpPr>
        <p:spPr>
          <a:noFill/>
        </p:spPr>
        <p:txBody>
          <a:bodyPr/>
          <a:lstStyle/>
          <a:p>
            <a:r>
              <a:rPr lang="en-US"/>
              <a:t>Cloud Computing: Theory and Practice.  Chapter 6</a:t>
            </a:r>
          </a:p>
        </p:txBody>
      </p:sp>
      <p:sp>
        <p:nvSpPr>
          <p:cNvPr id="36868" name="Slide Number Placeholder 4"/>
          <p:cNvSpPr>
            <a:spLocks noGrp="1"/>
          </p:cNvSpPr>
          <p:nvPr>
            <p:ph type="sldNum" sz="quarter" idx="11"/>
          </p:nvPr>
        </p:nvSpPr>
        <p:spPr>
          <a:noFill/>
        </p:spPr>
        <p:txBody>
          <a:bodyPr/>
          <a:lstStyle/>
          <a:p>
            <a:fld id="{27379F9E-8013-4133-8457-7DAF0FD0D905}" type="slidenum">
              <a:rPr lang="en-US" smtClean="0"/>
              <a:pPr/>
              <a:t>34</a:t>
            </a:fld>
            <a:endParaRPr lang="en-US" smtClean="0"/>
          </a:p>
        </p:txBody>
      </p:sp>
      <p:sp>
        <p:nvSpPr>
          <p:cNvPr id="36869" name="Date Placeholder 5"/>
          <p:cNvSpPr>
            <a:spLocks noGrp="1"/>
          </p:cNvSpPr>
          <p:nvPr>
            <p:ph type="dt" sz="quarter" idx="12"/>
          </p:nvPr>
        </p:nvSpPr>
        <p:spPr>
          <a:noFill/>
        </p:spPr>
        <p:txBody>
          <a:bodyPr/>
          <a:lstStyle/>
          <a:p>
            <a:r>
              <a:rPr lang="en-US"/>
              <a:t>Dan C. Marinescu</a:t>
            </a:r>
          </a:p>
        </p:txBody>
      </p:sp>
      <p:graphicFrame>
        <p:nvGraphicFramePr>
          <p:cNvPr id="36870" name="Object 2"/>
          <p:cNvGraphicFramePr>
            <a:graphicFrameLocks noChangeAspect="1"/>
          </p:cNvGraphicFramePr>
          <p:nvPr/>
        </p:nvGraphicFramePr>
        <p:xfrm>
          <a:off x="1346200" y="323850"/>
          <a:ext cx="6264275" cy="4943475"/>
        </p:xfrm>
        <a:graphic>
          <a:graphicData uri="http://schemas.openxmlformats.org/presentationml/2006/ole">
            <p:oleObj spid="_x0000_s36870" name="Visio" r:id="rId3" imgW="8814113" imgH="6955351" progId="Visio.Drawing.11">
              <p:embed/>
            </p:oleObj>
          </a:graphicData>
        </a:graphic>
      </p:graphicFrame>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Content Placeholder 2"/>
          <p:cNvSpPr>
            <a:spLocks noGrp="1"/>
          </p:cNvSpPr>
          <p:nvPr>
            <p:ph idx="1"/>
          </p:nvPr>
        </p:nvSpPr>
        <p:spPr>
          <a:xfrm>
            <a:off x="333375" y="5324475"/>
            <a:ext cx="8353425" cy="800100"/>
          </a:xfrm>
        </p:spPr>
        <p:txBody>
          <a:bodyPr/>
          <a:lstStyle/>
          <a:p>
            <a:pPr>
              <a:buFont typeface="Wingdings" pitchFamily="2" charset="2"/>
              <a:buNone/>
            </a:pPr>
            <a:r>
              <a:rPr lang="en-US" sz="1600" smtClean="0"/>
              <a:t>      The effective virtual time and the real time of the threads </a:t>
            </a:r>
            <a:r>
              <a:rPr lang="en-US" sz="1600" b="1" i="1" smtClean="0"/>
              <a:t>a</a:t>
            </a:r>
            <a:r>
              <a:rPr lang="en-US" sz="1600" smtClean="0"/>
              <a:t> (solid line), </a:t>
            </a:r>
            <a:r>
              <a:rPr lang="en-US" sz="1600" b="1" i="1" smtClean="0"/>
              <a:t>b</a:t>
            </a:r>
            <a:r>
              <a:rPr lang="en-US" sz="1600" smtClean="0"/>
              <a:t> (dotted line), and the </a:t>
            </a:r>
            <a:r>
              <a:rPr lang="en-US" sz="1600" b="1" i="1" smtClean="0"/>
              <a:t>c</a:t>
            </a:r>
            <a:r>
              <a:rPr lang="en-US" sz="1600" smtClean="0"/>
              <a:t> with real-time constraints (thick solid line).  Thread </a:t>
            </a:r>
            <a:r>
              <a:rPr lang="en-US" sz="1600" b="1" i="1" smtClean="0"/>
              <a:t>c</a:t>
            </a:r>
            <a:r>
              <a:rPr lang="en-US" sz="1600" smtClean="0"/>
              <a:t> wakes up periodically at times t=9, 18, 27, 36,…, is active for 3 units of time and has a time warp of 60 mcu.</a:t>
            </a:r>
          </a:p>
        </p:txBody>
      </p:sp>
      <p:sp>
        <p:nvSpPr>
          <p:cNvPr id="37891" name="Footer Placeholder 3"/>
          <p:cNvSpPr>
            <a:spLocks noGrp="1"/>
          </p:cNvSpPr>
          <p:nvPr>
            <p:ph type="ftr" sz="quarter" idx="10"/>
          </p:nvPr>
        </p:nvSpPr>
        <p:spPr>
          <a:noFill/>
        </p:spPr>
        <p:txBody>
          <a:bodyPr/>
          <a:lstStyle/>
          <a:p>
            <a:r>
              <a:rPr lang="en-US"/>
              <a:t>Cloud Computing: Theory and Practice.  Chapter 6</a:t>
            </a:r>
          </a:p>
        </p:txBody>
      </p:sp>
      <p:sp>
        <p:nvSpPr>
          <p:cNvPr id="37892" name="Slide Number Placeholder 4"/>
          <p:cNvSpPr>
            <a:spLocks noGrp="1"/>
          </p:cNvSpPr>
          <p:nvPr>
            <p:ph type="sldNum" sz="quarter" idx="11"/>
          </p:nvPr>
        </p:nvSpPr>
        <p:spPr>
          <a:noFill/>
        </p:spPr>
        <p:txBody>
          <a:bodyPr/>
          <a:lstStyle/>
          <a:p>
            <a:fld id="{8285C156-CB44-42FA-B425-B921B3F859F6}" type="slidenum">
              <a:rPr lang="en-US" smtClean="0"/>
              <a:pPr/>
              <a:t>35</a:t>
            </a:fld>
            <a:endParaRPr lang="en-US" smtClean="0"/>
          </a:p>
        </p:txBody>
      </p:sp>
      <p:sp>
        <p:nvSpPr>
          <p:cNvPr id="37893" name="Date Placeholder 5"/>
          <p:cNvSpPr>
            <a:spLocks noGrp="1"/>
          </p:cNvSpPr>
          <p:nvPr>
            <p:ph type="dt" sz="quarter" idx="12"/>
          </p:nvPr>
        </p:nvSpPr>
        <p:spPr>
          <a:noFill/>
        </p:spPr>
        <p:txBody>
          <a:bodyPr/>
          <a:lstStyle/>
          <a:p>
            <a:r>
              <a:rPr lang="en-US"/>
              <a:t>Dan C. Marinescu</a:t>
            </a:r>
          </a:p>
        </p:txBody>
      </p:sp>
      <p:graphicFrame>
        <p:nvGraphicFramePr>
          <p:cNvPr id="37894" name="Object 2"/>
          <p:cNvGraphicFramePr>
            <a:graphicFrameLocks noChangeAspect="1"/>
          </p:cNvGraphicFramePr>
          <p:nvPr/>
        </p:nvGraphicFramePr>
        <p:xfrm>
          <a:off x="1169988" y="342900"/>
          <a:ext cx="6073775" cy="4899025"/>
        </p:xfrm>
        <a:graphic>
          <a:graphicData uri="http://schemas.openxmlformats.org/presentationml/2006/ole">
            <p:oleObj spid="_x0000_s37894" name="Visio" r:id="rId3" imgW="9120788" imgH="7355910" progId="Visio.Drawing.11">
              <p:embed/>
            </p:oleObj>
          </a:graphicData>
        </a:graphic>
      </p:graphicFrame>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Title 1"/>
          <p:cNvSpPr>
            <a:spLocks noGrp="1"/>
          </p:cNvSpPr>
          <p:nvPr>
            <p:ph type="title"/>
          </p:nvPr>
        </p:nvSpPr>
        <p:spPr>
          <a:xfrm>
            <a:off x="457200" y="457200"/>
            <a:ext cx="8229600" cy="771525"/>
          </a:xfrm>
        </p:spPr>
        <p:txBody>
          <a:bodyPr/>
          <a:lstStyle/>
          <a:p>
            <a:r>
              <a:rPr lang="en-US" sz="3200" smtClean="0"/>
              <a:t>Cloud scheduling subject to deadlines</a:t>
            </a:r>
          </a:p>
        </p:txBody>
      </p:sp>
      <p:sp>
        <p:nvSpPr>
          <p:cNvPr id="38915" name="Content Placeholder 2"/>
          <p:cNvSpPr>
            <a:spLocks noGrp="1"/>
          </p:cNvSpPr>
          <p:nvPr>
            <p:ph idx="1"/>
          </p:nvPr>
        </p:nvSpPr>
        <p:spPr>
          <a:xfrm>
            <a:off x="457200" y="1619250"/>
            <a:ext cx="8229600" cy="4248150"/>
          </a:xfrm>
        </p:spPr>
        <p:txBody>
          <a:bodyPr/>
          <a:lstStyle/>
          <a:p>
            <a:r>
              <a:rPr lang="en-US" sz="2000" u="sng" smtClean="0"/>
              <a:t>Hard deadlines </a:t>
            </a:r>
            <a:r>
              <a:rPr lang="en-US" sz="2000" smtClean="0">
                <a:sym typeface="Wingdings" pitchFamily="2" charset="2"/>
              </a:rPr>
              <a:t> </a:t>
            </a:r>
            <a:r>
              <a:rPr lang="en-US" sz="2000" smtClean="0"/>
              <a:t>if the task is not completed by the deadline, other tasks which depend on it may be affected and there are penalties; a hard deadline is strict and expressed precisely as milliseconds, or possibly seconds. </a:t>
            </a:r>
          </a:p>
          <a:p>
            <a:endParaRPr lang="en-US" sz="2000" smtClean="0"/>
          </a:p>
          <a:p>
            <a:r>
              <a:rPr lang="en-US" sz="2000" u="sng" smtClean="0"/>
              <a:t>Soft deadlines </a:t>
            </a:r>
            <a:r>
              <a:rPr lang="en-US" sz="2000" smtClean="0">
                <a:sym typeface="Wingdings" pitchFamily="2" charset="2"/>
              </a:rPr>
              <a:t></a:t>
            </a:r>
            <a:r>
              <a:rPr lang="en-US" sz="2000" smtClean="0"/>
              <a:t> more  of a guideline and, in general, there are no penalties; soft deadlines can be missed by fractions of the units used to express them, e.g., minutes if the deadline is expressed in hours, or hours if the deadlines is expressed in days</a:t>
            </a:r>
            <a:r>
              <a:rPr lang="en-US" smtClean="0"/>
              <a:t>.</a:t>
            </a:r>
          </a:p>
          <a:p>
            <a:endParaRPr lang="en-US" smtClean="0"/>
          </a:p>
          <a:p>
            <a:r>
              <a:rPr lang="en-US" sz="2000" smtClean="0"/>
              <a:t>We consider only aperiodic tasks with  arbitrarily divisible workloads.</a:t>
            </a:r>
          </a:p>
        </p:txBody>
      </p:sp>
      <p:sp>
        <p:nvSpPr>
          <p:cNvPr id="38916" name="Footer Placeholder 3"/>
          <p:cNvSpPr>
            <a:spLocks noGrp="1"/>
          </p:cNvSpPr>
          <p:nvPr>
            <p:ph type="ftr" sz="quarter" idx="10"/>
          </p:nvPr>
        </p:nvSpPr>
        <p:spPr>
          <a:noFill/>
        </p:spPr>
        <p:txBody>
          <a:bodyPr/>
          <a:lstStyle/>
          <a:p>
            <a:r>
              <a:rPr lang="en-US"/>
              <a:t>Cloud Computing: Theory and Practice.  Chapter 6</a:t>
            </a:r>
          </a:p>
        </p:txBody>
      </p:sp>
      <p:sp>
        <p:nvSpPr>
          <p:cNvPr id="38917" name="Slide Number Placeholder 4"/>
          <p:cNvSpPr>
            <a:spLocks noGrp="1"/>
          </p:cNvSpPr>
          <p:nvPr>
            <p:ph type="sldNum" sz="quarter" idx="11"/>
          </p:nvPr>
        </p:nvSpPr>
        <p:spPr>
          <a:noFill/>
        </p:spPr>
        <p:txBody>
          <a:bodyPr/>
          <a:lstStyle/>
          <a:p>
            <a:fld id="{6E261D4C-1D94-4498-90F0-ABAAB6E24542}" type="slidenum">
              <a:rPr lang="en-US" smtClean="0"/>
              <a:pPr/>
              <a:t>36</a:t>
            </a:fld>
            <a:endParaRPr lang="en-US" smtClean="0"/>
          </a:p>
        </p:txBody>
      </p:sp>
      <p:sp>
        <p:nvSpPr>
          <p:cNvPr id="38918" name="Date Placeholder 5"/>
          <p:cNvSpPr>
            <a:spLocks noGrp="1"/>
          </p:cNvSpPr>
          <p:nvPr>
            <p:ph type="dt" sz="quarter" idx="12"/>
          </p:nvPr>
        </p:nvSpPr>
        <p:spPr>
          <a:noFill/>
        </p:spPr>
        <p:txBody>
          <a:bodyPr/>
          <a:lstStyle/>
          <a:p>
            <a:r>
              <a:rPr lang="en-US"/>
              <a:t>Dan C. Marinescu</a:t>
            </a: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Title 1"/>
          <p:cNvSpPr>
            <a:spLocks noGrp="1"/>
          </p:cNvSpPr>
          <p:nvPr>
            <p:ph type="title"/>
          </p:nvPr>
        </p:nvSpPr>
        <p:spPr>
          <a:xfrm>
            <a:off x="457200" y="457200"/>
            <a:ext cx="8229600" cy="828675"/>
          </a:xfrm>
        </p:spPr>
        <p:txBody>
          <a:bodyPr/>
          <a:lstStyle/>
          <a:p>
            <a:r>
              <a:rPr lang="en-US" sz="3200" smtClean="0"/>
              <a:t>Workload partition rules</a:t>
            </a:r>
          </a:p>
        </p:txBody>
      </p:sp>
      <p:sp>
        <p:nvSpPr>
          <p:cNvPr id="39939" name="Content Placeholder 2"/>
          <p:cNvSpPr>
            <a:spLocks noGrp="1"/>
          </p:cNvSpPr>
          <p:nvPr>
            <p:ph idx="1"/>
          </p:nvPr>
        </p:nvSpPr>
        <p:spPr>
          <a:xfrm>
            <a:off x="609600" y="1628775"/>
            <a:ext cx="8077200" cy="4238625"/>
          </a:xfrm>
        </p:spPr>
        <p:txBody>
          <a:bodyPr/>
          <a:lstStyle/>
          <a:p>
            <a:r>
              <a:rPr lang="en-US" sz="2000" smtClean="0"/>
              <a:t>Optimal Partitioning Rule (OPR) </a:t>
            </a:r>
            <a:r>
              <a:rPr lang="en-US" sz="2000" smtClean="0">
                <a:sym typeface="Wingdings" pitchFamily="2" charset="2"/>
              </a:rPr>
              <a:t></a:t>
            </a:r>
            <a:r>
              <a:rPr lang="en-US" sz="2000" smtClean="0"/>
              <a:t> the workload is partitioned to ensure the earliest possible completion time and all tasks are required to complete at the same time.</a:t>
            </a:r>
          </a:p>
          <a:p>
            <a:endParaRPr lang="en-US" sz="2000" smtClean="0"/>
          </a:p>
          <a:p>
            <a:r>
              <a:rPr lang="en-US" sz="2000" smtClean="0"/>
              <a:t>Equal Partitioning Rule (EPR) </a:t>
            </a:r>
            <a:r>
              <a:rPr lang="en-US" sz="2000" smtClean="0">
                <a:sym typeface="Wingdings" pitchFamily="2" charset="2"/>
              </a:rPr>
              <a:t></a:t>
            </a:r>
            <a:r>
              <a:rPr lang="en-US" sz="2000" smtClean="0"/>
              <a:t> assigns an equal workload to individual worker nodes.</a:t>
            </a:r>
          </a:p>
        </p:txBody>
      </p:sp>
      <p:sp>
        <p:nvSpPr>
          <p:cNvPr id="39940" name="Footer Placeholder 3"/>
          <p:cNvSpPr>
            <a:spLocks noGrp="1"/>
          </p:cNvSpPr>
          <p:nvPr>
            <p:ph type="ftr" sz="quarter" idx="10"/>
          </p:nvPr>
        </p:nvSpPr>
        <p:spPr>
          <a:noFill/>
        </p:spPr>
        <p:txBody>
          <a:bodyPr/>
          <a:lstStyle/>
          <a:p>
            <a:r>
              <a:rPr lang="en-US"/>
              <a:t>Cloud Computing: Theory and Practice.  Chapter 6</a:t>
            </a:r>
          </a:p>
        </p:txBody>
      </p:sp>
      <p:sp>
        <p:nvSpPr>
          <p:cNvPr id="39941" name="Slide Number Placeholder 4"/>
          <p:cNvSpPr>
            <a:spLocks noGrp="1"/>
          </p:cNvSpPr>
          <p:nvPr>
            <p:ph type="sldNum" sz="quarter" idx="11"/>
          </p:nvPr>
        </p:nvSpPr>
        <p:spPr>
          <a:noFill/>
        </p:spPr>
        <p:txBody>
          <a:bodyPr/>
          <a:lstStyle/>
          <a:p>
            <a:fld id="{6CE01567-778B-40FB-AAF4-3B344C000BA4}" type="slidenum">
              <a:rPr lang="en-US" smtClean="0"/>
              <a:pPr/>
              <a:t>37</a:t>
            </a:fld>
            <a:endParaRPr lang="en-US" smtClean="0"/>
          </a:p>
        </p:txBody>
      </p:sp>
      <p:sp>
        <p:nvSpPr>
          <p:cNvPr id="39942" name="Date Placeholder 5"/>
          <p:cNvSpPr>
            <a:spLocks noGrp="1"/>
          </p:cNvSpPr>
          <p:nvPr>
            <p:ph type="dt" sz="quarter" idx="12"/>
          </p:nvPr>
        </p:nvSpPr>
        <p:spPr>
          <a:noFill/>
        </p:spPr>
        <p:txBody>
          <a:bodyPr/>
          <a:lstStyle/>
          <a:p>
            <a:r>
              <a:rPr lang="en-US"/>
              <a:t>Dan C. Marinescu</a:t>
            </a: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Content Placeholder 2"/>
          <p:cNvSpPr>
            <a:spLocks noGrp="1"/>
          </p:cNvSpPr>
          <p:nvPr>
            <p:ph idx="1"/>
          </p:nvPr>
        </p:nvSpPr>
        <p:spPr>
          <a:xfrm>
            <a:off x="647700" y="5343525"/>
            <a:ext cx="7391400" cy="781050"/>
          </a:xfrm>
        </p:spPr>
        <p:txBody>
          <a:bodyPr/>
          <a:lstStyle/>
          <a:p>
            <a:pPr>
              <a:buFont typeface="Wingdings" pitchFamily="2" charset="2"/>
              <a:buNone/>
            </a:pPr>
            <a:r>
              <a:rPr lang="en-US" sz="1600" smtClean="0"/>
              <a:t>      The timing diagram  for the Optimal Partitioning Rule; the algorithm requires worker nodes to complete execution at the same time. The head node, S</a:t>
            </a:r>
            <a:r>
              <a:rPr lang="en-US" sz="1600" baseline="-25000" smtClean="0"/>
              <a:t>0</a:t>
            </a:r>
            <a:r>
              <a:rPr lang="en-US" sz="1600" smtClean="0"/>
              <a:t>, distributes sequentially the data to individual worker nodes. </a:t>
            </a:r>
          </a:p>
        </p:txBody>
      </p:sp>
      <p:sp>
        <p:nvSpPr>
          <p:cNvPr id="40963" name="Footer Placeholder 3"/>
          <p:cNvSpPr>
            <a:spLocks noGrp="1"/>
          </p:cNvSpPr>
          <p:nvPr>
            <p:ph type="ftr" sz="quarter" idx="10"/>
          </p:nvPr>
        </p:nvSpPr>
        <p:spPr>
          <a:noFill/>
        </p:spPr>
        <p:txBody>
          <a:bodyPr/>
          <a:lstStyle/>
          <a:p>
            <a:r>
              <a:rPr lang="en-US"/>
              <a:t>Cloud Computing: Theory and Practice.  Chapter 6</a:t>
            </a:r>
          </a:p>
        </p:txBody>
      </p:sp>
      <p:sp>
        <p:nvSpPr>
          <p:cNvPr id="40964" name="Slide Number Placeholder 4"/>
          <p:cNvSpPr>
            <a:spLocks noGrp="1"/>
          </p:cNvSpPr>
          <p:nvPr>
            <p:ph type="sldNum" sz="quarter" idx="11"/>
          </p:nvPr>
        </p:nvSpPr>
        <p:spPr>
          <a:noFill/>
        </p:spPr>
        <p:txBody>
          <a:bodyPr/>
          <a:lstStyle/>
          <a:p>
            <a:fld id="{8D6D2C00-DB7C-49A7-92DF-C89C9F68C147}" type="slidenum">
              <a:rPr lang="en-US" smtClean="0"/>
              <a:pPr/>
              <a:t>38</a:t>
            </a:fld>
            <a:endParaRPr lang="en-US" smtClean="0"/>
          </a:p>
        </p:txBody>
      </p:sp>
      <p:sp>
        <p:nvSpPr>
          <p:cNvPr id="40965" name="Date Placeholder 5"/>
          <p:cNvSpPr>
            <a:spLocks noGrp="1"/>
          </p:cNvSpPr>
          <p:nvPr>
            <p:ph type="dt" sz="quarter" idx="12"/>
          </p:nvPr>
        </p:nvSpPr>
        <p:spPr>
          <a:noFill/>
        </p:spPr>
        <p:txBody>
          <a:bodyPr/>
          <a:lstStyle/>
          <a:p>
            <a:r>
              <a:rPr lang="en-US"/>
              <a:t>Dan C. Marinescu</a:t>
            </a:r>
          </a:p>
        </p:txBody>
      </p:sp>
      <p:graphicFrame>
        <p:nvGraphicFramePr>
          <p:cNvPr id="40966" name="Object 2"/>
          <p:cNvGraphicFramePr>
            <a:graphicFrameLocks noChangeAspect="1"/>
          </p:cNvGraphicFramePr>
          <p:nvPr/>
        </p:nvGraphicFramePr>
        <p:xfrm>
          <a:off x="554038" y="776288"/>
          <a:ext cx="7769225" cy="3932237"/>
        </p:xfrm>
        <a:graphic>
          <a:graphicData uri="http://schemas.openxmlformats.org/presentationml/2006/ole">
            <p:oleObj spid="_x0000_s40966" name="Visio" r:id="rId3" imgW="7768883" imgH="3933016" progId="Visio.Drawing.11">
              <p:embed/>
            </p:oleObj>
          </a:graphicData>
        </a:graphic>
      </p:graphicFrame>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Content Placeholder 2"/>
          <p:cNvSpPr>
            <a:spLocks noGrp="1"/>
          </p:cNvSpPr>
          <p:nvPr>
            <p:ph idx="1"/>
          </p:nvPr>
        </p:nvSpPr>
        <p:spPr>
          <a:xfrm>
            <a:off x="438150" y="5543550"/>
            <a:ext cx="8229600" cy="609600"/>
          </a:xfrm>
        </p:spPr>
        <p:txBody>
          <a:bodyPr/>
          <a:lstStyle/>
          <a:p>
            <a:pPr>
              <a:buFont typeface="Wingdings" pitchFamily="2" charset="2"/>
              <a:buNone/>
            </a:pPr>
            <a:r>
              <a:rPr lang="en-US" sz="1600" smtClean="0"/>
              <a:t>     The timing diagram  for the Equal Partitioning Rule; the algorithm assigns an equal workload to individual worker nodes.</a:t>
            </a:r>
          </a:p>
        </p:txBody>
      </p:sp>
      <p:sp>
        <p:nvSpPr>
          <p:cNvPr id="41987" name="Footer Placeholder 3"/>
          <p:cNvSpPr>
            <a:spLocks noGrp="1"/>
          </p:cNvSpPr>
          <p:nvPr>
            <p:ph type="ftr" sz="quarter" idx="10"/>
          </p:nvPr>
        </p:nvSpPr>
        <p:spPr>
          <a:noFill/>
        </p:spPr>
        <p:txBody>
          <a:bodyPr/>
          <a:lstStyle/>
          <a:p>
            <a:r>
              <a:rPr lang="en-US"/>
              <a:t>Cloud Computing: Theory and Practice.  Chapter 6</a:t>
            </a:r>
          </a:p>
        </p:txBody>
      </p:sp>
      <p:sp>
        <p:nvSpPr>
          <p:cNvPr id="41988" name="Slide Number Placeholder 4"/>
          <p:cNvSpPr>
            <a:spLocks noGrp="1"/>
          </p:cNvSpPr>
          <p:nvPr>
            <p:ph type="sldNum" sz="quarter" idx="11"/>
          </p:nvPr>
        </p:nvSpPr>
        <p:spPr>
          <a:noFill/>
        </p:spPr>
        <p:txBody>
          <a:bodyPr/>
          <a:lstStyle/>
          <a:p>
            <a:fld id="{09E6E5A2-1EB4-415B-A792-4E32791EE648}" type="slidenum">
              <a:rPr lang="en-US" smtClean="0"/>
              <a:pPr/>
              <a:t>39</a:t>
            </a:fld>
            <a:endParaRPr lang="en-US" smtClean="0"/>
          </a:p>
        </p:txBody>
      </p:sp>
      <p:sp>
        <p:nvSpPr>
          <p:cNvPr id="41989" name="Date Placeholder 5"/>
          <p:cNvSpPr>
            <a:spLocks noGrp="1"/>
          </p:cNvSpPr>
          <p:nvPr>
            <p:ph type="dt" sz="quarter" idx="12"/>
          </p:nvPr>
        </p:nvSpPr>
        <p:spPr>
          <a:noFill/>
        </p:spPr>
        <p:txBody>
          <a:bodyPr/>
          <a:lstStyle/>
          <a:p>
            <a:r>
              <a:rPr lang="en-US"/>
              <a:t>Dan C. Marinescu</a:t>
            </a:r>
          </a:p>
        </p:txBody>
      </p:sp>
      <p:graphicFrame>
        <p:nvGraphicFramePr>
          <p:cNvPr id="41990" name="Object 2"/>
          <p:cNvGraphicFramePr>
            <a:graphicFrameLocks noChangeAspect="1"/>
          </p:cNvGraphicFramePr>
          <p:nvPr/>
        </p:nvGraphicFramePr>
        <p:xfrm>
          <a:off x="677863" y="1166813"/>
          <a:ext cx="7769225" cy="3932237"/>
        </p:xfrm>
        <a:graphic>
          <a:graphicData uri="http://schemas.openxmlformats.org/presentationml/2006/ole">
            <p:oleObj spid="_x0000_s41990" name="Visio" r:id="rId3" imgW="7768883" imgH="3933016" progId="Visio.Drawing.11">
              <p:embed/>
            </p:oleObj>
          </a:graphicData>
        </a:graphic>
      </p:graphicFrame>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p:cNvSpPr>
            <a:spLocks noGrp="1"/>
          </p:cNvSpPr>
          <p:nvPr>
            <p:ph type="title"/>
          </p:nvPr>
        </p:nvSpPr>
        <p:spPr>
          <a:xfrm>
            <a:off x="314325" y="533400"/>
            <a:ext cx="8372475" cy="571500"/>
          </a:xfrm>
        </p:spPr>
        <p:txBody>
          <a:bodyPr/>
          <a:lstStyle/>
          <a:p>
            <a:r>
              <a:rPr lang="en-US" smtClean="0"/>
              <a:t> </a:t>
            </a:r>
            <a:r>
              <a:rPr lang="en-US" sz="3200" smtClean="0"/>
              <a:t>Motivation</a:t>
            </a:r>
          </a:p>
        </p:txBody>
      </p:sp>
      <p:sp>
        <p:nvSpPr>
          <p:cNvPr id="6147" name="Content Placeholder 2"/>
          <p:cNvSpPr>
            <a:spLocks noGrp="1"/>
          </p:cNvSpPr>
          <p:nvPr>
            <p:ph idx="1"/>
          </p:nvPr>
        </p:nvSpPr>
        <p:spPr>
          <a:xfrm>
            <a:off x="561975" y="1438275"/>
            <a:ext cx="8258175" cy="4429125"/>
          </a:xfrm>
        </p:spPr>
        <p:txBody>
          <a:bodyPr/>
          <a:lstStyle/>
          <a:p>
            <a:r>
              <a:rPr lang="en-US" sz="2000" smtClean="0"/>
              <a:t>Cloud resource management . </a:t>
            </a:r>
          </a:p>
          <a:p>
            <a:pPr lvl="1"/>
            <a:r>
              <a:rPr lang="en-US" sz="1800" smtClean="0"/>
              <a:t>Requires complex policies and  decisions for multi-objective optimization.  </a:t>
            </a:r>
          </a:p>
          <a:p>
            <a:pPr lvl="1"/>
            <a:r>
              <a:rPr lang="en-US" sz="1800" smtClean="0"/>
              <a:t>It is challenging - the complexity of the system makes it impossible to have accurate global state information. </a:t>
            </a:r>
          </a:p>
          <a:p>
            <a:pPr lvl="1"/>
            <a:r>
              <a:rPr lang="en-US" sz="1800" smtClean="0"/>
              <a:t>Affected by unpredictable interactions with the environment, e.g., system failures, attacks.</a:t>
            </a:r>
          </a:p>
          <a:p>
            <a:pPr lvl="1"/>
            <a:r>
              <a:rPr lang="en-US" sz="1800" smtClean="0"/>
              <a:t>Cloud service providers are faced with large fluctuating loads which challenge the claim of cloud elasticity.</a:t>
            </a:r>
          </a:p>
          <a:p>
            <a:pPr lvl="1">
              <a:buFont typeface="Wingdings" pitchFamily="2" charset="2"/>
              <a:buNone/>
            </a:pPr>
            <a:endParaRPr lang="en-US" sz="1800" smtClean="0"/>
          </a:p>
          <a:p>
            <a:r>
              <a:rPr lang="en-US" sz="2000" smtClean="0"/>
              <a:t>The strategies for resource management for IaaS, PaaS, and SaaS are different.</a:t>
            </a:r>
            <a:r>
              <a:rPr lang="en-US" sz="2200" smtClean="0"/>
              <a:t>  </a:t>
            </a:r>
          </a:p>
        </p:txBody>
      </p:sp>
      <p:sp>
        <p:nvSpPr>
          <p:cNvPr id="6148" name="Footer Placeholder 3"/>
          <p:cNvSpPr>
            <a:spLocks noGrp="1"/>
          </p:cNvSpPr>
          <p:nvPr>
            <p:ph type="ftr" sz="quarter" idx="10"/>
          </p:nvPr>
        </p:nvSpPr>
        <p:spPr>
          <a:noFill/>
        </p:spPr>
        <p:txBody>
          <a:bodyPr/>
          <a:lstStyle/>
          <a:p>
            <a:r>
              <a:rPr lang="en-US"/>
              <a:t>Cloud Computing: Theory and Practice.  Chapter 6</a:t>
            </a:r>
          </a:p>
        </p:txBody>
      </p:sp>
      <p:sp>
        <p:nvSpPr>
          <p:cNvPr id="6149" name="Slide Number Placeholder 4"/>
          <p:cNvSpPr>
            <a:spLocks noGrp="1"/>
          </p:cNvSpPr>
          <p:nvPr>
            <p:ph type="sldNum" sz="quarter" idx="11"/>
          </p:nvPr>
        </p:nvSpPr>
        <p:spPr>
          <a:noFill/>
        </p:spPr>
        <p:txBody>
          <a:bodyPr/>
          <a:lstStyle/>
          <a:p>
            <a:fld id="{88DD8EC1-710A-4112-BDE1-46A9D73D4CE2}" type="slidenum">
              <a:rPr lang="en-US" smtClean="0"/>
              <a:pPr/>
              <a:t>4</a:t>
            </a:fld>
            <a:endParaRPr lang="en-US" smtClean="0"/>
          </a:p>
        </p:txBody>
      </p:sp>
      <p:sp>
        <p:nvSpPr>
          <p:cNvPr id="6150" name="Date Placeholder 5"/>
          <p:cNvSpPr>
            <a:spLocks noGrp="1"/>
          </p:cNvSpPr>
          <p:nvPr>
            <p:ph type="dt" sz="quarter" idx="12"/>
          </p:nvPr>
        </p:nvSpPr>
        <p:spPr>
          <a:noFill/>
        </p:spPr>
        <p:txBody>
          <a:bodyPr/>
          <a:lstStyle/>
          <a:p>
            <a:r>
              <a:rPr lang="en-US"/>
              <a:t>Dan C. Marinescu</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p:nvPr>
        </p:nvSpPr>
        <p:spPr>
          <a:xfrm>
            <a:off x="457200" y="457200"/>
            <a:ext cx="8229600" cy="704850"/>
          </a:xfrm>
        </p:spPr>
        <p:txBody>
          <a:bodyPr/>
          <a:lstStyle/>
          <a:p>
            <a:r>
              <a:rPr lang="en-US" sz="3200" smtClean="0"/>
              <a:t>Cloud resource management (CRM) policies</a:t>
            </a:r>
          </a:p>
        </p:txBody>
      </p:sp>
      <p:sp>
        <p:nvSpPr>
          <p:cNvPr id="7171" name="Content Placeholder 2"/>
          <p:cNvSpPr>
            <a:spLocks noGrp="1"/>
          </p:cNvSpPr>
          <p:nvPr>
            <p:ph idx="1"/>
          </p:nvPr>
        </p:nvSpPr>
        <p:spPr>
          <a:xfrm>
            <a:off x="457200" y="1409700"/>
            <a:ext cx="8229600" cy="4638675"/>
          </a:xfrm>
        </p:spPr>
        <p:txBody>
          <a:bodyPr/>
          <a:lstStyle/>
          <a:p>
            <a:pPr marL="457200" indent="-457200">
              <a:buFont typeface="Arial" charset="0"/>
              <a:buAutoNum type="arabicPeriod"/>
            </a:pPr>
            <a:r>
              <a:rPr lang="en-US" sz="2000" smtClean="0"/>
              <a:t>Admission control </a:t>
            </a:r>
            <a:r>
              <a:rPr lang="en-US" sz="2000" smtClean="0">
                <a:sym typeface="Wingdings" pitchFamily="2" charset="2"/>
              </a:rPr>
              <a:t> prevent the system from accepting workload in violation of high-level system policies.</a:t>
            </a:r>
          </a:p>
          <a:p>
            <a:pPr marL="457200" indent="-457200">
              <a:buFont typeface="Arial" charset="0"/>
              <a:buAutoNum type="arabicPeriod"/>
            </a:pPr>
            <a:endParaRPr lang="en-US" sz="2000" smtClean="0"/>
          </a:p>
          <a:p>
            <a:pPr marL="457200" indent="-457200">
              <a:buFont typeface="Arial" charset="0"/>
              <a:buAutoNum type="arabicPeriod"/>
            </a:pPr>
            <a:r>
              <a:rPr lang="en-US" sz="2000" smtClean="0"/>
              <a:t>Capacity allocation </a:t>
            </a:r>
            <a:r>
              <a:rPr lang="en-US" sz="2000" smtClean="0">
                <a:sym typeface="Wingdings" pitchFamily="2" charset="2"/>
              </a:rPr>
              <a:t> allocate resources for individual activations of a service.</a:t>
            </a:r>
          </a:p>
          <a:p>
            <a:pPr marL="457200" indent="-457200">
              <a:buFont typeface="Arial" charset="0"/>
              <a:buAutoNum type="arabicPeriod"/>
            </a:pPr>
            <a:endParaRPr lang="en-US" sz="2000" smtClean="0"/>
          </a:p>
          <a:p>
            <a:pPr marL="457200" indent="-457200">
              <a:buFont typeface="Arial" charset="0"/>
              <a:buAutoNum type="arabicPeriod"/>
            </a:pPr>
            <a:r>
              <a:rPr lang="en-US" sz="2000" smtClean="0"/>
              <a:t>Load balancing </a:t>
            </a:r>
            <a:r>
              <a:rPr lang="en-US" sz="2000" smtClean="0">
                <a:sym typeface="Wingdings" pitchFamily="2" charset="2"/>
              </a:rPr>
              <a:t> distribute the workload evenly among the servers.</a:t>
            </a:r>
          </a:p>
          <a:p>
            <a:pPr marL="457200" indent="-457200">
              <a:buFont typeface="Arial" charset="0"/>
              <a:buAutoNum type="arabicPeriod"/>
            </a:pPr>
            <a:endParaRPr lang="en-US" sz="2000" smtClean="0"/>
          </a:p>
          <a:p>
            <a:pPr marL="457200" indent="-457200">
              <a:buFont typeface="Arial" charset="0"/>
              <a:buAutoNum type="arabicPeriod"/>
            </a:pPr>
            <a:r>
              <a:rPr lang="en-US" sz="2000" smtClean="0"/>
              <a:t>Energy optimization </a:t>
            </a:r>
            <a:r>
              <a:rPr lang="en-US" sz="2000" smtClean="0">
                <a:sym typeface="Wingdings" pitchFamily="2" charset="2"/>
              </a:rPr>
              <a:t> minimization of energy consumption.</a:t>
            </a:r>
          </a:p>
          <a:p>
            <a:pPr marL="457200" indent="-457200">
              <a:buFont typeface="Arial" charset="0"/>
              <a:buAutoNum type="arabicPeriod"/>
            </a:pPr>
            <a:endParaRPr lang="en-US" sz="2000" smtClean="0"/>
          </a:p>
          <a:p>
            <a:pPr marL="457200" indent="-457200">
              <a:buFont typeface="Arial" charset="0"/>
              <a:buAutoNum type="arabicPeriod"/>
            </a:pPr>
            <a:r>
              <a:rPr lang="en-US" sz="2000" smtClean="0"/>
              <a:t>Quality of service (QoS) guarantees </a:t>
            </a:r>
            <a:r>
              <a:rPr lang="en-US" sz="2000" smtClean="0">
                <a:sym typeface="Wingdings" pitchFamily="2" charset="2"/>
              </a:rPr>
              <a:t> ability to satisfy timing or other conditions specified by a Service Level Agreement.</a:t>
            </a:r>
            <a:endParaRPr lang="en-US" sz="2000" smtClean="0"/>
          </a:p>
        </p:txBody>
      </p:sp>
      <p:sp>
        <p:nvSpPr>
          <p:cNvPr id="7172" name="Footer Placeholder 3"/>
          <p:cNvSpPr>
            <a:spLocks noGrp="1"/>
          </p:cNvSpPr>
          <p:nvPr>
            <p:ph type="ftr" sz="quarter" idx="10"/>
          </p:nvPr>
        </p:nvSpPr>
        <p:spPr>
          <a:noFill/>
        </p:spPr>
        <p:txBody>
          <a:bodyPr/>
          <a:lstStyle/>
          <a:p>
            <a:r>
              <a:rPr lang="en-US"/>
              <a:t>Cloud Computing: Theory and Practice.  Chapter 6</a:t>
            </a:r>
          </a:p>
        </p:txBody>
      </p:sp>
      <p:sp>
        <p:nvSpPr>
          <p:cNvPr id="7173" name="Slide Number Placeholder 4"/>
          <p:cNvSpPr>
            <a:spLocks noGrp="1"/>
          </p:cNvSpPr>
          <p:nvPr>
            <p:ph type="sldNum" sz="quarter" idx="11"/>
          </p:nvPr>
        </p:nvSpPr>
        <p:spPr>
          <a:noFill/>
        </p:spPr>
        <p:txBody>
          <a:bodyPr/>
          <a:lstStyle/>
          <a:p>
            <a:fld id="{F3735B77-F02E-4E08-B29B-8AC6A0C6C825}" type="slidenum">
              <a:rPr lang="en-US" smtClean="0"/>
              <a:pPr/>
              <a:t>5</a:t>
            </a:fld>
            <a:endParaRPr lang="en-US" smtClean="0"/>
          </a:p>
        </p:txBody>
      </p:sp>
      <p:sp>
        <p:nvSpPr>
          <p:cNvPr id="7174" name="Date Placeholder 5"/>
          <p:cNvSpPr>
            <a:spLocks noGrp="1"/>
          </p:cNvSpPr>
          <p:nvPr>
            <p:ph type="dt" sz="quarter" idx="12"/>
          </p:nvPr>
        </p:nvSpPr>
        <p:spPr>
          <a:noFill/>
        </p:spPr>
        <p:txBody>
          <a:bodyPr/>
          <a:lstStyle/>
          <a:p>
            <a:r>
              <a:rPr lang="en-US"/>
              <a:t>Dan C. Marinescu</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a:xfrm>
            <a:off x="457200" y="457200"/>
            <a:ext cx="8229600" cy="1038225"/>
          </a:xfrm>
        </p:spPr>
        <p:txBody>
          <a:bodyPr/>
          <a:lstStyle/>
          <a:p>
            <a:r>
              <a:rPr lang="en-US" sz="2800" smtClean="0"/>
              <a:t>Mechanisms for the implementation of resource management policies</a:t>
            </a:r>
          </a:p>
        </p:txBody>
      </p:sp>
      <p:sp>
        <p:nvSpPr>
          <p:cNvPr id="8195" name="Content Placeholder 2"/>
          <p:cNvSpPr>
            <a:spLocks noGrp="1"/>
          </p:cNvSpPr>
          <p:nvPr>
            <p:ph idx="1"/>
          </p:nvPr>
        </p:nvSpPr>
        <p:spPr>
          <a:xfrm>
            <a:off x="619125" y="1866900"/>
            <a:ext cx="8305800" cy="3838575"/>
          </a:xfrm>
        </p:spPr>
        <p:txBody>
          <a:bodyPr/>
          <a:lstStyle/>
          <a:p>
            <a:r>
              <a:rPr lang="en-US" sz="2000" u="sng" smtClean="0"/>
              <a:t>Control theory </a:t>
            </a:r>
            <a:r>
              <a:rPr lang="en-US" sz="2000" smtClean="0">
                <a:sym typeface="Wingdings" pitchFamily="2" charset="2"/>
              </a:rPr>
              <a:t></a:t>
            </a:r>
            <a:r>
              <a:rPr lang="en-US" sz="2000" smtClean="0"/>
              <a:t> uses the feedback to guarantee system stability and predict transient behavior.</a:t>
            </a:r>
          </a:p>
          <a:p>
            <a:endParaRPr lang="en-US" sz="2000" smtClean="0"/>
          </a:p>
          <a:p>
            <a:r>
              <a:rPr lang="en-US" sz="2000" u="sng" smtClean="0"/>
              <a:t>Machine learning </a:t>
            </a:r>
            <a:r>
              <a:rPr lang="en-US" sz="2000" smtClean="0">
                <a:sym typeface="Wingdings" pitchFamily="2" charset="2"/>
              </a:rPr>
              <a:t></a:t>
            </a:r>
            <a:r>
              <a:rPr lang="en-US" sz="2000" smtClean="0"/>
              <a:t>  does not need a performance model of the system.</a:t>
            </a:r>
          </a:p>
          <a:p>
            <a:endParaRPr lang="en-US" sz="2000" smtClean="0"/>
          </a:p>
          <a:p>
            <a:r>
              <a:rPr lang="en-US" sz="2000" u="sng" smtClean="0"/>
              <a:t>Utility-based</a:t>
            </a:r>
            <a:r>
              <a:rPr lang="en-US" sz="2000" smtClean="0"/>
              <a:t> </a:t>
            </a:r>
            <a:r>
              <a:rPr lang="en-US" sz="2000" smtClean="0">
                <a:sym typeface="Wingdings" pitchFamily="2" charset="2"/>
              </a:rPr>
              <a:t> </a:t>
            </a:r>
            <a:r>
              <a:rPr lang="en-US" sz="2000" smtClean="0"/>
              <a:t>require a performance model and a mechanism to correlate user-level performance with cost.</a:t>
            </a:r>
          </a:p>
          <a:p>
            <a:endParaRPr lang="en-US" sz="2000" smtClean="0"/>
          </a:p>
          <a:p>
            <a:r>
              <a:rPr lang="en-US" sz="2000" u="sng" smtClean="0"/>
              <a:t>Market-oriented/economic</a:t>
            </a:r>
            <a:r>
              <a:rPr lang="en-US" sz="2000" smtClean="0"/>
              <a:t>  </a:t>
            </a:r>
            <a:r>
              <a:rPr lang="en-US" sz="2000" smtClean="0">
                <a:sym typeface="Wingdings" pitchFamily="2" charset="2"/>
              </a:rPr>
              <a:t> </a:t>
            </a:r>
            <a:r>
              <a:rPr lang="en-US" sz="2000" smtClean="0"/>
              <a:t>do not require a model of the system, e.g., combinatorial auctions for bundles of resources.</a:t>
            </a:r>
          </a:p>
        </p:txBody>
      </p:sp>
      <p:sp>
        <p:nvSpPr>
          <p:cNvPr id="8196" name="Footer Placeholder 3"/>
          <p:cNvSpPr>
            <a:spLocks noGrp="1"/>
          </p:cNvSpPr>
          <p:nvPr>
            <p:ph type="ftr" sz="quarter" idx="10"/>
          </p:nvPr>
        </p:nvSpPr>
        <p:spPr>
          <a:noFill/>
        </p:spPr>
        <p:txBody>
          <a:bodyPr/>
          <a:lstStyle/>
          <a:p>
            <a:r>
              <a:rPr lang="en-US"/>
              <a:t>Cloud Computing: Theory and Practice.  Chapter 6</a:t>
            </a:r>
          </a:p>
        </p:txBody>
      </p:sp>
      <p:sp>
        <p:nvSpPr>
          <p:cNvPr id="8197" name="Slide Number Placeholder 4"/>
          <p:cNvSpPr>
            <a:spLocks noGrp="1"/>
          </p:cNvSpPr>
          <p:nvPr>
            <p:ph type="sldNum" sz="quarter" idx="11"/>
          </p:nvPr>
        </p:nvSpPr>
        <p:spPr>
          <a:noFill/>
        </p:spPr>
        <p:txBody>
          <a:bodyPr/>
          <a:lstStyle/>
          <a:p>
            <a:fld id="{B5D0A590-E337-418F-9D16-41B0AB318055}" type="slidenum">
              <a:rPr lang="en-US" smtClean="0"/>
              <a:pPr/>
              <a:t>6</a:t>
            </a:fld>
            <a:endParaRPr lang="en-US" smtClean="0"/>
          </a:p>
        </p:txBody>
      </p:sp>
      <p:sp>
        <p:nvSpPr>
          <p:cNvPr id="8198" name="Date Placeholder 5"/>
          <p:cNvSpPr>
            <a:spLocks noGrp="1"/>
          </p:cNvSpPr>
          <p:nvPr>
            <p:ph type="dt" sz="quarter" idx="12"/>
          </p:nvPr>
        </p:nvSpPr>
        <p:spPr>
          <a:noFill/>
        </p:spPr>
        <p:txBody>
          <a:bodyPr/>
          <a:lstStyle/>
          <a:p>
            <a:r>
              <a:rPr lang="en-US"/>
              <a:t>Dan C. Marinescu</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title"/>
          </p:nvPr>
        </p:nvSpPr>
        <p:spPr>
          <a:xfrm>
            <a:off x="476250" y="628650"/>
            <a:ext cx="8210550" cy="371475"/>
          </a:xfrm>
        </p:spPr>
        <p:txBody>
          <a:bodyPr/>
          <a:lstStyle/>
          <a:p>
            <a:r>
              <a:rPr lang="en-US" sz="3200" smtClean="0"/>
              <a:t>Tradeoffs</a:t>
            </a:r>
          </a:p>
        </p:txBody>
      </p:sp>
      <p:sp>
        <p:nvSpPr>
          <p:cNvPr id="9219" name="Content Placeholder 2"/>
          <p:cNvSpPr>
            <a:spLocks noGrp="1"/>
          </p:cNvSpPr>
          <p:nvPr>
            <p:ph idx="1"/>
          </p:nvPr>
        </p:nvSpPr>
        <p:spPr>
          <a:xfrm>
            <a:off x="619125" y="1304925"/>
            <a:ext cx="8067675" cy="1390650"/>
          </a:xfrm>
        </p:spPr>
        <p:txBody>
          <a:bodyPr/>
          <a:lstStyle/>
          <a:p>
            <a:r>
              <a:rPr lang="en-US" sz="2000" smtClean="0"/>
              <a:t>To reduce cost and save energy we may need to concentrate the load on fewer servers rather than balance the load among them.</a:t>
            </a:r>
          </a:p>
          <a:p>
            <a:r>
              <a:rPr lang="en-US" sz="2000" smtClean="0"/>
              <a:t> We may also need to operate at a lower clock rate; the performance decreases at a lower rate than does the energy.</a:t>
            </a:r>
          </a:p>
        </p:txBody>
      </p:sp>
      <p:sp>
        <p:nvSpPr>
          <p:cNvPr id="9220" name="Footer Placeholder 3"/>
          <p:cNvSpPr>
            <a:spLocks noGrp="1"/>
          </p:cNvSpPr>
          <p:nvPr>
            <p:ph type="ftr" sz="quarter" idx="10"/>
          </p:nvPr>
        </p:nvSpPr>
        <p:spPr>
          <a:noFill/>
        </p:spPr>
        <p:txBody>
          <a:bodyPr/>
          <a:lstStyle/>
          <a:p>
            <a:r>
              <a:rPr lang="en-US"/>
              <a:t>Cloud Computing: Theory and Practice.  Chapter 6</a:t>
            </a:r>
          </a:p>
        </p:txBody>
      </p:sp>
      <p:sp>
        <p:nvSpPr>
          <p:cNvPr id="9221" name="Slide Number Placeholder 4"/>
          <p:cNvSpPr>
            <a:spLocks noGrp="1"/>
          </p:cNvSpPr>
          <p:nvPr>
            <p:ph type="sldNum" sz="quarter" idx="11"/>
          </p:nvPr>
        </p:nvSpPr>
        <p:spPr>
          <a:noFill/>
        </p:spPr>
        <p:txBody>
          <a:bodyPr/>
          <a:lstStyle/>
          <a:p>
            <a:fld id="{5235EF0A-A674-433D-B15D-A4F1E20F4407}" type="slidenum">
              <a:rPr lang="en-US" smtClean="0"/>
              <a:pPr/>
              <a:t>7</a:t>
            </a:fld>
            <a:endParaRPr lang="en-US" smtClean="0"/>
          </a:p>
        </p:txBody>
      </p:sp>
      <p:sp>
        <p:nvSpPr>
          <p:cNvPr id="9222" name="Date Placeholder 5"/>
          <p:cNvSpPr>
            <a:spLocks noGrp="1"/>
          </p:cNvSpPr>
          <p:nvPr>
            <p:ph type="dt" sz="quarter" idx="12"/>
          </p:nvPr>
        </p:nvSpPr>
        <p:spPr>
          <a:noFill/>
        </p:spPr>
        <p:txBody>
          <a:bodyPr/>
          <a:lstStyle/>
          <a:p>
            <a:r>
              <a:rPr lang="en-US"/>
              <a:t>Dan C. Marinescu</a:t>
            </a:r>
          </a:p>
        </p:txBody>
      </p:sp>
      <p:pic>
        <p:nvPicPr>
          <p:cNvPr id="9223" name="Picture 2" descr="C:\CloudComputing\LectureNotesDecember6\Slides\snapshots\EnergyVSPerformance.PNG"/>
          <p:cNvPicPr>
            <a:picLocks noChangeAspect="1" noChangeArrowheads="1"/>
          </p:cNvPicPr>
          <p:nvPr/>
        </p:nvPicPr>
        <p:blipFill>
          <a:blip r:embed="rId2" cstate="print"/>
          <a:srcRect/>
          <a:stretch>
            <a:fillRect/>
          </a:stretch>
        </p:blipFill>
        <p:spPr bwMode="auto">
          <a:xfrm>
            <a:off x="1971675" y="3076575"/>
            <a:ext cx="5534025" cy="2890838"/>
          </a:xfrm>
          <a:prstGeom prst="rect">
            <a:avLst/>
          </a:prstGeom>
          <a:noFill/>
          <a:ln w="9525">
            <a:noFill/>
            <a:miter lim="800000"/>
            <a:headEnd/>
            <a:tailEnd/>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title"/>
          </p:nvPr>
        </p:nvSpPr>
        <p:spPr>
          <a:xfrm>
            <a:off x="419100" y="457200"/>
            <a:ext cx="8505825" cy="1076325"/>
          </a:xfrm>
        </p:spPr>
        <p:txBody>
          <a:bodyPr/>
          <a:lstStyle/>
          <a:p>
            <a:r>
              <a:rPr lang="en-US" sz="2800" smtClean="0"/>
              <a:t>Control theory application to cloud resource management (CRM)</a:t>
            </a:r>
          </a:p>
        </p:txBody>
      </p:sp>
      <p:sp>
        <p:nvSpPr>
          <p:cNvPr id="10243" name="Content Placeholder 2"/>
          <p:cNvSpPr>
            <a:spLocks noGrp="1"/>
          </p:cNvSpPr>
          <p:nvPr>
            <p:ph idx="1"/>
          </p:nvPr>
        </p:nvSpPr>
        <p:spPr>
          <a:xfrm>
            <a:off x="542925" y="1952625"/>
            <a:ext cx="8143875" cy="3724275"/>
          </a:xfrm>
        </p:spPr>
        <p:txBody>
          <a:bodyPr/>
          <a:lstStyle/>
          <a:p>
            <a:r>
              <a:rPr lang="en-US" sz="2000" smtClean="0"/>
              <a:t>The main components of a control system: </a:t>
            </a:r>
          </a:p>
          <a:p>
            <a:endParaRPr lang="en-US" sz="2000" smtClean="0"/>
          </a:p>
          <a:p>
            <a:pPr lvl="1"/>
            <a:r>
              <a:rPr lang="en-US" sz="1800" smtClean="0"/>
              <a:t>The inputs </a:t>
            </a:r>
            <a:r>
              <a:rPr lang="en-US" sz="1800" smtClean="0">
                <a:sym typeface="Wingdings" pitchFamily="2" charset="2"/>
              </a:rPr>
              <a:t> </a:t>
            </a:r>
            <a:r>
              <a:rPr lang="en-US" sz="1800" smtClean="0"/>
              <a:t>the offered workload and the policies  for admission control, the capacity allocation, the load balancing, the energy optimization, and the QoS guarantees in the cloud.</a:t>
            </a:r>
          </a:p>
          <a:p>
            <a:pPr lvl="1"/>
            <a:endParaRPr lang="en-US" sz="1800" smtClean="0"/>
          </a:p>
          <a:p>
            <a:pPr lvl="1"/>
            <a:r>
              <a:rPr lang="en-US" sz="1800" smtClean="0"/>
              <a:t>The control system components</a:t>
            </a:r>
            <a:r>
              <a:rPr lang="en-US" sz="1600" smtClean="0"/>
              <a:t> </a:t>
            </a:r>
            <a:r>
              <a:rPr lang="en-US" sz="1600" smtClean="0">
                <a:sym typeface="Wingdings" pitchFamily="2" charset="2"/>
              </a:rPr>
              <a:t> </a:t>
            </a:r>
            <a:r>
              <a:rPr lang="en-US" sz="1800" i="1" smtClean="0"/>
              <a:t>sensors</a:t>
            </a:r>
            <a:r>
              <a:rPr lang="en-US" sz="1800" smtClean="0"/>
              <a:t> used to estimate relevant measures of performance and </a:t>
            </a:r>
            <a:r>
              <a:rPr lang="en-US" sz="1800" i="1" smtClean="0"/>
              <a:t>controllers</a:t>
            </a:r>
            <a:r>
              <a:rPr lang="en-US" sz="1800" smtClean="0"/>
              <a:t> which implement various policies.</a:t>
            </a:r>
          </a:p>
          <a:p>
            <a:pPr lvl="1"/>
            <a:endParaRPr lang="en-US" sz="1800" smtClean="0"/>
          </a:p>
          <a:p>
            <a:pPr lvl="1"/>
            <a:r>
              <a:rPr lang="en-US" sz="1800" smtClean="0"/>
              <a:t>The outputs </a:t>
            </a:r>
            <a:r>
              <a:rPr lang="en-US" sz="1800" smtClean="0">
                <a:sym typeface="Wingdings" pitchFamily="2" charset="2"/>
              </a:rPr>
              <a:t> </a:t>
            </a:r>
            <a:r>
              <a:rPr lang="en-US" sz="1800" smtClean="0"/>
              <a:t>the resource allocations to the individual applications.</a:t>
            </a:r>
          </a:p>
        </p:txBody>
      </p:sp>
      <p:sp>
        <p:nvSpPr>
          <p:cNvPr id="10244" name="Footer Placeholder 3"/>
          <p:cNvSpPr>
            <a:spLocks noGrp="1"/>
          </p:cNvSpPr>
          <p:nvPr>
            <p:ph type="ftr" sz="quarter" idx="10"/>
          </p:nvPr>
        </p:nvSpPr>
        <p:spPr>
          <a:noFill/>
        </p:spPr>
        <p:txBody>
          <a:bodyPr/>
          <a:lstStyle/>
          <a:p>
            <a:r>
              <a:rPr lang="en-US"/>
              <a:t>Cloud Computing: Theory and Practice.  Chapter 6</a:t>
            </a:r>
          </a:p>
        </p:txBody>
      </p:sp>
      <p:sp>
        <p:nvSpPr>
          <p:cNvPr id="10245" name="Slide Number Placeholder 4"/>
          <p:cNvSpPr>
            <a:spLocks noGrp="1"/>
          </p:cNvSpPr>
          <p:nvPr>
            <p:ph type="sldNum" sz="quarter" idx="11"/>
          </p:nvPr>
        </p:nvSpPr>
        <p:spPr>
          <a:noFill/>
        </p:spPr>
        <p:txBody>
          <a:bodyPr/>
          <a:lstStyle/>
          <a:p>
            <a:fld id="{D73055A0-25A1-410D-B3A1-5ABDCE40F3BB}" type="slidenum">
              <a:rPr lang="en-US" smtClean="0"/>
              <a:pPr/>
              <a:t>8</a:t>
            </a:fld>
            <a:endParaRPr lang="en-US" smtClean="0"/>
          </a:p>
        </p:txBody>
      </p:sp>
      <p:sp>
        <p:nvSpPr>
          <p:cNvPr id="10246" name="Date Placeholder 5"/>
          <p:cNvSpPr>
            <a:spLocks noGrp="1"/>
          </p:cNvSpPr>
          <p:nvPr>
            <p:ph type="dt" sz="quarter" idx="12"/>
          </p:nvPr>
        </p:nvSpPr>
        <p:spPr>
          <a:noFill/>
        </p:spPr>
        <p:txBody>
          <a:bodyPr/>
          <a:lstStyle/>
          <a:p>
            <a:r>
              <a:rPr lang="en-US"/>
              <a:t>Dan C. Marinescu</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p:cNvSpPr>
          <p:nvPr>
            <p:ph type="title"/>
          </p:nvPr>
        </p:nvSpPr>
        <p:spPr>
          <a:xfrm>
            <a:off x="333375" y="457200"/>
            <a:ext cx="8353425" cy="762000"/>
          </a:xfrm>
        </p:spPr>
        <p:txBody>
          <a:bodyPr/>
          <a:lstStyle/>
          <a:p>
            <a:r>
              <a:rPr lang="en-US" smtClean="0"/>
              <a:t> </a:t>
            </a:r>
            <a:r>
              <a:rPr lang="en-US" sz="3200" smtClean="0"/>
              <a:t>Feedback and Stability</a:t>
            </a:r>
          </a:p>
        </p:txBody>
      </p:sp>
      <p:sp>
        <p:nvSpPr>
          <p:cNvPr id="11267" name="Content Placeholder 2"/>
          <p:cNvSpPr>
            <a:spLocks noGrp="1"/>
          </p:cNvSpPr>
          <p:nvPr>
            <p:ph idx="1"/>
          </p:nvPr>
        </p:nvSpPr>
        <p:spPr>
          <a:xfrm>
            <a:off x="600075" y="1362075"/>
            <a:ext cx="8124825" cy="4876800"/>
          </a:xfrm>
        </p:spPr>
        <p:txBody>
          <a:bodyPr/>
          <a:lstStyle/>
          <a:p>
            <a:r>
              <a:rPr lang="en-US" sz="2000" smtClean="0"/>
              <a:t>Control granularity </a:t>
            </a:r>
            <a:r>
              <a:rPr lang="en-US" sz="2000" smtClean="0">
                <a:sym typeface="Wingdings" pitchFamily="2" charset="2"/>
              </a:rPr>
              <a:t></a:t>
            </a:r>
            <a:r>
              <a:rPr lang="en-US" sz="2000" smtClean="0"/>
              <a:t> the level of detail of the information used to control the system.  </a:t>
            </a:r>
          </a:p>
          <a:p>
            <a:pPr lvl="1"/>
            <a:r>
              <a:rPr lang="en-US" sz="1800" smtClean="0"/>
              <a:t>Fine control </a:t>
            </a:r>
            <a:r>
              <a:rPr lang="en-US" sz="1800" smtClean="0">
                <a:sym typeface="Wingdings" pitchFamily="2" charset="2"/>
              </a:rPr>
              <a:t> </a:t>
            </a:r>
            <a:r>
              <a:rPr lang="en-US" sz="1800" smtClean="0"/>
              <a:t>very detailed information about the parameters controlling the system state is used.</a:t>
            </a:r>
          </a:p>
          <a:p>
            <a:pPr lvl="1"/>
            <a:r>
              <a:rPr lang="en-US" sz="1800" smtClean="0"/>
              <a:t>Coarse control </a:t>
            </a:r>
            <a:r>
              <a:rPr lang="en-US" sz="1800" smtClean="0">
                <a:sym typeface="Wingdings" pitchFamily="2" charset="2"/>
              </a:rPr>
              <a:t></a:t>
            </a:r>
            <a:r>
              <a:rPr lang="en-US" sz="1800" smtClean="0"/>
              <a:t> the accuracy of these parameters is traded for the efficiency of implementation.</a:t>
            </a:r>
          </a:p>
          <a:p>
            <a:r>
              <a:rPr lang="en-US" sz="2000" smtClean="0"/>
              <a:t>The controllers use the feedback provided by sensors to stabilize the system.  Stability is related to the change of the output.</a:t>
            </a:r>
          </a:p>
          <a:p>
            <a:r>
              <a:rPr lang="en-US" sz="2000" smtClean="0"/>
              <a:t>Sources of instability in any control system:</a:t>
            </a:r>
          </a:p>
          <a:p>
            <a:pPr lvl="1"/>
            <a:r>
              <a:rPr lang="en-US" sz="1800" smtClean="0"/>
              <a:t>The delay in getting the system reaction after a control action.</a:t>
            </a:r>
          </a:p>
          <a:p>
            <a:pPr lvl="1"/>
            <a:r>
              <a:rPr lang="en-US" sz="1800" smtClean="0"/>
              <a:t>The granularity of the control, the fact that a small change enacted by the controllers leads to very large changes of the output.</a:t>
            </a:r>
          </a:p>
          <a:p>
            <a:pPr lvl="1"/>
            <a:r>
              <a:rPr lang="en-US" sz="1800" smtClean="0"/>
              <a:t>Oscillations, when the changes of the input are too large and the control is too weak,  such that the changes of the input propagate directly to the output.</a:t>
            </a:r>
          </a:p>
        </p:txBody>
      </p:sp>
      <p:sp>
        <p:nvSpPr>
          <p:cNvPr id="11268" name="Footer Placeholder 3"/>
          <p:cNvSpPr>
            <a:spLocks noGrp="1"/>
          </p:cNvSpPr>
          <p:nvPr>
            <p:ph type="ftr" sz="quarter" idx="10"/>
          </p:nvPr>
        </p:nvSpPr>
        <p:spPr>
          <a:noFill/>
        </p:spPr>
        <p:txBody>
          <a:bodyPr/>
          <a:lstStyle/>
          <a:p>
            <a:r>
              <a:rPr lang="en-US"/>
              <a:t>Cloud Computing: Theory and Practice.  Chapter 6</a:t>
            </a:r>
          </a:p>
        </p:txBody>
      </p:sp>
      <p:sp>
        <p:nvSpPr>
          <p:cNvPr id="11269" name="Slide Number Placeholder 4"/>
          <p:cNvSpPr>
            <a:spLocks noGrp="1"/>
          </p:cNvSpPr>
          <p:nvPr>
            <p:ph type="sldNum" sz="quarter" idx="11"/>
          </p:nvPr>
        </p:nvSpPr>
        <p:spPr>
          <a:noFill/>
        </p:spPr>
        <p:txBody>
          <a:bodyPr/>
          <a:lstStyle/>
          <a:p>
            <a:fld id="{8A7B9727-E7C8-46D9-9013-053AA42DA3CC}" type="slidenum">
              <a:rPr lang="en-US" smtClean="0"/>
              <a:pPr/>
              <a:t>9</a:t>
            </a:fld>
            <a:endParaRPr lang="en-US" smtClean="0"/>
          </a:p>
        </p:txBody>
      </p:sp>
      <p:sp>
        <p:nvSpPr>
          <p:cNvPr id="11270" name="Date Placeholder 5"/>
          <p:cNvSpPr>
            <a:spLocks noGrp="1"/>
          </p:cNvSpPr>
          <p:nvPr>
            <p:ph type="dt" sz="quarter" idx="12"/>
          </p:nvPr>
        </p:nvSpPr>
        <p:spPr>
          <a:noFill/>
        </p:spPr>
        <p:txBody>
          <a:bodyPr/>
          <a:lstStyle/>
          <a:p>
            <a:r>
              <a:rPr lang="en-US"/>
              <a:t>Dan C. Marinescu</a:t>
            </a:r>
          </a:p>
        </p:txBody>
      </p:sp>
    </p:spTree>
  </p:cSld>
  <p:clrMapOvr>
    <a:masterClrMapping/>
  </p:clrMapOvr>
</p:sld>
</file>

<file path=ppt/theme/theme1.xml><?xml version="1.0" encoding="utf-8"?>
<a:theme xmlns:a="http://schemas.openxmlformats.org/drawingml/2006/main" name="Pixel">
  <a:themeElements>
    <a:clrScheme name="Pixel 12">
      <a:dk1>
        <a:srgbClr val="000000"/>
      </a:dk1>
      <a:lt1>
        <a:srgbClr val="FFFFFF"/>
      </a:lt1>
      <a:dk2>
        <a:srgbClr val="000000"/>
      </a:dk2>
      <a:lt2>
        <a:srgbClr val="00007D"/>
      </a:lt2>
      <a:accent1>
        <a:srgbClr val="9999FF"/>
      </a:accent1>
      <a:accent2>
        <a:srgbClr val="9999CC"/>
      </a:accent2>
      <a:accent3>
        <a:srgbClr val="FFFFFF"/>
      </a:accent3>
      <a:accent4>
        <a:srgbClr val="000000"/>
      </a:accent4>
      <a:accent5>
        <a:srgbClr val="CACAFF"/>
      </a:accent5>
      <a:accent6>
        <a:srgbClr val="8A8AB9"/>
      </a:accent6>
      <a:hlink>
        <a:srgbClr val="666699"/>
      </a:hlink>
      <a:folHlink>
        <a:srgbClr val="CCCCE6"/>
      </a:folHlink>
    </a:clrScheme>
    <a:fontScheme name="Pixel">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lnDef>
  </a:objectDefaults>
  <a:extraClrSchemeLst>
    <a:extraClrScheme>
      <a:clrScheme name="Pixel 1">
        <a:dk1>
          <a:srgbClr val="0066FF"/>
        </a:dk1>
        <a:lt1>
          <a:srgbClr val="FFFFFF"/>
        </a:lt1>
        <a:dk2>
          <a:srgbClr val="000066"/>
        </a:dk2>
        <a:lt2>
          <a:srgbClr val="FFFFFF"/>
        </a:lt2>
        <a:accent1>
          <a:srgbClr val="6699FF"/>
        </a:accent1>
        <a:accent2>
          <a:srgbClr val="3333FF"/>
        </a:accent2>
        <a:accent3>
          <a:srgbClr val="AAAAB8"/>
        </a:accent3>
        <a:accent4>
          <a:srgbClr val="DADADA"/>
        </a:accent4>
        <a:accent5>
          <a:srgbClr val="B8CAFF"/>
        </a:accent5>
        <a:accent6>
          <a:srgbClr val="2D2DE7"/>
        </a:accent6>
        <a:hlink>
          <a:srgbClr val="FFCC00"/>
        </a:hlink>
        <a:folHlink>
          <a:srgbClr val="0000CC"/>
        </a:folHlink>
      </a:clrScheme>
      <a:clrMap bg1="dk2" tx1="lt1" bg2="dk1" tx2="lt2" accent1="accent1" accent2="accent2" accent3="accent3" accent4="accent4" accent5="accent5" accent6="accent6" hlink="hlink" folHlink="folHlink"/>
    </a:extraClrScheme>
    <a:extraClrScheme>
      <a:clrScheme name="Pixel 2">
        <a:dk1>
          <a:srgbClr val="009999"/>
        </a:dk1>
        <a:lt1>
          <a:srgbClr val="FFFFFF"/>
        </a:lt1>
        <a:dk2>
          <a:srgbClr val="334B49"/>
        </a:dk2>
        <a:lt2>
          <a:srgbClr val="FFFFFF"/>
        </a:lt2>
        <a:accent1>
          <a:srgbClr val="33CCCC"/>
        </a:accent1>
        <a:accent2>
          <a:srgbClr val="008080"/>
        </a:accent2>
        <a:accent3>
          <a:srgbClr val="ADB1B1"/>
        </a:accent3>
        <a:accent4>
          <a:srgbClr val="DADADA"/>
        </a:accent4>
        <a:accent5>
          <a:srgbClr val="ADE2E2"/>
        </a:accent5>
        <a:accent6>
          <a:srgbClr val="007373"/>
        </a:accent6>
        <a:hlink>
          <a:srgbClr val="FFCC00"/>
        </a:hlink>
        <a:folHlink>
          <a:srgbClr val="006666"/>
        </a:folHlink>
      </a:clrScheme>
      <a:clrMap bg1="dk2" tx1="lt1" bg2="dk1" tx2="lt2" accent1="accent1" accent2="accent2" accent3="accent3" accent4="accent4" accent5="accent5" accent6="accent6" hlink="hlink" folHlink="folHlink"/>
    </a:extraClrScheme>
    <a:extraClrScheme>
      <a:clrScheme name="Pixel 3">
        <a:dk1>
          <a:srgbClr val="006699"/>
        </a:dk1>
        <a:lt1>
          <a:srgbClr val="FFFFFF"/>
        </a:lt1>
        <a:dk2>
          <a:srgbClr val="333399"/>
        </a:dk2>
        <a:lt2>
          <a:srgbClr val="FFFFFF"/>
        </a:lt2>
        <a:accent1>
          <a:srgbClr val="0099CC"/>
        </a:accent1>
        <a:accent2>
          <a:srgbClr val="0386AF"/>
        </a:accent2>
        <a:accent3>
          <a:srgbClr val="ADADCA"/>
        </a:accent3>
        <a:accent4>
          <a:srgbClr val="DADADA"/>
        </a:accent4>
        <a:accent5>
          <a:srgbClr val="AACAE2"/>
        </a:accent5>
        <a:accent6>
          <a:srgbClr val="02799E"/>
        </a:accent6>
        <a:hlink>
          <a:srgbClr val="FFCC00"/>
        </a:hlink>
        <a:folHlink>
          <a:srgbClr val="6699FF"/>
        </a:folHlink>
      </a:clrScheme>
      <a:clrMap bg1="dk2" tx1="lt1" bg2="dk1" tx2="lt2" accent1="accent1" accent2="accent2" accent3="accent3" accent4="accent4" accent5="accent5" accent6="accent6" hlink="hlink" folHlink="folHlink"/>
    </a:extraClrScheme>
    <a:extraClrScheme>
      <a:clrScheme name="Pixel 4">
        <a:dk1>
          <a:srgbClr val="008080"/>
        </a:dk1>
        <a:lt1>
          <a:srgbClr val="FFFFFF"/>
        </a:lt1>
        <a:dk2>
          <a:srgbClr val="2F978D"/>
        </a:dk2>
        <a:lt2>
          <a:srgbClr val="FFFFFF"/>
        </a:lt2>
        <a:accent1>
          <a:srgbClr val="0099FF"/>
        </a:accent1>
        <a:accent2>
          <a:srgbClr val="009999"/>
        </a:accent2>
        <a:accent3>
          <a:srgbClr val="ADC9C5"/>
        </a:accent3>
        <a:accent4>
          <a:srgbClr val="DADADA"/>
        </a:accent4>
        <a:accent5>
          <a:srgbClr val="AACAFF"/>
        </a:accent5>
        <a:accent6>
          <a:srgbClr val="008A8A"/>
        </a:accent6>
        <a:hlink>
          <a:srgbClr val="FFFFCC"/>
        </a:hlink>
        <a:folHlink>
          <a:srgbClr val="70CAC6"/>
        </a:folHlink>
      </a:clrScheme>
      <a:clrMap bg1="dk2" tx1="lt1" bg2="dk1" tx2="lt2" accent1="accent1" accent2="accent2" accent3="accent3" accent4="accent4" accent5="accent5" accent6="accent6" hlink="hlink" folHlink="folHlink"/>
    </a:extraClrScheme>
    <a:extraClrScheme>
      <a:clrScheme name="Pixel 5">
        <a:dk1>
          <a:srgbClr val="822504"/>
        </a:dk1>
        <a:lt1>
          <a:srgbClr val="FFFFFF"/>
        </a:lt1>
        <a:dk2>
          <a:srgbClr val="330000"/>
        </a:dk2>
        <a:lt2>
          <a:srgbClr val="FFFFFF"/>
        </a:lt2>
        <a:accent1>
          <a:srgbClr val="FF9900"/>
        </a:accent1>
        <a:accent2>
          <a:srgbClr val="9E2A06"/>
        </a:accent2>
        <a:accent3>
          <a:srgbClr val="ADAAAA"/>
        </a:accent3>
        <a:accent4>
          <a:srgbClr val="DADADA"/>
        </a:accent4>
        <a:accent5>
          <a:srgbClr val="FFCAAA"/>
        </a:accent5>
        <a:accent6>
          <a:srgbClr val="8F2505"/>
        </a:accent6>
        <a:hlink>
          <a:srgbClr val="FF3300"/>
        </a:hlink>
        <a:folHlink>
          <a:srgbClr val="7C0704"/>
        </a:folHlink>
      </a:clrScheme>
      <a:clrMap bg1="dk2" tx1="lt1" bg2="dk1" tx2="lt2" accent1="accent1" accent2="accent2" accent3="accent3" accent4="accent4" accent5="accent5" accent6="accent6" hlink="hlink" folHlink="folHlink"/>
    </a:extraClrScheme>
    <a:extraClrScheme>
      <a:clrScheme name="Pixel 6">
        <a:dk1>
          <a:srgbClr val="336600"/>
        </a:dk1>
        <a:lt1>
          <a:srgbClr val="FFFFFF"/>
        </a:lt1>
        <a:dk2>
          <a:srgbClr val="4A7911"/>
        </a:dk2>
        <a:lt2>
          <a:srgbClr val="FFFFFF"/>
        </a:lt2>
        <a:accent1>
          <a:srgbClr val="666633"/>
        </a:accent1>
        <a:accent2>
          <a:srgbClr val="669900"/>
        </a:accent2>
        <a:accent3>
          <a:srgbClr val="B1BEAA"/>
        </a:accent3>
        <a:accent4>
          <a:srgbClr val="DADADA"/>
        </a:accent4>
        <a:accent5>
          <a:srgbClr val="B8B8AD"/>
        </a:accent5>
        <a:accent6>
          <a:srgbClr val="5C8A00"/>
        </a:accent6>
        <a:hlink>
          <a:srgbClr val="FFCC00"/>
        </a:hlink>
        <a:folHlink>
          <a:srgbClr val="99CC00"/>
        </a:folHlink>
      </a:clrScheme>
      <a:clrMap bg1="dk2" tx1="lt1" bg2="dk1" tx2="lt2" accent1="accent1" accent2="accent2" accent3="accent3" accent4="accent4" accent5="accent5" accent6="accent6" hlink="hlink" folHlink="folHlink"/>
    </a:extraClrScheme>
    <a:extraClrScheme>
      <a:clrScheme name="Pixel 7">
        <a:dk1>
          <a:srgbClr val="000000"/>
        </a:dk1>
        <a:lt1>
          <a:srgbClr val="FFFFFF"/>
        </a:lt1>
        <a:dk2>
          <a:srgbClr val="000000"/>
        </a:dk2>
        <a:lt2>
          <a:srgbClr val="CC3300"/>
        </a:lt2>
        <a:accent1>
          <a:srgbClr val="FFCC00"/>
        </a:accent1>
        <a:accent2>
          <a:srgbClr val="CC6600"/>
        </a:accent2>
        <a:accent3>
          <a:srgbClr val="FFFFFF"/>
        </a:accent3>
        <a:accent4>
          <a:srgbClr val="000000"/>
        </a:accent4>
        <a:accent5>
          <a:srgbClr val="FFE2AA"/>
        </a:accent5>
        <a:accent6>
          <a:srgbClr val="B95C00"/>
        </a:accent6>
        <a:hlink>
          <a:srgbClr val="663300"/>
        </a:hlink>
        <a:folHlink>
          <a:srgbClr val="CC9900"/>
        </a:folHlink>
      </a:clrScheme>
      <a:clrMap bg1="lt1" tx1="dk1" bg2="lt2" tx2="dk2" accent1="accent1" accent2="accent2" accent3="accent3" accent4="accent4" accent5="accent5" accent6="accent6" hlink="hlink" folHlink="folHlink"/>
    </a:extraClrScheme>
    <a:extraClrScheme>
      <a:clrScheme name="Pixel 8">
        <a:dk1>
          <a:srgbClr val="003300"/>
        </a:dk1>
        <a:lt1>
          <a:srgbClr val="FFFFFF"/>
        </a:lt1>
        <a:dk2>
          <a:srgbClr val="000000"/>
        </a:dk2>
        <a:lt2>
          <a:srgbClr val="336600"/>
        </a:lt2>
        <a:accent1>
          <a:srgbClr val="CCCC00"/>
        </a:accent1>
        <a:accent2>
          <a:srgbClr val="669900"/>
        </a:accent2>
        <a:accent3>
          <a:srgbClr val="FFFFFF"/>
        </a:accent3>
        <a:accent4>
          <a:srgbClr val="002A00"/>
        </a:accent4>
        <a:accent5>
          <a:srgbClr val="E2E2AA"/>
        </a:accent5>
        <a:accent6>
          <a:srgbClr val="5C8A00"/>
        </a:accent6>
        <a:hlink>
          <a:srgbClr val="333300"/>
        </a:hlink>
        <a:folHlink>
          <a:srgbClr val="99CC00"/>
        </a:folHlink>
      </a:clrScheme>
      <a:clrMap bg1="lt1" tx1="dk1" bg2="lt2" tx2="dk2" accent1="accent1" accent2="accent2" accent3="accent3" accent4="accent4" accent5="accent5" accent6="accent6" hlink="hlink" folHlink="folHlink"/>
    </a:extraClrScheme>
    <a:extraClrScheme>
      <a:clrScheme name="Pixel 9">
        <a:dk1>
          <a:srgbClr val="000000"/>
        </a:dk1>
        <a:lt1>
          <a:srgbClr val="FFFFFF"/>
        </a:lt1>
        <a:dk2>
          <a:srgbClr val="000000"/>
        </a:dk2>
        <a:lt2>
          <a:srgbClr val="440044"/>
        </a:lt2>
        <a:accent1>
          <a:srgbClr val="FFCCCC"/>
        </a:accent1>
        <a:accent2>
          <a:srgbClr val="790571"/>
        </a:accent2>
        <a:accent3>
          <a:srgbClr val="FFFFFF"/>
        </a:accent3>
        <a:accent4>
          <a:srgbClr val="000000"/>
        </a:accent4>
        <a:accent5>
          <a:srgbClr val="FFE2E2"/>
        </a:accent5>
        <a:accent6>
          <a:srgbClr val="6D0466"/>
        </a:accent6>
        <a:hlink>
          <a:srgbClr val="993366"/>
        </a:hlink>
        <a:folHlink>
          <a:srgbClr val="9F839F"/>
        </a:folHlink>
      </a:clrScheme>
      <a:clrMap bg1="lt1" tx1="dk1" bg2="lt2" tx2="dk2" accent1="accent1" accent2="accent2" accent3="accent3" accent4="accent4" accent5="accent5" accent6="accent6" hlink="hlink" folHlink="folHlink"/>
    </a:extraClrScheme>
    <a:extraClrScheme>
      <a:clrScheme name="Pixel 10">
        <a:dk1>
          <a:srgbClr val="000000"/>
        </a:dk1>
        <a:lt1>
          <a:srgbClr val="FFFFFF"/>
        </a:lt1>
        <a:dk2>
          <a:srgbClr val="000000"/>
        </a:dk2>
        <a:lt2>
          <a:srgbClr val="FF9900"/>
        </a:lt2>
        <a:accent1>
          <a:srgbClr val="FFCC99"/>
        </a:accent1>
        <a:accent2>
          <a:srgbClr val="FBA313"/>
        </a:accent2>
        <a:accent3>
          <a:srgbClr val="FFFFFF"/>
        </a:accent3>
        <a:accent4>
          <a:srgbClr val="000000"/>
        </a:accent4>
        <a:accent5>
          <a:srgbClr val="FFE2CA"/>
        </a:accent5>
        <a:accent6>
          <a:srgbClr val="E39310"/>
        </a:accent6>
        <a:hlink>
          <a:srgbClr val="CC3300"/>
        </a:hlink>
        <a:folHlink>
          <a:srgbClr val="FCC66E"/>
        </a:folHlink>
      </a:clrScheme>
      <a:clrMap bg1="lt1" tx1="dk1" bg2="lt2" tx2="dk2" accent1="accent1" accent2="accent2" accent3="accent3" accent4="accent4" accent5="accent5" accent6="accent6" hlink="hlink" folHlink="folHlink"/>
    </a:extraClrScheme>
    <a:extraClrScheme>
      <a:clrScheme name="Pixel 11">
        <a:dk1>
          <a:srgbClr val="000000"/>
        </a:dk1>
        <a:lt1>
          <a:srgbClr val="FFFFFF"/>
        </a:lt1>
        <a:dk2>
          <a:srgbClr val="000000"/>
        </a:dk2>
        <a:lt2>
          <a:srgbClr val="779F92"/>
        </a:lt2>
        <a:accent1>
          <a:srgbClr val="33CCCC"/>
        </a:accent1>
        <a:accent2>
          <a:srgbClr val="9DC2D7"/>
        </a:accent2>
        <a:accent3>
          <a:srgbClr val="FFFFFF"/>
        </a:accent3>
        <a:accent4>
          <a:srgbClr val="000000"/>
        </a:accent4>
        <a:accent5>
          <a:srgbClr val="ADE2E2"/>
        </a:accent5>
        <a:accent6>
          <a:srgbClr val="8EB0C3"/>
        </a:accent6>
        <a:hlink>
          <a:srgbClr val="006666"/>
        </a:hlink>
        <a:folHlink>
          <a:srgbClr val="CCCCFF"/>
        </a:folHlink>
      </a:clrScheme>
      <a:clrMap bg1="lt1" tx1="dk1" bg2="lt2" tx2="dk2" accent1="accent1" accent2="accent2" accent3="accent3" accent4="accent4" accent5="accent5" accent6="accent6" hlink="hlink" folHlink="folHlink"/>
    </a:extraClrScheme>
    <a:extraClrScheme>
      <a:clrScheme name="Pixel 12">
        <a:dk1>
          <a:srgbClr val="000000"/>
        </a:dk1>
        <a:lt1>
          <a:srgbClr val="FFFFFF"/>
        </a:lt1>
        <a:dk2>
          <a:srgbClr val="000000"/>
        </a:dk2>
        <a:lt2>
          <a:srgbClr val="00007D"/>
        </a:lt2>
        <a:accent1>
          <a:srgbClr val="9999FF"/>
        </a:accent1>
        <a:accent2>
          <a:srgbClr val="9999CC"/>
        </a:accent2>
        <a:accent3>
          <a:srgbClr val="FFFFFF"/>
        </a:accent3>
        <a:accent4>
          <a:srgbClr val="000000"/>
        </a:accent4>
        <a:accent5>
          <a:srgbClr val="CACAFF"/>
        </a:accent5>
        <a:accent6>
          <a:srgbClr val="8A8AB9"/>
        </a:accent6>
        <a:hlink>
          <a:srgbClr val="666699"/>
        </a:hlink>
        <a:folHlink>
          <a:srgbClr val="CCCCE6"/>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Radial</Template>
  <TotalTime>16953</TotalTime>
  <Words>3328</Words>
  <Application>Microsoft Office PowerPoint</Application>
  <PresentationFormat>Προβολή στην οθόνη (4:3)</PresentationFormat>
  <Paragraphs>339</Paragraphs>
  <Slides>39</Slides>
  <Notes>0</Notes>
  <HiddenSlides>0</HiddenSlides>
  <MMClips>0</MMClips>
  <ScaleCrop>false</ScaleCrop>
  <HeadingPairs>
    <vt:vector size="8" baseType="variant">
      <vt:variant>
        <vt:lpstr>Γραμματοσειρές που χρησιμοποιούνται</vt:lpstr>
      </vt:variant>
      <vt:variant>
        <vt:i4>4</vt:i4>
      </vt:variant>
      <vt:variant>
        <vt:lpstr>Θέμα</vt:lpstr>
      </vt:variant>
      <vt:variant>
        <vt:i4>1</vt:i4>
      </vt:variant>
      <vt:variant>
        <vt:lpstr>Ενσωματωμένοι διακομιστές OLE</vt:lpstr>
      </vt:variant>
      <vt:variant>
        <vt:i4>1</vt:i4>
      </vt:variant>
      <vt:variant>
        <vt:lpstr>Τίτλοι διαφανειών</vt:lpstr>
      </vt:variant>
      <vt:variant>
        <vt:i4>39</vt:i4>
      </vt:variant>
    </vt:vector>
  </HeadingPairs>
  <TitlesOfParts>
    <vt:vector size="45" baseType="lpstr">
      <vt:lpstr>Arial</vt:lpstr>
      <vt:lpstr>Wingdings</vt:lpstr>
      <vt:lpstr>Times New Roman</vt:lpstr>
      <vt:lpstr>Arial Black</vt:lpstr>
      <vt:lpstr>Pixel</vt:lpstr>
      <vt:lpstr>Visio</vt:lpstr>
      <vt:lpstr>  Chapter 6 – Cloud Resource   Management and Scheduling</vt:lpstr>
      <vt:lpstr>Contents</vt:lpstr>
      <vt:lpstr>Resource management and scheduling</vt:lpstr>
      <vt:lpstr> Motivation</vt:lpstr>
      <vt:lpstr>Cloud resource management (CRM) policies</vt:lpstr>
      <vt:lpstr>Mechanisms for the implementation of resource management policies</vt:lpstr>
      <vt:lpstr>Tradeoffs</vt:lpstr>
      <vt:lpstr>Control theory application to cloud resource management (CRM)</vt:lpstr>
      <vt:lpstr> Feedback and Stability</vt:lpstr>
      <vt:lpstr>The structure of a cloud controller</vt:lpstr>
      <vt:lpstr>Two-level cloud controller</vt:lpstr>
      <vt:lpstr>Lessons from the two-level experiment</vt:lpstr>
      <vt:lpstr>Control theory application to CRM</vt:lpstr>
      <vt:lpstr>Design decisions</vt:lpstr>
      <vt:lpstr>Proportional thresholding</vt:lpstr>
      <vt:lpstr>Coordinating power and performance management</vt:lpstr>
      <vt:lpstr>Διαφάνεια 17</vt:lpstr>
      <vt:lpstr>A utility-based model for cloud-based web services</vt:lpstr>
      <vt:lpstr>Διαφάνεια 19</vt:lpstr>
      <vt:lpstr>Διαφάνεια 20</vt:lpstr>
      <vt:lpstr>The model requires a large number of parameters</vt:lpstr>
      <vt:lpstr>Resource bundling</vt:lpstr>
      <vt:lpstr>Combinatorial auctions for cloud resources</vt:lpstr>
      <vt:lpstr>Διαφάνεια 24</vt:lpstr>
      <vt:lpstr>Pricing and allocation algorithms</vt:lpstr>
      <vt:lpstr>Cloud scheduling algorithms</vt:lpstr>
      <vt:lpstr>Cloud scheduling algorithms (cont’d)</vt:lpstr>
      <vt:lpstr>Διαφάνεια 28</vt:lpstr>
      <vt:lpstr>Fair queuing - schedule multiple flows through a switch  </vt:lpstr>
      <vt:lpstr>Start-time fair queuing</vt:lpstr>
      <vt:lpstr>Διαφάνεια 31</vt:lpstr>
      <vt:lpstr>Borrowed virtual time (BVT)</vt:lpstr>
      <vt:lpstr>Διαφάνεια 33</vt:lpstr>
      <vt:lpstr>Διαφάνεια 34</vt:lpstr>
      <vt:lpstr>Διαφάνεια 35</vt:lpstr>
      <vt:lpstr>Cloud scheduling subject to deadlines</vt:lpstr>
      <vt:lpstr>Workload partition rules</vt:lpstr>
      <vt:lpstr>Διαφάνεια 38</vt:lpstr>
      <vt:lpstr>Διαφάνεια 39</vt:lpstr>
    </vt:vector>
  </TitlesOfParts>
  <Company>Lucent Technologies</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1.01</dc:title>
  <dc:creator>Lucent End User</dc:creator>
  <cp:lastModifiedBy>cdoulig</cp:lastModifiedBy>
  <cp:revision>471</cp:revision>
  <dcterms:created xsi:type="dcterms:W3CDTF">2004-10-07T18:29:30Z</dcterms:created>
  <dcterms:modified xsi:type="dcterms:W3CDTF">2014-02-24T09:55:21Z</dcterms:modified>
</cp:coreProperties>
</file>