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7" r:id="rId1"/>
  </p:sldMasterIdLst>
  <p:notesMasterIdLst>
    <p:notesMasterId r:id="rId18"/>
  </p:notesMasterIdLst>
  <p:handoutMasterIdLst>
    <p:handoutMasterId r:id="rId19"/>
  </p:handoutMasterIdLst>
  <p:sldIdLst>
    <p:sldId id="256" r:id="rId2"/>
    <p:sldId id="510" r:id="rId3"/>
    <p:sldId id="511" r:id="rId4"/>
    <p:sldId id="512" r:id="rId5"/>
    <p:sldId id="513" r:id="rId6"/>
    <p:sldId id="517" r:id="rId7"/>
    <p:sldId id="520" r:id="rId8"/>
    <p:sldId id="514" r:id="rId9"/>
    <p:sldId id="515" r:id="rId10"/>
    <p:sldId id="516" r:id="rId11"/>
    <p:sldId id="519" r:id="rId12"/>
    <p:sldId id="523" r:id="rId13"/>
    <p:sldId id="518" r:id="rId14"/>
    <p:sldId id="521" r:id="rId15"/>
    <p:sldId id="522" r:id="rId16"/>
    <p:sldId id="509" r:id="rId1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66FF33"/>
    <a:srgbClr val="CCFF99"/>
    <a:srgbClr val="FF99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4660" autoAdjust="0"/>
  </p:normalViewPr>
  <p:slideViewPr>
    <p:cSldViewPr>
      <p:cViewPr>
        <p:scale>
          <a:sx n="78" d="100"/>
          <a:sy n="78" d="100"/>
        </p:scale>
        <p:origin x="-828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1200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3" tIns="50786" rIns="101573" bIns="50786" numCol="1" anchor="t" anchorCtr="0" compatLnSpc="1">
            <a:prstTxWarp prst="textNoShape">
              <a:avLst/>
            </a:prstTxWarp>
          </a:bodyPr>
          <a:lstStyle>
            <a:lvl1pPr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3" tIns="50786" rIns="101573" bIns="50786" numCol="1" anchor="t" anchorCtr="0" compatLnSpc="1">
            <a:prstTxWarp prst="textNoShape">
              <a:avLst/>
            </a:prstTxWarp>
          </a:bodyPr>
          <a:lstStyle>
            <a:lvl1pPr algn="r"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3" tIns="50786" rIns="101573" bIns="50786" numCol="1" anchor="b" anchorCtr="0" compatLnSpc="1">
            <a:prstTxWarp prst="textNoShape">
              <a:avLst/>
            </a:prstTxWarp>
          </a:bodyPr>
          <a:lstStyle>
            <a:lvl1pPr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3" tIns="50786" rIns="101573" bIns="50786" numCol="1" anchor="b" anchorCtr="0" compatLnSpc="1">
            <a:prstTxWarp prst="textNoShape">
              <a:avLst/>
            </a:prstTxWarp>
          </a:bodyPr>
          <a:lstStyle>
            <a:lvl1pPr algn="r"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26D5E12-4FAC-40F6-A39A-21DE0C45A00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86862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1573" tIns="50786" rIns="101573" bIns="50786" numCol="1" anchor="t" anchorCtr="0" compatLnSpc="1">
            <a:prstTxWarp prst="textNoShape">
              <a:avLst/>
            </a:prstTxWarp>
          </a:bodyPr>
          <a:lstStyle>
            <a:lvl1pPr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1573" tIns="50786" rIns="101573" bIns="50786" numCol="1" anchor="t" anchorCtr="0" compatLnSpc="1">
            <a:prstTxWarp prst="textNoShape">
              <a:avLst/>
            </a:prstTxWarp>
          </a:bodyPr>
          <a:lstStyle>
            <a:lvl1pPr algn="r"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6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1573" tIns="50786" rIns="101573" bIns="50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1573" tIns="50786" rIns="101573" bIns="50786" numCol="1" anchor="b" anchorCtr="0" compatLnSpc="1">
            <a:prstTxWarp prst="textNoShape">
              <a:avLst/>
            </a:prstTxWarp>
          </a:bodyPr>
          <a:lstStyle>
            <a:lvl1pPr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1573" tIns="50786" rIns="101573" bIns="50786" numCol="1" anchor="b" anchorCtr="0" compatLnSpc="1">
            <a:prstTxWarp prst="textNoShape">
              <a:avLst/>
            </a:prstTxWarp>
          </a:bodyPr>
          <a:lstStyle>
            <a:lvl1pPr algn="r" defTabSz="1016000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9840E23-7422-4106-970E-C4E4C92D57C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78995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87130-131A-4697-95AB-8FB6EA4A4CC0}" type="slidenum">
              <a:rPr lang="el-GR"/>
              <a:pPr/>
              <a:t>1</a:t>
            </a:fld>
            <a:endParaRPr lang="el-G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10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11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12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13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14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15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2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3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4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5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6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7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8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472B29-B7BD-4701-82C1-933EC4722209}" type="slidenum">
              <a:rPr lang="en-US" altLang="el-GR" smtClean="0"/>
              <a:pPr/>
              <a:t>9</a:t>
            </a:fld>
            <a:endParaRPr lang="en-US" alt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4149725"/>
            <a:ext cx="11906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03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F2E49F-D9DE-47CE-A807-9D536795D1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59072-02CF-4F09-BF3C-8D4EE193DD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25B52-D589-4F2E-A55C-C9A353ADAE4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709F0-8CFF-4031-B9B4-4E1DDD1308A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E46CD-A2BE-4E7F-B611-6326ED0301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1E6A-70C6-4924-9120-86EB013577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0AC5F-6BE7-473F-89ED-29636466ED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0AB37-6089-4601-84D8-6DEAA27050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09AFF-91AA-4733-85DB-23B3DEC47A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112F8-876A-471B-854E-D5B4BFD088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F6CC-CEF5-4E1C-A8F5-FFE0133B487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7BE4C-5CDB-48DF-992C-572AF6B8FC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609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09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09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ABAD05F-A723-42CE-AF46-53B400C081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638" y="7938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4CCF2-F817-4FFF-B942-B629426D3C5B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15925"/>
            <a:ext cx="8518525" cy="2395538"/>
          </a:xfrm>
        </p:spPr>
        <p:txBody>
          <a:bodyPr/>
          <a:lstStyle/>
          <a:p>
            <a:r>
              <a:rPr lang="el-GR" sz="3200" dirty="0" smtClean="0">
                <a:solidFill>
                  <a:schemeClr val="hlink"/>
                </a:solidFill>
              </a:rPr>
              <a:t/>
            </a:r>
            <a:br>
              <a:rPr lang="el-GR" sz="3200" dirty="0" smtClean="0">
                <a:solidFill>
                  <a:schemeClr val="hlink"/>
                </a:solidFill>
              </a:rPr>
            </a:br>
            <a:r>
              <a:rPr lang="el-GR" sz="3200" dirty="0" smtClean="0">
                <a:solidFill>
                  <a:schemeClr val="hlink"/>
                </a:solidFill>
              </a:rPr>
              <a:t> </a:t>
            </a:r>
            <a:br>
              <a:rPr lang="el-GR" sz="3200" dirty="0" smtClean="0">
                <a:solidFill>
                  <a:schemeClr val="hlink"/>
                </a:solidFill>
              </a:rPr>
            </a:br>
            <a:r>
              <a:rPr lang="en-US" sz="3200" i="1" dirty="0" smtClean="0">
                <a:solidFill>
                  <a:schemeClr val="folHlink"/>
                </a:solidFill>
              </a:rPr>
              <a:t>Application Threat </a:t>
            </a:r>
            <a:r>
              <a:rPr lang="en-US" sz="3200" i="1" dirty="0" smtClean="0">
                <a:solidFill>
                  <a:schemeClr val="folHlink"/>
                </a:solidFill>
              </a:rPr>
              <a:t>Modeling Example</a:t>
            </a:r>
            <a:r>
              <a:rPr lang="en-US" sz="3200" i="1" dirty="0">
                <a:solidFill>
                  <a:schemeClr val="folHlink"/>
                </a:solidFill>
              </a:rPr>
              <a:t/>
            </a:r>
            <a:br>
              <a:rPr lang="en-US" sz="3200" i="1" dirty="0">
                <a:solidFill>
                  <a:schemeClr val="folHlink"/>
                </a:solidFill>
              </a:rPr>
            </a:br>
            <a:endParaRPr lang="el-GR" sz="3200" i="1" dirty="0">
              <a:solidFill>
                <a:schemeClr val="folHlink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5575" y="3683000"/>
            <a:ext cx="6400800" cy="2808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dirty="0" smtClean="0"/>
              <a:t>Τμήμα Πληροφορικής</a:t>
            </a:r>
            <a:br>
              <a:rPr lang="el-GR" sz="2400" dirty="0" smtClean="0"/>
            </a:br>
            <a:endParaRPr lang="el-GR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l-GR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STRIDE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Threat List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10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988839"/>
            <a:ext cx="9144000" cy="304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Ranking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of Threats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11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4818" name="Picture 2" descr="File:Riskfacto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68760"/>
            <a:ext cx="4032448" cy="2871231"/>
          </a:xfrm>
          <a:prstGeom prst="rect">
            <a:avLst/>
          </a:prstGeom>
          <a:noFill/>
        </p:spPr>
      </p:pic>
      <p:sp>
        <p:nvSpPr>
          <p:cNvPr id="6" name="Rectangle 1027"/>
          <p:cNvSpPr>
            <a:spLocks noGrp="1" noChangeArrowheads="1"/>
          </p:cNvSpPr>
          <p:nvPr>
            <p:ph idx="1"/>
          </p:nvPr>
        </p:nvSpPr>
        <p:spPr>
          <a:xfrm>
            <a:off x="179512" y="4221088"/>
            <a:ext cx="8784976" cy="2636912"/>
          </a:xfrm>
          <a:noFill/>
          <a:effectLst/>
        </p:spPr>
        <p:txBody>
          <a:bodyPr lIns="92075" tIns="46038" rIns="92075" bIns="46038">
            <a:noAutofit/>
          </a:bodyPr>
          <a:lstStyle/>
          <a:p>
            <a:pPr marL="400050" indent="-400050">
              <a:buFont typeface="+mj-lt"/>
              <a:buAutoNum type="romanLcPeriod"/>
            </a:pPr>
            <a:r>
              <a:rPr lang="en-US" sz="1600" b="1" dirty="0" smtClean="0"/>
              <a:t>Damage </a:t>
            </a:r>
            <a:r>
              <a:rPr lang="en-US" sz="1600" b="1" dirty="0" smtClean="0"/>
              <a:t>potential:</a:t>
            </a:r>
            <a:r>
              <a:rPr lang="en-US" sz="1600" dirty="0" smtClean="0"/>
              <a:t> Threat to reputation as well as financial and legal liability:8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b="1" dirty="0" smtClean="0"/>
              <a:t>Reproducibility:</a:t>
            </a:r>
            <a:r>
              <a:rPr lang="en-US" sz="1600" dirty="0" smtClean="0"/>
              <a:t> Fully reproducible:10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b="1" dirty="0" smtClean="0"/>
              <a:t>Exploitability:</a:t>
            </a:r>
            <a:r>
              <a:rPr lang="en-US" sz="1600" dirty="0" smtClean="0"/>
              <a:t> Require to be on the same subnet or have compromised a router:7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b="1" dirty="0" smtClean="0"/>
              <a:t>Affected users:</a:t>
            </a:r>
            <a:r>
              <a:rPr lang="en-US" sz="1600" dirty="0" smtClean="0"/>
              <a:t> Affects all users:10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b="1" dirty="0" smtClean="0"/>
              <a:t>Discoverability:</a:t>
            </a:r>
            <a:r>
              <a:rPr lang="en-US" sz="1600" dirty="0" smtClean="0"/>
              <a:t> Can be found out easily:10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Overall </a:t>
            </a:r>
            <a:r>
              <a:rPr lang="en-US" sz="1600" dirty="0" smtClean="0"/>
              <a:t>DREAD score: (8+10+7+10+10) / 5 = 9</a:t>
            </a:r>
          </a:p>
          <a:p>
            <a:pPr>
              <a:buNone/>
            </a:pPr>
            <a:r>
              <a:rPr lang="en-US" sz="1600" dirty="0" smtClean="0"/>
              <a:t>In this case having 9 on a 10 point scale is certainly a high risk threat</a:t>
            </a:r>
          </a:p>
          <a:p>
            <a:pPr algn="just">
              <a:lnSpc>
                <a:spcPts val="4000"/>
              </a:lnSpc>
              <a:buNone/>
            </a:pPr>
            <a:endParaRPr lang="en-US" altLang="el-GR" sz="18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Mitigation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Strategies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12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Rectangle 1027"/>
          <p:cNvSpPr>
            <a:spLocks noGrp="1" noChangeArrowheads="1"/>
          </p:cNvSpPr>
          <p:nvPr>
            <p:ph idx="1"/>
          </p:nvPr>
        </p:nvSpPr>
        <p:spPr>
          <a:xfrm>
            <a:off x="359024" y="1484784"/>
            <a:ext cx="8784976" cy="2636912"/>
          </a:xfrm>
          <a:noFill/>
          <a:effectLst/>
        </p:spPr>
        <p:txBody>
          <a:bodyPr lIns="92075" tIns="46038" rIns="92075" bIns="46038">
            <a:noAutofit/>
          </a:bodyPr>
          <a:lstStyle/>
          <a:p>
            <a:r>
              <a:rPr lang="en-US" sz="1600" b="1" dirty="0" smtClean="0"/>
              <a:t>Do </a:t>
            </a:r>
            <a:r>
              <a:rPr lang="en-US" sz="1600" b="1" dirty="0" smtClean="0"/>
              <a:t>nothing:</a:t>
            </a:r>
            <a:r>
              <a:rPr lang="en-US" sz="1600" dirty="0" smtClean="0"/>
              <a:t> for example, hoping for the best</a:t>
            </a:r>
          </a:p>
          <a:p>
            <a:r>
              <a:rPr lang="en-US" sz="1600" b="1" dirty="0" smtClean="0"/>
              <a:t>Inform about the risk:</a:t>
            </a:r>
            <a:r>
              <a:rPr lang="en-US" sz="1600" dirty="0" smtClean="0"/>
              <a:t> for example, warning user population about the risk</a:t>
            </a:r>
          </a:p>
          <a:p>
            <a:r>
              <a:rPr lang="en-US" sz="1600" b="1" dirty="0" smtClean="0"/>
              <a:t>Mitigate the risk:</a:t>
            </a:r>
            <a:r>
              <a:rPr lang="en-US" sz="1600" dirty="0" smtClean="0"/>
              <a:t> for example, by putting countermeasures in place</a:t>
            </a:r>
          </a:p>
          <a:p>
            <a:r>
              <a:rPr lang="en-US" sz="1600" b="1" dirty="0" smtClean="0"/>
              <a:t>Accept the risk:</a:t>
            </a:r>
            <a:r>
              <a:rPr lang="en-US" sz="1600" dirty="0" smtClean="0"/>
              <a:t> for example, after evaluating the impact of the exploitation (business impact)</a:t>
            </a:r>
          </a:p>
          <a:p>
            <a:r>
              <a:rPr lang="en-US" sz="1600" b="1" dirty="0" smtClean="0"/>
              <a:t>Transfer the risk:</a:t>
            </a:r>
            <a:r>
              <a:rPr lang="en-US" sz="1600" dirty="0" smtClean="0"/>
              <a:t> for example, through contractual agreements and insurance</a:t>
            </a:r>
          </a:p>
          <a:p>
            <a:r>
              <a:rPr lang="en-US" sz="1600" b="1" dirty="0" smtClean="0"/>
              <a:t>Terminate the risk:</a:t>
            </a:r>
            <a:r>
              <a:rPr lang="en-US" sz="1600" dirty="0" smtClean="0"/>
              <a:t> for example, shutdown, turn-off, unplug or decommission the asset</a:t>
            </a:r>
          </a:p>
          <a:p>
            <a:pPr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Threat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&amp; Countermeasures List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13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96752"/>
            <a:ext cx="8315325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14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" y="1838325"/>
            <a:ext cx="83058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Threat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&amp; Mitigation Techniques List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15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196752"/>
            <a:ext cx="32670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4354" y="1988840"/>
            <a:ext cx="7115175" cy="18764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Application </a:t>
            </a:r>
            <a:r>
              <a:rPr lang="en-US" b="1" dirty="0" smtClean="0">
                <a:solidFill>
                  <a:srgbClr val="FF0000"/>
                </a:solidFill>
              </a:rPr>
              <a:t>Threat Modeling Example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/>
          </a:p>
        </p:txBody>
      </p:sp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99EFE3-2D94-4075-88FA-B57260E42993}" type="slidenum">
              <a:rPr lang="el-GR" altLang="el-GR" smtClean="0">
                <a:latin typeface="Arial" pitchFamily="34" charset="0"/>
              </a:rPr>
              <a:pPr/>
              <a:t>16</a:t>
            </a:fld>
            <a:endParaRPr lang="en-US" altLang="el-GR" smtClean="0">
              <a:latin typeface="Arial" pitchFamily="34" charset="0"/>
            </a:endParaRP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0" y="5210175"/>
            <a:ext cx="19859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flipV="1">
            <a:off x="152400" y="3190875"/>
            <a:ext cx="8658225" cy="4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982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Decompose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the Application</a:t>
            </a:r>
            <a:endParaRPr lang="en-US" altLang="el-GR" sz="2800" b="1" dirty="0"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2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84784"/>
            <a:ext cx="8820472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External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Dependencies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3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8697630" cy="23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Entry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Points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4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268760"/>
            <a:ext cx="8952239" cy="510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Assets</a:t>
            </a:r>
            <a:endParaRPr lang="en-US" altLang="el-GR" sz="2800" b="1" dirty="0" smtClean="0"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5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9175167" cy="462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6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12" y="806003"/>
            <a:ext cx="9144000" cy="543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Trust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Levels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7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91440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Data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Flow Diagram for the College Library Website 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8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84784"/>
            <a:ext cx="7622879" cy="413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6225" y="328613"/>
            <a:ext cx="8534400" cy="508000"/>
          </a:xfrm>
          <a:noFill/>
        </p:spPr>
        <p:txBody>
          <a:bodyPr lIns="92075" tIns="46038" rIns="92075" bIns="46038">
            <a:noAutofit/>
          </a:bodyPr>
          <a:lstStyle/>
          <a:p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User </a:t>
            </a:r>
            <a:r>
              <a:rPr lang="en-US" altLang="el-GR" sz="2800" b="1" dirty="0" smtClean="0">
                <a:latin typeface="Arial" pitchFamily="34" charset="0"/>
                <a:ea typeface="+mn-ea"/>
                <a:cs typeface="+mn-cs"/>
              </a:rPr>
              <a:t>Login Data Flow Diagram for the College Library Website</a:t>
            </a:r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009DDD-2237-41C0-BD97-4EAF07B31E14}" type="slidenum">
              <a:rPr lang="el-GR" altLang="el-GR" smtClean="0">
                <a:latin typeface="Arial" pitchFamily="34" charset="0"/>
              </a:rPr>
              <a:pPr/>
              <a:t>9</a:t>
            </a:fld>
            <a:endParaRPr lang="en-US" altLang="el-GR" smtClean="0"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981075"/>
            <a:ext cx="9144000" cy="47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1986" name="Picture 2" descr="File:Data flow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268760"/>
            <a:ext cx="7239000" cy="4467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51151545"/>
      </p:ext>
    </p:extLst>
  </p:cSld>
  <p:clrMapOvr>
    <a:masterClrMapping/>
  </p:clrMapOvr>
  <p:transition spd="med" advTm="14171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3150</TotalTime>
  <Words>88</Words>
  <Application>Microsoft Office PowerPoint</Application>
  <PresentationFormat>On-screen Show (4:3)</PresentationFormat>
  <Paragraphs>61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Textured</vt:lpstr>
      <vt:lpstr>   Application Threat Modeling Example </vt:lpstr>
      <vt:lpstr>Decompose the Application</vt:lpstr>
      <vt:lpstr>External Dependencies</vt:lpstr>
      <vt:lpstr>Entry Points</vt:lpstr>
      <vt:lpstr>Assets</vt:lpstr>
      <vt:lpstr>Slide 6</vt:lpstr>
      <vt:lpstr>Trust Levels</vt:lpstr>
      <vt:lpstr>Data Flow Diagram for the College Library Website </vt:lpstr>
      <vt:lpstr>User Login Data Flow Diagram for the College Library Website</vt:lpstr>
      <vt:lpstr>STRIDE Threat List</vt:lpstr>
      <vt:lpstr>Ranking of Threats</vt:lpstr>
      <vt:lpstr>Mitigation Strategies</vt:lpstr>
      <vt:lpstr>Threat &amp; Countermeasures List</vt:lpstr>
      <vt:lpstr>Slide 14</vt:lpstr>
      <vt:lpstr>Threat &amp; Mitigation Techniques List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Τεχνολογία και Πολιτικές Ασφάλειας:   «Ανάλυση &amp; Διαχείριση Πληροφοριακού Κινδύνου»</dc:title>
  <dc:creator>polemi</dc:creator>
  <cp:lastModifiedBy>Administrator</cp:lastModifiedBy>
  <cp:revision>257</cp:revision>
  <dcterms:created xsi:type="dcterms:W3CDTF">2000-05-03T01:42:06Z</dcterms:created>
  <dcterms:modified xsi:type="dcterms:W3CDTF">2017-03-02T10:44:09Z</dcterms:modified>
</cp:coreProperties>
</file>