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5"/>
  </p:notesMasterIdLst>
  <p:sldIdLst>
    <p:sldId id="256" r:id="rId2"/>
    <p:sldId id="314" r:id="rId3"/>
    <p:sldId id="315" r:id="rId4"/>
    <p:sldId id="316" r:id="rId5"/>
    <p:sldId id="257" r:id="rId6"/>
    <p:sldId id="30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3" r:id="rId20"/>
    <p:sldId id="274" r:id="rId21"/>
    <p:sldId id="275" r:id="rId22"/>
    <p:sldId id="276" r:id="rId23"/>
    <p:sldId id="306" r:id="rId24"/>
    <p:sldId id="277" r:id="rId25"/>
    <p:sldId id="278" r:id="rId26"/>
    <p:sldId id="317" r:id="rId27"/>
    <p:sldId id="279" r:id="rId28"/>
    <p:sldId id="308" r:id="rId29"/>
    <p:sldId id="280" r:id="rId30"/>
    <p:sldId id="281" r:id="rId31"/>
    <p:sldId id="282" r:id="rId32"/>
    <p:sldId id="310" r:id="rId33"/>
    <p:sldId id="283" r:id="rId34"/>
    <p:sldId id="284" r:id="rId35"/>
    <p:sldId id="286" r:id="rId36"/>
    <p:sldId id="319" r:id="rId37"/>
    <p:sldId id="318" r:id="rId38"/>
    <p:sldId id="288" r:id="rId39"/>
    <p:sldId id="312" r:id="rId40"/>
    <p:sldId id="292" r:id="rId41"/>
    <p:sldId id="293" r:id="rId42"/>
    <p:sldId id="313" r:id="rId43"/>
    <p:sldId id="29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7" autoAdjust="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9" Type="http://schemas.openxmlformats.org/officeDocument/2006/relationships/slide" Target="slides/slide40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42" Type="http://schemas.openxmlformats.org/officeDocument/2006/relationships/slide" Target="slides/slide4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38" Type="http://schemas.openxmlformats.org/officeDocument/2006/relationships/slide" Target="slides/slide39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41" Type="http://schemas.openxmlformats.org/officeDocument/2006/relationships/slide" Target="slides/slide4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8.xml"/><Relationship Id="rId40" Type="http://schemas.openxmlformats.org/officeDocument/2006/relationships/slide" Target="slides/slide4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50C9F-97E4-4799-8AAE-AB1AC7CF33BC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0ED4E-C1D2-4385-AD22-87109A73CB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961F9E-DAD2-4F35-99E1-AFBAD9EBDE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20A3BB-66FB-46BC-85A5-B71550EE13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30529B-027B-4CDC-88E0-51CF3933D6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D7CC-C0F1-4A23-8202-8DB6A0756599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421" y="4342464"/>
            <a:ext cx="5486711" cy="4114487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CDF65-DDEB-4C7D-8D35-F3892A4DB383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421" y="4342464"/>
            <a:ext cx="5486711" cy="4033290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CDF65-DDEB-4C7D-8D35-F3892A4DB383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421" y="4342464"/>
            <a:ext cx="5486711" cy="4033290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34574-C00D-49C3-B917-795487364BDD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421" y="4342464"/>
            <a:ext cx="5486711" cy="4033290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D68E96-3781-48FC-A503-1C1EFAC39CB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7E9762-0341-429F-BE43-403A2E8CEE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DB9C4F-DCA3-45FF-9790-1EC00DB46D5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8F7E3E-82AD-4398-9702-8FA195B5FBD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EE215A-3C8E-4850-B1F7-AA01AAFA9B9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B04C3A-5E7F-4164-A0FF-85331820A7E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9A12A4-570A-47BA-8691-3DD311DE05A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91459B-882C-46DE-B2FC-B14BDE52A114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8F53C-A7C1-4BA8-9A15-8301173A6AF1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35031-6EAF-43B2-A607-274EDDAEE421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816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73075"/>
          </a:xfrm>
          <a:prstGeom prst="rect">
            <a:avLst/>
          </a:prstGeom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fld id="{478B41EC-CB1D-4C84-8ED8-938DAF1A880A}" type="datetime1">
              <a:rPr lang="en-US" smtClean="0"/>
              <a:pPr>
                <a:defRPr/>
              </a:pPr>
              <a:t>5/24/2018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1C2BE-2CA4-4B4A-8ED1-EBD5C2C49D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AB2DE6-3196-4D36-BD61-BF8C281A55BF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BB59F-07DC-4DA3-B0A3-0C9574F5D394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F8EFD-F814-4A55-A495-9628026242F1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C759-41C8-4B0B-AFCC-191C45B89D18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EFE4A-B94D-4694-B5EA-FCE6D271D0FC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D64139-E5E7-4405-B91A-C01BCEB006BA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805B08-5E7D-4F57-A0AB-93907140186E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58DA06-0E0B-4AA2-922D-0D572BCF8B37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4802AD-7152-4515-B9CF-CC6F46801EAD}" type="datetime1">
              <a:rPr lang="en-US" smtClean="0"/>
              <a:pPr/>
              <a:t>5/24/2018</a:t>
            </a:fld>
            <a:endParaRPr lang="en-US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D6F0F2-4D54-4031-AC03-8B4563541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MapReduce</a:t>
            </a:r>
            <a:endParaRPr lang="en-US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9456" y="1481138"/>
            <a:ext cx="58450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φιλοσοφία του </a:t>
            </a:r>
            <a:r>
              <a:rPr lang="en-US" b="1" dirty="0" err="1" smtClean="0"/>
              <a:t>MapReduce</a:t>
            </a:r>
            <a:r>
              <a:rPr lang="el-GR" b="1" dirty="0" smtClean="0"/>
              <a:t> (4/4)</a:t>
            </a:r>
            <a:endParaRPr lang="en-US" b="1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Σκεφτείτε μία μεγάλη συλλογή δεδομένων: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{web, weed, green, sun, moon, land, part, web, green,…}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Πρόβλημα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Καταμέτρηση του πλήθους των εμφανίσεων της κάθε λέξης.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Ένα απλό παράδειγμα - Καταμέτρηση λέξεων (1/2)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Ας σχεδιάσουμε μία λύση για το πρόβλημα: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Θα ξεκινήσουμε από το μηδέν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Θα προσθέσουμε περιορισμούς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Θα βελτιώσουμε τον σχεδιασμό με στόχο την καλύτερη απόδοση και την επεκτασιμότητα</a:t>
            </a: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Ένα απλό παράδειγμα - Καταμέτρηση λέξεων (2/2)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14577" y="2982932"/>
            <a:ext cx="4225925" cy="3160712"/>
          </a:xfrm>
          <a:solidFill>
            <a:srgbClr val="D1B2E8"/>
          </a:solidFill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Καταμετρητής λέξεων και πίνακας αποτελεσμάτων</a:t>
            </a:r>
            <a:endParaRPr lang="en-US" b="1" dirty="0"/>
          </a:p>
        </p:txBody>
      </p:sp>
      <p:sp>
        <p:nvSpPr>
          <p:cNvPr id="4" name="Can 3"/>
          <p:cNvSpPr/>
          <p:nvPr/>
        </p:nvSpPr>
        <p:spPr>
          <a:xfrm>
            <a:off x="490534" y="2486044"/>
            <a:ext cx="1314480" cy="1216025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758014" y="1952644"/>
          <a:ext cx="1600200" cy="309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0100"/>
                <a:gridCol w="800100"/>
              </a:tblGrid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web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weed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green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sun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moon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land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part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endParaRPr lang="en-US" sz="12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5400000" flipH="1" flipV="1">
            <a:off x="6034114" y="4886344"/>
            <a:ext cx="685800" cy="609600"/>
          </a:xfrm>
          <a:prstGeom prst="straightConnector1">
            <a:avLst/>
          </a:prstGeom>
          <a:ln cmpd="dbl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7" name="Rectangle 27"/>
          <p:cNvSpPr>
            <a:spLocks noChangeArrowheads="1"/>
          </p:cNvSpPr>
          <p:nvPr/>
        </p:nvSpPr>
        <p:spPr bwMode="auto">
          <a:xfrm>
            <a:off x="433414" y="1800244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Georgia" pitchFamily="18" charset="0"/>
              </a:rPr>
              <a:t>{web, weed, green, sun, moon, land, part, web, green,…}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814414" y="3857644"/>
            <a:ext cx="2743200" cy="762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0" y="3033730"/>
            <a:ext cx="3252788" cy="2967038"/>
          </a:xfrm>
          <a:solidFill>
            <a:srgbClr val="C9A4E4">
              <a:alpha val="94116"/>
            </a:srgbClr>
          </a:solidFill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Πολλαπλές υποστάσεις του καταμετρητή λέξεων</a:t>
            </a:r>
            <a:endParaRPr lang="en-US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553200" y="1890730"/>
          <a:ext cx="1600200" cy="309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0100"/>
                <a:gridCol w="800100"/>
              </a:tblGrid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web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weed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green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sun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moon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land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part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endParaRPr lang="en-US" sz="12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536" name="Picture 13" descr="lock%20&amp;%20Key%201%20copy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1738330"/>
            <a:ext cx="2587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Can 27"/>
          <p:cNvSpPr/>
          <p:nvPr/>
        </p:nvSpPr>
        <p:spPr>
          <a:xfrm>
            <a:off x="381000" y="2424130"/>
            <a:ext cx="1219200" cy="1216025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collection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609600" y="3795730"/>
            <a:ext cx="2743200" cy="762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86400" y="4786330"/>
            <a:ext cx="990600" cy="685800"/>
          </a:xfrm>
          <a:prstGeom prst="straightConnector1">
            <a:avLst/>
          </a:prstGeom>
          <a:ln cmpd="dbl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4271962" y="2124093"/>
            <a:ext cx="2352675" cy="1905000"/>
          </a:xfrm>
          <a:prstGeom prst="straightConnector1">
            <a:avLst/>
          </a:prstGeom>
          <a:ln cmpd="dbl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4" name="TextBox 33"/>
          <p:cNvSpPr txBox="1">
            <a:spLocks noChangeArrowheads="1"/>
          </p:cNvSpPr>
          <p:nvPr/>
        </p:nvSpPr>
        <p:spPr bwMode="auto">
          <a:xfrm>
            <a:off x="6029324" y="5143512"/>
            <a:ext cx="282895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>
                <a:latin typeface="Georgia" pitchFamily="18" charset="0"/>
              </a:rPr>
              <a:t>   Πολλαπλά νήματα</a:t>
            </a:r>
            <a:r>
              <a:rPr lang="en-US" dirty="0" smtClean="0">
                <a:latin typeface="Georgia" pitchFamily="18" charset="0"/>
              </a:rPr>
              <a:t> (</a:t>
            </a:r>
            <a:r>
              <a:rPr lang="el-GR" dirty="0" smtClean="0">
                <a:latin typeface="Georgia" pitchFamily="18" charset="0"/>
              </a:rPr>
              <a:t>ένα για κάθε λέξη)</a:t>
            </a:r>
            <a:endParaRPr lang="en-US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Georgia" pitchFamily="18" charset="0"/>
              </a:rPr>
              <a:t>   Κλείδωμα των κοινών αποτελεσμάτων κατά τη φάση της επεξεργασίας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1" name="Can 3"/>
          <p:cNvSpPr/>
          <p:nvPr/>
        </p:nvSpPr>
        <p:spPr>
          <a:xfrm>
            <a:off x="285720" y="2424130"/>
            <a:ext cx="1314480" cy="1216025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1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28" y="1714488"/>
            <a:ext cx="4897437" cy="3810000"/>
          </a:xfrm>
          <a:solidFill>
            <a:srgbClr val="D1B2E8"/>
          </a:solidFill>
        </p:spPr>
      </p:pic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l-GR" b="1" dirty="0" smtClean="0"/>
              <a:t>Βελτίωση του καταμετρητή λέξεων για καλύτερη απόδοση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-83361" y="3702861"/>
            <a:ext cx="2243150" cy="78102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TextBox 33"/>
          <p:cNvSpPr txBox="1">
            <a:spLocks noChangeArrowheads="1"/>
          </p:cNvSpPr>
          <p:nvPr/>
        </p:nvSpPr>
        <p:spPr bwMode="auto">
          <a:xfrm>
            <a:off x="6172200" y="5181600"/>
            <a:ext cx="24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 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5943600"/>
          <a:ext cx="777240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8200"/>
                <a:gridCol w="574964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ΚΛΕΙΔΙ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…….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ΤΙΜΗ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>
            <a:off x="3571071" y="5760251"/>
            <a:ext cx="455628" cy="25406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500826" y="1717682"/>
          <a:ext cx="1600200" cy="27114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0100"/>
                <a:gridCol w="800100"/>
              </a:tblGrid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web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weed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green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sun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moon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land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part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flipV="1">
            <a:off x="5257800" y="3276600"/>
            <a:ext cx="1143000" cy="762000"/>
          </a:xfrm>
          <a:prstGeom prst="straightConnector1">
            <a:avLst/>
          </a:prstGeom>
          <a:ln w="31750" cmpd="tri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05" name="TextBox 40"/>
          <p:cNvSpPr txBox="1">
            <a:spLocks noChangeArrowheads="1"/>
          </p:cNvSpPr>
          <p:nvPr/>
        </p:nvSpPr>
        <p:spPr bwMode="auto">
          <a:xfrm>
            <a:off x="6500826" y="4452002"/>
            <a:ext cx="264317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>
                <a:latin typeface="Georgia" pitchFamily="18" charset="0"/>
              </a:rPr>
              <a:t>   Διαχωρισμός </a:t>
            </a:r>
            <a:r>
              <a:rPr lang="en-US" dirty="0" smtClean="0">
                <a:latin typeface="Georgia" pitchFamily="18" charset="0"/>
              </a:rPr>
              <a:t>parser</a:t>
            </a:r>
            <a:r>
              <a:rPr lang="el-GR" dirty="0" smtClean="0">
                <a:latin typeface="Georgia" pitchFamily="18" charset="0"/>
              </a:rPr>
              <a:t> και καταμετρητή</a:t>
            </a:r>
            <a:r>
              <a:rPr lang="en-US" dirty="0" smtClean="0">
                <a:latin typeface="Georgia" pitchFamily="18" charset="0"/>
              </a:rPr>
              <a:t> </a:t>
            </a:r>
            <a:r>
              <a:rPr lang="el-GR" dirty="0" smtClean="0">
                <a:latin typeface="Georgia" pitchFamily="18" charset="0"/>
              </a:rPr>
              <a:t>ως ξεχωριστά </a:t>
            </a:r>
            <a:r>
              <a:rPr lang="en-US" dirty="0" smtClean="0">
                <a:latin typeface="Georgia" pitchFamily="18" charset="0"/>
              </a:rPr>
              <a:t>thread.</a:t>
            </a:r>
            <a:endParaRPr lang="el-GR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Georgia" pitchFamily="18" charset="0"/>
              </a:rPr>
              <a:t>   </a:t>
            </a:r>
            <a:r>
              <a:rPr lang="el-GR" dirty="0" smtClean="0">
                <a:solidFill>
                  <a:srgbClr val="FF0000"/>
                </a:solidFill>
                <a:latin typeface="Georgia" pitchFamily="18" charset="0"/>
              </a:rPr>
              <a:t>Δεν απαιτείται κλείδωμα των αποτελεσμάτων λόγω της </a:t>
            </a:r>
            <a:r>
              <a:rPr lang="en-US" dirty="0" err="1" smtClean="0">
                <a:solidFill>
                  <a:srgbClr val="FF0000"/>
                </a:solidFill>
                <a:latin typeface="Georgia" pitchFamily="18" charset="0"/>
              </a:rPr>
              <a:t>WordList</a:t>
            </a:r>
            <a:r>
              <a:rPr lang="en-US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Georgia" pitchFamily="18" charset="0"/>
              </a:rPr>
              <a:t>ΒΔ.</a:t>
            </a:r>
          </a:p>
        </p:txBody>
      </p:sp>
      <p:sp>
        <p:nvSpPr>
          <p:cNvPr id="24" name="Can 3"/>
          <p:cNvSpPr/>
          <p:nvPr/>
        </p:nvSpPr>
        <p:spPr>
          <a:xfrm>
            <a:off x="42810" y="1928802"/>
            <a:ext cx="1314480" cy="1216025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n 27"/>
          <p:cNvSpPr/>
          <p:nvPr/>
        </p:nvSpPr>
        <p:spPr>
          <a:xfrm>
            <a:off x="0" y="1428736"/>
            <a:ext cx="1500166" cy="4357718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356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05014" y="1524000"/>
            <a:ext cx="4587875" cy="3810000"/>
          </a:xfrm>
          <a:solidFill>
            <a:srgbClr val="D1B2E8"/>
          </a:solidFill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Όγκος δεδομένων της τάξης των </a:t>
            </a:r>
            <a:r>
              <a:rPr lang="en-US" b="1" dirty="0" err="1" smtClean="0"/>
              <a:t>Petabytes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1081114" y="4305300"/>
            <a:ext cx="1143000" cy="30480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9" name="TextBox 33"/>
          <p:cNvSpPr txBox="1">
            <a:spLocks noChangeArrowheads="1"/>
          </p:cNvSpPr>
          <p:nvPr/>
        </p:nvSpPr>
        <p:spPr bwMode="auto">
          <a:xfrm>
            <a:off x="6172200" y="5181600"/>
            <a:ext cx="24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 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5943600"/>
          <a:ext cx="777240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8200"/>
                <a:gridCol w="574964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ΚΛΕΙΔΙ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…….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ΤΙΜΗ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>
            <a:off x="3800472" y="5600700"/>
            <a:ext cx="684212" cy="158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758014" y="1600200"/>
          <a:ext cx="1600200" cy="27114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0100"/>
                <a:gridCol w="800100"/>
              </a:tblGrid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web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weed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green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sun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moon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land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part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flipV="1">
            <a:off x="5462614" y="3276600"/>
            <a:ext cx="1143000" cy="762000"/>
          </a:xfrm>
          <a:prstGeom prst="straightConnector1">
            <a:avLst/>
          </a:prstGeom>
          <a:ln w="31750" cmpd="tri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l-GR" sz="2800" dirty="0" smtClean="0"/>
              <a:t>Μία απλή μηχανή δεν μπορεί να εξυπηρετήσει όλα τα δεδομένα.</a:t>
            </a:r>
          </a:p>
          <a:p>
            <a:pPr lvl="1">
              <a:spcBef>
                <a:spcPts val="600"/>
              </a:spcBef>
            </a:pPr>
            <a:r>
              <a:rPr lang="el-GR" sz="2400" dirty="0" smtClean="0"/>
              <a:t>Χρειαζόμαστε ένα κατανεμημένο σύστημα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l-GR" sz="2800" dirty="0" smtClean="0"/>
              <a:t>Σημαντικά ζητήματα</a:t>
            </a:r>
          </a:p>
          <a:p>
            <a:pPr lvl="1">
              <a:spcBef>
                <a:spcPts val="600"/>
              </a:spcBef>
            </a:pPr>
            <a:r>
              <a:rPr lang="el-GR" sz="2400" dirty="0" smtClean="0"/>
              <a:t>Ανοχή σε σφάλματα</a:t>
            </a:r>
          </a:p>
          <a:p>
            <a:pPr lvl="1">
              <a:spcBef>
                <a:spcPts val="600"/>
              </a:spcBef>
            </a:pPr>
            <a:r>
              <a:rPr lang="el-GR" sz="2400" dirty="0" smtClean="0"/>
              <a:t>Εξισορρόπηση φόρτου</a:t>
            </a:r>
          </a:p>
          <a:p>
            <a:pPr lvl="1">
              <a:spcBef>
                <a:spcPts val="600"/>
              </a:spcBef>
            </a:pPr>
            <a:r>
              <a:rPr lang="el-GR" sz="2400" dirty="0" smtClean="0"/>
              <a:t>Παρακολούθηση (</a:t>
            </a:r>
            <a:r>
              <a:rPr lang="en-US" sz="2400" dirty="0" smtClean="0"/>
              <a:t>monitoring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l-GR" sz="2800" dirty="0" smtClean="0"/>
              <a:t>Αξιοποίηση του παραλληλισμού που παρέχεται από το διαχωρισμό του </a:t>
            </a:r>
            <a:r>
              <a:rPr lang="el-GR" sz="2800" dirty="0" err="1" smtClean="0"/>
              <a:t>parsing</a:t>
            </a:r>
            <a:r>
              <a:rPr lang="el-GR" sz="2800" dirty="0" smtClean="0"/>
              <a:t> και της καταμέτρησης</a:t>
            </a:r>
            <a:endParaRPr lang="en-US" sz="2800" dirty="0" smtClean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Επίλυση του ζητήματος της κλιμάκωσης</a:t>
            </a:r>
            <a:endParaRPr lang="en-US" b="1" dirty="0" smtClean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43044" y="1524000"/>
            <a:ext cx="4587875" cy="3810000"/>
          </a:xfrm>
          <a:solidFill>
            <a:srgbClr val="D1B2E8"/>
          </a:solidFill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77318" cy="842946"/>
          </a:xfrm>
        </p:spPr>
        <p:txBody>
          <a:bodyPr>
            <a:noAutofit/>
          </a:bodyPr>
          <a:lstStyle/>
          <a:p>
            <a:pPr eaLnBrk="1" hangingPunct="1"/>
            <a:r>
              <a:rPr lang="el-GR" b="1" dirty="0"/>
              <a:t>Κατανομή της συλλογής δεδομένων</a:t>
            </a:r>
            <a:endParaRPr lang="en-US" b="1" dirty="0"/>
          </a:p>
        </p:txBody>
      </p:sp>
      <p:sp>
        <p:nvSpPr>
          <p:cNvPr id="28" name="Can 27"/>
          <p:cNvSpPr/>
          <p:nvPr/>
        </p:nvSpPr>
        <p:spPr>
          <a:xfrm>
            <a:off x="142844" y="1371600"/>
            <a:ext cx="1524000" cy="990600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630" name="TextBox 33"/>
          <p:cNvSpPr txBox="1">
            <a:spLocks noChangeArrowheads="1"/>
          </p:cNvSpPr>
          <p:nvPr/>
        </p:nvSpPr>
        <p:spPr bwMode="auto">
          <a:xfrm>
            <a:off x="6315044" y="5181600"/>
            <a:ext cx="24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 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" y="5943600"/>
          <a:ext cx="777240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8200"/>
                <a:gridCol w="574964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ΚΛΕΙΔΙ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green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…….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200" b="1" dirty="0" smtClean="0"/>
                        <a:t>ΤΙΜΗ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>
            <a:off x="3611532" y="5600700"/>
            <a:ext cx="684212" cy="158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696044" y="1600200"/>
          <a:ext cx="1600200" cy="27114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00100"/>
                <a:gridCol w="800100"/>
              </a:tblGrid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web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C9A4E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weed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green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2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66E3F4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sun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moon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land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part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1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flipV="1">
            <a:off x="5400644" y="3276600"/>
            <a:ext cx="1143000" cy="762000"/>
          </a:xfrm>
          <a:prstGeom prst="straightConnector1">
            <a:avLst/>
          </a:prstGeom>
          <a:ln w="31750" cmpd="tri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142844" y="2438400"/>
            <a:ext cx="1524000" cy="990600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an 17"/>
          <p:cNvSpPr/>
          <p:nvPr/>
        </p:nvSpPr>
        <p:spPr>
          <a:xfrm>
            <a:off x="142844" y="3505200"/>
            <a:ext cx="1524000" cy="990600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142844" y="4572000"/>
            <a:ext cx="1524000" cy="990600"/>
          </a:xfrm>
          <a:prstGeom prst="ca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8" idx="4"/>
          </p:cNvCxnSpPr>
          <p:nvPr/>
        </p:nvCxnSpPr>
        <p:spPr>
          <a:xfrm>
            <a:off x="1666844" y="1866900"/>
            <a:ext cx="6096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4"/>
          </p:cNvCxnSpPr>
          <p:nvPr/>
        </p:nvCxnSpPr>
        <p:spPr>
          <a:xfrm>
            <a:off x="1666844" y="293370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4"/>
          </p:cNvCxnSpPr>
          <p:nvPr/>
        </p:nvCxnSpPr>
        <p:spPr>
          <a:xfrm flipV="1">
            <a:off x="1666844" y="3124200"/>
            <a:ext cx="7620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9" idx="4"/>
          </p:cNvCxnSpPr>
          <p:nvPr/>
        </p:nvCxnSpPr>
        <p:spPr>
          <a:xfrm flipV="1">
            <a:off x="1666844" y="3657600"/>
            <a:ext cx="762000" cy="140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07" name="TextBox 35"/>
          <p:cNvSpPr txBox="1">
            <a:spLocks noChangeArrowheads="1"/>
          </p:cNvSpPr>
          <p:nvPr/>
        </p:nvSpPr>
        <p:spPr bwMode="auto">
          <a:xfrm>
            <a:off x="6429388" y="4577372"/>
            <a:ext cx="26431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Georgia" pitchFamily="18" charset="0"/>
              </a:rPr>
              <a:t>Ζήτημα: Διαχείριση της μεγάλης ποσότητας δεδομένων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1" name="2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05130" y="1447800"/>
            <a:ext cx="1235075" cy="1025525"/>
          </a:xfrm>
          <a:solidFill>
            <a:srgbClr val="D1B2E8"/>
          </a:solidFill>
        </p:spPr>
      </p:pic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Διαίρει και Βασίλευε</a:t>
            </a:r>
            <a:endParaRPr lang="en-US" b="1" dirty="0"/>
          </a:p>
        </p:txBody>
      </p:sp>
      <p:sp>
        <p:nvSpPr>
          <p:cNvPr id="29701" name="TextBox 33"/>
          <p:cNvSpPr txBox="1">
            <a:spLocks noChangeArrowheads="1"/>
          </p:cNvSpPr>
          <p:nvPr/>
        </p:nvSpPr>
        <p:spPr bwMode="auto">
          <a:xfrm>
            <a:off x="6172200" y="5181600"/>
            <a:ext cx="24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 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2844" y="1600200"/>
            <a:ext cx="2641609" cy="762000"/>
            <a:chOff x="533400" y="1600200"/>
            <a:chExt cx="2641609" cy="762000"/>
          </a:xfrm>
        </p:grpSpPr>
        <p:sp>
          <p:nvSpPr>
            <p:cNvPr id="28" name="Can 27"/>
            <p:cNvSpPr/>
            <p:nvPr/>
          </p:nvSpPr>
          <p:spPr>
            <a:xfrm>
              <a:off x="533400" y="1600200"/>
              <a:ext cx="1500198" cy="762000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dirty="0">
                  <a:solidFill>
                    <a:schemeClr val="tx1"/>
                  </a:solidFill>
                </a:rPr>
                <a:t>Συλλογή δεδομένων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28" idx="4"/>
            </p:cNvCxnSpPr>
            <p:nvPr/>
          </p:nvCxnSpPr>
          <p:spPr>
            <a:xfrm flipV="1">
              <a:off x="2033598" y="1949384"/>
              <a:ext cx="1141411" cy="318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7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6859" y="2743200"/>
            <a:ext cx="1235075" cy="1025525"/>
          </a:xfrm>
          <a:prstGeom prst="rect">
            <a:avLst/>
          </a:prstGeom>
          <a:solidFill>
            <a:srgbClr val="D1B2E8"/>
          </a:solidFill>
          <a:ln w="9525">
            <a:noFill/>
            <a:miter lim="800000"/>
            <a:headEnd/>
            <a:tailEnd/>
          </a:ln>
        </p:spPr>
      </p:pic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57130" y="2895600"/>
            <a:ext cx="2692411" cy="762000"/>
            <a:chOff x="533400" y="1600200"/>
            <a:chExt cx="2692411" cy="762000"/>
          </a:xfrm>
        </p:grpSpPr>
        <p:sp>
          <p:nvSpPr>
            <p:cNvPr id="43" name="Can 42"/>
            <p:cNvSpPr/>
            <p:nvPr/>
          </p:nvSpPr>
          <p:spPr>
            <a:xfrm>
              <a:off x="533400" y="1600200"/>
              <a:ext cx="1485912" cy="762000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dirty="0">
                  <a:solidFill>
                    <a:schemeClr val="tx1"/>
                  </a:solidFill>
                </a:rPr>
                <a:t>Συλλογή δεδομένων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43"/>
            <p:cNvCxnSpPr>
              <a:stCxn id="43" idx="4"/>
            </p:cNvCxnSpPr>
            <p:nvPr/>
          </p:nvCxnSpPr>
          <p:spPr>
            <a:xfrm flipV="1">
              <a:off x="2019312" y="1950288"/>
              <a:ext cx="1206499" cy="309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57130" y="4114800"/>
            <a:ext cx="2590800" cy="762000"/>
            <a:chOff x="533400" y="1600200"/>
            <a:chExt cx="2590800" cy="762000"/>
          </a:xfrm>
        </p:grpSpPr>
        <p:sp>
          <p:nvSpPr>
            <p:cNvPr id="67" name="Can 66"/>
            <p:cNvSpPr/>
            <p:nvPr/>
          </p:nvSpPr>
          <p:spPr>
            <a:xfrm>
              <a:off x="533400" y="1600200"/>
              <a:ext cx="1485912" cy="762000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dirty="0">
                  <a:solidFill>
                    <a:schemeClr val="tx1"/>
                  </a:solidFill>
                </a:rPr>
                <a:t>Συλλογή δεδομένων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Straight Arrow Connector 67"/>
            <p:cNvCxnSpPr>
              <a:stCxn id="67" idx="4"/>
            </p:cNvCxnSpPr>
            <p:nvPr/>
          </p:nvCxnSpPr>
          <p:spPr>
            <a:xfrm flipV="1">
              <a:off x="2019312" y="1960564"/>
              <a:ext cx="1104888" cy="20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7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8297" y="3962400"/>
            <a:ext cx="1235075" cy="1025525"/>
          </a:xfrm>
          <a:prstGeom prst="rect">
            <a:avLst/>
          </a:prstGeom>
          <a:solidFill>
            <a:srgbClr val="D1B2E8"/>
          </a:solidFill>
          <a:ln w="9525">
            <a:noFill/>
            <a:miter lim="800000"/>
            <a:headEnd/>
            <a:tailEnd/>
          </a:ln>
        </p:spPr>
      </p:pic>
      <p:pic>
        <p:nvPicPr>
          <p:cNvPr id="2970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6859" y="5410200"/>
            <a:ext cx="1235075" cy="1025525"/>
          </a:xfrm>
          <a:prstGeom prst="rect">
            <a:avLst/>
          </a:prstGeom>
          <a:solidFill>
            <a:srgbClr val="D1B2E8"/>
          </a:solidFill>
          <a:ln w="9525">
            <a:noFill/>
            <a:miter lim="800000"/>
            <a:headEnd/>
            <a:tailEnd/>
          </a:ln>
        </p:spPr>
      </p:pic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157130" y="5486400"/>
            <a:ext cx="2590800" cy="762000"/>
            <a:chOff x="533400" y="1600200"/>
            <a:chExt cx="2590800" cy="762000"/>
          </a:xfrm>
        </p:grpSpPr>
        <p:sp>
          <p:nvSpPr>
            <p:cNvPr id="75" name="Can 74"/>
            <p:cNvSpPr/>
            <p:nvPr/>
          </p:nvSpPr>
          <p:spPr>
            <a:xfrm>
              <a:off x="533400" y="1600200"/>
              <a:ext cx="1485912" cy="762000"/>
            </a:xfrm>
            <a:prstGeom prst="ca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dirty="0">
                  <a:solidFill>
                    <a:schemeClr val="tx1"/>
                  </a:solidFill>
                </a:rPr>
                <a:t>Συλλογή δεδομένων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6" name="Straight Arrow Connector 75"/>
            <p:cNvCxnSpPr>
              <a:stCxn id="75" idx="4"/>
            </p:cNvCxnSpPr>
            <p:nvPr/>
          </p:nvCxnSpPr>
          <p:spPr>
            <a:xfrm flipV="1">
              <a:off x="2019312" y="1960564"/>
              <a:ext cx="1104888" cy="20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10" name="TextBox 76"/>
          <p:cNvSpPr txBox="1">
            <a:spLocks noChangeArrowheads="1"/>
          </p:cNvSpPr>
          <p:nvPr/>
        </p:nvSpPr>
        <p:spPr bwMode="auto">
          <a:xfrm>
            <a:off x="4305640" y="2714620"/>
            <a:ext cx="46955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 dirty="0" smtClean="0">
                <a:latin typeface="Georgia" pitchFamily="18" charset="0"/>
              </a:rPr>
              <a:t>Στο παράδειγμά μας:</a:t>
            </a:r>
            <a:endParaRPr lang="en-US" b="1" dirty="0">
              <a:latin typeface="Georgia" pitchFamily="18" charset="0"/>
            </a:endParaRPr>
          </a:p>
          <a:p>
            <a:r>
              <a:rPr lang="en-US" dirty="0">
                <a:latin typeface="Georgia" pitchFamily="18" charset="0"/>
              </a:rPr>
              <a:t>#1: </a:t>
            </a:r>
            <a:r>
              <a:rPr lang="el-GR" dirty="0" smtClean="0">
                <a:latin typeface="Georgia" pitchFamily="18" charset="0"/>
              </a:rPr>
              <a:t>Παράλληλες διεργασίες </a:t>
            </a:r>
            <a:r>
              <a:rPr lang="en-US" dirty="0" smtClean="0">
                <a:latin typeface="Georgia" pitchFamily="18" charset="0"/>
              </a:rPr>
              <a:t>parse</a:t>
            </a:r>
            <a:endParaRPr lang="en-US" dirty="0">
              <a:latin typeface="Georgia" pitchFamily="18" charset="0"/>
            </a:endParaRPr>
          </a:p>
          <a:p>
            <a:r>
              <a:rPr lang="en-US" dirty="0">
                <a:latin typeface="Georgia" pitchFamily="18" charset="0"/>
              </a:rPr>
              <a:t>#2: </a:t>
            </a:r>
            <a:r>
              <a:rPr lang="el-GR" dirty="0" smtClean="0">
                <a:latin typeface="Georgia" pitchFamily="18" charset="0"/>
              </a:rPr>
              <a:t>Παράλληλες διεργασίες  καταμέτρησης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29711" name="TextBox 77"/>
          <p:cNvSpPr txBox="1">
            <a:spLocks noChangeArrowheads="1"/>
          </p:cNvSpPr>
          <p:nvPr/>
        </p:nvSpPr>
        <p:spPr bwMode="auto">
          <a:xfrm>
            <a:off x="4286248" y="3786190"/>
            <a:ext cx="48577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Georgia" pitchFamily="18" charset="0"/>
              </a:rPr>
              <a:t>Το</a:t>
            </a:r>
            <a:r>
              <a:rPr lang="en-US" dirty="0" smtClean="0">
                <a:latin typeface="Georgia" pitchFamily="18" charset="0"/>
              </a:rPr>
              <a:t> parsing </a:t>
            </a:r>
            <a:r>
              <a:rPr lang="el-GR" dirty="0" smtClean="0">
                <a:latin typeface="Georgia" pitchFamily="18" charset="0"/>
              </a:rPr>
              <a:t>είναι η </a:t>
            </a:r>
            <a:r>
              <a:rPr lang="en-US" dirty="0" smtClean="0">
                <a:latin typeface="Georgia" pitchFamily="18" charset="0"/>
              </a:rPr>
              <a:t> </a:t>
            </a:r>
            <a:r>
              <a:rPr lang="el-GR" dirty="0" smtClean="0">
                <a:latin typeface="Georgia" pitchFamily="18" charset="0"/>
              </a:rPr>
              <a:t>διαδικασία </a:t>
            </a:r>
            <a:r>
              <a:rPr lang="en-US" b="1" dirty="0" smtClean="0">
                <a:latin typeface="Georgia" pitchFamily="18" charset="0"/>
              </a:rPr>
              <a:t>map</a:t>
            </a:r>
            <a:r>
              <a:rPr lang="en-US" dirty="0" smtClean="0">
                <a:latin typeface="Georgia" pitchFamily="18" charset="0"/>
              </a:rPr>
              <a:t>:</a:t>
            </a:r>
            <a:endParaRPr lang="en-US" dirty="0">
              <a:latin typeface="Georgia" pitchFamily="18" charset="0"/>
            </a:endParaRPr>
          </a:p>
          <a:p>
            <a:r>
              <a:rPr lang="en-US" dirty="0">
                <a:latin typeface="Georgia" pitchFamily="18" charset="0"/>
              </a:rPr>
              <a:t>MAP: input </a:t>
            </a:r>
            <a:r>
              <a:rPr lang="en-US" dirty="0">
                <a:latin typeface="Georgia" pitchFamily="18" charset="0"/>
                <a:sym typeface="Wingdings" pitchFamily="2" charset="2"/>
              </a:rPr>
              <a:t> 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Ζεύγη 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&lt;</a:t>
            </a:r>
            <a:r>
              <a:rPr lang="el-GR" dirty="0">
                <a:latin typeface="Georgia" pitchFamily="18" charset="0"/>
                <a:sym typeface="Wingdings" pitchFamily="2" charset="2"/>
              </a:rPr>
              <a:t>κ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λειδί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, 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τιμή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&gt;</a:t>
            </a:r>
            <a:endParaRPr lang="en-US" dirty="0">
              <a:latin typeface="Georgia" pitchFamily="18" charset="0"/>
              <a:sym typeface="Wingdings" pitchFamily="2" charset="2"/>
            </a:endParaRPr>
          </a:p>
          <a:p>
            <a:endParaRPr lang="en-US" dirty="0">
              <a:latin typeface="Georgia" pitchFamily="18" charset="0"/>
              <a:sym typeface="Wingdings" pitchFamily="2" charset="2"/>
            </a:endParaRPr>
          </a:p>
          <a:p>
            <a:r>
              <a:rPr lang="el-GR" dirty="0" smtClean="0">
                <a:latin typeface="Georgia" pitchFamily="18" charset="0"/>
                <a:sym typeface="Wingdings" pitchFamily="2" charset="2"/>
              </a:rPr>
              <a:t>Η καταμέτρηση είναι η διαδικασία </a:t>
            </a:r>
            <a:r>
              <a:rPr lang="en-US" b="1" dirty="0" smtClean="0">
                <a:latin typeface="Georgia" pitchFamily="18" charset="0"/>
                <a:sym typeface="Wingdings" pitchFamily="2" charset="2"/>
              </a:rPr>
              <a:t>reduce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:</a:t>
            </a:r>
            <a:endParaRPr lang="en-US" dirty="0">
              <a:latin typeface="Georgia" pitchFamily="18" charset="0"/>
              <a:sym typeface="Wingdings" pitchFamily="2" charset="2"/>
            </a:endParaRPr>
          </a:p>
          <a:p>
            <a:r>
              <a:rPr lang="en-US" dirty="0">
                <a:latin typeface="Georgia" pitchFamily="18" charset="0"/>
                <a:sym typeface="Wingdings" pitchFamily="2" charset="2"/>
              </a:rPr>
              <a:t>REDUCE: 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Συγχωνευμένα ζεύγη 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&lt;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κλειδί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,</a:t>
            </a:r>
            <a:r>
              <a:rPr lang="el-GR" dirty="0" smtClean="0">
                <a:latin typeface="Georgia" pitchFamily="18" charset="0"/>
                <a:sym typeface="Wingdings" pitchFamily="2" charset="2"/>
              </a:rPr>
              <a:t>τιμή</a:t>
            </a:r>
            <a:r>
              <a:rPr lang="en-US" dirty="0" smtClean="0">
                <a:latin typeface="Georgia" pitchFamily="18" charset="0"/>
                <a:sym typeface="Wingdings" pitchFamily="2" charset="2"/>
              </a:rPr>
              <a:t>&gt;</a:t>
            </a:r>
            <a:endParaRPr lang="en-US" dirty="0">
              <a:latin typeface="Georgia" pitchFamily="18" charset="0"/>
              <a:sym typeface="Wingdings" pitchFamily="2" charset="2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406" y="1285860"/>
            <a:ext cx="4143404" cy="135732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dirty="0" smtClean="0">
                <a:solidFill>
                  <a:schemeClr val="tx1"/>
                </a:solidFill>
              </a:rPr>
              <a:t>Ένας κόμβος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2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</a:p>
          <a:p>
            <a:r>
              <a:rPr lang="el-GR" dirty="0" smtClean="0"/>
              <a:t>Η φιλοσοφία του </a:t>
            </a:r>
            <a:r>
              <a:rPr lang="el-GR" dirty="0" err="1" smtClean="0"/>
              <a:t>MapReduce</a:t>
            </a:r>
            <a:endParaRPr lang="el-GR" dirty="0" smtClean="0"/>
          </a:p>
          <a:p>
            <a:r>
              <a:rPr lang="el-GR" dirty="0" smtClean="0"/>
              <a:t>Ένα απλό παράδειγμα - Καταμέτρηση λέξεων</a:t>
            </a:r>
          </a:p>
          <a:p>
            <a:r>
              <a:rPr lang="el-GR" dirty="0" smtClean="0"/>
              <a:t>Καταμετρητής λέξεων και πίνακας αποτελεσμάτων</a:t>
            </a:r>
          </a:p>
          <a:p>
            <a:r>
              <a:rPr lang="el-GR" dirty="0" smtClean="0"/>
              <a:t>Πολλαπλές υποστάσεις του καταμετρητή λέξεων</a:t>
            </a:r>
          </a:p>
          <a:p>
            <a:r>
              <a:rPr lang="el-GR" dirty="0" smtClean="0"/>
              <a:t>Βελτίωση του καταμετρητή λέξεων για καλύτερη απόδοση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(1/3)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Mapper and Reducer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990600" y="1524001"/>
            <a:ext cx="7162799" cy="4419599"/>
            <a:chOff x="624" y="960"/>
            <a:chExt cx="4512" cy="2784"/>
          </a:xfrm>
          <a:solidFill>
            <a:srgbClr val="92D050"/>
          </a:solidFill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960"/>
              <a:ext cx="4485" cy="27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182" y="1113"/>
              <a:ext cx="1080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293" y="1147"/>
              <a:ext cx="840" cy="1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 err="1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MapReduceTask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2182" y="1304"/>
              <a:ext cx="1090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2182" y="1369"/>
              <a:ext cx="1090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651" y="3384"/>
              <a:ext cx="784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734" y="3418"/>
              <a:ext cx="710" cy="1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YourMapper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651" y="3575"/>
              <a:ext cx="793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651" y="3640"/>
              <a:ext cx="793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389" y="3285"/>
              <a:ext cx="840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479" y="3319"/>
              <a:ext cx="759" cy="1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YourReducer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3389" y="3476"/>
              <a:ext cx="849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3389" y="3541"/>
              <a:ext cx="849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2006" y="3334"/>
              <a:ext cx="642" cy="340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086" y="3368"/>
              <a:ext cx="332" cy="1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Parser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2006" y="3526"/>
              <a:ext cx="651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006" y="3590"/>
              <a:ext cx="651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4565" y="3236"/>
              <a:ext cx="562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645" y="3270"/>
              <a:ext cx="481" cy="1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Counter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4565" y="3427"/>
              <a:ext cx="571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565" y="3492"/>
              <a:ext cx="571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413" y="1755"/>
              <a:ext cx="544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1494" y="1789"/>
              <a:ext cx="460" cy="1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Mapper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1413" y="1946"/>
              <a:ext cx="553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1413" y="2011"/>
              <a:ext cx="553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V="1">
              <a:off x="1117" y="2106"/>
              <a:ext cx="503" cy="1275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1491" y="2106"/>
              <a:ext cx="129" cy="198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23" y="198"/>
                </a:cxn>
                <a:cxn ang="0">
                  <a:pos x="0" y="149"/>
                </a:cxn>
                <a:cxn ang="0">
                  <a:pos x="129" y="0"/>
                </a:cxn>
              </a:cxnLst>
              <a:rect l="0" t="0" r="r" b="b"/>
              <a:pathLst>
                <a:path w="129" h="198">
                  <a:moveTo>
                    <a:pt x="129" y="0"/>
                  </a:moveTo>
                  <a:lnTo>
                    <a:pt x="123" y="198"/>
                  </a:lnTo>
                  <a:lnTo>
                    <a:pt x="0" y="149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 flipV="1">
              <a:off x="1759" y="2106"/>
              <a:ext cx="500" cy="1225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1759" y="2106"/>
              <a:ext cx="133" cy="1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3" y="149"/>
                </a:cxn>
                <a:cxn ang="0">
                  <a:pos x="9" y="198"/>
                </a:cxn>
                <a:cxn ang="0">
                  <a:pos x="0" y="0"/>
                </a:cxn>
              </a:cxnLst>
              <a:rect l="0" t="0" r="r" b="b"/>
              <a:pathLst>
                <a:path w="133" h="198">
                  <a:moveTo>
                    <a:pt x="0" y="0"/>
                  </a:moveTo>
                  <a:lnTo>
                    <a:pt x="133" y="149"/>
                  </a:lnTo>
                  <a:lnTo>
                    <a:pt x="9" y="19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3617" y="1755"/>
              <a:ext cx="581" cy="339"/>
            </a:xfrm>
            <a:prstGeom prst="rect">
              <a:avLst/>
            </a:prstGeom>
            <a:grp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3695" y="1789"/>
              <a:ext cx="506" cy="1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Reducer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>
              <a:off x="3617" y="1946"/>
              <a:ext cx="590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0" name="Line 36"/>
            <p:cNvSpPr>
              <a:spLocks noChangeShapeType="1"/>
            </p:cNvSpPr>
            <p:nvPr/>
          </p:nvSpPr>
          <p:spPr bwMode="auto">
            <a:xfrm>
              <a:off x="3617" y="2011"/>
              <a:ext cx="590" cy="1"/>
            </a:xfrm>
            <a:prstGeom prst="line">
              <a:avLst/>
            </a:prstGeom>
            <a:grp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1" name="Line 37"/>
            <p:cNvSpPr>
              <a:spLocks noChangeShapeType="1"/>
            </p:cNvSpPr>
            <p:nvPr/>
          </p:nvSpPr>
          <p:spPr bwMode="auto">
            <a:xfrm flipV="1">
              <a:off x="3824" y="2106"/>
              <a:ext cx="77" cy="1176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3821" y="2106"/>
              <a:ext cx="136" cy="189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136" y="189"/>
                </a:cxn>
                <a:cxn ang="0">
                  <a:pos x="0" y="182"/>
                </a:cxn>
                <a:cxn ang="0">
                  <a:pos x="80" y="0"/>
                </a:cxn>
              </a:cxnLst>
              <a:rect l="0" t="0" r="r" b="b"/>
              <a:pathLst>
                <a:path w="136" h="189">
                  <a:moveTo>
                    <a:pt x="80" y="0"/>
                  </a:moveTo>
                  <a:lnTo>
                    <a:pt x="136" y="189"/>
                  </a:lnTo>
                  <a:lnTo>
                    <a:pt x="0" y="182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 flipH="1" flipV="1">
              <a:off x="4022" y="2106"/>
              <a:ext cx="716" cy="1127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022" y="2106"/>
              <a:ext cx="157" cy="1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7" y="121"/>
                </a:cxn>
                <a:cxn ang="0">
                  <a:pos x="40" y="195"/>
                </a:cxn>
                <a:cxn ang="0">
                  <a:pos x="0" y="0"/>
                </a:cxn>
              </a:cxnLst>
              <a:rect l="0" t="0" r="r" b="b"/>
              <a:pathLst>
                <a:path w="157" h="195">
                  <a:moveTo>
                    <a:pt x="0" y="0"/>
                  </a:moveTo>
                  <a:lnTo>
                    <a:pt x="157" y="121"/>
                  </a:lnTo>
                  <a:lnTo>
                    <a:pt x="40" y="1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 flipV="1">
              <a:off x="2204" y="1465"/>
              <a:ext cx="234" cy="145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2296" y="1465"/>
              <a:ext cx="142" cy="86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96" y="83"/>
                </a:cxn>
                <a:cxn ang="0">
                  <a:pos x="0" y="86"/>
                </a:cxn>
                <a:cxn ang="0">
                  <a:pos x="47" y="3"/>
                </a:cxn>
                <a:cxn ang="0">
                  <a:pos x="142" y="0"/>
                </a:cxn>
              </a:cxnLst>
              <a:rect l="0" t="0" r="r" b="b"/>
              <a:pathLst>
                <a:path w="142" h="86">
                  <a:moveTo>
                    <a:pt x="142" y="0"/>
                  </a:moveTo>
                  <a:lnTo>
                    <a:pt x="96" y="83"/>
                  </a:lnTo>
                  <a:lnTo>
                    <a:pt x="0" y="86"/>
                  </a:lnTo>
                  <a:lnTo>
                    <a:pt x="47" y="3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7" name="Line 43"/>
            <p:cNvSpPr>
              <a:spLocks noChangeShapeType="1"/>
            </p:cNvSpPr>
            <p:nvPr/>
          </p:nvSpPr>
          <p:spPr bwMode="auto">
            <a:xfrm flipH="1">
              <a:off x="1969" y="1610"/>
              <a:ext cx="235" cy="145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 flipH="1" flipV="1">
              <a:off x="3056" y="1465"/>
              <a:ext cx="592" cy="311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3056" y="1465"/>
              <a:ext cx="145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45" y="80"/>
                </a:cxn>
                <a:cxn ang="0">
                  <a:pos x="52" y="80"/>
                </a:cxn>
                <a:cxn ang="0">
                  <a:pos x="0" y="0"/>
                </a:cxn>
              </a:cxnLst>
              <a:rect l="0" t="0" r="r" b="b"/>
              <a:pathLst>
                <a:path w="145" h="80">
                  <a:moveTo>
                    <a:pt x="0" y="0"/>
                  </a:moveTo>
                  <a:lnTo>
                    <a:pt x="95" y="0"/>
                  </a:lnTo>
                  <a:lnTo>
                    <a:pt x="145" y="80"/>
                  </a:lnTo>
                  <a:lnTo>
                    <a:pt x="52" y="8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8" name="4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MAP: </a:t>
            </a:r>
            <a:r>
              <a:rPr lang="el-GR" sz="2000" dirty="0" smtClean="0"/>
              <a:t>Εισαγωγή δεδομένων </a:t>
            </a:r>
            <a:r>
              <a:rPr lang="en-US" sz="2000" dirty="0" smtClean="0">
                <a:sym typeface="Wingdings" pitchFamily="2" charset="2"/>
              </a:rPr>
              <a:t> </a:t>
            </a:r>
            <a:r>
              <a:rPr lang="el-GR" sz="2000" dirty="0" smtClean="0">
                <a:sym typeface="Wingdings" pitchFamily="2" charset="2"/>
              </a:rPr>
              <a:t>Ζεύγος </a:t>
            </a:r>
            <a:r>
              <a:rPr lang="en-US" sz="2000" dirty="0" smtClean="0">
                <a:sym typeface="Wingdings" pitchFamily="2" charset="2"/>
              </a:rPr>
              <a:t>&lt;</a:t>
            </a:r>
            <a:r>
              <a:rPr lang="el-GR" sz="2000" dirty="0" smtClean="0">
                <a:sym typeface="Wingdings" pitchFamily="2" charset="2"/>
              </a:rPr>
              <a:t>κλειδί</a:t>
            </a:r>
            <a:r>
              <a:rPr lang="en-US" sz="2000" dirty="0" smtClean="0">
                <a:sym typeface="Wingdings" pitchFamily="2" charset="2"/>
              </a:rPr>
              <a:t>, </a:t>
            </a:r>
            <a:r>
              <a:rPr lang="el-GR" sz="2000" dirty="0" smtClean="0">
                <a:sym typeface="Wingdings" pitchFamily="2" charset="2"/>
              </a:rPr>
              <a:t>τιμή</a:t>
            </a:r>
            <a:r>
              <a:rPr lang="en-US" sz="2000" dirty="0" smtClean="0">
                <a:sym typeface="Wingdings" pitchFamily="2" charset="2"/>
              </a:rPr>
              <a:t>&gt;</a:t>
            </a:r>
            <a:endParaRPr lang="en-US" sz="2000" dirty="0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b="1" dirty="0"/>
              <a:t>Η διαδικασία του </a:t>
            </a:r>
            <a:r>
              <a:rPr lang="en-US" b="1" dirty="0"/>
              <a:t>Map</a:t>
            </a:r>
          </a:p>
        </p:txBody>
      </p:sp>
      <p:sp>
        <p:nvSpPr>
          <p:cNvPr id="4" name="Can 3"/>
          <p:cNvSpPr/>
          <p:nvPr/>
        </p:nvSpPr>
        <p:spPr>
          <a:xfrm>
            <a:off x="285720" y="2662254"/>
            <a:ext cx="2147918" cy="116205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 smtClean="0">
                <a:solidFill>
                  <a:schemeClr val="tx1"/>
                </a:solidFill>
              </a:rPr>
              <a:t>Συλλογή δεδομένων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Τμήμα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V="1">
            <a:off x="2433638" y="2833710"/>
            <a:ext cx="2514600" cy="4572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853238" y="1913650"/>
          <a:ext cx="1143000" cy="24440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1500"/>
                <a:gridCol w="571500"/>
              </a:tblGrid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weed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sun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moon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land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…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310444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KEY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VALUE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88" name="TextBox 16"/>
          <p:cNvSpPr txBox="1">
            <a:spLocks noChangeArrowheads="1"/>
          </p:cNvSpPr>
          <p:nvPr/>
        </p:nvSpPr>
        <p:spPr bwMode="auto">
          <a:xfrm>
            <a:off x="2724152" y="3162320"/>
            <a:ext cx="17764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Georgia" pitchFamily="18" charset="0"/>
              </a:rPr>
              <a:t>Διαχωρισμός των δεδομένων για εκμετάλλευση πολλαπλών επεξεργαστών</a:t>
            </a:r>
            <a:endParaRPr lang="en-US" sz="1600" dirty="0">
              <a:latin typeface="Georg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76838" y="2833710"/>
            <a:ext cx="221536" cy="27699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"/>
            <a:bevelB w="1905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57838" y="565311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 flipV="1">
            <a:off x="2433638" y="4357710"/>
            <a:ext cx="2590800" cy="4572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 flipV="1">
            <a:off x="2433638" y="5729310"/>
            <a:ext cx="2590800" cy="4572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Can 37"/>
          <p:cNvSpPr/>
          <p:nvPr/>
        </p:nvSpPr>
        <p:spPr>
          <a:xfrm>
            <a:off x="285720" y="4052910"/>
            <a:ext cx="2147918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Τμήμα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Can 41"/>
          <p:cNvSpPr/>
          <p:nvPr/>
        </p:nvSpPr>
        <p:spPr>
          <a:xfrm>
            <a:off x="285720" y="5348310"/>
            <a:ext cx="2147918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Τμήμα</a:t>
            </a:r>
            <a:r>
              <a:rPr lang="en-US" dirty="0" smtClean="0">
                <a:solidFill>
                  <a:schemeClr val="tx1"/>
                </a:solidFill>
              </a:rPr>
              <a:t> 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234238" y="6034110"/>
            <a:ext cx="152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615238" y="6034110"/>
            <a:ext cx="152400" cy="152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996238" y="603411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5024438" y="5424510"/>
            <a:ext cx="1447800" cy="1219200"/>
            <a:chOff x="4419600" y="3810000"/>
            <a:chExt cx="1524000" cy="1371600"/>
          </a:xfrm>
        </p:grpSpPr>
        <p:sp>
          <p:nvSpPr>
            <p:cNvPr id="71" name="Flowchart: Internal Storage 70"/>
            <p:cNvSpPr/>
            <p:nvPr/>
          </p:nvSpPr>
          <p:spPr>
            <a:xfrm>
              <a:off x="4419600" y="3810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85732" y="4038600"/>
              <a:ext cx="153737" cy="15180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831" name="TextBox 73"/>
            <p:cNvSpPr txBox="1">
              <a:spLocks noChangeArrowheads="1"/>
            </p:cNvSpPr>
            <p:nvPr/>
          </p:nvSpPr>
          <p:spPr bwMode="auto">
            <a:xfrm>
              <a:off x="5105400" y="4267200"/>
              <a:ext cx="2215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Georgia" pitchFamily="18" charset="0"/>
                </a:rPr>
                <a:t> </a:t>
              </a:r>
            </a:p>
            <a:p>
              <a:endParaRPr lang="en-US" sz="1200">
                <a:latin typeface="Georgia" pitchFamily="18" charset="0"/>
              </a:endParaRPr>
            </a:p>
          </p:txBody>
        </p:sp>
      </p:grp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4948238" y="2300310"/>
            <a:ext cx="1447800" cy="1143000"/>
            <a:chOff x="4419600" y="2286000"/>
            <a:chExt cx="1524000" cy="1371600"/>
          </a:xfrm>
        </p:grpSpPr>
        <p:sp>
          <p:nvSpPr>
            <p:cNvPr id="82" name="Flowchart: Internal Storage 81"/>
            <p:cNvSpPr/>
            <p:nvPr/>
          </p:nvSpPr>
          <p:spPr>
            <a:xfrm>
              <a:off x="4419600" y="2286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Map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485732" y="2514600"/>
              <a:ext cx="153737" cy="152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5024438" y="3748110"/>
            <a:ext cx="1371600" cy="1143000"/>
            <a:chOff x="4419600" y="2286000"/>
            <a:chExt cx="1524000" cy="1371600"/>
          </a:xfrm>
        </p:grpSpPr>
        <p:sp>
          <p:nvSpPr>
            <p:cNvPr id="86" name="Flowchart: Internal Storage 85"/>
            <p:cNvSpPr/>
            <p:nvPr/>
          </p:nvSpPr>
          <p:spPr>
            <a:xfrm>
              <a:off x="4419600" y="2286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486753" y="2514600"/>
              <a:ext cx="151694" cy="152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301038" y="6034110"/>
            <a:ext cx="152400" cy="152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605838" y="603411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805" name="TextBox 103"/>
          <p:cNvSpPr txBox="1">
            <a:spLocks noChangeArrowheads="1"/>
          </p:cNvSpPr>
          <p:nvPr/>
        </p:nvSpPr>
        <p:spPr bwMode="auto">
          <a:xfrm rot="-5400000">
            <a:off x="3069425" y="4936363"/>
            <a:ext cx="8477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Georgia" pitchFamily="18" charset="0"/>
              </a:rPr>
              <a:t>……</a:t>
            </a:r>
          </a:p>
        </p:txBody>
      </p:sp>
      <p:sp>
        <p:nvSpPr>
          <p:cNvPr id="31806" name="TextBox 55"/>
          <p:cNvSpPr txBox="1">
            <a:spLocks noChangeArrowheads="1"/>
          </p:cNvSpPr>
          <p:nvPr/>
        </p:nvSpPr>
        <p:spPr bwMode="auto">
          <a:xfrm>
            <a:off x="5557838" y="435771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Georgia" pitchFamily="18" charset="0"/>
              </a:rPr>
              <a:t>Map</a:t>
            </a:r>
          </a:p>
        </p:txBody>
      </p:sp>
      <p:cxnSp>
        <p:nvCxnSpPr>
          <p:cNvPr id="58" name="Straight Connector 57"/>
          <p:cNvCxnSpPr/>
          <p:nvPr/>
        </p:nvCxnSpPr>
        <p:spPr>
          <a:xfrm rot="5400000" flipH="1" flipV="1">
            <a:off x="6653213" y="1376385"/>
            <a:ext cx="495300" cy="1733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5802313" y="2849585"/>
            <a:ext cx="1282700" cy="819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6624638" y="3367110"/>
          <a:ext cx="1143000" cy="2444044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571500"/>
                <a:gridCol w="571500"/>
              </a:tblGrid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weed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sun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moon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land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…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310444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KEY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VALUE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7" name="Straight Connector 66"/>
          <p:cNvCxnSpPr/>
          <p:nvPr/>
        </p:nvCxnSpPr>
        <p:spPr>
          <a:xfrm rot="5400000" flipH="1" flipV="1">
            <a:off x="6167438" y="3252810"/>
            <a:ext cx="571500" cy="80010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6200000" flipH="1">
            <a:off x="5583238" y="4535510"/>
            <a:ext cx="1739900" cy="8001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7310438" y="2605110"/>
          <a:ext cx="1143000" cy="2444044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571500"/>
                <a:gridCol w="571500"/>
              </a:tblGrid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weed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sun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moon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land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…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  <a:tr h="310444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KEY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VALUE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D1B2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7920038" y="2986110"/>
          <a:ext cx="1143000" cy="2444044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571500"/>
                <a:gridCol w="571500"/>
              </a:tblGrid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weed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sun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moon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land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…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  <a:tr h="310444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KEY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VALUE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>
                    <a:solidFill>
                      <a:srgbClr val="FFF08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7767638" y="1919310"/>
          <a:ext cx="1143000" cy="244404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571500"/>
                <a:gridCol w="571500"/>
              </a:tblGrid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weed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sun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moon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land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web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green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197556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…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1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  <a:tr h="310444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KEY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VALUE</a:t>
                      </a:r>
                      <a:endParaRPr lang="en-US" sz="8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817" name="TextBox 58"/>
          <p:cNvSpPr txBox="1">
            <a:spLocks noChangeArrowheads="1"/>
          </p:cNvSpPr>
          <p:nvPr/>
        </p:nvSpPr>
        <p:spPr bwMode="auto">
          <a:xfrm rot="-5400000">
            <a:off x="5354638" y="486571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Georgia" pitchFamily="18" charset="0"/>
              </a:rPr>
              <a:t>…</a:t>
            </a:r>
          </a:p>
        </p:txBody>
      </p:sp>
      <p:sp>
        <p:nvSpPr>
          <p:cNvPr id="43" name="4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entagon 42"/>
          <p:cNvSpPr/>
          <p:nvPr/>
        </p:nvSpPr>
        <p:spPr>
          <a:xfrm>
            <a:off x="6881842" y="3286124"/>
            <a:ext cx="1905000" cy="2428892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Reduce</a:t>
            </a:r>
          </a:p>
        </p:txBody>
      </p:sp>
      <p:sp>
        <p:nvSpPr>
          <p:cNvPr id="32774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MAP: </a:t>
            </a:r>
            <a:r>
              <a:rPr lang="el-GR" sz="2000" dirty="0" smtClean="0"/>
              <a:t>Εισαγωγή δεδομένων </a:t>
            </a:r>
            <a:r>
              <a:rPr lang="en-US" sz="2000" dirty="0" smtClean="0">
                <a:sym typeface="Wingdings" pitchFamily="2" charset="2"/>
              </a:rPr>
              <a:t> </a:t>
            </a:r>
            <a:r>
              <a:rPr lang="el-GR" sz="2000" dirty="0" smtClean="0">
                <a:sym typeface="Wingdings" pitchFamily="2" charset="2"/>
              </a:rPr>
              <a:t>Ζεύγος </a:t>
            </a:r>
            <a:r>
              <a:rPr lang="en-US" sz="2000" dirty="0" smtClean="0">
                <a:sym typeface="Wingdings" pitchFamily="2" charset="2"/>
              </a:rPr>
              <a:t>&lt;</a:t>
            </a:r>
            <a:r>
              <a:rPr lang="el-GR" sz="2000" dirty="0" smtClean="0">
                <a:sym typeface="Wingdings" pitchFamily="2" charset="2"/>
              </a:rPr>
              <a:t>κλειδί</a:t>
            </a:r>
            <a:r>
              <a:rPr lang="en-US" sz="2000" dirty="0" smtClean="0">
                <a:sym typeface="Wingdings" pitchFamily="2" charset="2"/>
              </a:rPr>
              <a:t>, </a:t>
            </a:r>
            <a:r>
              <a:rPr lang="el-GR" sz="2000" dirty="0" smtClean="0">
                <a:sym typeface="Wingdings" pitchFamily="2" charset="2"/>
              </a:rPr>
              <a:t>τιμή</a:t>
            </a:r>
            <a:r>
              <a:rPr lang="en-US" sz="2000" dirty="0" smtClean="0">
                <a:sym typeface="Wingdings" pitchFamily="2" charset="2"/>
              </a:rPr>
              <a:t>&gt;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REDUCE: </a:t>
            </a:r>
            <a:r>
              <a:rPr lang="el-GR" sz="2000" dirty="0" smtClean="0">
                <a:sym typeface="Wingdings" pitchFamily="2" charset="2"/>
              </a:rPr>
              <a:t>Ζεύγος </a:t>
            </a:r>
            <a:r>
              <a:rPr lang="en-US" sz="2000" dirty="0" smtClean="0">
                <a:sym typeface="Wingdings" pitchFamily="2" charset="2"/>
              </a:rPr>
              <a:t>&lt;</a:t>
            </a:r>
            <a:r>
              <a:rPr lang="el-GR" sz="2000" dirty="0" smtClean="0">
                <a:sym typeface="Wingdings" pitchFamily="2" charset="2"/>
              </a:rPr>
              <a:t>κλειδί</a:t>
            </a:r>
            <a:r>
              <a:rPr lang="en-US" sz="2000" dirty="0" smtClean="0">
                <a:sym typeface="Wingdings" pitchFamily="2" charset="2"/>
              </a:rPr>
              <a:t>, </a:t>
            </a:r>
            <a:r>
              <a:rPr lang="el-GR" sz="2000" dirty="0" smtClean="0">
                <a:sym typeface="Wingdings" pitchFamily="2" charset="2"/>
              </a:rPr>
              <a:t>τιμή</a:t>
            </a:r>
            <a:r>
              <a:rPr lang="en-US" sz="2000" dirty="0" smtClean="0">
                <a:sym typeface="Wingdings" pitchFamily="2" charset="2"/>
              </a:rPr>
              <a:t>&gt;  &lt;</a:t>
            </a:r>
            <a:r>
              <a:rPr lang="el-GR" sz="2000" dirty="0" smtClean="0">
                <a:sym typeface="Wingdings" pitchFamily="2" charset="2"/>
              </a:rPr>
              <a:t>αποτέλεσμα</a:t>
            </a:r>
            <a:r>
              <a:rPr lang="en-US" sz="2000" dirty="0" smtClean="0">
                <a:sym typeface="Wingdings" pitchFamily="2" charset="2"/>
              </a:rPr>
              <a:t>&gt;</a:t>
            </a:r>
            <a:endParaRPr lang="en-US" sz="2000" dirty="0" smtClean="0"/>
          </a:p>
        </p:txBody>
      </p:sp>
      <p:sp>
        <p:nvSpPr>
          <p:cNvPr id="3277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Η διαδικασία του </a:t>
            </a:r>
            <a:r>
              <a:rPr lang="en-US" b="1" dirty="0"/>
              <a:t>Reduce</a:t>
            </a:r>
          </a:p>
        </p:txBody>
      </p:sp>
      <p:sp>
        <p:nvSpPr>
          <p:cNvPr id="4" name="Can 3"/>
          <p:cNvSpPr/>
          <p:nvPr/>
        </p:nvSpPr>
        <p:spPr>
          <a:xfrm>
            <a:off x="214282" y="2590800"/>
            <a:ext cx="2147918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l-GR" dirty="0">
                <a:solidFill>
                  <a:schemeClr val="tx1"/>
                </a:solidFill>
              </a:rPr>
              <a:t>Τμήμα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V="1">
            <a:off x="2362200" y="2743200"/>
            <a:ext cx="2514600" cy="3048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2743200"/>
            <a:ext cx="221536" cy="27699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"/>
            <a:bevelB w="1905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486400" y="5562600"/>
            <a:ext cx="152400" cy="152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 flipV="1">
            <a:off x="2362200" y="4267200"/>
            <a:ext cx="2590800" cy="3048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 flipV="1">
            <a:off x="2362200" y="5838844"/>
            <a:ext cx="2590800" cy="3048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Can 37"/>
          <p:cNvSpPr/>
          <p:nvPr/>
        </p:nvSpPr>
        <p:spPr>
          <a:xfrm>
            <a:off x="214282" y="3962400"/>
            <a:ext cx="2147918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l-GR" dirty="0">
                <a:solidFill>
                  <a:schemeClr val="tx1"/>
                </a:solidFill>
              </a:rPr>
              <a:t>Τμήμα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Can 41"/>
          <p:cNvSpPr/>
          <p:nvPr/>
        </p:nvSpPr>
        <p:spPr>
          <a:xfrm>
            <a:off x="214282" y="5429272"/>
            <a:ext cx="2147918" cy="1143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Συλλογή δεδομένων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l-GR" dirty="0">
                <a:solidFill>
                  <a:schemeClr val="tx1"/>
                </a:solidFill>
              </a:rPr>
              <a:t>Τμήμα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4953000" y="5495948"/>
            <a:ext cx="1447800" cy="1219200"/>
            <a:chOff x="4419600" y="3810000"/>
            <a:chExt cx="1524000" cy="1371600"/>
          </a:xfrm>
        </p:grpSpPr>
        <p:sp>
          <p:nvSpPr>
            <p:cNvPr id="71" name="Flowchart: Internal Storage 70"/>
            <p:cNvSpPr/>
            <p:nvPr/>
          </p:nvSpPr>
          <p:spPr>
            <a:xfrm>
              <a:off x="4419600" y="3810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Map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85732" y="4038600"/>
              <a:ext cx="153737" cy="15180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813" name="TextBox 73"/>
            <p:cNvSpPr txBox="1">
              <a:spLocks noChangeArrowheads="1"/>
            </p:cNvSpPr>
            <p:nvPr/>
          </p:nvSpPr>
          <p:spPr bwMode="auto">
            <a:xfrm>
              <a:off x="5105400" y="4267200"/>
              <a:ext cx="2215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Georgia" pitchFamily="18" charset="0"/>
                </a:rPr>
                <a:t> </a:t>
              </a:r>
            </a:p>
            <a:p>
              <a:endParaRPr lang="en-US" sz="1200">
                <a:latin typeface="Georgia" pitchFamily="18" charset="0"/>
              </a:endParaRPr>
            </a:p>
          </p:txBody>
        </p:sp>
      </p:grp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4876800" y="2371748"/>
            <a:ext cx="1447800" cy="1143000"/>
            <a:chOff x="4419600" y="2286000"/>
            <a:chExt cx="1524000" cy="1371600"/>
          </a:xfrm>
        </p:grpSpPr>
        <p:sp>
          <p:nvSpPr>
            <p:cNvPr id="82" name="Flowchart: Internal Storage 81"/>
            <p:cNvSpPr/>
            <p:nvPr/>
          </p:nvSpPr>
          <p:spPr>
            <a:xfrm>
              <a:off x="4419600" y="2286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Map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485732" y="2514600"/>
              <a:ext cx="153737" cy="152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4953000" y="3819548"/>
            <a:ext cx="1371600" cy="1143000"/>
            <a:chOff x="4419600" y="2286000"/>
            <a:chExt cx="1524000" cy="1371600"/>
          </a:xfrm>
        </p:grpSpPr>
        <p:sp>
          <p:nvSpPr>
            <p:cNvPr id="86" name="Flowchart: Internal Storage 85"/>
            <p:cNvSpPr/>
            <p:nvPr/>
          </p:nvSpPr>
          <p:spPr>
            <a:xfrm>
              <a:off x="4419600" y="2286000"/>
              <a:ext cx="1524000" cy="1371600"/>
            </a:xfrm>
            <a:prstGeom prst="flowChartInternalStorag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2222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486753" y="2514600"/>
              <a:ext cx="151694" cy="152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6934200" y="396240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91" name="TextBox 103"/>
          <p:cNvSpPr txBox="1">
            <a:spLocks noChangeArrowheads="1"/>
          </p:cNvSpPr>
          <p:nvPr/>
        </p:nvSpPr>
        <p:spPr bwMode="auto">
          <a:xfrm rot="-5400000">
            <a:off x="2997987" y="4863307"/>
            <a:ext cx="8477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Georgia" pitchFamily="18" charset="0"/>
              </a:rPr>
              <a:t>……</a:t>
            </a:r>
          </a:p>
        </p:txBody>
      </p:sp>
      <p:sp>
        <p:nvSpPr>
          <p:cNvPr id="32792" name="TextBox 55"/>
          <p:cNvSpPr txBox="1">
            <a:spLocks noChangeArrowheads="1"/>
          </p:cNvSpPr>
          <p:nvPr/>
        </p:nvSpPr>
        <p:spPr bwMode="auto">
          <a:xfrm>
            <a:off x="5486400" y="4429148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Georgia" pitchFamily="18" charset="0"/>
              </a:rPr>
              <a:t>Map</a:t>
            </a:r>
          </a:p>
        </p:txBody>
      </p:sp>
      <p:sp>
        <p:nvSpPr>
          <p:cNvPr id="32795" name="TextBox 58"/>
          <p:cNvSpPr txBox="1">
            <a:spLocks noChangeArrowheads="1"/>
          </p:cNvSpPr>
          <p:nvPr/>
        </p:nvSpPr>
        <p:spPr bwMode="auto">
          <a:xfrm rot="-5400000">
            <a:off x="5283200" y="4941902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Georgia" pitchFamily="18" charset="0"/>
              </a:rPr>
              <a:t>…</a:t>
            </a:r>
          </a:p>
        </p:txBody>
      </p:sp>
      <p:sp>
        <p:nvSpPr>
          <p:cNvPr id="47" name="Right Arrow 46"/>
          <p:cNvSpPr/>
          <p:nvPr/>
        </p:nvSpPr>
        <p:spPr>
          <a:xfrm>
            <a:off x="6324600" y="3286124"/>
            <a:ext cx="533416" cy="247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2714612" y="3000372"/>
            <a:ext cx="17764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Georgia" pitchFamily="18" charset="0"/>
              </a:rPr>
              <a:t>Διαχωρισμός των δεδομένων για εκμετάλλευση πολλαπλών επεξεργαστών</a:t>
            </a:r>
            <a:endParaRPr lang="en-US" sz="1600" dirty="0">
              <a:latin typeface="Georgia" pitchFamily="18" charset="0"/>
            </a:endParaRPr>
          </a:p>
        </p:txBody>
      </p:sp>
      <p:sp>
        <p:nvSpPr>
          <p:cNvPr id="40" name="Right Arrow 46"/>
          <p:cNvSpPr/>
          <p:nvPr/>
        </p:nvSpPr>
        <p:spPr>
          <a:xfrm>
            <a:off x="6324600" y="4286256"/>
            <a:ext cx="533416" cy="247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Arrow 46"/>
          <p:cNvSpPr/>
          <p:nvPr/>
        </p:nvSpPr>
        <p:spPr>
          <a:xfrm>
            <a:off x="6396038" y="5467392"/>
            <a:ext cx="461978" cy="247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3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9289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Παραδείγματα εφαρμογών του </a:t>
            </a:r>
            <a:r>
              <a:rPr lang="en-US" b="1" dirty="0" err="1" smtClean="0"/>
              <a:t>MapReduce</a:t>
            </a:r>
            <a:endParaRPr lang="en-US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l-GR" sz="3200" dirty="0" smtClean="0"/>
              <a:t>Αρκετά διαδεδομένο παράδειγμα</a:t>
            </a:r>
            <a:endParaRPr lang="en-US" sz="3200" dirty="0" smtClean="0"/>
          </a:p>
          <a:p>
            <a:pPr>
              <a:spcBef>
                <a:spcPts val="1200"/>
              </a:spcBef>
            </a:pPr>
            <a:r>
              <a:rPr lang="el-GR" sz="3200" dirty="0" smtClean="0"/>
              <a:t>Το </a:t>
            </a:r>
            <a:r>
              <a:rPr lang="en-US" sz="3200" dirty="0" smtClean="0"/>
              <a:t>demo </a:t>
            </a:r>
            <a:r>
              <a:rPr lang="el-GR" sz="3200" dirty="0" smtClean="0"/>
              <a:t>πρόγραμμα συνοδεύει το </a:t>
            </a:r>
            <a:r>
              <a:rPr lang="en-US" sz="3200" dirty="0" err="1" smtClean="0"/>
              <a:t>Nutch</a:t>
            </a:r>
            <a:r>
              <a:rPr lang="el-GR" sz="3200" dirty="0" smtClean="0"/>
              <a:t>, από το οποίο προήλθε το </a:t>
            </a:r>
            <a:r>
              <a:rPr lang="en-US" sz="3200" dirty="0" err="1" smtClean="0"/>
              <a:t>Hadoop</a:t>
            </a:r>
            <a:r>
              <a:rPr lang="el-GR" sz="3200" dirty="0" smtClean="0"/>
              <a:t>.</a:t>
            </a:r>
            <a:endParaRPr lang="en-US" sz="3200" dirty="0" smtClean="0"/>
          </a:p>
          <a:p>
            <a:pPr>
              <a:spcBef>
                <a:spcPts val="1200"/>
              </a:spcBef>
            </a:pPr>
            <a:endParaRPr lang="en-US" sz="3200" dirty="0" smtClean="0"/>
          </a:p>
          <a:p>
            <a:pPr>
              <a:spcBef>
                <a:spcPts val="1200"/>
              </a:spcBef>
            </a:pPr>
            <a:r>
              <a:rPr lang="en-US" sz="3200" dirty="0" err="1" smtClean="0"/>
              <a:t>Hadoop</a:t>
            </a:r>
            <a:r>
              <a:rPr lang="en-US" sz="3200" dirty="0" smtClean="0"/>
              <a:t> </a:t>
            </a:r>
            <a:r>
              <a:rPr lang="en-US" sz="3200" dirty="0" err="1" smtClean="0"/>
              <a:t>MapReduce</a:t>
            </a:r>
            <a:r>
              <a:rPr lang="en-US" sz="3200" dirty="0" smtClean="0"/>
              <a:t>, an open-source software package that: 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splits a large data set into chunks,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distributes them across multiple systems, 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launches the processing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when the processing is complete, aggregates the outputs from different systems into a final result. </a:t>
            </a:r>
          </a:p>
          <a:p>
            <a:pPr>
              <a:spcBef>
                <a:spcPts val="1200"/>
              </a:spcBef>
            </a:pPr>
            <a:r>
              <a:rPr lang="en-US" sz="3200" dirty="0" smtClean="0"/>
              <a:t>Apache </a:t>
            </a:r>
            <a:r>
              <a:rPr lang="en-US" sz="3200" dirty="0" err="1" smtClean="0"/>
              <a:t>Hadoop</a:t>
            </a:r>
            <a:r>
              <a:rPr lang="en-US" sz="3200" dirty="0" smtClean="0"/>
              <a:t> is a software library for distributed processing of large data sets across clusters of computers using a simple programming model.</a:t>
            </a:r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(1/6)</a:t>
            </a:r>
            <a:endParaRPr lang="en-US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28628" y="1857364"/>
            <a:ext cx="8572528" cy="5121271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ts val="1200"/>
              </a:spcBef>
              <a:defRPr/>
            </a:pPr>
            <a:r>
              <a:rPr lang="el-GR" sz="2400" dirty="0" smtClean="0"/>
              <a:t>   </a:t>
            </a:r>
            <a:r>
              <a:rPr lang="en-US" sz="2400" dirty="0" err="1" smtClean="0"/>
              <a:t>grep</a:t>
            </a:r>
            <a:r>
              <a:rPr lang="en-US" sz="2400" dirty="0" smtClean="0"/>
              <a:t> </a:t>
            </a:r>
            <a:r>
              <a:rPr lang="en-US" sz="2400" dirty="0"/>
              <a:t>-</a:t>
            </a:r>
            <a:r>
              <a:rPr lang="en-US" sz="2400" dirty="0">
                <a:solidFill>
                  <a:srgbClr val="FF0000"/>
                </a:solidFill>
              </a:rPr>
              <a:t>Eh</a:t>
            </a:r>
            <a:r>
              <a:rPr lang="en-US" sz="2400" dirty="0"/>
              <a:t> &lt;</a:t>
            </a:r>
            <a:r>
              <a:rPr lang="en-US" sz="2400" dirty="0" err="1"/>
              <a:t>regex</a:t>
            </a:r>
            <a:r>
              <a:rPr lang="en-US" sz="2400" dirty="0"/>
              <a:t>&gt; &lt;</a:t>
            </a:r>
            <a:r>
              <a:rPr lang="en-US" sz="2400" dirty="0" err="1"/>
              <a:t>inDir</a:t>
            </a:r>
            <a:r>
              <a:rPr lang="en-US" sz="2400" dirty="0"/>
              <a:t>&gt;/* | </a:t>
            </a:r>
            <a:r>
              <a:rPr lang="en-US" sz="2400" dirty="0">
                <a:solidFill>
                  <a:srgbClr val="FF0000"/>
                </a:solidFill>
              </a:rPr>
              <a:t>sort</a:t>
            </a:r>
            <a:r>
              <a:rPr lang="en-US" sz="2400" dirty="0"/>
              <a:t> | </a:t>
            </a:r>
            <a:r>
              <a:rPr lang="en-US" sz="2400" dirty="0" err="1"/>
              <a:t>uniq</a:t>
            </a:r>
            <a:r>
              <a:rPr lang="en-US" sz="2400" dirty="0"/>
              <a:t> -c | sort -</a:t>
            </a:r>
            <a:r>
              <a:rPr lang="en-US" sz="2400" dirty="0" smtClean="0"/>
              <a:t>nr</a:t>
            </a:r>
            <a:endParaRPr lang="el-GR" sz="2400" dirty="0" smtClean="0"/>
          </a:p>
          <a:p>
            <a:pPr marL="0" indent="0">
              <a:lnSpc>
                <a:spcPct val="95000"/>
              </a:lnSpc>
              <a:spcBef>
                <a:spcPts val="1200"/>
              </a:spcBef>
              <a:defRPr/>
            </a:pPr>
            <a:r>
              <a:rPr lang="el-GR" sz="2400" dirty="0" smtClean="0"/>
              <a:t>   Καταμέτρηση των γραμμών που ταιριάζουν στο </a:t>
            </a:r>
            <a:r>
              <a:rPr lang="en-US" sz="2400" dirty="0" smtClean="0"/>
              <a:t>&lt;</a:t>
            </a:r>
            <a:r>
              <a:rPr lang="en-US" sz="2400" dirty="0" err="1" smtClean="0"/>
              <a:t>regex</a:t>
            </a:r>
            <a:r>
              <a:rPr lang="en-US" sz="2400" dirty="0" smtClean="0"/>
              <a:t>&gt; </a:t>
            </a:r>
            <a:r>
              <a:rPr lang="el-GR" sz="2400" dirty="0" smtClean="0"/>
              <a:t>σε όλα τα αρχείο που βρίσκονται στην τοποθεσία </a:t>
            </a:r>
            <a:r>
              <a:rPr lang="en-US" sz="2400" dirty="0" smtClean="0"/>
              <a:t>&lt;</a:t>
            </a:r>
            <a:r>
              <a:rPr lang="en-US" sz="2400" dirty="0" err="1"/>
              <a:t>inDir</a:t>
            </a:r>
            <a:r>
              <a:rPr lang="en-US" sz="2400" dirty="0"/>
              <a:t>&gt; </a:t>
            </a:r>
            <a:r>
              <a:rPr lang="el-GR" sz="2400" dirty="0" smtClean="0"/>
              <a:t>κι εμφάνιση των επιμέρους πληθών σε φθίνουσα σειρά.</a:t>
            </a:r>
          </a:p>
        </p:txBody>
      </p:sp>
      <p:sp>
        <p:nvSpPr>
          <p:cNvPr id="15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(2/6)</a:t>
            </a:r>
            <a:endParaRPr lang="en-US" b="1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57224" y="4195778"/>
            <a:ext cx="7358114" cy="1376362"/>
            <a:chOff x="1052945" y="2733963"/>
            <a:chExt cx="6424303" cy="1376217"/>
          </a:xfrm>
        </p:grpSpPr>
        <p:sp>
          <p:nvSpPr>
            <p:cNvPr id="7" name="Rectangle 6"/>
            <p:cNvSpPr/>
            <p:nvPr/>
          </p:nvSpPr>
          <p:spPr>
            <a:xfrm>
              <a:off x="2225558" y="2862536"/>
              <a:ext cx="507962" cy="1247644"/>
            </a:xfrm>
            <a:prstGeom prst="rect">
              <a:avLst/>
            </a:prstGeom>
            <a:solidFill>
              <a:schemeClr val="accent1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B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B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10758" y="2891108"/>
              <a:ext cx="507962" cy="844461"/>
            </a:xfrm>
            <a:prstGeom prst="rect">
              <a:avLst/>
            </a:prstGeom>
            <a:solidFill>
              <a:schemeClr val="accent1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984942" y="3218099"/>
              <a:ext cx="655590" cy="846049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3 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1 A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615765" y="3084763"/>
              <a:ext cx="1063546" cy="4254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282" y="2733963"/>
              <a:ext cx="1685966" cy="4000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Αποτέλεσμα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1765" y="2803806"/>
              <a:ext cx="1266215" cy="4000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Αρχείο </a:t>
              </a:r>
              <a:r>
                <a:rPr lang="en-US" sz="2000" b="1" dirty="0" smtClean="0"/>
                <a:t>2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52945" y="2799043"/>
              <a:ext cx="1344460" cy="4000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Αρχείο</a:t>
              </a:r>
              <a:r>
                <a:rPr lang="en-US" sz="2000" b="1" dirty="0" smtClean="0"/>
                <a:t> </a:t>
              </a:r>
              <a:r>
                <a:rPr lang="en-US" sz="2000" b="1" dirty="0"/>
                <a:t>1</a:t>
              </a:r>
            </a:p>
          </p:txBody>
        </p:sp>
      </p:grpSp>
      <p:sp>
        <p:nvSpPr>
          <p:cNvPr id="17" name="1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28628" y="1857364"/>
            <a:ext cx="8572528" cy="5121271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ts val="1200"/>
              </a:spcBef>
              <a:defRPr/>
            </a:pPr>
            <a:r>
              <a:rPr lang="el-GR" sz="2800" dirty="0" smtClean="0"/>
              <a:t>   </a:t>
            </a:r>
            <a:r>
              <a:rPr lang="en-US" sz="2800" dirty="0" err="1" smtClean="0"/>
              <a:t>grep</a:t>
            </a:r>
            <a:r>
              <a:rPr lang="en-US" sz="2800" dirty="0" smtClean="0"/>
              <a:t> -Eh 'A|C' in/* | sort | </a:t>
            </a:r>
            <a:r>
              <a:rPr lang="en-US" sz="2800" dirty="0" err="1" smtClean="0"/>
              <a:t>uniq</a:t>
            </a:r>
            <a:r>
              <a:rPr lang="en-US" sz="2800" dirty="0" smtClean="0"/>
              <a:t> -c | sort -nr</a:t>
            </a:r>
            <a:endParaRPr lang="el-GR" sz="2800" dirty="0" smtClean="0"/>
          </a:p>
          <a:p>
            <a:pPr marL="0" indent="0">
              <a:lnSpc>
                <a:spcPct val="95000"/>
              </a:lnSpc>
              <a:spcBef>
                <a:spcPts val="1200"/>
              </a:spcBef>
              <a:defRPr/>
            </a:pPr>
            <a:r>
              <a:rPr lang="el-GR" sz="2800" dirty="0" smtClean="0"/>
              <a:t>   Ανάλυση αρχείων καταγραφής της πρόσβασης σε </a:t>
            </a:r>
            <a:r>
              <a:rPr lang="en-US" sz="2800" dirty="0" smtClean="0"/>
              <a:t>web server </a:t>
            </a:r>
            <a:r>
              <a:rPr lang="el-GR" sz="2800" dirty="0" smtClean="0"/>
              <a:t>με σκοπό την εύρεση τον δημοφιλέστερων σελίδων που ταιριάζουν σε ένα δοθέν υπόδειγμα.</a:t>
            </a:r>
          </a:p>
        </p:txBody>
      </p:sp>
      <p:sp>
        <p:nvSpPr>
          <p:cNvPr id="15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(3/6)</a:t>
            </a:r>
            <a:endParaRPr lang="en-US" b="1" dirty="0"/>
          </a:p>
        </p:txBody>
      </p:sp>
      <p:sp>
        <p:nvSpPr>
          <p:cNvPr id="17" name="1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Map:</a:t>
            </a:r>
            <a:endParaRPr lang="el-GR" dirty="0" smtClean="0"/>
          </a:p>
          <a:p>
            <a:pPr lvl="1"/>
            <a:r>
              <a:rPr lang="el-GR" dirty="0" smtClean="0"/>
              <a:t>Είσοδος: Ζεύγος </a:t>
            </a:r>
            <a:r>
              <a:rPr lang="en-US" dirty="0" smtClean="0"/>
              <a:t>(file offset, </a:t>
            </a:r>
            <a:r>
              <a:rPr lang="el-GR" dirty="0" smtClean="0"/>
              <a:t>γραμμή</a:t>
            </a:r>
            <a:r>
              <a:rPr lang="en-US" dirty="0" smtClean="0"/>
              <a:t>)</a:t>
            </a:r>
            <a:endParaRPr lang="el-GR" dirty="0" smtClean="0"/>
          </a:p>
          <a:p>
            <a:pPr lvl="2"/>
            <a:r>
              <a:rPr lang="en-US" dirty="0" smtClean="0"/>
              <a:t>File offset = </a:t>
            </a:r>
            <a:r>
              <a:rPr lang="el-GR" dirty="0" smtClean="0"/>
              <a:t>αρχείο</a:t>
            </a:r>
          </a:p>
          <a:p>
            <a:pPr lvl="2"/>
            <a:r>
              <a:rPr lang="el-GR" dirty="0" smtClean="0"/>
              <a:t>Γραμμή = κλειδί αναζήτησης</a:t>
            </a:r>
          </a:p>
          <a:p>
            <a:pPr lvl="1"/>
            <a:r>
              <a:rPr lang="el-GR" dirty="0" smtClean="0"/>
              <a:t>Έξοδος</a:t>
            </a:r>
            <a:r>
              <a:rPr lang="en-US" dirty="0" smtClean="0"/>
              <a:t>:</a:t>
            </a:r>
            <a:endParaRPr lang="el-GR" dirty="0" smtClean="0"/>
          </a:p>
          <a:p>
            <a:pPr lvl="2"/>
            <a:r>
              <a:rPr lang="el-GR" dirty="0" smtClean="0"/>
              <a:t>Είτε μία κενή λίστα (αν καμία γραμμή δεν ταιριάζει)</a:t>
            </a:r>
          </a:p>
          <a:p>
            <a:pPr lvl="2"/>
            <a:r>
              <a:rPr lang="el-GR" dirty="0" smtClean="0"/>
              <a:t>Είτε ζεύγη κλειδιού-τιμής</a:t>
            </a:r>
            <a:r>
              <a:rPr lang="en-US" dirty="0" smtClean="0"/>
              <a:t> [(</a:t>
            </a:r>
            <a:r>
              <a:rPr lang="el-GR" dirty="0" smtClean="0"/>
              <a:t>γραμμή</a:t>
            </a:r>
            <a:r>
              <a:rPr lang="en-US" dirty="0" smtClean="0"/>
              <a:t>, 1)] (</a:t>
            </a:r>
            <a:r>
              <a:rPr lang="el-GR" dirty="0" smtClean="0"/>
              <a:t>αν η γραμμή ταιριάζει</a:t>
            </a:r>
            <a:r>
              <a:rPr lang="en-US" dirty="0" smtClean="0"/>
              <a:t>)</a:t>
            </a:r>
            <a:endParaRPr lang="el-GR" dirty="0" smtClean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(4/6)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Reduce:</a:t>
            </a:r>
            <a:endParaRPr lang="el-GR" dirty="0" smtClean="0"/>
          </a:p>
          <a:p>
            <a:pPr lvl="1"/>
            <a:r>
              <a:rPr lang="el-GR" dirty="0" smtClean="0"/>
              <a:t>Είσοδος </a:t>
            </a:r>
            <a:r>
              <a:rPr lang="en-US" dirty="0" smtClean="0"/>
              <a:t>(</a:t>
            </a:r>
            <a:r>
              <a:rPr lang="el-GR" dirty="0" smtClean="0"/>
              <a:t>γραμμή</a:t>
            </a:r>
            <a:r>
              <a:rPr lang="en-US" dirty="0" smtClean="0"/>
              <a:t>, [1, 1, ...])</a:t>
            </a:r>
            <a:endParaRPr lang="el-GR" dirty="0" smtClean="0"/>
          </a:p>
          <a:p>
            <a:pPr lvl="1"/>
            <a:r>
              <a:rPr lang="el-GR" dirty="0" smtClean="0"/>
              <a:t>Έξοδος</a:t>
            </a:r>
            <a:r>
              <a:rPr lang="en-US" dirty="0" smtClean="0"/>
              <a:t> (</a:t>
            </a:r>
            <a:r>
              <a:rPr lang="el-GR" dirty="0" smtClean="0"/>
              <a:t>γραμμή</a:t>
            </a:r>
            <a:r>
              <a:rPr lang="en-US" dirty="0" smtClean="0"/>
              <a:t>, n)</a:t>
            </a:r>
            <a:endParaRPr lang="el-GR" dirty="0" smtClean="0"/>
          </a:p>
          <a:p>
            <a:pPr lvl="2"/>
            <a:r>
              <a:rPr lang="el-GR" dirty="0" smtClean="0"/>
              <a:t>Όπου </a:t>
            </a:r>
            <a:r>
              <a:rPr lang="en-US" dirty="0" smtClean="0"/>
              <a:t>n </a:t>
            </a:r>
            <a:r>
              <a:rPr lang="el-GR" dirty="0" smtClean="0"/>
              <a:t>είναι ο αριθμός των συνολικών εμφανίσεων της γραμμής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(5/6)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1274763" y="3384537"/>
            <a:ext cx="2503487" cy="2762250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dirty="0" smtClean="0"/>
              <a:t>Map: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(0, C) -&gt; [(C, 1)]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, B) -&gt; []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, B) -&gt; []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6</a:t>
            </a:r>
            <a:r>
              <a:rPr lang="en-US" sz="2400" dirty="0"/>
              <a:t>, C) -&gt; [(C, 1)]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, C) -&gt; [(C, 1)]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(2</a:t>
            </a:r>
            <a:r>
              <a:rPr lang="en-US" sz="2400" dirty="0"/>
              <a:t>, A) -&gt; [(A, 1</a:t>
            </a:r>
            <a:r>
              <a:rPr lang="en-US" sz="2400" dirty="0" smtClean="0"/>
              <a:t>)]</a:t>
            </a:r>
            <a:endParaRPr lang="en-US" sz="2400" dirty="0"/>
          </a:p>
        </p:txBody>
      </p:sp>
      <p:sp>
        <p:nvSpPr>
          <p:cNvPr id="18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Κατανεμημένο </a:t>
            </a:r>
            <a:r>
              <a:rPr lang="en-US" b="1" dirty="0" err="1" smtClean="0"/>
              <a:t>Grep</a:t>
            </a:r>
            <a:r>
              <a:rPr lang="el-GR" b="1" dirty="0" smtClean="0"/>
              <a:t> (6/6)</a:t>
            </a:r>
            <a:endParaRPr lang="en-US" b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14348" y="1500174"/>
            <a:ext cx="7429552" cy="1376363"/>
            <a:chOff x="1052945" y="2733963"/>
            <a:chExt cx="6412138" cy="1376217"/>
          </a:xfrm>
        </p:grpSpPr>
        <p:sp>
          <p:nvSpPr>
            <p:cNvPr id="7" name="Rectangle 6"/>
            <p:cNvSpPr/>
            <p:nvPr/>
          </p:nvSpPr>
          <p:spPr>
            <a:xfrm>
              <a:off x="2162738" y="2862537"/>
              <a:ext cx="508100" cy="1247643"/>
            </a:xfrm>
            <a:prstGeom prst="rect">
              <a:avLst/>
            </a:prstGeom>
            <a:solidFill>
              <a:schemeClr val="accent1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B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B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89083" y="2891109"/>
              <a:ext cx="508100" cy="844460"/>
            </a:xfrm>
            <a:prstGeom prst="rect">
              <a:avLst/>
            </a:prstGeom>
            <a:solidFill>
              <a:schemeClr val="accent1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984692" y="3218100"/>
              <a:ext cx="655767" cy="846047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3 C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1 A</a:t>
              </a: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4544546" y="3084764"/>
              <a:ext cx="1062246" cy="42540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0979" y="2733963"/>
              <a:ext cx="1674104" cy="4000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Αποτέλεσμα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2242" y="2803806"/>
              <a:ext cx="1117820" cy="4000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Αρχείο </a:t>
              </a:r>
              <a:r>
                <a:rPr lang="en-US" sz="2000" b="1" dirty="0" smtClean="0"/>
                <a:t>2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52945" y="2799044"/>
              <a:ext cx="1117820" cy="40006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l-GR" sz="2000" b="1" dirty="0" smtClean="0"/>
                <a:t>Αρχείο </a:t>
              </a:r>
              <a:r>
                <a:rPr lang="en-US" sz="2000" b="1" dirty="0" smtClean="0"/>
                <a:t>1</a:t>
              </a:r>
              <a:endParaRPr lang="en-US" sz="2000" b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273675" y="3311512"/>
            <a:ext cx="33162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smtClean="0"/>
              <a:t>Reduce: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(A, [1])       -&gt; (A, 1)</a:t>
            </a:r>
            <a:br>
              <a:rPr lang="en-US" sz="2400" b="1" dirty="0"/>
            </a:br>
            <a:r>
              <a:rPr lang="en-US" sz="2400" b="1" dirty="0"/>
              <a:t>(C, [1, 1, 1]) -&gt; (C, 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65525" y="3875074"/>
            <a:ext cx="1681163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532188" y="4289412"/>
            <a:ext cx="1724025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509963" y="4383074"/>
            <a:ext cx="1763712" cy="885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4" idx="1"/>
          </p:cNvCxnSpPr>
          <p:nvPr/>
        </p:nvCxnSpPr>
        <p:spPr>
          <a:xfrm flipV="1">
            <a:off x="3509963" y="3911587"/>
            <a:ext cx="1763712" cy="170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 smtClean="0"/>
              <a:t>Όγκος δεδομένων της τάξης των </a:t>
            </a:r>
            <a:r>
              <a:rPr lang="el-GR" dirty="0" err="1" smtClean="0"/>
              <a:t>Petabytes</a:t>
            </a:r>
            <a:r>
              <a:rPr lang="en-US" dirty="0" smtClean="0"/>
              <a:t> (10</a:t>
            </a:r>
            <a:r>
              <a:rPr lang="en-US" baseline="30000" dirty="0" smtClean="0"/>
              <a:t>15</a:t>
            </a:r>
            <a:r>
              <a:rPr lang="en-US" dirty="0" smtClean="0"/>
              <a:t>Bytes)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Επίλυση του ζητήματος της κλιμάκωσης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Κατανομή της συλλογής δεδομένων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Διαίρει και Βασίλευε</a:t>
            </a:r>
          </a:p>
          <a:p>
            <a:pPr>
              <a:spcBef>
                <a:spcPts val="1200"/>
              </a:spcBef>
            </a:pPr>
            <a:r>
              <a:rPr lang="el-GR" dirty="0" err="1" smtClean="0"/>
              <a:t>Mapper</a:t>
            </a:r>
            <a:r>
              <a:rPr lang="el-GR" dirty="0" smtClean="0"/>
              <a:t> </a:t>
            </a:r>
            <a:r>
              <a:rPr lang="el-GR" dirty="0" err="1" smtClean="0"/>
              <a:t>and</a:t>
            </a:r>
            <a:r>
              <a:rPr lang="el-GR" dirty="0" smtClean="0"/>
              <a:t> </a:t>
            </a:r>
            <a:r>
              <a:rPr lang="el-GR" dirty="0" err="1" smtClean="0"/>
              <a:t>Reducer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Η διαδικασία του </a:t>
            </a:r>
            <a:r>
              <a:rPr lang="el-GR" dirty="0" err="1" smtClean="0"/>
              <a:t>Map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Η διαδικασία του </a:t>
            </a:r>
            <a:r>
              <a:rPr lang="el-GR" dirty="0" err="1" smtClean="0"/>
              <a:t>Reduce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Παραδείγματα εφαρμογών του </a:t>
            </a:r>
            <a:r>
              <a:rPr lang="el-GR" dirty="0" err="1" smtClean="0"/>
              <a:t>MapReduce</a:t>
            </a:r>
            <a:endParaRPr lang="el-GR" dirty="0" smtClean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(2/3)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r>
              <a:rPr lang="el-GR" dirty="0" smtClean="0"/>
              <a:t>Οι </a:t>
            </a:r>
            <a:r>
              <a:rPr lang="en-US" dirty="0" smtClean="0"/>
              <a:t>New York Times </a:t>
            </a:r>
            <a:r>
              <a:rPr lang="el-GR" dirty="0" smtClean="0"/>
              <a:t>χρειάστηκαν να </a:t>
            </a:r>
            <a:r>
              <a:rPr lang="el-GR" dirty="0" err="1" smtClean="0"/>
              <a:t>παράξουν</a:t>
            </a:r>
            <a:r>
              <a:rPr lang="el-GR" dirty="0" smtClean="0"/>
              <a:t> αρχεία </a:t>
            </a:r>
            <a:r>
              <a:rPr lang="en-US" dirty="0" smtClean="0"/>
              <a:t>PDF </a:t>
            </a:r>
            <a:r>
              <a:rPr lang="el-GR" dirty="0" smtClean="0"/>
              <a:t>για</a:t>
            </a:r>
            <a:r>
              <a:rPr lang="en-US" dirty="0" smtClean="0"/>
              <a:t> 11</a:t>
            </a:r>
            <a:r>
              <a:rPr lang="el-GR" dirty="0" smtClean="0"/>
              <a:t>.</a:t>
            </a:r>
            <a:r>
              <a:rPr lang="en-US" dirty="0" smtClean="0"/>
              <a:t>000</a:t>
            </a:r>
            <a:r>
              <a:rPr lang="el-GR" dirty="0" smtClean="0"/>
              <a:t>.</a:t>
            </a:r>
            <a:r>
              <a:rPr lang="en-US" dirty="0" smtClean="0"/>
              <a:t>000 </a:t>
            </a:r>
            <a:r>
              <a:rPr lang="el-GR" dirty="0" smtClean="0"/>
              <a:t>άρθρα.</a:t>
            </a:r>
          </a:p>
          <a:p>
            <a:pPr lvl="1"/>
            <a:r>
              <a:rPr lang="el-GR" dirty="0" smtClean="0"/>
              <a:t>Άρθρα που από το </a:t>
            </a:r>
            <a:r>
              <a:rPr lang="en-US" dirty="0" smtClean="0"/>
              <a:t>1851</a:t>
            </a:r>
            <a:r>
              <a:rPr lang="el-GR" dirty="0" smtClean="0"/>
              <a:t> έως το </a:t>
            </a:r>
            <a:r>
              <a:rPr lang="en-US" dirty="0" smtClean="0"/>
              <a:t>1980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Ήταν σε μορφή εικόνων προερχόμενες από σαρώσεις πρωτότυπων εγγράφων.</a:t>
            </a:r>
            <a:endParaRPr lang="en-US" dirty="0" smtClean="0"/>
          </a:p>
          <a:p>
            <a:r>
              <a:rPr lang="el-GR" dirty="0" smtClean="0"/>
              <a:t>Κάθε άρθρο αποτελείται από ένα σύνολο εικόνων </a:t>
            </a:r>
            <a:r>
              <a:rPr lang="en-US" dirty="0" smtClean="0"/>
              <a:t>TIFF 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Ο κώδικας για την παραγωγή των </a:t>
            </a:r>
            <a:r>
              <a:rPr lang="en-US" dirty="0" smtClean="0"/>
              <a:t>PDF </a:t>
            </a:r>
            <a:r>
              <a:rPr lang="el-GR" dirty="0" smtClean="0"/>
              <a:t>είναι σχετικά απλός.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Μεγάλης κλίμακας παραγωγή</a:t>
            </a:r>
            <a:r>
              <a:rPr lang="en-US" b="1" dirty="0" smtClean="0"/>
              <a:t> </a:t>
            </a:r>
            <a:r>
              <a:rPr lang="el-GR" b="1" dirty="0" smtClean="0"/>
              <a:t>αρχείων </a:t>
            </a:r>
            <a:r>
              <a:rPr lang="en-US" b="1" dirty="0" smtClean="0"/>
              <a:t>PDF</a:t>
            </a:r>
            <a:r>
              <a:rPr lang="el-GR" b="1" dirty="0" smtClean="0"/>
              <a:t> (1/4)</a:t>
            </a:r>
            <a:endParaRPr lang="en-US" b="1" dirty="0" smtClean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Οι τεχνολογίες που χρησιμοποιήθηκαν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Amazon Simple Storage Service (S3)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Κλιμακωτή διαδικτυακή αποθήκευση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Αποθήκευση κι ανάκτηση οποιουδήποτε όγκου δεδομένων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Ασύγχρονο κι αποκεντρωμένο σύστημα που στοχεύει στην μείωση των περιορισμών κλιμάκωσης και των απλών σημείων αποτυχίας (</a:t>
            </a:r>
            <a:r>
              <a:rPr lang="en-US" dirty="0" smtClean="0"/>
              <a:t>single points of failure</a:t>
            </a:r>
            <a:r>
              <a:rPr lang="el-GR" dirty="0" smtClean="0"/>
              <a:t>)</a:t>
            </a:r>
            <a:endParaRPr lang="en-US" dirty="0" smtClean="0"/>
          </a:p>
        </p:txBody>
      </p:sp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Μεγάλης κλίμακας παραγωγή</a:t>
            </a:r>
            <a:r>
              <a:rPr lang="en-US" b="1" dirty="0" smtClean="0"/>
              <a:t> </a:t>
            </a:r>
            <a:r>
              <a:rPr lang="el-GR" b="1" dirty="0" smtClean="0"/>
              <a:t>αρχείων </a:t>
            </a:r>
            <a:r>
              <a:rPr lang="en-US" b="1" dirty="0" smtClean="0"/>
              <a:t>PDF</a:t>
            </a:r>
            <a:r>
              <a:rPr lang="el-GR" b="1" dirty="0" smtClean="0"/>
              <a:t> (2/4)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Οι τεχνολογίες που χρησιμοποιήθηκαν </a:t>
            </a:r>
            <a:r>
              <a:rPr lang="el-GR" i="1" dirty="0" smtClean="0"/>
              <a:t>(Συνέχεια)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Amazon Elastic Compute Cloud (EC2)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Εικονικά υπολογιστικά περιβάλλοντα σχεδιασμένα για χρήση μαζί με άλλες υπηρεσίες της </a:t>
            </a:r>
            <a:r>
              <a:rPr lang="en-US" dirty="0" smtClean="0"/>
              <a:t>Amazon services (</a:t>
            </a:r>
            <a:r>
              <a:rPr lang="el-GR" dirty="0" smtClean="0"/>
              <a:t>ειδικότερα με </a:t>
            </a:r>
            <a:r>
              <a:rPr lang="en-US" dirty="0" smtClean="0"/>
              <a:t>S3)</a:t>
            </a:r>
          </a:p>
          <a:p>
            <a:pPr lvl="1">
              <a:spcBef>
                <a:spcPts val="1200"/>
              </a:spcBef>
            </a:pPr>
            <a:r>
              <a:rPr lang="en-US" dirty="0" err="1" smtClean="0"/>
              <a:t>Hadoop</a:t>
            </a: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l-GR" dirty="0" smtClean="0"/>
              <a:t>Ανοιχτού κώδικα υλοποίηση του </a:t>
            </a:r>
            <a:r>
              <a:rPr lang="en-US" dirty="0" err="1" smtClean="0"/>
              <a:t>MapReduce</a:t>
            </a:r>
            <a:endParaRPr lang="en-US" dirty="0" smtClean="0"/>
          </a:p>
        </p:txBody>
      </p:sp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Μεγάλης κλίμακας παραγωγή</a:t>
            </a:r>
            <a:r>
              <a:rPr lang="en-US" b="1" dirty="0" smtClean="0"/>
              <a:t> </a:t>
            </a:r>
            <a:r>
              <a:rPr lang="el-GR" b="1" dirty="0" smtClean="0"/>
              <a:t>αρχείων </a:t>
            </a:r>
            <a:r>
              <a:rPr lang="en-US" b="1" dirty="0" smtClean="0"/>
              <a:t>PDF</a:t>
            </a:r>
            <a:r>
              <a:rPr lang="el-GR" b="1" dirty="0" smtClean="0"/>
              <a:t> (3/4)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Αποτελέσματα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4TB </a:t>
            </a:r>
            <a:r>
              <a:rPr lang="el-GR" dirty="0" smtClean="0"/>
              <a:t>σαρωμένων αρχείων αποθηκεύτηκαν σε </a:t>
            </a:r>
            <a:r>
              <a:rPr lang="en-US" dirty="0" smtClean="0"/>
              <a:t>S3</a:t>
            </a:r>
            <a:r>
              <a:rPr lang="el-GR" dirty="0" smtClean="0"/>
              <a:t>.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Ένα</a:t>
            </a:r>
            <a:r>
              <a:rPr lang="en-US" dirty="0" smtClean="0"/>
              <a:t> cluster </a:t>
            </a:r>
            <a:r>
              <a:rPr lang="el-GR" dirty="0" smtClean="0"/>
              <a:t>από μηχανές</a:t>
            </a:r>
            <a:r>
              <a:rPr lang="en-US" dirty="0" smtClean="0"/>
              <a:t> EC2 </a:t>
            </a:r>
            <a:r>
              <a:rPr lang="el-GR" dirty="0" smtClean="0"/>
              <a:t>ρυθμίστηκε ώστε να κατανέμει την παραγωγή των </a:t>
            </a:r>
            <a:r>
              <a:rPr lang="en-US" dirty="0" smtClean="0"/>
              <a:t>PDF </a:t>
            </a:r>
            <a:r>
              <a:rPr lang="el-GR" dirty="0" smtClean="0"/>
              <a:t>μέσω του </a:t>
            </a:r>
            <a:r>
              <a:rPr lang="en-US" dirty="0" err="1" smtClean="0"/>
              <a:t>Hadoop</a:t>
            </a:r>
            <a:r>
              <a:rPr lang="el-GR" dirty="0" smtClean="0"/>
              <a:t>.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Χρησιμοποιώντας </a:t>
            </a:r>
            <a:r>
              <a:rPr lang="en-US" dirty="0" smtClean="0"/>
              <a:t>100 </a:t>
            </a:r>
            <a:r>
              <a:rPr lang="el-GR" dirty="0" smtClean="0"/>
              <a:t>μηχανές </a:t>
            </a:r>
            <a:r>
              <a:rPr lang="en-US" dirty="0" smtClean="0"/>
              <a:t>EC2 </a:t>
            </a:r>
            <a:r>
              <a:rPr lang="el-GR" dirty="0" smtClean="0"/>
              <a:t>σε </a:t>
            </a:r>
            <a:r>
              <a:rPr lang="en-US" dirty="0" smtClean="0"/>
              <a:t>24 </a:t>
            </a:r>
            <a:r>
              <a:rPr lang="el-GR" dirty="0" smtClean="0"/>
              <a:t>ώρες</a:t>
            </a:r>
            <a:r>
              <a:rPr lang="en-US" dirty="0" smtClean="0"/>
              <a:t>, </a:t>
            </a:r>
            <a:r>
              <a:rPr lang="el-GR" dirty="0" smtClean="0"/>
              <a:t>οι </a:t>
            </a:r>
            <a:r>
              <a:rPr lang="en-US" dirty="0" smtClean="0"/>
              <a:t>New York Times </a:t>
            </a:r>
            <a:r>
              <a:rPr lang="el-GR" dirty="0" smtClean="0"/>
              <a:t>κατάφεραν να μετατρέψουν τα </a:t>
            </a:r>
            <a:r>
              <a:rPr lang="en-US" dirty="0" smtClean="0"/>
              <a:t>4TB </a:t>
            </a:r>
            <a:r>
              <a:rPr lang="el-GR" dirty="0" err="1" smtClean="0"/>
              <a:t>σκαναρισμένων</a:t>
            </a:r>
            <a:r>
              <a:rPr lang="el-GR" dirty="0" smtClean="0"/>
              <a:t> εικόνων σε </a:t>
            </a:r>
            <a:r>
              <a:rPr lang="en-US" dirty="0" smtClean="0"/>
              <a:t>1.5TB </a:t>
            </a:r>
            <a:r>
              <a:rPr lang="el-GR" dirty="0" smtClean="0"/>
              <a:t>αρχείων </a:t>
            </a:r>
            <a:r>
              <a:rPr lang="en-US" dirty="0" smtClean="0"/>
              <a:t>PDF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Μεγάλης κλίμακας παραγωγή</a:t>
            </a:r>
            <a:r>
              <a:rPr lang="en-US" b="1" dirty="0" smtClean="0"/>
              <a:t> </a:t>
            </a:r>
            <a:r>
              <a:rPr lang="el-GR" b="1" dirty="0" smtClean="0"/>
              <a:t>αρχείων </a:t>
            </a:r>
            <a:r>
              <a:rPr lang="en-US" b="1" dirty="0" smtClean="0"/>
              <a:t>PDF</a:t>
            </a:r>
            <a:r>
              <a:rPr lang="el-GR" b="1" dirty="0" smtClean="0"/>
              <a:t> (4/4)</a:t>
            </a:r>
            <a:endParaRPr lang="en-US" b="1" dirty="0" smtClean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Υπολογισμός στατιστικών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Κεντρικό Οριακό Θεώρημα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N </a:t>
            </a:r>
            <a:r>
              <a:rPr lang="el-GR" dirty="0" smtClean="0"/>
              <a:t>κόμβοι ψηφοφόροι, ψηφίζουν </a:t>
            </a:r>
            <a:r>
              <a:rPr lang="en-US" dirty="0" smtClean="0"/>
              <a:t>(map)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Συγκέντρωση των ψήφων κι εξαγωγή συμπερασμάτων</a:t>
            </a:r>
            <a:r>
              <a:rPr lang="en-US" dirty="0" smtClean="0"/>
              <a:t> (reduce)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kern="0" dirty="0" smtClean="0"/>
              <a:t>Τεχνητή νοημοσύνη</a:t>
            </a:r>
            <a:endParaRPr lang="en-US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Μεγάλα σύνολα δεδομένων συμπεριλαμβανομένων δεδομένων χαρτογράφησης και πλοήγησης.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Παραδείγματα χρήσης του </a:t>
            </a:r>
            <a:r>
              <a:rPr lang="en-US" dirty="0" err="1" smtClean="0"/>
              <a:t>MapReduce</a:t>
            </a:r>
            <a:r>
              <a:rPr lang="el-GR" dirty="0" smtClean="0"/>
              <a:t> από το </a:t>
            </a:r>
            <a:r>
              <a:rPr lang="en-US" dirty="0" smtClean="0"/>
              <a:t>Google Maps</a:t>
            </a:r>
            <a:r>
              <a:rPr lang="el-GR" dirty="0" smtClean="0"/>
              <a:t>: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Εντοπισμός οδών που συνδέονται με μια δοθείσα </a:t>
            </a:r>
            <a:r>
              <a:rPr lang="el-GR" dirty="0" smtClean="0">
                <a:solidFill>
                  <a:srgbClr val="FF0000"/>
                </a:solidFill>
              </a:rPr>
              <a:t>διασταύρωση</a:t>
            </a:r>
            <a:r>
              <a:rPr lang="el-GR" dirty="0" smtClean="0"/>
              <a:t>.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Σύνθεση των επιμέρους τμημάτων του χάρτη.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Γεωγραφικά δεδομένα</a:t>
            </a:r>
            <a:endParaRPr lang="en-US" b="1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546243"/>
            <a:ext cx="8229600" cy="4525963"/>
          </a:xfrm>
        </p:spPr>
        <p:txBody>
          <a:bodyPr/>
          <a:lstStyle/>
          <a:p>
            <a:r>
              <a:rPr lang="el-GR" dirty="0" smtClean="0"/>
              <a:t>Είσοδος</a:t>
            </a:r>
            <a:r>
              <a:rPr lang="en-US" dirty="0" smtClean="0"/>
              <a:t>: </a:t>
            </a:r>
            <a:r>
              <a:rPr lang="el-GR" dirty="0" smtClean="0"/>
              <a:t>Λίστα δρόμων και διασταυρώσεων</a:t>
            </a:r>
          </a:p>
          <a:p>
            <a:r>
              <a:rPr lang="en-US" dirty="0" smtClean="0"/>
              <a:t>Map: </a:t>
            </a:r>
            <a:r>
              <a:rPr lang="el-GR" dirty="0" smtClean="0"/>
              <a:t>Δημιουργία ζευγών διασυνδεδεμένων σημείων </a:t>
            </a:r>
            <a:r>
              <a:rPr lang="en-US" dirty="0" smtClean="0"/>
              <a:t>(</a:t>
            </a:r>
            <a:r>
              <a:rPr lang="el-GR" dirty="0" smtClean="0"/>
              <a:t>δρόμος</a:t>
            </a:r>
            <a:r>
              <a:rPr lang="en-US" dirty="0" smtClean="0"/>
              <a:t>, </a:t>
            </a:r>
            <a:r>
              <a:rPr lang="el-GR" dirty="0" smtClean="0"/>
              <a:t>διασταύρωση</a:t>
            </a:r>
            <a:r>
              <a:rPr lang="en-US" dirty="0" smtClean="0"/>
              <a:t>) </a:t>
            </a:r>
            <a:r>
              <a:rPr lang="el-GR" dirty="0" smtClean="0"/>
              <a:t>ή</a:t>
            </a:r>
            <a:r>
              <a:rPr lang="en-US" dirty="0" smtClean="0"/>
              <a:t> (</a:t>
            </a:r>
            <a:r>
              <a:rPr lang="el-GR" dirty="0" smtClean="0"/>
              <a:t>δρόμος</a:t>
            </a:r>
            <a:r>
              <a:rPr lang="en-US" dirty="0" smtClean="0"/>
              <a:t>, </a:t>
            </a:r>
            <a:r>
              <a:rPr lang="el-GR" dirty="0" smtClean="0"/>
              <a:t>δρόμος</a:t>
            </a:r>
            <a:r>
              <a:rPr lang="en-US" dirty="0" smtClean="0"/>
              <a:t>)</a:t>
            </a:r>
          </a:p>
          <a:p>
            <a:r>
              <a:rPr lang="el-GR" dirty="0" smtClean="0"/>
              <a:t>Ταξινόμηση σύμφωνα με το κλειδί (δρόμος)</a:t>
            </a:r>
            <a:endParaRPr lang="en-US" dirty="0" smtClean="0"/>
          </a:p>
          <a:p>
            <a:r>
              <a:rPr lang="en-US" dirty="0" smtClean="0"/>
              <a:t>Reduce: </a:t>
            </a:r>
            <a:r>
              <a:rPr lang="el-GR" dirty="0" smtClean="0"/>
              <a:t>Εξαγωγή λίστας με ζεύγη που διαθέτουν το ίδιο κλειδί.</a:t>
            </a:r>
            <a:endParaRPr lang="en-US" dirty="0" smtClean="0"/>
          </a:p>
          <a:p>
            <a:r>
              <a:rPr lang="el-GR" dirty="0" smtClean="0"/>
              <a:t>Έξοδος</a:t>
            </a:r>
            <a:r>
              <a:rPr lang="en-US" dirty="0" smtClean="0"/>
              <a:t>: </a:t>
            </a:r>
            <a:r>
              <a:rPr lang="el-GR" dirty="0" smtClean="0"/>
              <a:t>Λίστα όλων των σημείων που συνδέονται σε έναν συγκεκριμένο </a:t>
            </a:r>
            <a:r>
              <a:rPr lang="el-GR" dirty="0" smtClean="0">
                <a:solidFill>
                  <a:srgbClr val="FF0000"/>
                </a:solidFill>
              </a:rPr>
              <a:t>δρόμο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Γεωγραφικά δεδομένα - Παράδειγμα 1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  <a:endParaRPr lang="en-GB" dirty="0"/>
          </a:p>
        </p:txBody>
      </p:sp>
      <p:grpSp>
        <p:nvGrpSpPr>
          <p:cNvPr id="13" name="12 - Ομάδα"/>
          <p:cNvGrpSpPr/>
          <p:nvPr/>
        </p:nvGrpSpPr>
        <p:grpSpPr>
          <a:xfrm>
            <a:off x="251520" y="1556792"/>
            <a:ext cx="3611830" cy="2880320"/>
            <a:chOff x="251520" y="1556792"/>
            <a:chExt cx="3611830" cy="288032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1556792"/>
              <a:ext cx="3611830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7 - TextBox"/>
            <p:cNvSpPr txBox="1"/>
            <p:nvPr/>
          </p:nvSpPr>
          <p:spPr>
            <a:xfrm>
              <a:off x="2195736" y="3212976"/>
              <a:ext cx="576064" cy="369332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GB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4672" y="2996952"/>
            <a:ext cx="517932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 smtClean="0"/>
              <a:t>Υπολογισμός του κοντινότερου </a:t>
            </a:r>
            <a:r>
              <a:rPr lang="el-GR" b="1" dirty="0" smtClean="0"/>
              <a:t>βενζινάδικου</a:t>
            </a:r>
            <a:r>
              <a:rPr lang="el-GR" dirty="0" smtClean="0"/>
              <a:t> από κάθε </a:t>
            </a:r>
            <a:r>
              <a:rPr lang="el-GR" b="1" dirty="0" smtClean="0"/>
              <a:t>κόμβο-θέση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Είσοδος</a:t>
            </a:r>
            <a:endParaRPr lang="el-GR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Ένας γράφος που περιλαμβάνει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Ένα δίκτυο κόμβων που αναπαριστούν κόμβους-θέσεις στο χάρτη </a:t>
            </a:r>
          </a:p>
          <a:p>
            <a:pPr lvl="2">
              <a:spcBef>
                <a:spcPts val="1200"/>
              </a:spcBef>
            </a:pPr>
            <a:r>
              <a:rPr lang="el-GR" dirty="0" smtClean="0"/>
              <a:t>Οι τοποθεσίες όλων των βενζινάδικων που υπάρχουν στο χάρτη.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Map: </a:t>
            </a:r>
            <a:r>
              <a:rPr lang="el-GR" dirty="0" smtClean="0"/>
              <a:t>Αναζήτηση σε ακτίνα πέντε χιλιομέτρων από κάθε βενζινάδικο και καταγραφή της απόστασης του από τον κάθε κόμβο-θέση.</a:t>
            </a:r>
            <a:endParaRPr lang="en-US" dirty="0" smtClean="0"/>
          </a:p>
        </p:txBody>
      </p:sp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Γεωγραφικά δεδομένα - Παράδειγμα 2 (1/2)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Ταξινόμηση σύμφωνα με το κλειδί (βενζινάδικο).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Reduce: </a:t>
            </a:r>
            <a:r>
              <a:rPr lang="el-GR" dirty="0" smtClean="0"/>
              <a:t>Για κάθε κόμβο-θέση, υπολογισμός της διαδρομής με τη μικρότερη απόσταση προς το κάθε βενζινάδικο που εντοπίστηκε από τη μέθοδο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Έξοδος</a:t>
            </a:r>
            <a:r>
              <a:rPr lang="en-US" dirty="0" smtClean="0"/>
              <a:t>: </a:t>
            </a:r>
            <a:r>
              <a:rPr lang="el-GR" dirty="0" smtClean="0"/>
              <a:t>Ένας γράφος με μαρκαρισμένο το κοντινότερο βενζινάδικο για τον κάθε κόμβο</a:t>
            </a:r>
            <a:r>
              <a:rPr lang="en-US" dirty="0" smtClean="0"/>
              <a:t>-</a:t>
            </a:r>
            <a:r>
              <a:rPr lang="el-GR" dirty="0" smtClean="0"/>
              <a:t>θέση.</a:t>
            </a:r>
            <a:endParaRPr lang="en-US" dirty="0" smtClean="0"/>
          </a:p>
        </p:txBody>
      </p:sp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Γεωγραφικά δεδομένα - Παράδειγμα 2 (2/2)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Κατανεμημένο </a:t>
            </a:r>
            <a:r>
              <a:rPr lang="el-GR" dirty="0" err="1" smtClean="0"/>
              <a:t>Grep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Μεγάλης κλίμακας παραγωγή αρχείων PDF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Τεχνητή νοημοσύνη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Γεωγραφικά δεδομένα</a:t>
            </a:r>
          </a:p>
          <a:p>
            <a:pPr>
              <a:spcBef>
                <a:spcPts val="1200"/>
              </a:spcBef>
            </a:pPr>
            <a:r>
              <a:rPr lang="el-GR" dirty="0" err="1" smtClean="0"/>
              <a:t>PageRank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(3/3)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5700" y="1308120"/>
            <a:ext cx="6761163" cy="504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 err="1" smtClean="0"/>
              <a:t>PageRank</a:t>
            </a:r>
            <a:r>
              <a:rPr lang="el-GR" b="1" kern="0" dirty="0" smtClean="0"/>
              <a:t> (1/4)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A81C2BE-2CA4-4B4A-8ED1-EBD5C2C49D2E}" type="slidenum">
              <a:rPr lang="en-GB" smtClean="0"/>
              <a:pPr>
                <a:defRPr/>
              </a:pPr>
              <a:t>40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Υλοποίηση της </a:t>
            </a:r>
            <a:r>
              <a:rPr lang="en-GB" dirty="0" smtClean="0"/>
              <a:t>Google </a:t>
            </a:r>
            <a:r>
              <a:rPr lang="el-GR" dirty="0" smtClean="0"/>
              <a:t>που χρησιμοποιεί </a:t>
            </a:r>
            <a:r>
              <a:rPr lang="en-GB" dirty="0" err="1" smtClean="0"/>
              <a:t>MapReduce</a:t>
            </a:r>
            <a:r>
              <a:rPr lang="en-GB" dirty="0" smtClean="0"/>
              <a:t> </a:t>
            </a:r>
            <a:r>
              <a:rPr lang="el-GR" dirty="0" smtClean="0"/>
              <a:t>με στόχο την αξιολόγηση των εγγράφων που υπάρχουν στον Ιστό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Αρχικά αναπτύχθηκε στο </a:t>
            </a:r>
            <a:r>
              <a:rPr lang="el-GR" dirty="0" err="1" smtClean="0"/>
              <a:t>πανεπηστήμιο</a:t>
            </a:r>
            <a:r>
              <a:rPr lang="el-GR" dirty="0" smtClean="0"/>
              <a:t> του </a:t>
            </a:r>
            <a:r>
              <a:rPr lang="en-GB" dirty="0" smtClean="0"/>
              <a:t>Stanford </a:t>
            </a:r>
            <a:r>
              <a:rPr lang="el-GR" dirty="0" smtClean="0"/>
              <a:t>από τους ιδρυτές της </a:t>
            </a:r>
            <a:r>
              <a:rPr lang="en-GB" dirty="0" smtClean="0"/>
              <a:t>Google, Larry Page </a:t>
            </a:r>
            <a:r>
              <a:rPr lang="el-GR" dirty="0" smtClean="0"/>
              <a:t>και </a:t>
            </a:r>
            <a:r>
              <a:rPr lang="en-GB" dirty="0" smtClean="0"/>
              <a:t>Sergey </a:t>
            </a:r>
            <a:r>
              <a:rPr lang="en-GB" dirty="0" err="1" smtClean="0"/>
              <a:t>Brin</a:t>
            </a:r>
            <a:r>
              <a:rPr lang="en-GB" dirty="0" smtClean="0"/>
              <a:t>, </a:t>
            </a:r>
            <a:r>
              <a:rPr lang="el-GR" dirty="0" smtClean="0"/>
              <a:t>το </a:t>
            </a:r>
            <a:r>
              <a:rPr lang="en-GB" dirty="0" smtClean="0"/>
              <a:t>1995.</a:t>
            </a:r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 err="1" smtClean="0"/>
              <a:t>PageRank</a:t>
            </a:r>
            <a:r>
              <a:rPr lang="el-GR" b="1" kern="0" dirty="0" smtClean="0"/>
              <a:t> (2/4)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Οδήγησε σε ένα λειτουργικό </a:t>
            </a:r>
            <a:r>
              <a:rPr lang="el-GR" dirty="0" err="1" smtClean="0"/>
              <a:t>προτότυπο</a:t>
            </a:r>
            <a:r>
              <a:rPr lang="el-GR" dirty="0" smtClean="0"/>
              <a:t> που τελικά ονομάστηκε </a:t>
            </a:r>
            <a:r>
              <a:rPr lang="en-GB" dirty="0" smtClean="0"/>
              <a:t>Google </a:t>
            </a:r>
            <a:r>
              <a:rPr lang="el-GR" dirty="0" smtClean="0"/>
              <a:t>το </a:t>
            </a:r>
            <a:r>
              <a:rPr lang="en-GB" dirty="0" smtClean="0"/>
              <a:t>1998.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Πλέον παρέχει τη βάση για όλα τα εργαλεία αναζήτησης της </a:t>
            </a:r>
            <a:r>
              <a:rPr lang="en-GB" dirty="0" smtClean="0"/>
              <a:t>Google. </a:t>
            </a:r>
            <a:endParaRPr lang="el-GR" dirty="0" smtClean="0"/>
          </a:p>
          <a:p>
            <a:pPr marL="365760" lvl="1" indent="-256032">
              <a:spcBef>
                <a:spcPts val="1200"/>
              </a:spcBef>
              <a:buSzPct val="68000"/>
              <a:buFont typeface="Wingdings 3"/>
              <a:buChar char=""/>
            </a:pPr>
            <a:r>
              <a:rPr lang="en-US" dirty="0" smtClean="0"/>
              <a:t>The </a:t>
            </a:r>
            <a:r>
              <a:rPr lang="en-US" b="1" dirty="0" err="1" smtClean="0"/>
              <a:t>PageRank</a:t>
            </a:r>
            <a:r>
              <a:rPr lang="en-US" b="1" dirty="0" smtClean="0"/>
              <a:t> </a:t>
            </a:r>
            <a:r>
              <a:rPr lang="en-US" dirty="0" smtClean="0"/>
              <a:t>of a page is defined recursively and depends on the number and </a:t>
            </a:r>
            <a:r>
              <a:rPr lang="en-US" dirty="0" err="1" smtClean="0"/>
              <a:t>PageRank</a:t>
            </a:r>
            <a:r>
              <a:rPr lang="en-US" dirty="0" smtClean="0"/>
              <a:t> metric of all pages that link to it ("</a:t>
            </a:r>
            <a:r>
              <a:rPr lang="en-US" b="1" dirty="0" smtClean="0"/>
              <a:t>incoming links</a:t>
            </a:r>
            <a:r>
              <a:rPr lang="en-US" dirty="0" smtClean="0"/>
              <a:t>"). </a:t>
            </a:r>
            <a:endParaRPr lang="el-GR" dirty="0" smtClean="0"/>
          </a:p>
          <a:p>
            <a:pPr marL="365760" lvl="1" indent="-256032">
              <a:spcBef>
                <a:spcPts val="1200"/>
              </a:spcBef>
              <a:buSzPct val="68000"/>
              <a:buFont typeface="Wingdings 3"/>
              <a:buChar char=""/>
            </a:pPr>
            <a:r>
              <a:rPr lang="en-US" dirty="0" smtClean="0"/>
              <a:t>A page that is linked to by many pages with high </a:t>
            </a:r>
            <a:r>
              <a:rPr lang="en-US" dirty="0" err="1" smtClean="0"/>
              <a:t>PageRank</a:t>
            </a:r>
            <a:r>
              <a:rPr lang="en-US" dirty="0" smtClean="0"/>
              <a:t> receives a high rank itself.</a:t>
            </a:r>
            <a:r>
              <a:rPr lang="en-GB" dirty="0" smtClean="0"/>
              <a:t> </a:t>
            </a:r>
          </a:p>
          <a:p>
            <a:pPr>
              <a:spcBef>
                <a:spcPts val="1200"/>
              </a:spcBef>
              <a:buNone/>
            </a:pPr>
            <a:endParaRPr lang="en-GB" dirty="0" smtClean="0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 err="1" smtClean="0"/>
              <a:t>PageRank</a:t>
            </a:r>
            <a:r>
              <a:rPr lang="el-GR" b="1" kern="0" dirty="0" smtClean="0"/>
              <a:t> (3/4)</a:t>
            </a: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 smtClean="0"/>
              <a:t>Προσομοιώνει έναν </a:t>
            </a:r>
            <a:r>
              <a:rPr lang="en-GB" dirty="0" smtClean="0"/>
              <a:t>“</a:t>
            </a:r>
            <a:r>
              <a:rPr lang="el-GR" dirty="0" smtClean="0"/>
              <a:t>τυχαίο </a:t>
            </a:r>
            <a:r>
              <a:rPr lang="el-GR" dirty="0" err="1" smtClean="0"/>
              <a:t>σέρφερ</a:t>
            </a:r>
            <a:r>
              <a:rPr lang="en-GB" dirty="0" smtClean="0"/>
              <a:t>”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Το </a:t>
            </a:r>
            <a:r>
              <a:rPr lang="en-US" dirty="0" smtClean="0"/>
              <a:t>Map </a:t>
            </a:r>
            <a:r>
              <a:rPr lang="el-GR" dirty="0" smtClean="0"/>
              <a:t>ξεκινάει με ζεύγη </a:t>
            </a:r>
            <a:r>
              <a:rPr lang="en-GB" dirty="0" smtClean="0"/>
              <a:t>(</a:t>
            </a:r>
            <a:r>
              <a:rPr lang="el-GR" dirty="0" smtClean="0"/>
              <a:t>κλειδί </a:t>
            </a:r>
            <a:r>
              <a:rPr lang="en-GB" dirty="0" smtClean="0"/>
              <a:t>URL, </a:t>
            </a:r>
            <a:r>
              <a:rPr lang="el-GR" dirty="0" smtClean="0"/>
              <a:t>λίστα από </a:t>
            </a:r>
            <a:r>
              <a:rPr lang="en-GB" dirty="0" smtClean="0"/>
              <a:t>URLs</a:t>
            </a:r>
            <a:r>
              <a:rPr lang="el-GR" dirty="0" smtClean="0"/>
              <a:t> που δείχνουν στο κλειδί </a:t>
            </a:r>
            <a:r>
              <a:rPr lang="en-US" dirty="0" smtClean="0"/>
              <a:t>URL</a:t>
            </a:r>
            <a:r>
              <a:rPr lang="en-GB" dirty="0" smtClean="0"/>
              <a:t>)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Κάνει </a:t>
            </a:r>
            <a:r>
              <a:rPr lang="en-US" dirty="0" smtClean="0"/>
              <a:t>Map</a:t>
            </a:r>
            <a:r>
              <a:rPr lang="el-GR" dirty="0" smtClean="0"/>
              <a:t> ξανά λαμβάνοντας υπόψη τα παραπάνω δεδομένα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Για κάθε</a:t>
            </a:r>
            <a:r>
              <a:rPr lang="en-GB" dirty="0" smtClean="0"/>
              <a:t> u in list-of-URLs </a:t>
            </a:r>
            <a:r>
              <a:rPr lang="el-GR" dirty="0" smtClean="0"/>
              <a:t>επιστρέφει </a:t>
            </a:r>
            <a:r>
              <a:rPr lang="en-GB" dirty="0" smtClean="0"/>
              <a:t>(u, </a:t>
            </a:r>
            <a:r>
              <a:rPr lang="en-US" dirty="0" smtClean="0"/>
              <a:t>PR/</a:t>
            </a:r>
            <a:r>
              <a:rPr lang="el-GR" dirty="0" smtClean="0"/>
              <a:t>λίστα από </a:t>
            </a:r>
            <a:r>
              <a:rPr lang="en-GB" dirty="0" smtClean="0"/>
              <a:t>URLs)</a:t>
            </a:r>
            <a:r>
              <a:rPr lang="el-GR" dirty="0" smtClean="0"/>
              <a:t>.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dirty="0" smtClean="0"/>
              <a:t>Reduce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Λαμβάνει ζεύγη </a:t>
            </a:r>
            <a:r>
              <a:rPr lang="en-GB" dirty="0" smtClean="0"/>
              <a:t>(URL, </a:t>
            </a:r>
            <a:r>
              <a:rPr lang="el-GR" dirty="0" smtClean="0"/>
              <a:t>λίστα από </a:t>
            </a:r>
            <a:r>
              <a:rPr lang="en-GB" dirty="0" smtClean="0"/>
              <a:t>URLs)</a:t>
            </a:r>
            <a:r>
              <a:rPr lang="el-GR" dirty="0" smtClean="0"/>
              <a:t> και πολλά ζεύγη </a:t>
            </a:r>
            <a:r>
              <a:rPr lang="en-GB" dirty="0" smtClean="0"/>
              <a:t>(URL, </a:t>
            </a:r>
            <a:r>
              <a:rPr lang="el-GR" dirty="0" smtClean="0"/>
              <a:t>τιμή</a:t>
            </a:r>
            <a:r>
              <a:rPr lang="en-GB" dirty="0" smtClean="0"/>
              <a:t>) </a:t>
            </a:r>
            <a:r>
              <a:rPr lang="el-GR" dirty="0" smtClean="0"/>
              <a:t>και υπολογίζει </a:t>
            </a:r>
            <a:r>
              <a:rPr lang="en-GB" dirty="0" smtClean="0"/>
              <a:t>(URL, (</a:t>
            </a:r>
            <a:r>
              <a:rPr lang="el-GR" dirty="0" smtClean="0"/>
              <a:t>νέο </a:t>
            </a:r>
            <a:r>
              <a:rPr lang="en-GB" dirty="0" smtClean="0"/>
              <a:t>PR, </a:t>
            </a:r>
            <a:r>
              <a:rPr lang="el-GR" dirty="0" smtClean="0"/>
              <a:t>λίστα από </a:t>
            </a:r>
            <a:r>
              <a:rPr lang="en-GB" dirty="0" smtClean="0"/>
              <a:t>URLs))</a:t>
            </a: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 err="1" smtClean="0"/>
              <a:t>PageRank</a:t>
            </a:r>
            <a:r>
              <a:rPr lang="el-GR" b="1" kern="0" dirty="0" smtClean="0"/>
              <a:t> (4/4)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Το </a:t>
            </a:r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l-GR" dirty="0" smtClean="0"/>
              <a:t>είναι ένα προγραμματιστικό μοντέλο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Χρησιμοποιήθηκε αρχικά από την </a:t>
            </a:r>
            <a:r>
              <a:rPr lang="en-US" dirty="0" smtClean="0"/>
              <a:t>Google </a:t>
            </a:r>
            <a:r>
              <a:rPr lang="el-GR" dirty="0" smtClean="0"/>
              <a:t>για την επεξεργασία μεγάλων όγκων δεδομένων.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Περίπου </a:t>
            </a:r>
            <a:r>
              <a:rPr lang="en-US" dirty="0" smtClean="0"/>
              <a:t>20000 </a:t>
            </a:r>
            <a:r>
              <a:rPr lang="en-US" dirty="0" err="1" smtClean="0"/>
              <a:t>Petabytes</a:t>
            </a:r>
            <a:r>
              <a:rPr lang="en-US" dirty="0" smtClean="0"/>
              <a:t> </a:t>
            </a:r>
            <a:r>
              <a:rPr lang="el-GR" dirty="0" smtClean="0"/>
              <a:t>ανά ημέρα</a:t>
            </a:r>
            <a:endParaRPr lang="en-US" dirty="0" smtClean="0"/>
          </a:p>
          <a:p>
            <a:pPr lvl="1"/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(1/2)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 smtClean="0"/>
              <a:t>Βασίζεται σε ζεύγη &lt;κλειδί, τιμή&gt;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Μέθοδος </a:t>
            </a:r>
            <a:r>
              <a:rPr lang="en-US" dirty="0" smtClean="0"/>
              <a:t>Map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(K</a:t>
            </a:r>
            <a:r>
              <a:rPr lang="en-US" baseline="-25000" dirty="0" smtClean="0"/>
              <a:t>in</a:t>
            </a:r>
            <a:r>
              <a:rPr lang="en-US" dirty="0" smtClean="0"/>
              <a:t>, V</a:t>
            </a:r>
            <a:r>
              <a:rPr lang="en-US" baseline="-25000" dirty="0" smtClean="0"/>
              <a:t>in</a:t>
            </a:r>
            <a:r>
              <a:rPr lang="en-US" dirty="0" smtClean="0"/>
              <a:t>) </a:t>
            </a:r>
            <a:r>
              <a:rPr lang="el-GR" dirty="0" smtClean="0"/>
              <a:t> → </a:t>
            </a:r>
            <a:r>
              <a:rPr lang="en-US" dirty="0" smtClean="0"/>
              <a:t>list&lt;(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inter</a:t>
            </a:r>
            <a:r>
              <a:rPr lang="en-US" dirty="0" smtClean="0"/>
              <a:t>, V</a:t>
            </a:r>
            <a:r>
              <a:rPr lang="en-US" baseline="-25000" dirty="0" smtClean="0"/>
              <a:t>inter</a:t>
            </a:r>
            <a:r>
              <a:rPr lang="en-US" dirty="0" smtClean="0"/>
              <a:t>)&gt;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Μέθοδος </a:t>
            </a:r>
            <a:r>
              <a:rPr lang="en-US" dirty="0" smtClean="0"/>
              <a:t>Reduce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inter</a:t>
            </a:r>
            <a:r>
              <a:rPr lang="en-US" dirty="0" smtClean="0">
                <a:solidFill>
                  <a:srgbClr val="FF0000"/>
                </a:solidFill>
              </a:rPr>
              <a:t>, list&lt;V</a:t>
            </a:r>
            <a:r>
              <a:rPr lang="en-US" baseline="-25000" dirty="0" smtClean="0">
                <a:solidFill>
                  <a:srgbClr val="FF0000"/>
                </a:solidFill>
              </a:rPr>
              <a:t>inter</a:t>
            </a:r>
            <a:r>
              <a:rPr lang="en-US" dirty="0" smtClean="0">
                <a:solidFill>
                  <a:srgbClr val="FF0000"/>
                </a:solidFill>
              </a:rPr>
              <a:t>&gt;</a:t>
            </a:r>
            <a:r>
              <a:rPr lang="en-US" dirty="0" smtClean="0"/>
              <a:t>)</a:t>
            </a:r>
            <a:r>
              <a:rPr lang="el-GR" dirty="0" smtClean="0"/>
              <a:t> → </a:t>
            </a:r>
            <a:r>
              <a:rPr lang="en-US" dirty="0" smtClean="0"/>
              <a:t>list&lt;(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out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out</a:t>
            </a:r>
            <a:r>
              <a:rPr lang="en-US" dirty="0" smtClean="0"/>
              <a:t>)&gt;</a:t>
            </a:r>
          </a:p>
          <a:p>
            <a:pPr lvl="2">
              <a:spcBef>
                <a:spcPts val="1200"/>
              </a:spcBef>
            </a:pP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l-GR" dirty="0" smtClean="0"/>
              <a:t>Όπου</a:t>
            </a:r>
          </a:p>
          <a:p>
            <a:pPr lvl="3">
              <a:spcBef>
                <a:spcPts val="1200"/>
              </a:spcBef>
            </a:pPr>
            <a:r>
              <a:rPr lang="en-US" dirty="0" smtClean="0"/>
              <a:t>K</a:t>
            </a:r>
            <a:r>
              <a:rPr lang="en-US" baseline="-25000" dirty="0" smtClean="0"/>
              <a:t>in</a:t>
            </a:r>
            <a:r>
              <a:rPr lang="el-GR" dirty="0" smtClean="0"/>
              <a:t> </a:t>
            </a:r>
            <a:r>
              <a:rPr lang="en-US" dirty="0" smtClean="0"/>
              <a:t>- Document name</a:t>
            </a:r>
            <a:endParaRPr lang="el-GR" dirty="0" smtClean="0"/>
          </a:p>
          <a:p>
            <a:pPr lvl="3">
              <a:spcBef>
                <a:spcPts val="1200"/>
              </a:spcBef>
            </a:pPr>
            <a:r>
              <a:rPr lang="en-US" dirty="0" smtClean="0"/>
              <a:t>V</a:t>
            </a:r>
            <a:r>
              <a:rPr lang="en-US" baseline="-25000" dirty="0" smtClean="0"/>
              <a:t>in</a:t>
            </a:r>
            <a:r>
              <a:rPr lang="en-US" dirty="0" smtClean="0"/>
              <a:t> – Document values</a:t>
            </a:r>
            <a:endParaRPr lang="el-GR" dirty="0" smtClean="0"/>
          </a:p>
          <a:p>
            <a:pPr lvl="3">
              <a:spcBef>
                <a:spcPts val="1200"/>
              </a:spcBef>
            </a:pPr>
            <a:r>
              <a:rPr lang="en-US" dirty="0" err="1" smtClean="0"/>
              <a:t>K</a:t>
            </a:r>
            <a:r>
              <a:rPr lang="en-US" baseline="-25000" dirty="0" err="1" smtClean="0"/>
              <a:t>inter</a:t>
            </a:r>
            <a:r>
              <a:rPr lang="en-US" baseline="-25000" dirty="0" smtClean="0"/>
              <a:t> </a:t>
            </a:r>
            <a:r>
              <a:rPr lang="en-US" dirty="0" smtClean="0"/>
              <a:t>- word</a:t>
            </a:r>
            <a:endParaRPr lang="el-GR" dirty="0" smtClean="0"/>
          </a:p>
          <a:p>
            <a:pPr lvl="3">
              <a:spcBef>
                <a:spcPts val="1200"/>
              </a:spcBef>
            </a:pPr>
            <a:r>
              <a:rPr lang="en-US" dirty="0" err="1" smtClean="0"/>
              <a:t>V</a:t>
            </a:r>
            <a:r>
              <a:rPr lang="en-US" baseline="-25000" dirty="0" err="1" smtClean="0"/>
              <a:t>inter</a:t>
            </a:r>
            <a:r>
              <a:rPr lang="en-US" baseline="-25000" dirty="0" smtClean="0"/>
              <a:t> </a:t>
            </a:r>
            <a:r>
              <a:rPr lang="en-US" dirty="0" smtClean="0"/>
              <a:t>– counts</a:t>
            </a: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(2/2)</a:t>
            </a:r>
            <a:endParaRPr lang="en-US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Μία εφαρμογή εκκινεί</a:t>
            </a:r>
          </a:p>
          <a:p>
            <a:pPr lvl="1">
              <a:spcBef>
                <a:spcPts val="1200"/>
              </a:spcBef>
            </a:pPr>
            <a:r>
              <a:rPr lang="el-GR" dirty="0"/>
              <a:t>Μ</a:t>
            </a:r>
            <a:r>
              <a:rPr lang="el-GR" dirty="0" smtClean="0"/>
              <a:t>ία υπόσταση </a:t>
            </a:r>
            <a:r>
              <a:rPr lang="en-US" dirty="0" smtClean="0"/>
              <a:t>master</a:t>
            </a:r>
            <a:endParaRPr lang="el-GR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M </a:t>
            </a:r>
            <a:r>
              <a:rPr lang="el-GR" dirty="0" smtClean="0"/>
              <a:t>υποστάσεις </a:t>
            </a:r>
            <a:r>
              <a:rPr lang="en-US" dirty="0" smtClean="0"/>
              <a:t>worker </a:t>
            </a:r>
            <a:r>
              <a:rPr lang="el-GR" dirty="0" smtClean="0"/>
              <a:t>για τη φάση του </a:t>
            </a:r>
            <a:r>
              <a:rPr lang="en-US" dirty="0" smtClean="0"/>
              <a:t>Map</a:t>
            </a:r>
            <a:endParaRPr lang="el-GR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R </a:t>
            </a:r>
            <a:r>
              <a:rPr lang="el-GR" dirty="0" smtClean="0"/>
              <a:t>υποστάσεις </a:t>
            </a:r>
            <a:r>
              <a:rPr lang="en-US" dirty="0" smtClean="0"/>
              <a:t>worker </a:t>
            </a:r>
            <a:r>
              <a:rPr lang="el-GR" dirty="0" smtClean="0"/>
              <a:t>για τη φάση του </a:t>
            </a:r>
            <a:r>
              <a:rPr lang="en-US" dirty="0" smtClean="0"/>
              <a:t>Reduce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Η υπόσταση </a:t>
            </a:r>
            <a:r>
              <a:rPr lang="en-US" dirty="0" smtClean="0"/>
              <a:t>master </a:t>
            </a:r>
            <a:r>
              <a:rPr lang="el-GR" dirty="0" smtClean="0"/>
              <a:t>διαχωρίζει τα δεδομένα εισόδου σε </a:t>
            </a:r>
            <a:r>
              <a:rPr lang="en-US" dirty="0" smtClean="0"/>
              <a:t>M </a:t>
            </a:r>
            <a:r>
              <a:rPr lang="el-GR" dirty="0" smtClean="0"/>
              <a:t>τμήματα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Κάθε υπόσταση </a:t>
            </a:r>
            <a:r>
              <a:rPr lang="en-US" dirty="0" smtClean="0"/>
              <a:t>map </a:t>
            </a:r>
            <a:r>
              <a:rPr lang="el-GR" dirty="0" smtClean="0"/>
              <a:t>διαβάζει το δικό της τμήμα δεδομένων εισόδου και το επεξεργάζεται.</a:t>
            </a:r>
            <a:endParaRPr lang="en-US" dirty="0" smtClean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φιλοσοφία του </a:t>
            </a:r>
            <a:r>
              <a:rPr lang="en-US" b="1" dirty="0" err="1" smtClean="0"/>
              <a:t>MapReduce</a:t>
            </a:r>
            <a:r>
              <a:rPr lang="el-GR" b="1" dirty="0" smtClean="0"/>
              <a:t> (1/4)</a:t>
            </a:r>
            <a:endParaRPr lang="en-US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Τα αποτελέσματα της επεξεργασίας αποθηκεύονται σε τοπικά μέσα αποθήκευσης των </a:t>
            </a:r>
            <a:r>
              <a:rPr lang="en-US" dirty="0" smtClean="0"/>
              <a:t>servers </a:t>
            </a:r>
            <a:r>
              <a:rPr lang="el-GR" dirty="0" smtClean="0"/>
              <a:t>όπου εκτελούνται οι υποστάσεις </a:t>
            </a:r>
            <a:r>
              <a:rPr lang="en-US" dirty="0" smtClean="0"/>
              <a:t>map.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Όταν όλες οι υποστάσεις </a:t>
            </a:r>
            <a:r>
              <a:rPr lang="en-US" dirty="0" smtClean="0"/>
              <a:t>map</a:t>
            </a:r>
            <a:r>
              <a:rPr lang="el-GR" dirty="0" smtClean="0"/>
              <a:t> ολοκληρώσουν την επεξεργασία των δεδομένων τους</a:t>
            </a:r>
            <a:endParaRPr lang="el-GR" dirty="0"/>
          </a:p>
          <a:p>
            <a:pPr lvl="1">
              <a:spcBef>
                <a:spcPts val="1200"/>
              </a:spcBef>
            </a:pPr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n-US" dirty="0" smtClean="0"/>
              <a:t>R </a:t>
            </a:r>
            <a:r>
              <a:rPr lang="el-GR" dirty="0" smtClean="0"/>
              <a:t>υποστάσεις</a:t>
            </a:r>
            <a:r>
              <a:rPr lang="en-US" dirty="0" smtClean="0"/>
              <a:t> reduce </a:t>
            </a:r>
            <a:r>
              <a:rPr lang="el-GR" dirty="0" smtClean="0"/>
              <a:t>διαβάζουν τα τμηματικά αποτελέσματα της πρώτης φάσης και τα συγχωνεύουν.</a:t>
            </a:r>
            <a:endParaRPr lang="en-US" dirty="0" smtClean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φιλοσοφία του </a:t>
            </a:r>
            <a:r>
              <a:rPr lang="en-US" b="1" dirty="0" err="1" smtClean="0"/>
              <a:t>MapReduce</a:t>
            </a:r>
            <a:r>
              <a:rPr lang="el-GR" b="1" dirty="0" smtClean="0"/>
              <a:t> (2/4)</a:t>
            </a:r>
            <a:endParaRPr lang="en-US" b="1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Τα τελικά αποτελέσματα εγγράφονται από τις υποστάσεις </a:t>
            </a:r>
            <a:r>
              <a:rPr lang="en-US" dirty="0" smtClean="0"/>
              <a:t>reduce </a:t>
            </a:r>
            <a:r>
              <a:rPr lang="el-GR" dirty="0" smtClean="0"/>
              <a:t>σε έναν κοινόχρηστο </a:t>
            </a:r>
            <a:r>
              <a:rPr lang="en-US" dirty="0" smtClean="0"/>
              <a:t>server</a:t>
            </a:r>
            <a:r>
              <a:rPr lang="el-GR" dirty="0" smtClean="0"/>
              <a:t> αποθήκευσης</a:t>
            </a:r>
            <a:r>
              <a:rPr lang="en-US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Η υπόσταση </a:t>
            </a:r>
            <a:r>
              <a:rPr lang="en-US" dirty="0" smtClean="0"/>
              <a:t>master</a:t>
            </a:r>
            <a:r>
              <a:rPr lang="el-GR" dirty="0" smtClean="0"/>
              <a:t>	</a:t>
            </a:r>
          </a:p>
          <a:p>
            <a:pPr lvl="1">
              <a:spcBef>
                <a:spcPts val="1200"/>
              </a:spcBef>
            </a:pPr>
            <a:r>
              <a:rPr lang="el-GR" dirty="0"/>
              <a:t>Ε</a:t>
            </a:r>
            <a:r>
              <a:rPr lang="el-GR" dirty="0" smtClean="0"/>
              <a:t>πιβλέπει τις υποστάσεις </a:t>
            </a:r>
            <a:r>
              <a:rPr lang="en-US" dirty="0" smtClean="0"/>
              <a:t>reduce</a:t>
            </a:r>
            <a:endParaRPr lang="el-GR" dirty="0" smtClean="0"/>
          </a:p>
          <a:p>
            <a:pPr lvl="1">
              <a:spcBef>
                <a:spcPts val="1200"/>
              </a:spcBef>
            </a:pPr>
            <a:r>
              <a:rPr lang="el-GR" dirty="0"/>
              <a:t>Ό</a:t>
            </a:r>
            <a:r>
              <a:rPr lang="el-GR" dirty="0" smtClean="0"/>
              <a:t>ταν όλες από αυτές αναφέρουν ότι ολοκλήρωσαν την εργασία τους, τερματίζεται η εφαρμογή.</a:t>
            </a:r>
            <a:endParaRPr lang="en-US" dirty="0" smtClean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φιλοσοφία του </a:t>
            </a:r>
            <a:r>
              <a:rPr lang="en-US" b="1" dirty="0" err="1" smtClean="0"/>
              <a:t>MapReduce</a:t>
            </a:r>
            <a:r>
              <a:rPr lang="el-GR" b="1" dirty="0" smtClean="0"/>
              <a:t> (3/4)</a:t>
            </a:r>
            <a:endParaRPr lang="en-US" b="1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0F2-4D54-4031-AC03-8B4563541F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745</TotalTime>
  <Words>1967</Words>
  <Application>Microsoft Office PowerPoint</Application>
  <PresentationFormat>Προβολή στην οθόνη (4:3)</PresentationFormat>
  <Paragraphs>546</Paragraphs>
  <Slides>43</Slides>
  <Notes>29</Notes>
  <HiddenSlides>3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4" baseType="lpstr">
      <vt:lpstr>Συγκέντρωση</vt:lpstr>
      <vt:lpstr>MapReduce</vt:lpstr>
      <vt:lpstr>Περιεχόμενα (1/3)</vt:lpstr>
      <vt:lpstr>Περιεχόμενα (2/3)</vt:lpstr>
      <vt:lpstr>Περιεχόμενα (3/3)</vt:lpstr>
      <vt:lpstr>Εισαγωγή (1/2)</vt:lpstr>
      <vt:lpstr>Εισαγωγή (2/2)</vt:lpstr>
      <vt:lpstr>Η φιλοσοφία του MapReduce (1/4)</vt:lpstr>
      <vt:lpstr>Η φιλοσοφία του MapReduce (2/4)</vt:lpstr>
      <vt:lpstr>Η φιλοσοφία του MapReduce (3/4)</vt:lpstr>
      <vt:lpstr>Η φιλοσοφία του MapReduce (4/4)</vt:lpstr>
      <vt:lpstr>Ένα απλό παράδειγμα - Καταμέτρηση λέξεων (1/2)</vt:lpstr>
      <vt:lpstr>Ένα απλό παράδειγμα - Καταμέτρηση λέξεων (2/2)</vt:lpstr>
      <vt:lpstr>Καταμετρητής λέξεων και πίνακας αποτελεσμάτων</vt:lpstr>
      <vt:lpstr>Πολλαπλές υποστάσεις του καταμετρητή λέξεων</vt:lpstr>
      <vt:lpstr>Βελτίωση του καταμετρητή λέξεων για καλύτερη απόδοση</vt:lpstr>
      <vt:lpstr>Όγκος δεδομένων της τάξης των Petabytes</vt:lpstr>
      <vt:lpstr>Επίλυση του ζητήματος της κλιμάκωσης</vt:lpstr>
      <vt:lpstr>Κατανομή της συλλογής δεδομένων</vt:lpstr>
      <vt:lpstr>Διαίρει και Βασίλευε</vt:lpstr>
      <vt:lpstr>Mapper and Reducer</vt:lpstr>
      <vt:lpstr>Η διαδικασία του Map</vt:lpstr>
      <vt:lpstr>Η διαδικασία του Reduce</vt:lpstr>
      <vt:lpstr>Παραδείγματα εφαρμογών του MapReduce</vt:lpstr>
      <vt:lpstr>Κατανεμημένο Grep (1/6)</vt:lpstr>
      <vt:lpstr>Κατανεμημένο Grep (2/6)</vt:lpstr>
      <vt:lpstr>Κατανεμημένο Grep (3/6)</vt:lpstr>
      <vt:lpstr>Κατανεμημένο Grep (4/6)</vt:lpstr>
      <vt:lpstr>Κατανεμημένο Grep (5/6)</vt:lpstr>
      <vt:lpstr>Κατανεμημένο Grep (6/6)</vt:lpstr>
      <vt:lpstr>Μεγάλης κλίμακας παραγωγή αρχείων PDF (1/4)</vt:lpstr>
      <vt:lpstr>Μεγάλης κλίμακας παραγωγή αρχείων PDF (2/4)</vt:lpstr>
      <vt:lpstr>Μεγάλης κλίμακας παραγωγή αρχείων PDF (3/4)</vt:lpstr>
      <vt:lpstr>Μεγάλης κλίμακας παραγωγή αρχείων PDF (4/4)</vt:lpstr>
      <vt:lpstr>Τεχνητή νοημοσύνη</vt:lpstr>
      <vt:lpstr>Γεωγραφικά δεδομένα</vt:lpstr>
      <vt:lpstr>Γεωγραφικά δεδομένα - Παράδειγμα 1</vt:lpstr>
      <vt:lpstr>Παράδειγμα 1</vt:lpstr>
      <vt:lpstr>Γεωγραφικά δεδομένα - Παράδειγμα 2 (1/2)</vt:lpstr>
      <vt:lpstr>Γεωγραφικά δεδομένα - Παράδειγμα 2 (2/2)</vt:lpstr>
      <vt:lpstr>PageRank (1/4)</vt:lpstr>
      <vt:lpstr>PageRank (2/4)</vt:lpstr>
      <vt:lpstr>PageRank (3/4)</vt:lpstr>
      <vt:lpstr>PageRank (4/4)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MapReduce</dc:title>
  <dc:creator>Unknown</dc:creator>
  <cp:lastModifiedBy>Windows User</cp:lastModifiedBy>
  <cp:revision>95</cp:revision>
  <dcterms:created xsi:type="dcterms:W3CDTF">2014-03-19T16:00:20Z</dcterms:created>
  <dcterms:modified xsi:type="dcterms:W3CDTF">2018-05-24T19:52:50Z</dcterms:modified>
</cp:coreProperties>
</file>