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71" r:id="rId5"/>
    <p:sldId id="26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0"/>
    <p:restoredTop sz="96312"/>
  </p:normalViewPr>
  <p:slideViewPr>
    <p:cSldViewPr snapToGrid="0" snapToObjects="1">
      <p:cViewPr varScale="1">
        <p:scale>
          <a:sx n="103" d="100"/>
          <a:sy n="103" d="100"/>
        </p:scale>
        <p:origin x="10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AE7BFA-FA03-5A4E-96BF-E1A18FC02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3470911"/>
            <a:ext cx="8915399" cy="1440924"/>
          </a:xfrm>
        </p:spPr>
        <p:txBody>
          <a:bodyPr>
            <a:noAutofit/>
          </a:bodyPr>
          <a:lstStyle/>
          <a:p>
            <a:r>
              <a:rPr lang="en-US" sz="4800" dirty="0"/>
              <a:t>Track: </a:t>
            </a:r>
            <a:br>
              <a:rPr lang="en-US" sz="4800" dirty="0"/>
            </a:br>
            <a:r>
              <a:rPr lang="en-US" sz="4800" dirty="0"/>
              <a:t>Infrastructure and Systems Security and Reliability (ISSR)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DD820-A71D-254C-A1D0-99E8181BE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083968"/>
            <a:ext cx="8915399" cy="50718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semester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AA13EFA-4167-544B-8041-4B736351B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847" y="398368"/>
            <a:ext cx="4594765" cy="2630504"/>
          </a:xfrm>
          <a:prstGeom prst="rect">
            <a:avLst/>
          </a:prstGeom>
        </p:spPr>
      </p:pic>
      <p:sp>
        <p:nvSpPr>
          <p:cNvPr id="42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ABA5D-56C4-7E43-B620-655FAF71D333}"/>
              </a:ext>
            </a:extLst>
          </p:cNvPr>
          <p:cNvSpPr/>
          <p:nvPr/>
        </p:nvSpPr>
        <p:spPr>
          <a:xfrm>
            <a:off x="7611324" y="6275607"/>
            <a:ext cx="4059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cybersecdatasci.cs.unipi.gr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1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C8F33-1C2C-9F4D-AE13-B39A90AB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FB854-77C3-034E-9ECE-C0532B27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970" y="2017668"/>
            <a:ext cx="6899006" cy="385781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CDS103: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Security Architecture Design</a:t>
            </a: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CDS107: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Data Analytics and Machine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Learning</a:t>
            </a:r>
          </a:p>
          <a:p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CDS106: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Dependable Systems and Critical Infrastructures Design</a:t>
            </a: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CDS104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Secure Applications for the Internet of Things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CDS105: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Embedded Systems</a:t>
            </a:r>
          </a:p>
          <a:p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 descr="https://cybersecdatasci.cs.unipi.gr/wp-content/uploads/2021/04/security-1024x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6633"/>
            <a:ext cx="4466065" cy="29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1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C8F33-1C2C-9F4D-AE13-B39A90AB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Autofit/>
          </a:bodyPr>
          <a:lstStyle/>
          <a:p>
            <a:r>
              <a:rPr lang="en-US" sz="3000" dirty="0" smtClean="0">
                <a:solidFill>
                  <a:srgbClr val="FEFFFF"/>
                </a:solidFill>
              </a:rPr>
              <a:t>CDS106: </a:t>
            </a:r>
            <a:r>
              <a:rPr lang="en-US" sz="3000" b="1" dirty="0">
                <a:solidFill>
                  <a:srgbClr val="FEFFFF"/>
                </a:solidFill>
              </a:rPr>
              <a:t>Dependable Systems and Critical Infrastructures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FB854-77C3-034E-9ECE-C0532B27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3" y="2017666"/>
            <a:ext cx="7916981" cy="4840334"/>
          </a:xfrm>
        </p:spPr>
        <p:txBody>
          <a:bodyPr>
            <a:normAutofit fontScale="77500" lnSpcReduction="20000"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Syllabus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Fundamentals concepts of dependability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reliability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availability, safety,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security)</a:t>
            </a:r>
          </a:p>
          <a:p>
            <a:pPr lvl="2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Dependability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standards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Fault models, security threats and system failures 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Critical Systems and Infrastructures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Standards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Methods, Regulation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lvl="2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Dependency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analysis for Critical Infrastructures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risk/threat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propagation, cascading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attacks)</a:t>
            </a:r>
          </a:p>
          <a:p>
            <a:pPr lvl="2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Resilience in Critical Infrastructures (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resilience-by-design, redundancy, restoration)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Fault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tolerance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(basic concepts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lvl="2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Markov model (dependability calculation)</a:t>
            </a:r>
          </a:p>
          <a:p>
            <a:pPr lvl="2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Hardware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fault tolerance (area/ information/timing redundancy)</a:t>
            </a:r>
          </a:p>
          <a:p>
            <a:pPr lvl="2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Software fault tolerance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Reliability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evaluation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FMEA, radiation experiments, fault injection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Lab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hours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Case studies and real-world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examples</a:t>
            </a:r>
          </a:p>
          <a:p>
            <a:pPr lvl="2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Critical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Infrastructures attacks and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defenses, risk assessment tools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FMEA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 a critical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system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629" y="722219"/>
            <a:ext cx="2440465" cy="1915680"/>
          </a:xfrm>
          <a:prstGeom prst="rect">
            <a:avLst/>
          </a:prstGeom>
        </p:spPr>
      </p:pic>
      <p:pic>
        <p:nvPicPr>
          <p:cNvPr id="1036" name="Picture 12" descr="File:Apollo 11 liftoff.jp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741" y="2722897"/>
            <a:ext cx="1612935" cy="201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mea failure mode and effects analysis process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5"/>
          <a:stretch/>
        </p:blipFill>
        <p:spPr bwMode="auto">
          <a:xfrm>
            <a:off x="10045976" y="1004597"/>
            <a:ext cx="2057400" cy="202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648" y="3001323"/>
            <a:ext cx="2076398" cy="150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9FFB854-77C3-034E-9ECE-C0532B27EE88}"/>
              </a:ext>
            </a:extLst>
          </p:cNvPr>
          <p:cNvSpPr txBox="1">
            <a:spLocks/>
          </p:cNvSpPr>
          <p:nvPr/>
        </p:nvSpPr>
        <p:spPr>
          <a:xfrm>
            <a:off x="7015385" y="4740979"/>
            <a:ext cx="2788173" cy="2024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Instructors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Dr. D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Agiakatsikas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Dr. I.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Stellios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Prof. P.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Kotzanikolaou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Prof. M.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Psarakis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8" name="Picture 14" descr="https://cybersecdatasci.cs.unipi.gr/wp-content/uploads/2021/04/pkotzani_fixed-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r="15746"/>
          <a:stretch/>
        </p:blipFill>
        <p:spPr bwMode="auto">
          <a:xfrm>
            <a:off x="9638590" y="5544410"/>
            <a:ext cx="1100154" cy="122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rof. Mihalis Psaraki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6934" r="12148"/>
          <a:stretch/>
        </p:blipFill>
        <p:spPr bwMode="auto">
          <a:xfrm>
            <a:off x="10896980" y="5544410"/>
            <a:ext cx="990220" cy="122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imitris AGIAKATSIKAS | PhD student | BSc, MSc | UNSW Sydney, Kensington |  UNSW | School of Computer Science and Engineeri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7" t="19415" r="3017" b="-6551"/>
          <a:stretch/>
        </p:blipFill>
        <p:spPr bwMode="auto">
          <a:xfrm>
            <a:off x="10869300" y="4423715"/>
            <a:ext cx="1199764" cy="126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stellios ioannis phot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847" y="4437833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73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C8F33-1C2C-9F4D-AE13-B39A90AB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5" y="787400"/>
            <a:ext cx="7163753" cy="778933"/>
          </a:xfrm>
        </p:spPr>
        <p:txBody>
          <a:bodyPr anchor="ctr">
            <a:noAutofit/>
          </a:bodyPr>
          <a:lstStyle/>
          <a:p>
            <a:r>
              <a:rPr lang="en-US" sz="3000">
                <a:solidFill>
                  <a:srgbClr val="FEFFFF"/>
                </a:solidFill>
              </a:rPr>
              <a:t>CDS104: </a:t>
            </a:r>
            <a:r>
              <a:rPr lang="en-US" sz="3000" b="1" dirty="0">
                <a:solidFill>
                  <a:srgbClr val="FEFFFF"/>
                </a:solidFill>
              </a:rPr>
              <a:t>Secure Applications for the Internet of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FB854-77C3-034E-9ECE-C0532B27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70" y="2017666"/>
            <a:ext cx="5958751" cy="4505682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Syllabus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 to the Internet of Things (IoT)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Microcontroller architectures for IoT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IoT connectivity aspects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Design approaches for secure IoT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Hardware support for IoT security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Hardware Security Modules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Secure and cryptographic implementations for IoT</a:t>
            </a: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Lab hours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STM32, ST IoT node (B-L475E-IOT01A), STM CUBE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IDE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4A9DF3-133F-4511-B3F3-99F6829C7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919" y="5281127"/>
            <a:ext cx="1258558" cy="1412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06791A-0832-4676-88E0-43EA0BC41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325" y="3550879"/>
            <a:ext cx="2329386" cy="14113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AE6B6E-2307-4C42-BBE9-4950161DF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093" y="1872380"/>
            <a:ext cx="3013736" cy="16610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622988-16D5-4131-ACCE-3A46E1F4B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3711" y="3550879"/>
            <a:ext cx="2682205" cy="1411335"/>
          </a:xfrm>
          <a:prstGeom prst="rect">
            <a:avLst/>
          </a:prstGeom>
        </p:spPr>
      </p:pic>
      <p:pic>
        <p:nvPicPr>
          <p:cNvPr id="11" name="Picture 18" descr="Prof. Mihalis Psaraki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6934" r="12148"/>
          <a:stretch/>
        </p:blipFill>
        <p:spPr bwMode="auto">
          <a:xfrm>
            <a:off x="10840829" y="5283134"/>
            <a:ext cx="1111685" cy="137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FFB854-77C3-034E-9ECE-C0532B27EE88}"/>
              </a:ext>
            </a:extLst>
          </p:cNvPr>
          <p:cNvSpPr txBox="1">
            <a:spLocks/>
          </p:cNvSpPr>
          <p:nvPr/>
        </p:nvSpPr>
        <p:spPr>
          <a:xfrm>
            <a:off x="6937631" y="5035033"/>
            <a:ext cx="2788173" cy="1655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Instructors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Prof. A. Papadimitriou </a:t>
            </a: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Prof. M.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Psarakis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5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C8F33-1C2C-9F4D-AE13-B39A90AB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000" dirty="0" smtClean="0">
                <a:solidFill>
                  <a:srgbClr val="FEFFFF"/>
                </a:solidFill>
              </a:rPr>
              <a:t>CDS105: </a:t>
            </a:r>
            <a:r>
              <a:rPr lang="en-US" sz="3000" b="1" dirty="0" smtClean="0">
                <a:solidFill>
                  <a:srgbClr val="FEFFFF"/>
                </a:solidFill>
              </a:rPr>
              <a:t>Embedded Systems</a:t>
            </a:r>
            <a:endParaRPr lang="en-US" sz="3000" b="1" dirty="0">
              <a:solidFill>
                <a:srgbClr val="FE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FB854-77C3-034E-9ECE-C0532B27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9" y="2017665"/>
            <a:ext cx="7342472" cy="4728367"/>
          </a:xfrm>
        </p:spPr>
        <p:txBody>
          <a:bodyPr>
            <a:normAutofit fontScale="85000" lnSpcReduction="20000"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Syllabus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 to Embedded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Systems 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Embedded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applications, specifications and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requirements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Embedded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computing platforms (CPUs, ASIC, FPGA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Design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methodology with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FPGAs</a:t>
            </a:r>
          </a:p>
          <a:p>
            <a:pPr lvl="2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FPGA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architecture &amp; VHDL Basics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FPGA design flow with VHDL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Case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study: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RISC-V processor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Lab hours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Design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simulation and verification of embedded systems in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FPGAs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Use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automated design tools (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Vivado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and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Xilinx FPGA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development boards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Zybo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lvl="2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Study &amp; implement RISC-V in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FPGA</a:t>
            </a:r>
          </a:p>
          <a:p>
            <a:pPr lvl="2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Embedded software with RISC-V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Project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Development of an embedded application on RISC-V processor (FPGA board)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EF-VIVADO-DESIGN-NL Xilinx, Vivado Design Suite: HL Design Edition  Node-Locked (Client) License | Farnell Sp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705" y="1120499"/>
            <a:ext cx="2205788" cy="101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Xilinx.sv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532" y="1938344"/>
            <a:ext cx="2908300" cy="75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YBO Z7 Development Boards - Digilent | Mous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240" y="2754315"/>
            <a:ext cx="2802884" cy="20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Dimitris AGIAKATSIKAS | PhD student | BSc, MSc | UNSW Sydney, Kensington |  UNSW | School of Computer Science and Engineer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7" t="19415" r="3017" b="-6551"/>
          <a:stretch/>
        </p:blipFill>
        <p:spPr bwMode="auto">
          <a:xfrm>
            <a:off x="10155441" y="5139327"/>
            <a:ext cx="1389839" cy="146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FFB854-77C3-034E-9ECE-C0532B27EE88}"/>
              </a:ext>
            </a:extLst>
          </p:cNvPr>
          <p:cNvSpPr txBox="1">
            <a:spLocks/>
          </p:cNvSpPr>
          <p:nvPr/>
        </p:nvSpPr>
        <p:spPr>
          <a:xfrm>
            <a:off x="7687733" y="5106848"/>
            <a:ext cx="2788173" cy="1655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Instructor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lvl="1"/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Prof. D.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Agiakatsikas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99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C8F33-1C2C-9F4D-AE13-B39A90AB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EFFFF"/>
                </a:solidFill>
              </a:rPr>
              <a:t>Weekly Planner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738453E-38D5-6342-8325-9F0B2F0C2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257894"/>
              </p:ext>
            </p:extLst>
          </p:nvPr>
        </p:nvGraphicFramePr>
        <p:xfrm>
          <a:off x="1070898" y="2795851"/>
          <a:ext cx="10586338" cy="30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853">
                  <a:extLst>
                    <a:ext uri="{9D8B030D-6E8A-4147-A177-3AD203B41FA5}">
                      <a16:colId xmlns:a16="http://schemas.microsoft.com/office/drawing/2014/main" val="1234507015"/>
                    </a:ext>
                  </a:extLst>
                </a:gridCol>
                <a:gridCol w="1688841">
                  <a:extLst>
                    <a:ext uri="{9D8B030D-6E8A-4147-A177-3AD203B41FA5}">
                      <a16:colId xmlns:a16="http://schemas.microsoft.com/office/drawing/2014/main" val="321407413"/>
                    </a:ext>
                  </a:extLst>
                </a:gridCol>
                <a:gridCol w="1941485">
                  <a:extLst>
                    <a:ext uri="{9D8B030D-6E8A-4147-A177-3AD203B41FA5}">
                      <a16:colId xmlns:a16="http://schemas.microsoft.com/office/drawing/2014/main" val="317384958"/>
                    </a:ext>
                  </a:extLst>
                </a:gridCol>
                <a:gridCol w="1969477">
                  <a:extLst>
                    <a:ext uri="{9D8B030D-6E8A-4147-A177-3AD203B41FA5}">
                      <a16:colId xmlns:a16="http://schemas.microsoft.com/office/drawing/2014/main" val="1264757764"/>
                    </a:ext>
                  </a:extLst>
                </a:gridCol>
                <a:gridCol w="1919235">
                  <a:extLst>
                    <a:ext uri="{9D8B030D-6E8A-4147-A177-3AD203B41FA5}">
                      <a16:colId xmlns:a16="http://schemas.microsoft.com/office/drawing/2014/main" val="685428482"/>
                    </a:ext>
                  </a:extLst>
                </a:gridCol>
                <a:gridCol w="2141447">
                  <a:extLst>
                    <a:ext uri="{9D8B030D-6E8A-4147-A177-3AD203B41FA5}">
                      <a16:colId xmlns:a16="http://schemas.microsoft.com/office/drawing/2014/main" val="2561468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2700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Weeks 1 &amp; 2</a:t>
                      </a:r>
                      <a:endParaRPr lang="en-US" sz="1600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CDS103: 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Data Analytics and Machine Learning</a:t>
                      </a:r>
                      <a:endParaRPr lang="en-US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439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Weeks 3 to 7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en-US" sz="16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CDS106: 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Dependable Systems and Critical Infrastructures Design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CDS109: 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Security Architecture Design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CDS104: 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Secure Applications for the Internet of Things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8574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Weeks 8 to 12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423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Weeks 13 &amp; 14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CDS103: 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Data Analytics and Machine Learning            </a:t>
                      </a:r>
                      <a:r>
                        <a:rPr lang="en-US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&amp;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      </a:t>
                      </a:r>
                      <a:r>
                        <a:rPr lang="en-US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CDS105: 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Embedded Systems</a:t>
                      </a:r>
                      <a:endParaRPr lang="en-US" sz="16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792022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2D1DD1-E2AD-AC47-88D8-A3B19BB85C46}"/>
              </a:ext>
            </a:extLst>
          </p:cNvPr>
          <p:cNvSpPr txBox="1">
            <a:spLocks/>
          </p:cNvSpPr>
          <p:nvPr/>
        </p:nvSpPr>
        <p:spPr>
          <a:xfrm>
            <a:off x="1071843" y="2459921"/>
            <a:ext cx="6899006" cy="335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week 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1: 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Oct. 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17-21, 2022</a:t>
            </a:r>
            <a:endParaRPr lang="en-US"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8257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488</TotalTime>
  <Words>449</Words>
  <Application>Microsoft Office PowerPoint</Application>
  <PresentationFormat>Widescreen</PresentationFormat>
  <Paragraphs>82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Wisp</vt:lpstr>
      <vt:lpstr>Track:  Infrastructure and Systems Security and Reliability (ISSR)</vt:lpstr>
      <vt:lpstr>Courses</vt:lpstr>
      <vt:lpstr>CDS106: Dependable Systems and Critical Infrastructures Design</vt:lpstr>
      <vt:lpstr>CDS104: Secure Applications for the Internet of Things</vt:lpstr>
      <vt:lpstr>CDS105: Embedded Systems</vt:lpstr>
      <vt:lpstr>Weekly Planner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Track:  Business &amp; Data Analytics</dc:title>
  <dc:creator>Yannis Theodoridis</dc:creator>
  <cp:lastModifiedBy>user</cp:lastModifiedBy>
  <cp:revision>32</cp:revision>
  <dcterms:created xsi:type="dcterms:W3CDTF">2021-09-15T10:05:58Z</dcterms:created>
  <dcterms:modified xsi:type="dcterms:W3CDTF">2022-10-13T13:32:52Z</dcterms:modified>
</cp:coreProperties>
</file>