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6"/>
  </p:notesMasterIdLst>
  <p:sldIdLst>
    <p:sldId id="394" r:id="rId2"/>
    <p:sldId id="428" r:id="rId3"/>
    <p:sldId id="449" r:id="rId4"/>
    <p:sldId id="450" r:id="rId5"/>
    <p:sldId id="451" r:id="rId6"/>
    <p:sldId id="483" r:id="rId7"/>
    <p:sldId id="453" r:id="rId8"/>
    <p:sldId id="452" r:id="rId9"/>
    <p:sldId id="454" r:id="rId10"/>
    <p:sldId id="455" r:id="rId11"/>
    <p:sldId id="456" r:id="rId12"/>
    <p:sldId id="457" r:id="rId13"/>
    <p:sldId id="458" r:id="rId14"/>
    <p:sldId id="460" r:id="rId15"/>
    <p:sldId id="427" r:id="rId16"/>
    <p:sldId id="461" r:id="rId17"/>
    <p:sldId id="429" r:id="rId18"/>
    <p:sldId id="462" r:id="rId19"/>
    <p:sldId id="463" r:id="rId20"/>
    <p:sldId id="465" r:id="rId21"/>
    <p:sldId id="464" r:id="rId22"/>
    <p:sldId id="430" r:id="rId23"/>
    <p:sldId id="466" r:id="rId24"/>
    <p:sldId id="431" r:id="rId25"/>
    <p:sldId id="432" r:id="rId26"/>
    <p:sldId id="467" r:id="rId27"/>
    <p:sldId id="468" r:id="rId28"/>
    <p:sldId id="433" r:id="rId29"/>
    <p:sldId id="434" r:id="rId30"/>
    <p:sldId id="469" r:id="rId31"/>
    <p:sldId id="435" r:id="rId32"/>
    <p:sldId id="470" r:id="rId33"/>
    <p:sldId id="436" r:id="rId34"/>
    <p:sldId id="471" r:id="rId35"/>
    <p:sldId id="473" r:id="rId36"/>
    <p:sldId id="472" r:id="rId37"/>
    <p:sldId id="474" r:id="rId38"/>
    <p:sldId id="475" r:id="rId39"/>
    <p:sldId id="476" r:id="rId40"/>
    <p:sldId id="477" r:id="rId41"/>
    <p:sldId id="478" r:id="rId42"/>
    <p:sldId id="440" r:id="rId43"/>
    <p:sldId id="441" r:id="rId44"/>
    <p:sldId id="479" r:id="rId45"/>
    <p:sldId id="480" r:id="rId46"/>
    <p:sldId id="442" r:id="rId47"/>
    <p:sldId id="443" r:id="rId48"/>
    <p:sldId id="444" r:id="rId49"/>
    <p:sldId id="481" r:id="rId50"/>
    <p:sldId id="445" r:id="rId51"/>
    <p:sldId id="482" r:id="rId52"/>
    <p:sldId id="446" r:id="rId53"/>
    <p:sldId id="447" r:id="rId54"/>
    <p:sldId id="448" r:id="rId5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7" autoAdjust="0"/>
    <p:restoredTop sz="86406" autoAdjust="0"/>
  </p:normalViewPr>
  <p:slideViewPr>
    <p:cSldViewPr snapToGrid="0">
      <p:cViewPr>
        <p:scale>
          <a:sx n="100" d="100"/>
          <a:sy n="100" d="100"/>
        </p:scale>
        <p:origin x="-72" y="-72"/>
      </p:cViewPr>
      <p:guideLst>
        <p:guide orient="horz" pos="789"/>
        <p:guide pos="484"/>
      </p:guideLst>
    </p:cSldViewPr>
  </p:slideViewPr>
  <p:outlineViewPr>
    <p:cViewPr>
      <p:scale>
        <a:sx n="33" d="100"/>
        <a:sy n="33" d="100"/>
      </p:scale>
      <p:origin x="0" y="15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5017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5018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7987467B-99FB-4C85-A812-80ED9BDBE9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l-GR"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grpSp>
      </p:grpSp>
      <p:sp>
        <p:nvSpPr>
          <p:cNvPr id="39955" name="Rectangle 19"/>
          <p:cNvSpPr>
            <a:spLocks noGrp="1" noChangeArrowheads="1"/>
          </p:cNvSpPr>
          <p:nvPr>
            <p:ph type="ctrTitle"/>
          </p:nvPr>
        </p:nvSpPr>
        <p:spPr>
          <a:xfrm>
            <a:off x="2971800" y="1828800"/>
            <a:ext cx="6019800" cy="2209800"/>
          </a:xfrm>
        </p:spPr>
        <p:txBody>
          <a:bodyPr/>
          <a:lstStyle>
            <a:lvl1pPr>
              <a:defRPr sz="4200">
                <a:solidFill>
                  <a:srgbClr val="FFFFFF"/>
                </a:solidFill>
              </a:defRPr>
            </a:lvl1pPr>
          </a:lstStyle>
          <a:p>
            <a:r>
              <a:rPr lang="en-US"/>
              <a:t>Click to edit Master title style</a:t>
            </a:r>
          </a:p>
        </p:txBody>
      </p:sp>
      <p:sp>
        <p:nvSpPr>
          <p:cNvPr id="399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r>
              <a:rPr lang="en-US"/>
              <a:t>Dan C. Marinescu</a:t>
            </a:r>
            <a:endParaRPr lang="en-US"/>
          </a:p>
        </p:txBody>
      </p:sp>
      <p:sp>
        <p:nvSpPr>
          <p:cNvPr id="19" name="Rectangle 17"/>
          <p:cNvSpPr>
            <a:spLocks noGrp="1" noChangeArrowheads="1"/>
          </p:cNvSpPr>
          <p:nvPr>
            <p:ph type="ftr" sz="quarter" idx="11"/>
          </p:nvPr>
        </p:nvSpPr>
        <p:spPr/>
        <p:txBody>
          <a:bodyPr/>
          <a:lstStyle>
            <a:lvl1pPr>
              <a:defRPr smtClean="0"/>
            </a:lvl1pPr>
          </a:lstStyle>
          <a:p>
            <a:pPr>
              <a:defRPr/>
            </a:pPr>
            <a:r>
              <a:rPr lang="en-US"/>
              <a:t>Cloud Computing: Theory and Practice. Chapter 2</a:t>
            </a: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6FA6EEBA-27B8-4492-94CE-7A78C48ACA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2</a:t>
            </a:r>
          </a:p>
        </p:txBody>
      </p:sp>
      <p:sp>
        <p:nvSpPr>
          <p:cNvPr id="5" name="Rectangle 3"/>
          <p:cNvSpPr>
            <a:spLocks noGrp="1" noChangeArrowheads="1"/>
          </p:cNvSpPr>
          <p:nvPr>
            <p:ph type="sldNum" sz="quarter" idx="11"/>
          </p:nvPr>
        </p:nvSpPr>
        <p:spPr>
          <a:ln/>
        </p:spPr>
        <p:txBody>
          <a:bodyPr/>
          <a:lstStyle>
            <a:lvl1pPr>
              <a:defRPr/>
            </a:lvl1pPr>
          </a:lstStyle>
          <a:p>
            <a:pPr>
              <a:defRPr/>
            </a:pPr>
            <a:fld id="{A4842ACA-27F6-4346-BEDC-492CE70241E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2</a:t>
            </a:r>
          </a:p>
        </p:txBody>
      </p:sp>
      <p:sp>
        <p:nvSpPr>
          <p:cNvPr id="5" name="Rectangle 3"/>
          <p:cNvSpPr>
            <a:spLocks noGrp="1" noChangeArrowheads="1"/>
          </p:cNvSpPr>
          <p:nvPr>
            <p:ph type="sldNum" sz="quarter" idx="11"/>
          </p:nvPr>
        </p:nvSpPr>
        <p:spPr>
          <a:ln/>
        </p:spPr>
        <p:txBody>
          <a:bodyPr/>
          <a:lstStyle>
            <a:lvl1pPr>
              <a:defRPr/>
            </a:lvl1pPr>
          </a:lstStyle>
          <a:p>
            <a:pPr>
              <a:defRPr/>
            </a:pPr>
            <a:fld id="{DE821EAE-771F-40DE-8640-F4EB7537B6A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2</a:t>
            </a:r>
          </a:p>
        </p:txBody>
      </p:sp>
      <p:sp>
        <p:nvSpPr>
          <p:cNvPr id="5" name="Rectangle 3"/>
          <p:cNvSpPr>
            <a:spLocks noGrp="1" noChangeArrowheads="1"/>
          </p:cNvSpPr>
          <p:nvPr>
            <p:ph type="sldNum" sz="quarter" idx="11"/>
          </p:nvPr>
        </p:nvSpPr>
        <p:spPr>
          <a:ln/>
        </p:spPr>
        <p:txBody>
          <a:bodyPr/>
          <a:lstStyle>
            <a:lvl1pPr>
              <a:defRPr/>
            </a:lvl1pPr>
          </a:lstStyle>
          <a:p>
            <a:pPr>
              <a:defRPr/>
            </a:pPr>
            <a:fld id="{D05A92DF-0119-44E5-A257-4ABFE2DE175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2</a:t>
            </a:r>
          </a:p>
        </p:txBody>
      </p:sp>
      <p:sp>
        <p:nvSpPr>
          <p:cNvPr id="5" name="Rectangle 3"/>
          <p:cNvSpPr>
            <a:spLocks noGrp="1" noChangeArrowheads="1"/>
          </p:cNvSpPr>
          <p:nvPr>
            <p:ph type="sldNum" sz="quarter" idx="11"/>
          </p:nvPr>
        </p:nvSpPr>
        <p:spPr>
          <a:ln/>
        </p:spPr>
        <p:txBody>
          <a:bodyPr/>
          <a:lstStyle>
            <a:lvl1pPr>
              <a:defRPr/>
            </a:lvl1pPr>
          </a:lstStyle>
          <a:p>
            <a:pPr>
              <a:defRPr/>
            </a:pPr>
            <a:fld id="{82721F6B-66DE-4F2D-9C2D-A5345767C974}"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2</a:t>
            </a:r>
          </a:p>
        </p:txBody>
      </p:sp>
      <p:sp>
        <p:nvSpPr>
          <p:cNvPr id="6" name="Rectangle 3"/>
          <p:cNvSpPr>
            <a:spLocks noGrp="1" noChangeArrowheads="1"/>
          </p:cNvSpPr>
          <p:nvPr>
            <p:ph type="sldNum" sz="quarter" idx="11"/>
          </p:nvPr>
        </p:nvSpPr>
        <p:spPr>
          <a:ln/>
        </p:spPr>
        <p:txBody>
          <a:bodyPr/>
          <a:lstStyle>
            <a:lvl1pPr>
              <a:defRPr/>
            </a:lvl1pPr>
          </a:lstStyle>
          <a:p>
            <a:pPr>
              <a:defRPr/>
            </a:pPr>
            <a:fld id="{FA94011C-E4F3-4AA4-B877-C1D4556D65EF}"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2</a:t>
            </a:r>
          </a:p>
        </p:txBody>
      </p:sp>
      <p:sp>
        <p:nvSpPr>
          <p:cNvPr id="8" name="Rectangle 3"/>
          <p:cNvSpPr>
            <a:spLocks noGrp="1" noChangeArrowheads="1"/>
          </p:cNvSpPr>
          <p:nvPr>
            <p:ph type="sldNum" sz="quarter" idx="11"/>
          </p:nvPr>
        </p:nvSpPr>
        <p:spPr>
          <a:ln/>
        </p:spPr>
        <p:txBody>
          <a:bodyPr/>
          <a:lstStyle>
            <a:lvl1pPr>
              <a:defRPr/>
            </a:lvl1pPr>
          </a:lstStyle>
          <a:p>
            <a:pPr>
              <a:defRPr/>
            </a:pPr>
            <a:fld id="{7A46F1AA-23C1-4EA2-9C7D-A494F8AA1333}"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2</a:t>
            </a:r>
          </a:p>
        </p:txBody>
      </p:sp>
      <p:sp>
        <p:nvSpPr>
          <p:cNvPr id="4" name="Rectangle 3"/>
          <p:cNvSpPr>
            <a:spLocks noGrp="1" noChangeArrowheads="1"/>
          </p:cNvSpPr>
          <p:nvPr>
            <p:ph type="sldNum" sz="quarter" idx="11"/>
          </p:nvPr>
        </p:nvSpPr>
        <p:spPr>
          <a:ln/>
        </p:spPr>
        <p:txBody>
          <a:bodyPr/>
          <a:lstStyle>
            <a:lvl1pPr>
              <a:defRPr/>
            </a:lvl1pPr>
          </a:lstStyle>
          <a:p>
            <a:pPr>
              <a:defRPr/>
            </a:pPr>
            <a:fld id="{16019707-6EAD-4DC3-9A08-48F19C52BF94}"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2</a:t>
            </a:r>
          </a:p>
        </p:txBody>
      </p:sp>
      <p:sp>
        <p:nvSpPr>
          <p:cNvPr id="3" name="Rectangle 3"/>
          <p:cNvSpPr>
            <a:spLocks noGrp="1" noChangeArrowheads="1"/>
          </p:cNvSpPr>
          <p:nvPr>
            <p:ph type="sldNum" sz="quarter" idx="11"/>
          </p:nvPr>
        </p:nvSpPr>
        <p:spPr>
          <a:ln/>
        </p:spPr>
        <p:txBody>
          <a:bodyPr/>
          <a:lstStyle>
            <a:lvl1pPr>
              <a:defRPr/>
            </a:lvl1pPr>
          </a:lstStyle>
          <a:p>
            <a:pPr>
              <a:defRPr/>
            </a:pPr>
            <a:fld id="{57568219-AA29-4990-82EE-CFB78C9E48E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2</a:t>
            </a:r>
          </a:p>
        </p:txBody>
      </p:sp>
      <p:sp>
        <p:nvSpPr>
          <p:cNvPr id="6" name="Rectangle 3"/>
          <p:cNvSpPr>
            <a:spLocks noGrp="1" noChangeArrowheads="1"/>
          </p:cNvSpPr>
          <p:nvPr>
            <p:ph type="sldNum" sz="quarter" idx="11"/>
          </p:nvPr>
        </p:nvSpPr>
        <p:spPr>
          <a:ln/>
        </p:spPr>
        <p:txBody>
          <a:bodyPr/>
          <a:lstStyle>
            <a:lvl1pPr>
              <a:defRPr/>
            </a:lvl1pPr>
          </a:lstStyle>
          <a:p>
            <a:pPr>
              <a:defRPr/>
            </a:pPr>
            <a:fld id="{A5EA520B-2AF4-4634-8C76-0262DD740580}"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2</a:t>
            </a:r>
          </a:p>
        </p:txBody>
      </p:sp>
      <p:sp>
        <p:nvSpPr>
          <p:cNvPr id="6" name="Rectangle 3"/>
          <p:cNvSpPr>
            <a:spLocks noGrp="1" noChangeArrowheads="1"/>
          </p:cNvSpPr>
          <p:nvPr>
            <p:ph type="sldNum" sz="quarter" idx="11"/>
          </p:nvPr>
        </p:nvSpPr>
        <p:spPr>
          <a:ln/>
        </p:spPr>
        <p:txBody>
          <a:bodyPr/>
          <a:lstStyle>
            <a:lvl1pPr>
              <a:defRPr/>
            </a:lvl1pPr>
          </a:lstStyle>
          <a:p>
            <a:pPr>
              <a:defRPr/>
            </a:pPr>
            <a:fld id="{8E248A7F-3BAB-409F-9C33-55E9B9CD12E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cs typeface="+mn-cs"/>
              </a:defRPr>
            </a:lvl1pPr>
          </a:lstStyle>
          <a:p>
            <a:pPr>
              <a:defRPr/>
            </a:pPr>
            <a:r>
              <a:rPr lang="en-US"/>
              <a:t>Cloud Computing: Theory and Practice. Chapter 2</a:t>
            </a:r>
            <a:endParaRPr lang="en-US"/>
          </a:p>
        </p:txBody>
      </p:sp>
      <p:sp>
        <p:nvSpPr>
          <p:cNvPr id="389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cs typeface="+mn-cs"/>
              </a:defRPr>
            </a:lvl1pPr>
          </a:lstStyle>
          <a:p>
            <a:pPr>
              <a:defRPr/>
            </a:pPr>
            <a:fld id="{64DAF4F9-E1AC-403F-8A0E-FBC3869BAE26}"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l-GR"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l-GR"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l-GR">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l-GR">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l-GR">
                <a:solidFill>
                  <a:schemeClr val="accent2"/>
                </a:solidFill>
              </a:endParaRPr>
            </a:p>
          </p:txBody>
        </p:sp>
      </p:grpSp>
      <p:sp>
        <p:nvSpPr>
          <p:cNvPr id="1029" name="Rectangle 14"/>
          <p:cNvSpPr>
            <a:spLocks noGrp="1" noChangeArrowheads="1"/>
          </p:cNvSpPr>
          <p:nvPr>
            <p:ph type="title"/>
          </p:nvPr>
        </p:nvSpPr>
        <p:spPr bwMode="auto">
          <a:xfrm>
            <a:off x="457200" y="457200"/>
            <a:ext cx="82296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cs typeface="+mn-cs"/>
              </a:defRPr>
            </a:lvl1pPr>
          </a:lstStyle>
          <a:p>
            <a:pPr>
              <a:defRPr/>
            </a:pPr>
            <a:r>
              <a:rPr lang="en-US"/>
              <a:t>Dan C. Marinescu</a:t>
            </a:r>
            <a:endParaRPr lang="en-US"/>
          </a:p>
        </p:txBody>
      </p:sp>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20.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314450" y="1828800"/>
            <a:ext cx="7496175" cy="1219200"/>
          </a:xfrm>
        </p:spPr>
        <p:txBody>
          <a:bodyPr/>
          <a:lstStyle/>
          <a:p>
            <a:pPr eaLnBrk="1" hangingPunct="1"/>
            <a:r>
              <a:rPr lang="en-US" sz="3600" smtClean="0"/>
              <a:t>  </a:t>
            </a:r>
            <a:r>
              <a:rPr lang="en-US" sz="4000" smtClean="0"/>
              <a:t>Chapter 2 – Basic Concepts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57200"/>
            <a:ext cx="8229600" cy="657225"/>
          </a:xfrm>
        </p:spPr>
        <p:txBody>
          <a:bodyPr/>
          <a:lstStyle/>
          <a:p>
            <a:r>
              <a:rPr lang="en-US" sz="3200" smtClean="0"/>
              <a:t>Parallel computer architecture </a:t>
            </a:r>
          </a:p>
        </p:txBody>
      </p:sp>
      <p:sp>
        <p:nvSpPr>
          <p:cNvPr id="12291" name="Content Placeholder 2"/>
          <p:cNvSpPr>
            <a:spLocks noGrp="1"/>
          </p:cNvSpPr>
          <p:nvPr>
            <p:ph idx="1"/>
          </p:nvPr>
        </p:nvSpPr>
        <p:spPr>
          <a:xfrm>
            <a:off x="457200" y="1276350"/>
            <a:ext cx="8229600" cy="4591050"/>
          </a:xfrm>
        </p:spPr>
        <p:txBody>
          <a:bodyPr/>
          <a:lstStyle/>
          <a:p>
            <a:r>
              <a:rPr lang="en-US" sz="2000" smtClean="0"/>
              <a:t>Michael Flynn’s classification of computer architectures is based on the number of concurrent control/instruction and  data streams:</a:t>
            </a:r>
          </a:p>
          <a:p>
            <a:pPr lvl="1"/>
            <a:r>
              <a:rPr lang="en-US" sz="1800" smtClean="0"/>
              <a:t>SISD (Single Instruction Single Data) – scalar architecture with one processor/core.</a:t>
            </a:r>
          </a:p>
          <a:p>
            <a:pPr lvl="1"/>
            <a:r>
              <a:rPr lang="en-US" sz="1800" smtClean="0"/>
              <a:t>SIMD (Single Instruction, Multiple Data) - supports vector processing. When a SIMD instruction is issued, the operations on individual vector components are carried out concurrently.</a:t>
            </a:r>
          </a:p>
          <a:p>
            <a:pPr lvl="1"/>
            <a:r>
              <a:rPr lang="en-US" sz="1800" smtClean="0"/>
              <a:t>MIMD (Multiple Instructions, Multiple Data) - a system with several processors and/or cores that function asynchronously and independently;  at any time, different processors/cores may be executing different instructions on different data. We distinguish several types of systems: </a:t>
            </a:r>
          </a:p>
          <a:p>
            <a:pPr lvl="2"/>
            <a:r>
              <a:rPr lang="en-US" smtClean="0"/>
              <a:t>Uniform Memory Access (UMA).  </a:t>
            </a:r>
          </a:p>
          <a:p>
            <a:pPr lvl="2"/>
            <a:r>
              <a:rPr lang="en-US" smtClean="0"/>
              <a:t>Cache Only Memory Access (COMA). </a:t>
            </a:r>
          </a:p>
          <a:p>
            <a:pPr lvl="2"/>
            <a:r>
              <a:rPr lang="en-US" smtClean="0"/>
              <a:t>Non-Uniform Memory Access (NUMA).</a:t>
            </a:r>
          </a:p>
        </p:txBody>
      </p:sp>
      <p:sp>
        <p:nvSpPr>
          <p:cNvPr id="12292" name="Footer Placeholder 3"/>
          <p:cNvSpPr>
            <a:spLocks noGrp="1"/>
          </p:cNvSpPr>
          <p:nvPr>
            <p:ph type="ftr" sz="quarter" idx="10"/>
          </p:nvPr>
        </p:nvSpPr>
        <p:spPr>
          <a:noFill/>
        </p:spPr>
        <p:txBody>
          <a:bodyPr/>
          <a:lstStyle/>
          <a:p>
            <a:r>
              <a:rPr lang="en-US"/>
              <a:t>Cloud Computing: Theory and Practice. Chapter 2</a:t>
            </a:r>
          </a:p>
        </p:txBody>
      </p:sp>
      <p:sp>
        <p:nvSpPr>
          <p:cNvPr id="12293" name="Slide Number Placeholder 4"/>
          <p:cNvSpPr>
            <a:spLocks noGrp="1"/>
          </p:cNvSpPr>
          <p:nvPr>
            <p:ph type="sldNum" sz="quarter" idx="11"/>
          </p:nvPr>
        </p:nvSpPr>
        <p:spPr>
          <a:noFill/>
        </p:spPr>
        <p:txBody>
          <a:bodyPr/>
          <a:lstStyle/>
          <a:p>
            <a:fld id="{551F9B24-B297-458E-B088-93E752D36D81}" type="slidenum">
              <a:rPr lang="en-US" smtClean="0"/>
              <a:pPr/>
              <a:t>10</a:t>
            </a:fld>
            <a:endParaRPr lang="en-US" smtClean="0"/>
          </a:p>
        </p:txBody>
      </p:sp>
      <p:sp>
        <p:nvSpPr>
          <p:cNvPr id="1229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57200"/>
            <a:ext cx="8229600" cy="638175"/>
          </a:xfrm>
        </p:spPr>
        <p:txBody>
          <a:bodyPr/>
          <a:lstStyle/>
          <a:p>
            <a:r>
              <a:rPr lang="en-US" sz="3200" smtClean="0"/>
              <a:t>Distributed systems</a:t>
            </a:r>
          </a:p>
        </p:txBody>
      </p:sp>
      <p:sp>
        <p:nvSpPr>
          <p:cNvPr id="13315" name="Content Placeholder 2"/>
          <p:cNvSpPr>
            <a:spLocks noGrp="1"/>
          </p:cNvSpPr>
          <p:nvPr>
            <p:ph idx="1"/>
          </p:nvPr>
        </p:nvSpPr>
        <p:spPr>
          <a:xfrm>
            <a:off x="457200" y="1304925"/>
            <a:ext cx="8458200" cy="4562475"/>
          </a:xfrm>
        </p:spPr>
        <p:txBody>
          <a:bodyPr/>
          <a:lstStyle/>
          <a:p>
            <a:r>
              <a:rPr lang="en-US" sz="2000" smtClean="0"/>
              <a:t>Collection of autonomous computers, connected through a network and distribution software called middleware which enables computers to coordinate their activities and to share system resources. </a:t>
            </a:r>
          </a:p>
          <a:p>
            <a:r>
              <a:rPr lang="en-US" sz="2000" smtClean="0"/>
              <a:t>Characteristics:</a:t>
            </a:r>
          </a:p>
          <a:p>
            <a:pPr lvl="1"/>
            <a:r>
              <a:rPr lang="en-US" sz="1800" smtClean="0"/>
              <a:t>The users perceive the  system as a single, integrated computing facility. </a:t>
            </a:r>
          </a:p>
          <a:p>
            <a:pPr lvl="1"/>
            <a:r>
              <a:rPr lang="en-US" sz="1800" smtClean="0"/>
              <a:t>The components are autonomous. </a:t>
            </a:r>
          </a:p>
          <a:p>
            <a:pPr lvl="1"/>
            <a:r>
              <a:rPr lang="en-US" sz="1800" smtClean="0"/>
              <a:t>Scheduling and other resource management and security policies are implemented by each system. </a:t>
            </a:r>
          </a:p>
          <a:p>
            <a:pPr lvl="1"/>
            <a:r>
              <a:rPr lang="en-US" sz="1800" smtClean="0"/>
              <a:t>There are multiple points of control and multiple points of failure. </a:t>
            </a:r>
          </a:p>
          <a:p>
            <a:pPr lvl="1"/>
            <a:r>
              <a:rPr lang="en-US" sz="1800" smtClean="0"/>
              <a:t>The resources may not be accessible at all times. </a:t>
            </a:r>
          </a:p>
          <a:p>
            <a:pPr lvl="1"/>
            <a:r>
              <a:rPr lang="en-US" sz="1800" smtClean="0"/>
              <a:t>Can be scaled by adding additional resources.</a:t>
            </a:r>
          </a:p>
          <a:p>
            <a:pPr lvl="1"/>
            <a:r>
              <a:rPr lang="en-US" sz="1800" smtClean="0"/>
              <a:t> Can be designed to maintain availability even at low levels of hardware/software/network reliability.</a:t>
            </a:r>
          </a:p>
        </p:txBody>
      </p:sp>
      <p:sp>
        <p:nvSpPr>
          <p:cNvPr id="13316" name="Footer Placeholder 3"/>
          <p:cNvSpPr>
            <a:spLocks noGrp="1"/>
          </p:cNvSpPr>
          <p:nvPr>
            <p:ph type="ftr" sz="quarter" idx="10"/>
          </p:nvPr>
        </p:nvSpPr>
        <p:spPr>
          <a:noFill/>
        </p:spPr>
        <p:txBody>
          <a:bodyPr/>
          <a:lstStyle/>
          <a:p>
            <a:r>
              <a:rPr lang="en-US"/>
              <a:t>Cloud Computing: Theory and Practice. Chapter 2</a:t>
            </a:r>
          </a:p>
        </p:txBody>
      </p:sp>
      <p:sp>
        <p:nvSpPr>
          <p:cNvPr id="13317" name="Slide Number Placeholder 4"/>
          <p:cNvSpPr>
            <a:spLocks noGrp="1"/>
          </p:cNvSpPr>
          <p:nvPr>
            <p:ph type="sldNum" sz="quarter" idx="11"/>
          </p:nvPr>
        </p:nvSpPr>
        <p:spPr>
          <a:noFill/>
        </p:spPr>
        <p:txBody>
          <a:bodyPr/>
          <a:lstStyle/>
          <a:p>
            <a:fld id="{B145FE45-8F71-482B-B7F6-2926E0F55C67}" type="slidenum">
              <a:rPr lang="en-US" smtClean="0"/>
              <a:pPr/>
              <a:t>11</a:t>
            </a:fld>
            <a:endParaRPr lang="en-US" smtClean="0"/>
          </a:p>
        </p:txBody>
      </p:sp>
      <p:sp>
        <p:nvSpPr>
          <p:cNvPr id="1331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57200"/>
            <a:ext cx="8229600" cy="466725"/>
          </a:xfrm>
        </p:spPr>
        <p:txBody>
          <a:bodyPr/>
          <a:lstStyle/>
          <a:p>
            <a:r>
              <a:rPr lang="en-US" sz="3200" smtClean="0"/>
              <a:t>Desirable properties of a distributed system</a:t>
            </a:r>
          </a:p>
        </p:txBody>
      </p:sp>
      <p:sp>
        <p:nvSpPr>
          <p:cNvPr id="14339" name="Content Placeholder 2"/>
          <p:cNvSpPr>
            <a:spLocks noGrp="1"/>
          </p:cNvSpPr>
          <p:nvPr>
            <p:ph idx="1"/>
          </p:nvPr>
        </p:nvSpPr>
        <p:spPr>
          <a:xfrm>
            <a:off x="257175" y="1104900"/>
            <a:ext cx="8724900" cy="5210175"/>
          </a:xfrm>
        </p:spPr>
        <p:txBody>
          <a:bodyPr/>
          <a:lstStyle/>
          <a:p>
            <a:r>
              <a:rPr lang="en-US" sz="2000" smtClean="0"/>
              <a:t>Access transparency - local and remote information objects are accessed using identical operations.</a:t>
            </a:r>
          </a:p>
          <a:p>
            <a:r>
              <a:rPr lang="en-US" sz="2000" smtClean="0"/>
              <a:t>Location transparency - information objects are accessed without knowledge of their location.</a:t>
            </a:r>
          </a:p>
          <a:p>
            <a:r>
              <a:rPr lang="en-US" sz="2000" smtClean="0"/>
              <a:t>Concurrency transparency - several  processes run concurrently using shared information objects without interference among them.</a:t>
            </a:r>
          </a:p>
          <a:p>
            <a:r>
              <a:rPr lang="en-US" sz="2000" smtClean="0"/>
              <a:t>Replication transparency - multiple instances of information objects increase reliability without the knowledge of users or applications.</a:t>
            </a:r>
          </a:p>
          <a:p>
            <a:r>
              <a:rPr lang="en-US" sz="2000" smtClean="0"/>
              <a:t>Failure transparency - the concealment of faults.</a:t>
            </a:r>
          </a:p>
          <a:p>
            <a:r>
              <a:rPr lang="en-US" sz="2000" smtClean="0"/>
              <a:t>Migration transparency - the information objects in the system are moved without affecting the operation performed on them.</a:t>
            </a:r>
          </a:p>
          <a:p>
            <a:r>
              <a:rPr lang="en-US" sz="2000" smtClean="0"/>
              <a:t>Performance transparency - the system can be reconfigured based on the load and quality of service requirements.</a:t>
            </a:r>
          </a:p>
          <a:p>
            <a:r>
              <a:rPr lang="en-US" sz="2000" smtClean="0"/>
              <a:t>Scaling transparency - the system and the applications can scale without a change in the system structure and without affecting the applications.</a:t>
            </a:r>
          </a:p>
          <a:p>
            <a:endParaRPr lang="en-US" sz="2000" smtClean="0"/>
          </a:p>
        </p:txBody>
      </p:sp>
      <p:sp>
        <p:nvSpPr>
          <p:cNvPr id="14340" name="Footer Placeholder 3"/>
          <p:cNvSpPr>
            <a:spLocks noGrp="1"/>
          </p:cNvSpPr>
          <p:nvPr>
            <p:ph type="ftr" sz="quarter" idx="10"/>
          </p:nvPr>
        </p:nvSpPr>
        <p:spPr>
          <a:noFill/>
        </p:spPr>
        <p:txBody>
          <a:bodyPr/>
          <a:lstStyle/>
          <a:p>
            <a:r>
              <a:rPr lang="en-US"/>
              <a:t>Cloud Computing: Theory and Practice. Chapter 2</a:t>
            </a:r>
          </a:p>
        </p:txBody>
      </p:sp>
      <p:sp>
        <p:nvSpPr>
          <p:cNvPr id="14341" name="Slide Number Placeholder 4"/>
          <p:cNvSpPr>
            <a:spLocks noGrp="1"/>
          </p:cNvSpPr>
          <p:nvPr>
            <p:ph type="sldNum" sz="quarter" idx="11"/>
          </p:nvPr>
        </p:nvSpPr>
        <p:spPr>
          <a:noFill/>
        </p:spPr>
        <p:txBody>
          <a:bodyPr/>
          <a:lstStyle/>
          <a:p>
            <a:fld id="{1E5C6194-45CE-4FD9-817F-A66B2337848B}" type="slidenum">
              <a:rPr lang="en-US" smtClean="0"/>
              <a:pPr/>
              <a:t>12</a:t>
            </a:fld>
            <a:endParaRPr lang="en-US" smtClean="0"/>
          </a:p>
        </p:txBody>
      </p:sp>
      <p:sp>
        <p:nvSpPr>
          <p:cNvPr id="1434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57200"/>
            <a:ext cx="8229600" cy="657225"/>
          </a:xfrm>
        </p:spPr>
        <p:txBody>
          <a:bodyPr/>
          <a:lstStyle/>
          <a:p>
            <a:r>
              <a:rPr lang="en-US" sz="3200" smtClean="0"/>
              <a:t>Processes, threads, events</a:t>
            </a:r>
          </a:p>
        </p:txBody>
      </p:sp>
      <p:sp>
        <p:nvSpPr>
          <p:cNvPr id="15363" name="Content Placeholder 2"/>
          <p:cNvSpPr>
            <a:spLocks noGrp="1"/>
          </p:cNvSpPr>
          <p:nvPr>
            <p:ph idx="1"/>
          </p:nvPr>
        </p:nvSpPr>
        <p:spPr>
          <a:xfrm>
            <a:off x="457200" y="1257300"/>
            <a:ext cx="8229600" cy="4781550"/>
          </a:xfrm>
        </p:spPr>
        <p:txBody>
          <a:bodyPr/>
          <a:lstStyle/>
          <a:p>
            <a:r>
              <a:rPr lang="en-US" sz="2000" smtClean="0"/>
              <a:t>Dispatchable units of work:</a:t>
            </a:r>
          </a:p>
          <a:p>
            <a:pPr lvl="1"/>
            <a:r>
              <a:rPr lang="en-US" sz="1800" u="sng" smtClean="0"/>
              <a:t>Process</a:t>
            </a:r>
            <a:r>
              <a:rPr lang="en-US" sz="1800" smtClean="0"/>
              <a:t> </a:t>
            </a:r>
            <a:r>
              <a:rPr lang="en-US" sz="1800" smtClean="0">
                <a:sym typeface="Wingdings" pitchFamily="2" charset="2"/>
              </a:rPr>
              <a:t></a:t>
            </a:r>
            <a:r>
              <a:rPr lang="en-US" sz="1800" smtClean="0"/>
              <a:t> a program in execution.</a:t>
            </a:r>
          </a:p>
          <a:p>
            <a:pPr lvl="1"/>
            <a:r>
              <a:rPr lang="en-US" sz="1800" u="sng" smtClean="0"/>
              <a:t>Thread</a:t>
            </a:r>
            <a:r>
              <a:rPr lang="en-US" sz="1800" smtClean="0"/>
              <a:t> </a:t>
            </a:r>
            <a:r>
              <a:rPr lang="en-US" sz="1800" smtClean="0">
                <a:sym typeface="Wingdings" pitchFamily="2" charset="2"/>
              </a:rPr>
              <a:t> </a:t>
            </a:r>
            <a:r>
              <a:rPr lang="en-US" sz="1800" smtClean="0"/>
              <a:t> a light-weight process. </a:t>
            </a:r>
          </a:p>
          <a:p>
            <a:r>
              <a:rPr lang="en-US" sz="2000" u="sng" smtClean="0"/>
              <a:t>State of a process/thread </a:t>
            </a:r>
            <a:r>
              <a:rPr lang="en-US" sz="2000" smtClean="0">
                <a:sym typeface="Wingdings" pitchFamily="2" charset="2"/>
              </a:rPr>
              <a:t> the ensemble of information we need to restart a process/thread after it was suspended. </a:t>
            </a:r>
          </a:p>
          <a:p>
            <a:r>
              <a:rPr lang="en-US" sz="2000" u="sng" smtClean="0">
                <a:sym typeface="Wingdings" pitchFamily="2" charset="2"/>
              </a:rPr>
              <a:t>Event</a:t>
            </a:r>
            <a:r>
              <a:rPr lang="en-US" sz="2000" smtClean="0">
                <a:sym typeface="Wingdings" pitchFamily="2" charset="2"/>
              </a:rPr>
              <a:t>  is a change of state of a process.</a:t>
            </a:r>
          </a:p>
          <a:p>
            <a:pPr lvl="1"/>
            <a:r>
              <a:rPr lang="en-US" sz="1800" smtClean="0">
                <a:sym typeface="Wingdings" pitchFamily="2" charset="2"/>
              </a:rPr>
              <a:t>Local events.</a:t>
            </a:r>
          </a:p>
          <a:p>
            <a:pPr lvl="1"/>
            <a:r>
              <a:rPr lang="en-US" sz="1800" smtClean="0">
                <a:sym typeface="Wingdings" pitchFamily="2" charset="2"/>
              </a:rPr>
              <a:t>Communication events.</a:t>
            </a:r>
          </a:p>
          <a:p>
            <a:r>
              <a:rPr lang="en-US" sz="2000" u="sng" smtClean="0"/>
              <a:t>Process group </a:t>
            </a:r>
            <a:r>
              <a:rPr lang="en-US" sz="2000" smtClean="0">
                <a:sym typeface="Wingdings" pitchFamily="2" charset="2"/>
              </a:rPr>
              <a:t> </a:t>
            </a:r>
            <a:r>
              <a:rPr lang="en-US" sz="2000" smtClean="0"/>
              <a:t> a collection of cooperating processes;  the processes work in concert and communicate with one another in order to reach a common goal.</a:t>
            </a:r>
          </a:p>
          <a:p>
            <a:r>
              <a:rPr lang="en-US" sz="2000" smtClean="0"/>
              <a:t>The </a:t>
            </a:r>
            <a:r>
              <a:rPr lang="en-US" sz="2000" u="sng" smtClean="0"/>
              <a:t>global state of a distributed system</a:t>
            </a:r>
            <a:r>
              <a:rPr lang="en-US" sz="2000" smtClean="0"/>
              <a:t> consisting of several processes and communication channels is the union of the states of the individual processes and channels</a:t>
            </a:r>
          </a:p>
        </p:txBody>
      </p:sp>
      <p:sp>
        <p:nvSpPr>
          <p:cNvPr id="15364" name="Footer Placeholder 3"/>
          <p:cNvSpPr>
            <a:spLocks noGrp="1"/>
          </p:cNvSpPr>
          <p:nvPr>
            <p:ph type="ftr" sz="quarter" idx="10"/>
          </p:nvPr>
        </p:nvSpPr>
        <p:spPr>
          <a:noFill/>
        </p:spPr>
        <p:txBody>
          <a:bodyPr/>
          <a:lstStyle/>
          <a:p>
            <a:r>
              <a:rPr lang="en-US"/>
              <a:t>Cloud Computing: Theory and Practice. Chapter 2</a:t>
            </a:r>
          </a:p>
        </p:txBody>
      </p:sp>
      <p:sp>
        <p:nvSpPr>
          <p:cNvPr id="15365" name="Slide Number Placeholder 4"/>
          <p:cNvSpPr>
            <a:spLocks noGrp="1"/>
          </p:cNvSpPr>
          <p:nvPr>
            <p:ph type="sldNum" sz="quarter" idx="11"/>
          </p:nvPr>
        </p:nvSpPr>
        <p:spPr>
          <a:noFill/>
        </p:spPr>
        <p:txBody>
          <a:bodyPr/>
          <a:lstStyle/>
          <a:p>
            <a:fld id="{213802E9-AE74-4C0D-BCFD-B800A1BE81C5}" type="slidenum">
              <a:rPr lang="en-US" smtClean="0"/>
              <a:pPr/>
              <a:t>13</a:t>
            </a:fld>
            <a:endParaRPr lang="en-US" smtClean="0"/>
          </a:p>
        </p:txBody>
      </p:sp>
      <p:sp>
        <p:nvSpPr>
          <p:cNvPr id="1536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200" smtClean="0"/>
              <a:t>Messages and communication channels</a:t>
            </a:r>
          </a:p>
        </p:txBody>
      </p:sp>
      <p:sp>
        <p:nvSpPr>
          <p:cNvPr id="16387" name="Content Placeholder 2"/>
          <p:cNvSpPr>
            <a:spLocks noGrp="1"/>
          </p:cNvSpPr>
          <p:nvPr>
            <p:ph idx="1"/>
          </p:nvPr>
        </p:nvSpPr>
        <p:spPr>
          <a:xfrm>
            <a:off x="457200" y="1514475"/>
            <a:ext cx="8229600" cy="4352925"/>
          </a:xfrm>
        </p:spPr>
        <p:txBody>
          <a:bodyPr/>
          <a:lstStyle/>
          <a:p>
            <a:r>
              <a:rPr lang="en-US" sz="2000" u="sng" smtClean="0"/>
              <a:t>Message</a:t>
            </a:r>
            <a:r>
              <a:rPr lang="en-US" sz="2000" smtClean="0"/>
              <a:t> </a:t>
            </a:r>
            <a:r>
              <a:rPr lang="en-US" sz="2000" smtClean="0">
                <a:sym typeface="Wingdings" pitchFamily="2" charset="2"/>
              </a:rPr>
              <a:t> </a:t>
            </a:r>
            <a:r>
              <a:rPr lang="en-US" sz="2000" smtClean="0"/>
              <a:t>a structured unit of information.</a:t>
            </a:r>
          </a:p>
          <a:p>
            <a:r>
              <a:rPr lang="en-US" sz="2000" u="sng" smtClean="0"/>
              <a:t>Communication channel </a:t>
            </a:r>
            <a:r>
              <a:rPr lang="en-US" sz="2000" smtClean="0">
                <a:sym typeface="Wingdings" pitchFamily="2" charset="2"/>
              </a:rPr>
              <a:t> </a:t>
            </a:r>
            <a:r>
              <a:rPr lang="en-US" sz="2000" smtClean="0"/>
              <a:t> provides the means for processes or threads to communicate with one another and coordinate their actions by exchanging messages. Communication is done only by means of </a:t>
            </a:r>
            <a:r>
              <a:rPr lang="en-US" sz="2000" i="1" smtClean="0"/>
              <a:t>send(m) </a:t>
            </a:r>
            <a:r>
              <a:rPr lang="en-US" sz="2000" smtClean="0"/>
              <a:t>and </a:t>
            </a:r>
            <a:r>
              <a:rPr lang="en-US" sz="2000" i="1" smtClean="0"/>
              <a:t>receive(m) </a:t>
            </a:r>
            <a:r>
              <a:rPr lang="en-US" sz="2000" smtClean="0"/>
              <a:t>communication events, where </a:t>
            </a:r>
            <a:r>
              <a:rPr lang="en-US" sz="2000" i="1" smtClean="0"/>
              <a:t>m</a:t>
            </a:r>
            <a:r>
              <a:rPr lang="en-US" sz="2000" smtClean="0"/>
              <a:t> is a message.</a:t>
            </a:r>
          </a:p>
          <a:p>
            <a:r>
              <a:rPr lang="en-US" sz="2000" smtClean="0"/>
              <a:t>The </a:t>
            </a:r>
            <a:r>
              <a:rPr lang="en-US" sz="2000" u="sng" smtClean="0"/>
              <a:t>state of a communication channel </a:t>
            </a:r>
            <a:r>
              <a:rPr lang="en-US" sz="2000" smtClean="0"/>
              <a:t>: given two processes </a:t>
            </a:r>
            <a:r>
              <a:rPr lang="en-US" sz="2000" i="1" smtClean="0"/>
              <a:t>p</a:t>
            </a:r>
            <a:r>
              <a:rPr lang="en-US" sz="2000" i="1" baseline="-25000" smtClean="0"/>
              <a:t>i</a:t>
            </a:r>
            <a:r>
              <a:rPr lang="en-US" sz="2000" smtClean="0"/>
              <a:t> and </a:t>
            </a:r>
            <a:r>
              <a:rPr lang="en-US" sz="2000" i="1" smtClean="0"/>
              <a:t>p</a:t>
            </a:r>
            <a:r>
              <a:rPr lang="en-US" sz="2000" i="1" baseline="-25000" smtClean="0"/>
              <a:t>j</a:t>
            </a:r>
            <a:r>
              <a:rPr lang="en-US" sz="2000" smtClean="0"/>
              <a:t>, the state of the channel  </a:t>
            </a:r>
            <a:r>
              <a:rPr lang="el-GR" sz="2000" i="1" smtClean="0"/>
              <a:t>ξ</a:t>
            </a:r>
            <a:r>
              <a:rPr lang="en-US" sz="2000" i="1" baseline="-25000" smtClean="0"/>
              <a:t>i,j</a:t>
            </a:r>
            <a:r>
              <a:rPr lang="en-US" sz="2000" smtClean="0"/>
              <a:t>, from </a:t>
            </a:r>
            <a:r>
              <a:rPr lang="en-US" sz="2000" i="1" smtClean="0"/>
              <a:t>p</a:t>
            </a:r>
            <a:r>
              <a:rPr lang="en-US" sz="2000" i="1" baseline="-25000" smtClean="0"/>
              <a:t>i</a:t>
            </a:r>
            <a:r>
              <a:rPr lang="en-US" sz="2000" baseline="-25000" smtClean="0"/>
              <a:t> </a:t>
            </a:r>
            <a:r>
              <a:rPr lang="en-US" sz="2000" smtClean="0"/>
              <a:t>to </a:t>
            </a:r>
            <a:r>
              <a:rPr lang="en-US" sz="2000" i="1" smtClean="0"/>
              <a:t>p</a:t>
            </a:r>
            <a:r>
              <a:rPr lang="en-US" sz="2000" i="1" baseline="-25000" smtClean="0"/>
              <a:t>j</a:t>
            </a:r>
            <a:r>
              <a:rPr lang="en-US" sz="2000" baseline="-25000" smtClean="0"/>
              <a:t> </a:t>
            </a:r>
            <a:r>
              <a:rPr lang="en-US" sz="2000" smtClean="0"/>
              <a:t>consists of messages sent by </a:t>
            </a:r>
            <a:r>
              <a:rPr lang="en-US" sz="2000" i="1" smtClean="0"/>
              <a:t>p</a:t>
            </a:r>
            <a:r>
              <a:rPr lang="en-US" sz="2000" i="1" baseline="-25000" smtClean="0"/>
              <a:t>i</a:t>
            </a:r>
            <a:r>
              <a:rPr lang="en-US" sz="2000" baseline="-25000" smtClean="0"/>
              <a:t>  </a:t>
            </a:r>
            <a:r>
              <a:rPr lang="en-US" sz="2000" smtClean="0"/>
              <a:t>but not yet received by </a:t>
            </a:r>
            <a:r>
              <a:rPr lang="en-US" sz="2000" i="1" smtClean="0"/>
              <a:t>p</a:t>
            </a:r>
            <a:r>
              <a:rPr lang="en-US" sz="2000" i="1" baseline="-25000" smtClean="0"/>
              <a:t>j</a:t>
            </a:r>
            <a:r>
              <a:rPr lang="en-US" sz="2000" smtClean="0"/>
              <a:t>.</a:t>
            </a:r>
          </a:p>
          <a:p>
            <a:r>
              <a:rPr lang="en-US" sz="2000" smtClean="0"/>
              <a:t>Protocol </a:t>
            </a:r>
            <a:r>
              <a:rPr lang="en-US" sz="2000" smtClean="0">
                <a:sym typeface="Wingdings" pitchFamily="2" charset="2"/>
              </a:rPr>
              <a:t></a:t>
            </a:r>
            <a:r>
              <a:rPr lang="en-US" sz="2000" smtClean="0"/>
              <a:t> a finite set of messages exchanged among processes to help them coordinate their actions.</a:t>
            </a:r>
          </a:p>
          <a:p>
            <a:pPr>
              <a:buFont typeface="Wingdings" pitchFamily="2" charset="2"/>
              <a:buNone/>
            </a:pPr>
            <a:endParaRPr lang="en-US" sz="2000" smtClean="0"/>
          </a:p>
        </p:txBody>
      </p:sp>
      <p:sp>
        <p:nvSpPr>
          <p:cNvPr id="16388" name="Footer Placeholder 3"/>
          <p:cNvSpPr>
            <a:spLocks noGrp="1"/>
          </p:cNvSpPr>
          <p:nvPr>
            <p:ph type="ftr" sz="quarter" idx="10"/>
          </p:nvPr>
        </p:nvSpPr>
        <p:spPr>
          <a:noFill/>
        </p:spPr>
        <p:txBody>
          <a:bodyPr/>
          <a:lstStyle/>
          <a:p>
            <a:r>
              <a:rPr lang="en-US"/>
              <a:t>Cloud Computing: Theory and Practice. Chapter 2</a:t>
            </a:r>
          </a:p>
        </p:txBody>
      </p:sp>
      <p:sp>
        <p:nvSpPr>
          <p:cNvPr id="16389" name="Slide Number Placeholder 4"/>
          <p:cNvSpPr>
            <a:spLocks noGrp="1"/>
          </p:cNvSpPr>
          <p:nvPr>
            <p:ph type="sldNum" sz="quarter" idx="11"/>
          </p:nvPr>
        </p:nvSpPr>
        <p:spPr>
          <a:noFill/>
        </p:spPr>
        <p:txBody>
          <a:bodyPr/>
          <a:lstStyle/>
          <a:p>
            <a:fld id="{9F393F2F-6232-471A-A74C-F4277B34C80E}" type="slidenum">
              <a:rPr lang="en-US" smtClean="0"/>
              <a:pPr/>
              <a:t>14</a:t>
            </a:fld>
            <a:endParaRPr lang="en-US" smtClean="0"/>
          </a:p>
        </p:txBody>
      </p:sp>
      <p:sp>
        <p:nvSpPr>
          <p:cNvPr id="1639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85750" y="609600"/>
            <a:ext cx="4162425" cy="5562600"/>
          </a:xfrm>
        </p:spPr>
        <p:txBody>
          <a:bodyPr/>
          <a:lstStyle/>
          <a:p>
            <a:pPr marL="0" indent="0">
              <a:buFont typeface="Wingdings" pitchFamily="2" charset="2"/>
              <a:buNone/>
              <a:defRPr/>
            </a:pPr>
            <a:r>
              <a:rPr lang="en-US" sz="1800" u="sng" dirty="0"/>
              <a:t>Space-time diagrams </a:t>
            </a:r>
            <a:r>
              <a:rPr lang="en-US" sz="1800" dirty="0"/>
              <a:t>display local and communication events during a process lifetime. Local events are small black circles. Communication events in different processes are connected by lines </a:t>
            </a:r>
            <a:r>
              <a:rPr lang="en-US" sz="1800" dirty="0" smtClean="0"/>
              <a:t>from the send </a:t>
            </a:r>
            <a:r>
              <a:rPr lang="en-US" sz="1800" dirty="0"/>
              <a:t>event and </a:t>
            </a:r>
            <a:r>
              <a:rPr lang="en-US" sz="1800" dirty="0" smtClean="0"/>
              <a:t>to the receive </a:t>
            </a:r>
            <a:r>
              <a:rPr lang="en-US" sz="1800" dirty="0"/>
              <a:t>event.  </a:t>
            </a:r>
            <a:endParaRPr lang="en-US" sz="1800" dirty="0" smtClean="0"/>
          </a:p>
          <a:p>
            <a:pPr>
              <a:buFont typeface="Wingdings" pitchFamily="2" charset="2"/>
              <a:buAutoNum type="alphaLcParenBoth"/>
              <a:defRPr/>
            </a:pPr>
            <a:r>
              <a:rPr lang="en-US" sz="1800" dirty="0" smtClean="0"/>
              <a:t>All </a:t>
            </a:r>
            <a:r>
              <a:rPr lang="en-US" sz="1800" dirty="0"/>
              <a:t>events </a:t>
            </a:r>
            <a:r>
              <a:rPr lang="en-US" sz="1800" dirty="0" smtClean="0"/>
              <a:t>in </a:t>
            </a:r>
            <a:r>
              <a:rPr lang="en-US" sz="1800" dirty="0"/>
              <a:t>process </a:t>
            </a:r>
            <a:r>
              <a:rPr lang="en-US" sz="1800" i="1" dirty="0" smtClean="0"/>
              <a:t>p</a:t>
            </a:r>
            <a:r>
              <a:rPr lang="en-US" sz="1800" baseline="-25000" dirty="0" smtClean="0"/>
              <a:t>1 </a:t>
            </a:r>
            <a:r>
              <a:rPr lang="en-US" sz="1800" dirty="0" smtClean="0"/>
              <a:t>are </a:t>
            </a:r>
            <a:r>
              <a:rPr lang="en-US" sz="1800" dirty="0"/>
              <a:t>local; the process is in state </a:t>
            </a:r>
            <a:r>
              <a:rPr lang="el-GR" sz="1800" i="1" dirty="0" smtClean="0"/>
              <a:t>σ</a:t>
            </a:r>
            <a:r>
              <a:rPr lang="en-US" sz="1800" baseline="-25000" dirty="0" smtClean="0"/>
              <a:t>1</a:t>
            </a:r>
            <a:r>
              <a:rPr lang="en-US" sz="1800" dirty="0" smtClean="0"/>
              <a:t>  immediately </a:t>
            </a:r>
            <a:r>
              <a:rPr lang="en-US" sz="1800" dirty="0"/>
              <a:t>after the occurrence of event </a:t>
            </a:r>
            <a:r>
              <a:rPr lang="en-US" sz="1800" i="1" dirty="0"/>
              <a:t>e</a:t>
            </a:r>
            <a:r>
              <a:rPr lang="en-US" sz="1800" baseline="-25000" dirty="0"/>
              <a:t>1</a:t>
            </a:r>
            <a:r>
              <a:rPr lang="en-US" sz="1800" baseline="30000" dirty="0"/>
              <a:t>1</a:t>
            </a:r>
            <a:r>
              <a:rPr lang="en-US" sz="1800" dirty="0" smtClean="0"/>
              <a:t> </a:t>
            </a:r>
            <a:r>
              <a:rPr lang="en-US" sz="1800" dirty="0"/>
              <a:t>and remains in that state until the occurrence of </a:t>
            </a:r>
            <a:r>
              <a:rPr lang="en-US" sz="1800" dirty="0" smtClean="0"/>
              <a:t>event </a:t>
            </a:r>
            <a:r>
              <a:rPr lang="en-US" sz="1800" i="1" dirty="0" smtClean="0"/>
              <a:t>e</a:t>
            </a:r>
            <a:r>
              <a:rPr lang="en-US" sz="1800" baseline="30000" dirty="0" smtClean="0"/>
              <a:t>1</a:t>
            </a:r>
            <a:r>
              <a:rPr lang="en-US" sz="1800" baseline="-25000" dirty="0" smtClean="0"/>
              <a:t>2</a:t>
            </a:r>
            <a:r>
              <a:rPr lang="en-US" sz="1800" dirty="0" smtClean="0"/>
              <a:t> .</a:t>
            </a:r>
          </a:p>
          <a:p>
            <a:pPr>
              <a:buFont typeface="Wingdings" pitchFamily="2" charset="2"/>
              <a:buAutoNum type="alphaLcParenBoth"/>
              <a:defRPr/>
            </a:pPr>
            <a:r>
              <a:rPr lang="en-US" sz="1800" dirty="0" smtClean="0"/>
              <a:t>Two processes </a:t>
            </a:r>
            <a:r>
              <a:rPr lang="en-US" sz="1800" i="1" dirty="0"/>
              <a:t>p</a:t>
            </a:r>
            <a:r>
              <a:rPr lang="en-US" sz="1800" baseline="-25000" dirty="0"/>
              <a:t>1</a:t>
            </a:r>
            <a:r>
              <a:rPr lang="en-US" sz="1800" dirty="0" smtClean="0"/>
              <a:t> and </a:t>
            </a:r>
            <a:r>
              <a:rPr lang="en-US" sz="1800" i="1" dirty="0" smtClean="0"/>
              <a:t>p</a:t>
            </a:r>
            <a:r>
              <a:rPr lang="en-US" sz="1800" baseline="-25000" dirty="0" smtClean="0"/>
              <a:t>2</a:t>
            </a:r>
            <a:r>
              <a:rPr lang="en-US" sz="1800" dirty="0" smtClean="0"/>
              <a:t>; event </a:t>
            </a:r>
            <a:r>
              <a:rPr lang="en-US" sz="1800" i="1" dirty="0" smtClean="0"/>
              <a:t>e</a:t>
            </a:r>
            <a:r>
              <a:rPr lang="en-US" sz="1800" baseline="-25000" dirty="0" smtClean="0"/>
              <a:t>1</a:t>
            </a:r>
            <a:r>
              <a:rPr lang="en-US" sz="1800" baseline="30000" dirty="0" smtClean="0"/>
              <a:t>2</a:t>
            </a:r>
            <a:r>
              <a:rPr lang="en-US" sz="1800" dirty="0" smtClean="0"/>
              <a:t> is </a:t>
            </a:r>
            <a:r>
              <a:rPr lang="en-US" sz="1800" dirty="0"/>
              <a:t>a communication event, </a:t>
            </a:r>
            <a:r>
              <a:rPr lang="en-US" sz="1800" i="1" dirty="0"/>
              <a:t>p</a:t>
            </a:r>
            <a:r>
              <a:rPr lang="en-US" sz="1800" baseline="-25000" dirty="0"/>
              <a:t>1 </a:t>
            </a:r>
            <a:r>
              <a:rPr lang="en-US" sz="1800" dirty="0" smtClean="0"/>
              <a:t>sends </a:t>
            </a:r>
            <a:r>
              <a:rPr lang="en-US" sz="1800" dirty="0"/>
              <a:t>a message to </a:t>
            </a:r>
            <a:r>
              <a:rPr lang="en-US" sz="1800" i="1" dirty="0" smtClean="0"/>
              <a:t>p</a:t>
            </a:r>
            <a:r>
              <a:rPr lang="en-US" sz="1800" baseline="-25000" dirty="0" smtClean="0"/>
              <a:t>2 </a:t>
            </a:r>
            <a:r>
              <a:rPr lang="en-US" sz="1800" dirty="0" smtClean="0"/>
              <a:t>; </a:t>
            </a:r>
            <a:r>
              <a:rPr lang="en-US" sz="1800" i="1" dirty="0" smtClean="0"/>
              <a:t>e</a:t>
            </a:r>
            <a:r>
              <a:rPr lang="en-US" sz="1800" baseline="-25000" dirty="0" smtClean="0"/>
              <a:t>2</a:t>
            </a:r>
            <a:r>
              <a:rPr lang="en-US" sz="1800" baseline="30000" dirty="0" smtClean="0"/>
              <a:t>3 </a:t>
            </a:r>
            <a:r>
              <a:rPr lang="en-US" sz="1800" dirty="0" smtClean="0"/>
              <a:t>is </a:t>
            </a:r>
            <a:r>
              <a:rPr lang="en-US" sz="1800" dirty="0"/>
              <a:t>a communication event, process </a:t>
            </a:r>
            <a:r>
              <a:rPr lang="en-US" sz="1800" i="1" dirty="0"/>
              <a:t>p</a:t>
            </a:r>
            <a:r>
              <a:rPr lang="en-US" sz="1800" baseline="-25000" dirty="0"/>
              <a:t>2</a:t>
            </a:r>
            <a:r>
              <a:rPr lang="en-US" sz="1800" dirty="0" smtClean="0"/>
              <a:t> </a:t>
            </a:r>
            <a:r>
              <a:rPr lang="en-US" sz="1800" dirty="0"/>
              <a:t>receives the message sent by </a:t>
            </a:r>
            <a:r>
              <a:rPr lang="en-US" sz="1800" i="1" dirty="0" smtClean="0"/>
              <a:t>p</a:t>
            </a:r>
            <a:r>
              <a:rPr lang="en-US" sz="1800" baseline="-25000" dirty="0" smtClean="0"/>
              <a:t>1</a:t>
            </a:r>
            <a:r>
              <a:rPr lang="en-US" sz="1800" dirty="0" smtClean="0"/>
              <a:t>.</a:t>
            </a:r>
          </a:p>
          <a:p>
            <a:pPr>
              <a:buFont typeface="Wingdings" pitchFamily="2" charset="2"/>
              <a:buAutoNum type="alphaLcParenBoth"/>
              <a:defRPr/>
            </a:pPr>
            <a:r>
              <a:rPr lang="en-US" sz="1800" dirty="0" smtClean="0"/>
              <a:t>Three </a:t>
            </a:r>
            <a:r>
              <a:rPr lang="en-US" sz="1800" dirty="0"/>
              <a:t>processes interact by means of communication events.</a:t>
            </a:r>
          </a:p>
        </p:txBody>
      </p:sp>
      <p:sp>
        <p:nvSpPr>
          <p:cNvPr id="17411" name="Footer Placeholder 3"/>
          <p:cNvSpPr>
            <a:spLocks noGrp="1"/>
          </p:cNvSpPr>
          <p:nvPr>
            <p:ph type="ftr" sz="quarter" idx="10"/>
          </p:nvPr>
        </p:nvSpPr>
        <p:spPr>
          <a:noFill/>
        </p:spPr>
        <p:txBody>
          <a:bodyPr/>
          <a:lstStyle/>
          <a:p>
            <a:r>
              <a:rPr lang="en-US"/>
              <a:t>Cloud Computing: Theory and Practice. Chapter 2</a:t>
            </a:r>
          </a:p>
        </p:txBody>
      </p:sp>
      <p:sp>
        <p:nvSpPr>
          <p:cNvPr id="17412" name="Slide Number Placeholder 4"/>
          <p:cNvSpPr>
            <a:spLocks noGrp="1"/>
          </p:cNvSpPr>
          <p:nvPr>
            <p:ph type="sldNum" sz="quarter" idx="11"/>
          </p:nvPr>
        </p:nvSpPr>
        <p:spPr>
          <a:noFill/>
        </p:spPr>
        <p:txBody>
          <a:bodyPr/>
          <a:lstStyle/>
          <a:p>
            <a:fld id="{E04DFD0A-8582-43B2-894F-40DB1C47EC60}" type="slidenum">
              <a:rPr lang="en-US" smtClean="0"/>
              <a:pPr/>
              <a:t>15</a:t>
            </a:fld>
            <a:endParaRPr lang="en-US" smtClean="0"/>
          </a:p>
        </p:txBody>
      </p:sp>
      <p:sp>
        <p:nvSpPr>
          <p:cNvPr id="17413" name="Date Placeholder 5"/>
          <p:cNvSpPr>
            <a:spLocks noGrp="1"/>
          </p:cNvSpPr>
          <p:nvPr>
            <p:ph type="dt" sz="quarter" idx="12"/>
          </p:nvPr>
        </p:nvSpPr>
        <p:spPr>
          <a:noFill/>
        </p:spPr>
        <p:txBody>
          <a:bodyPr/>
          <a:lstStyle/>
          <a:p>
            <a:r>
              <a:rPr lang="en-US"/>
              <a:t>Dan C. Marinescu</a:t>
            </a:r>
          </a:p>
        </p:txBody>
      </p:sp>
      <p:graphicFrame>
        <p:nvGraphicFramePr>
          <p:cNvPr id="17414" name="Object 6"/>
          <p:cNvGraphicFramePr>
            <a:graphicFrameLocks noChangeAspect="1"/>
          </p:cNvGraphicFramePr>
          <p:nvPr/>
        </p:nvGraphicFramePr>
        <p:xfrm>
          <a:off x="4759325" y="644525"/>
          <a:ext cx="4260850" cy="5305425"/>
        </p:xfrm>
        <a:graphic>
          <a:graphicData uri="http://schemas.openxmlformats.org/presentationml/2006/ole">
            <p:oleObj spid="_x0000_s17414" name="Visio" r:id="rId3" imgW="6126885" imgH="7629728" progId="Visio.Drawing.11">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57200"/>
            <a:ext cx="8229600" cy="542925"/>
          </a:xfrm>
        </p:spPr>
        <p:txBody>
          <a:bodyPr/>
          <a:lstStyle/>
          <a:p>
            <a:r>
              <a:rPr lang="en-US" sz="3200" smtClean="0"/>
              <a:t>Global state of a process group</a:t>
            </a:r>
          </a:p>
        </p:txBody>
      </p:sp>
      <p:sp>
        <p:nvSpPr>
          <p:cNvPr id="3" name="Content Placeholder 2"/>
          <p:cNvSpPr>
            <a:spLocks noGrp="1"/>
          </p:cNvSpPr>
          <p:nvPr>
            <p:ph idx="1"/>
          </p:nvPr>
        </p:nvSpPr>
        <p:spPr>
          <a:xfrm>
            <a:off x="476250" y="1009650"/>
            <a:ext cx="8229600" cy="3400425"/>
          </a:xfrm>
        </p:spPr>
        <p:txBody>
          <a:bodyPr/>
          <a:lstStyle/>
          <a:p>
            <a:pPr>
              <a:defRPr/>
            </a:pPr>
            <a:r>
              <a:rPr lang="en-US" sz="2000" dirty="0"/>
              <a:t>The global states of a distributed computation with </a:t>
            </a:r>
            <a:r>
              <a:rPr lang="en-US" sz="2000" dirty="0" smtClean="0"/>
              <a:t>n </a:t>
            </a:r>
            <a:r>
              <a:rPr lang="en-US" sz="2000" dirty="0"/>
              <a:t>processes form an </a:t>
            </a:r>
            <a:r>
              <a:rPr lang="en-US" sz="2000" dirty="0" smtClean="0"/>
              <a:t> n-dimensional </a:t>
            </a:r>
            <a:r>
              <a:rPr lang="en-US" sz="2000" dirty="0"/>
              <a:t>lattice. </a:t>
            </a:r>
            <a:endParaRPr lang="en-US" sz="2000" dirty="0" smtClean="0"/>
          </a:p>
          <a:p>
            <a:pPr>
              <a:defRPr/>
            </a:pPr>
            <a:r>
              <a:rPr lang="en-US" sz="2000" dirty="0" smtClean="0"/>
              <a:t>How </a:t>
            </a:r>
            <a:r>
              <a:rPr lang="en-US" sz="2000" dirty="0"/>
              <a:t>many paths to reach a global state </a:t>
            </a:r>
            <a:r>
              <a:rPr lang="en-US" sz="2000" dirty="0" smtClean="0"/>
              <a:t>exist? The </a:t>
            </a:r>
            <a:r>
              <a:rPr lang="en-US" sz="2000" dirty="0"/>
              <a:t>more </a:t>
            </a:r>
            <a:r>
              <a:rPr lang="en-US" sz="2000" dirty="0" smtClean="0"/>
              <a:t>paths, </a:t>
            </a:r>
            <a:r>
              <a:rPr lang="en-US" sz="2000" dirty="0"/>
              <a:t>the harder is to identify the events leading to </a:t>
            </a:r>
            <a:r>
              <a:rPr lang="en-US" sz="2000" dirty="0" smtClean="0"/>
              <a:t>a given state. </a:t>
            </a:r>
            <a:r>
              <a:rPr lang="en-US" sz="2000" dirty="0"/>
              <a:t>A</a:t>
            </a:r>
            <a:r>
              <a:rPr lang="en-US" sz="2000" dirty="0" smtClean="0"/>
              <a:t> </a:t>
            </a:r>
            <a:r>
              <a:rPr lang="en-US" sz="2000" dirty="0"/>
              <a:t>large number of paths </a:t>
            </a:r>
            <a:r>
              <a:rPr lang="en-US" sz="2000" dirty="0" smtClean="0"/>
              <a:t>increases </a:t>
            </a:r>
            <a:r>
              <a:rPr lang="en-US" sz="2000" dirty="0"/>
              <a:t>the difficulties to debug a</a:t>
            </a:r>
            <a:r>
              <a:rPr lang="en-US" sz="2000" dirty="0" smtClean="0"/>
              <a:t> </a:t>
            </a:r>
            <a:r>
              <a:rPr lang="en-US" sz="2000" dirty="0"/>
              <a:t>system</a:t>
            </a:r>
            <a:r>
              <a:rPr lang="en-US" sz="2000" dirty="0" smtClean="0"/>
              <a:t>.</a:t>
            </a:r>
          </a:p>
          <a:p>
            <a:pPr>
              <a:defRPr/>
            </a:pPr>
            <a:r>
              <a:rPr lang="en-US" sz="2000" dirty="0" smtClean="0"/>
              <a:t>In case of two threads the number of paths from the initial state </a:t>
            </a:r>
            <a:r>
              <a:rPr lang="el-GR" sz="2000" dirty="0" smtClean="0"/>
              <a:t>Σ</a:t>
            </a:r>
            <a:r>
              <a:rPr lang="en-US" sz="2000" baseline="30000" dirty="0" smtClean="0"/>
              <a:t>(0,0)</a:t>
            </a:r>
            <a:r>
              <a:rPr lang="en-US" sz="2000" dirty="0" smtClean="0"/>
              <a:t> to the state </a:t>
            </a:r>
            <a:r>
              <a:rPr lang="el-GR" sz="2000" dirty="0" smtClean="0"/>
              <a:t>Σ</a:t>
            </a:r>
            <a:r>
              <a:rPr lang="en-US" sz="2000" baseline="30000" dirty="0" smtClean="0"/>
              <a:t>(</a:t>
            </a:r>
            <a:r>
              <a:rPr lang="en-US" sz="2000" baseline="30000" dirty="0" err="1" smtClean="0"/>
              <a:t>m,n</a:t>
            </a:r>
            <a:r>
              <a:rPr lang="en-US" sz="2000" baseline="30000" dirty="0" smtClean="0"/>
              <a:t>)</a:t>
            </a:r>
            <a:r>
              <a:rPr lang="en-US" sz="2000" dirty="0" smtClean="0"/>
              <a:t> is:</a:t>
            </a:r>
          </a:p>
          <a:p>
            <a:pPr marL="0" indent="0">
              <a:buFont typeface="Wingdings" pitchFamily="2" charset="2"/>
              <a:buNone/>
              <a:defRPr/>
            </a:pPr>
            <a:r>
              <a:rPr lang="en-US" sz="2000" dirty="0" smtClean="0"/>
              <a:t>                          N</a:t>
            </a:r>
            <a:r>
              <a:rPr lang="en-US" sz="2000" baseline="30000" dirty="0"/>
              <a:t> (</a:t>
            </a:r>
            <a:r>
              <a:rPr lang="en-US" sz="2000" baseline="30000" dirty="0" err="1"/>
              <a:t>m,n</a:t>
            </a:r>
            <a:r>
              <a:rPr lang="en-US" sz="2000" baseline="30000" dirty="0"/>
              <a:t>)</a:t>
            </a:r>
            <a:r>
              <a:rPr lang="en-US" sz="2000" dirty="0" smtClean="0"/>
              <a:t> = (m + n) /(</a:t>
            </a:r>
            <a:r>
              <a:rPr lang="en-US" sz="2000" dirty="0" err="1" smtClean="0"/>
              <a:t>m!n</a:t>
            </a:r>
            <a:r>
              <a:rPr lang="en-US" sz="2000" dirty="0" smtClean="0"/>
              <a:t>!)</a:t>
            </a:r>
          </a:p>
          <a:p>
            <a:pPr>
              <a:defRPr/>
            </a:pPr>
            <a:r>
              <a:rPr lang="en-US" sz="2000" dirty="0"/>
              <a:t>In the two dimensional case the global </a:t>
            </a:r>
            <a:r>
              <a:rPr lang="en-US" sz="2000" dirty="0" smtClean="0"/>
              <a:t>state </a:t>
            </a:r>
            <a:r>
              <a:rPr lang="el-GR" sz="2000" dirty="0" smtClean="0"/>
              <a:t>Σ</a:t>
            </a:r>
            <a:r>
              <a:rPr lang="en-US" sz="2000" baseline="30000" dirty="0"/>
              <a:t> (</a:t>
            </a:r>
            <a:r>
              <a:rPr lang="en-US" sz="2000" baseline="30000" dirty="0" err="1"/>
              <a:t>m,n</a:t>
            </a:r>
            <a:r>
              <a:rPr lang="en-US" sz="2000" baseline="30000" dirty="0"/>
              <a:t>)</a:t>
            </a:r>
            <a:r>
              <a:rPr lang="en-US" sz="2000" dirty="0" smtClean="0"/>
              <a:t>  can only be reached from two states, </a:t>
            </a:r>
            <a:r>
              <a:rPr lang="el-GR" sz="2000" dirty="0" smtClean="0"/>
              <a:t>Σ</a:t>
            </a:r>
            <a:r>
              <a:rPr lang="en-US" sz="2000" baseline="30000" dirty="0" smtClean="0"/>
              <a:t>(m-1,n)</a:t>
            </a:r>
            <a:r>
              <a:rPr lang="en-US" sz="2000" dirty="0" smtClean="0"/>
              <a:t>  and </a:t>
            </a:r>
            <a:r>
              <a:rPr lang="el-GR" sz="2000" dirty="0" smtClean="0"/>
              <a:t>Σ</a:t>
            </a:r>
            <a:r>
              <a:rPr lang="en-US" sz="2000" baseline="30000" dirty="0" smtClean="0"/>
              <a:t>(m,n-1)</a:t>
            </a:r>
            <a:r>
              <a:rPr lang="en-US" sz="2000" dirty="0" smtClean="0"/>
              <a:t> </a:t>
            </a:r>
            <a:endParaRPr lang="en-US" sz="2000" dirty="0"/>
          </a:p>
        </p:txBody>
      </p:sp>
      <p:sp>
        <p:nvSpPr>
          <p:cNvPr id="18436" name="Footer Placeholder 3"/>
          <p:cNvSpPr>
            <a:spLocks noGrp="1"/>
          </p:cNvSpPr>
          <p:nvPr>
            <p:ph type="ftr" sz="quarter" idx="10"/>
          </p:nvPr>
        </p:nvSpPr>
        <p:spPr>
          <a:noFill/>
        </p:spPr>
        <p:txBody>
          <a:bodyPr/>
          <a:lstStyle/>
          <a:p>
            <a:r>
              <a:rPr lang="en-US"/>
              <a:t>Cloud Computing: Theory and Practice. Chapter 2</a:t>
            </a:r>
          </a:p>
        </p:txBody>
      </p:sp>
      <p:sp>
        <p:nvSpPr>
          <p:cNvPr id="18437" name="Slide Number Placeholder 4"/>
          <p:cNvSpPr>
            <a:spLocks noGrp="1"/>
          </p:cNvSpPr>
          <p:nvPr>
            <p:ph type="sldNum" sz="quarter" idx="11"/>
          </p:nvPr>
        </p:nvSpPr>
        <p:spPr>
          <a:noFill/>
        </p:spPr>
        <p:txBody>
          <a:bodyPr/>
          <a:lstStyle/>
          <a:p>
            <a:fld id="{38146C79-7D37-4CF8-ADC1-6E8F742C7205}" type="slidenum">
              <a:rPr lang="en-US" smtClean="0"/>
              <a:pPr/>
              <a:t>16</a:t>
            </a:fld>
            <a:endParaRPr lang="en-US" smtClean="0"/>
          </a:p>
        </p:txBody>
      </p:sp>
      <p:sp>
        <p:nvSpPr>
          <p:cNvPr id="18438" name="Date Placeholder 5"/>
          <p:cNvSpPr>
            <a:spLocks noGrp="1"/>
          </p:cNvSpPr>
          <p:nvPr>
            <p:ph type="dt" sz="quarter" idx="12"/>
          </p:nvPr>
        </p:nvSpPr>
        <p:spPr>
          <a:noFill/>
        </p:spPr>
        <p:txBody>
          <a:bodyPr/>
          <a:lstStyle/>
          <a:p>
            <a:r>
              <a:rPr lang="en-US"/>
              <a:t>Dan C. Marinescu</a:t>
            </a:r>
          </a:p>
        </p:txBody>
      </p:sp>
      <p:graphicFrame>
        <p:nvGraphicFramePr>
          <p:cNvPr id="18439" name="Object 6"/>
          <p:cNvGraphicFramePr>
            <a:graphicFrameLocks noChangeAspect="1"/>
          </p:cNvGraphicFramePr>
          <p:nvPr/>
        </p:nvGraphicFramePr>
        <p:xfrm>
          <a:off x="1887538" y="4425950"/>
          <a:ext cx="4892675" cy="1682750"/>
        </p:xfrm>
        <a:graphic>
          <a:graphicData uri="http://schemas.openxmlformats.org/presentationml/2006/ole">
            <p:oleObj spid="_x0000_s18439" name="Visio" r:id="rId3" imgW="4892378" imgH="1682615" progId="Visio.Drawing.11">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95325" y="1866900"/>
            <a:ext cx="2552700" cy="3076575"/>
          </a:xfrm>
        </p:spPr>
        <p:txBody>
          <a:bodyPr/>
          <a:lstStyle/>
          <a:p>
            <a:pPr>
              <a:buFont typeface="Wingdings" pitchFamily="2" charset="2"/>
              <a:buAutoNum type="alphaLcParenBoth"/>
            </a:pPr>
            <a:r>
              <a:rPr lang="en-US" sz="1800" smtClean="0"/>
              <a:t>The lattice of the global states of two processes with the space-time showing only the first two events per process.</a:t>
            </a:r>
          </a:p>
          <a:p>
            <a:pPr>
              <a:buFont typeface="Wingdings" pitchFamily="2" charset="2"/>
              <a:buAutoNum type="alphaLcParenBoth"/>
            </a:pPr>
            <a:r>
              <a:rPr lang="en-US" sz="1800" smtClean="0"/>
              <a:t>The six possible sequences of events leading to the state </a:t>
            </a:r>
            <a:r>
              <a:rPr lang="el-GR" sz="1800" smtClean="0"/>
              <a:t>Σ</a:t>
            </a:r>
            <a:r>
              <a:rPr lang="en-US" sz="1800" baseline="30000" smtClean="0"/>
              <a:t>2,2</a:t>
            </a:r>
          </a:p>
        </p:txBody>
      </p:sp>
      <p:sp>
        <p:nvSpPr>
          <p:cNvPr id="19459" name="Footer Placeholder 3"/>
          <p:cNvSpPr>
            <a:spLocks noGrp="1"/>
          </p:cNvSpPr>
          <p:nvPr>
            <p:ph type="ftr" sz="quarter" idx="10"/>
          </p:nvPr>
        </p:nvSpPr>
        <p:spPr>
          <a:noFill/>
        </p:spPr>
        <p:txBody>
          <a:bodyPr/>
          <a:lstStyle/>
          <a:p>
            <a:r>
              <a:rPr lang="en-US"/>
              <a:t>Cloud Computing: Theory and Practice. Chapter 2</a:t>
            </a:r>
          </a:p>
        </p:txBody>
      </p:sp>
      <p:sp>
        <p:nvSpPr>
          <p:cNvPr id="19460" name="Slide Number Placeholder 4"/>
          <p:cNvSpPr>
            <a:spLocks noGrp="1"/>
          </p:cNvSpPr>
          <p:nvPr>
            <p:ph type="sldNum" sz="quarter" idx="11"/>
          </p:nvPr>
        </p:nvSpPr>
        <p:spPr>
          <a:noFill/>
        </p:spPr>
        <p:txBody>
          <a:bodyPr/>
          <a:lstStyle/>
          <a:p>
            <a:fld id="{EA64BEB4-E31E-45C3-8DB0-96B8BB437215}" type="slidenum">
              <a:rPr lang="en-US" smtClean="0"/>
              <a:pPr/>
              <a:t>17</a:t>
            </a:fld>
            <a:endParaRPr lang="en-US" smtClean="0"/>
          </a:p>
        </p:txBody>
      </p:sp>
      <p:sp>
        <p:nvSpPr>
          <p:cNvPr id="19461" name="Date Placeholder 5"/>
          <p:cNvSpPr>
            <a:spLocks noGrp="1"/>
          </p:cNvSpPr>
          <p:nvPr>
            <p:ph type="dt" sz="quarter" idx="12"/>
          </p:nvPr>
        </p:nvSpPr>
        <p:spPr>
          <a:noFill/>
        </p:spPr>
        <p:txBody>
          <a:bodyPr/>
          <a:lstStyle/>
          <a:p>
            <a:r>
              <a:rPr lang="en-US"/>
              <a:t>Dan C. Marinescu</a:t>
            </a:r>
          </a:p>
        </p:txBody>
      </p:sp>
      <p:graphicFrame>
        <p:nvGraphicFramePr>
          <p:cNvPr id="19462" name="Object 6"/>
          <p:cNvGraphicFramePr>
            <a:graphicFrameLocks noChangeAspect="1"/>
          </p:cNvGraphicFramePr>
          <p:nvPr/>
        </p:nvGraphicFramePr>
        <p:xfrm>
          <a:off x="3787775" y="527050"/>
          <a:ext cx="4899025" cy="5626100"/>
        </p:xfrm>
        <a:graphic>
          <a:graphicData uri="http://schemas.openxmlformats.org/presentationml/2006/ole">
            <p:oleObj spid="_x0000_s19462" name="Visio" r:id="rId3" imgW="7396780" imgH="8492787" progId="Visio.Drawing.11">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00050" y="457200"/>
            <a:ext cx="8515350" cy="600075"/>
          </a:xfrm>
        </p:spPr>
        <p:txBody>
          <a:bodyPr/>
          <a:lstStyle/>
          <a:p>
            <a:r>
              <a:rPr lang="en-US" sz="3200" smtClean="0"/>
              <a:t>Communication protocols - coordination</a:t>
            </a:r>
          </a:p>
        </p:txBody>
      </p:sp>
      <p:sp>
        <p:nvSpPr>
          <p:cNvPr id="20483" name="Content Placeholder 2"/>
          <p:cNvSpPr>
            <a:spLocks noGrp="1"/>
          </p:cNvSpPr>
          <p:nvPr>
            <p:ph idx="1"/>
          </p:nvPr>
        </p:nvSpPr>
        <p:spPr>
          <a:xfrm>
            <a:off x="419100" y="1333500"/>
            <a:ext cx="8505825" cy="4791075"/>
          </a:xfrm>
        </p:spPr>
        <p:txBody>
          <a:bodyPr/>
          <a:lstStyle/>
          <a:p>
            <a:r>
              <a:rPr lang="en-US" sz="2000" smtClean="0"/>
              <a:t>Communication in the presence of channel failures, a major concern. It is impossible to guarantee that two processes will reach an agreement in case of channel failures (see next slide).</a:t>
            </a:r>
          </a:p>
          <a:p>
            <a:r>
              <a:rPr lang="en-US" sz="2000" smtClean="0"/>
              <a:t>In practice, error detection and error correction codes allow processes to communicate reliably though noisy digital channels. The redundancy of a message is increased by more bits and packaging a message as a codeword.</a:t>
            </a:r>
          </a:p>
          <a:p>
            <a:r>
              <a:rPr lang="en-US" sz="2000" smtClean="0"/>
              <a:t>Communication protocols implement:</a:t>
            </a:r>
          </a:p>
          <a:p>
            <a:pPr lvl="1"/>
            <a:r>
              <a:rPr lang="en-US" sz="1800" smtClean="0"/>
              <a:t>Error control mechanisms – using error detection and error correction codes.</a:t>
            </a:r>
          </a:p>
          <a:p>
            <a:pPr lvl="1"/>
            <a:r>
              <a:rPr lang="en-US" sz="1800" smtClean="0"/>
              <a:t>Flow control -  provides feedback from the receiver, it forces the sender to transmit only the amount of data the receiver can handle. </a:t>
            </a:r>
          </a:p>
          <a:p>
            <a:pPr lvl="1"/>
            <a:r>
              <a:rPr lang="en-US" sz="1800" smtClean="0"/>
              <a:t>Congestion control - ensures that the offered load of the network does not exceed the network capacity.</a:t>
            </a:r>
          </a:p>
        </p:txBody>
      </p:sp>
      <p:sp>
        <p:nvSpPr>
          <p:cNvPr id="20484" name="Footer Placeholder 3"/>
          <p:cNvSpPr>
            <a:spLocks noGrp="1"/>
          </p:cNvSpPr>
          <p:nvPr>
            <p:ph type="ftr" sz="quarter" idx="10"/>
          </p:nvPr>
        </p:nvSpPr>
        <p:spPr>
          <a:noFill/>
        </p:spPr>
        <p:txBody>
          <a:bodyPr/>
          <a:lstStyle/>
          <a:p>
            <a:r>
              <a:rPr lang="en-US"/>
              <a:t>Cloud Computing: Theory and Practice. Chapter 2</a:t>
            </a:r>
          </a:p>
        </p:txBody>
      </p:sp>
      <p:sp>
        <p:nvSpPr>
          <p:cNvPr id="20485" name="Slide Number Placeholder 4"/>
          <p:cNvSpPr>
            <a:spLocks noGrp="1"/>
          </p:cNvSpPr>
          <p:nvPr>
            <p:ph type="sldNum" sz="quarter" idx="11"/>
          </p:nvPr>
        </p:nvSpPr>
        <p:spPr>
          <a:noFill/>
        </p:spPr>
        <p:txBody>
          <a:bodyPr/>
          <a:lstStyle/>
          <a:p>
            <a:fld id="{F1A1166B-BE04-4D99-93DD-62DE8D437823}" type="slidenum">
              <a:rPr lang="en-US" smtClean="0"/>
              <a:pPr/>
              <a:t>18</a:t>
            </a:fld>
            <a:endParaRPr lang="en-US" smtClean="0"/>
          </a:p>
        </p:txBody>
      </p:sp>
      <p:sp>
        <p:nvSpPr>
          <p:cNvPr id="2048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4457700"/>
            <a:ext cx="8229600" cy="1152525"/>
          </a:xfrm>
        </p:spPr>
        <p:txBody>
          <a:bodyPr/>
          <a:lstStyle/>
          <a:p>
            <a:pPr marL="0" indent="0">
              <a:buFont typeface="Wingdings" pitchFamily="2" charset="2"/>
              <a:buNone/>
            </a:pPr>
            <a:r>
              <a:rPr lang="en-US" sz="1800" smtClean="0"/>
              <a:t>Process coordination in the presence of errors; each message may be lost with probability </a:t>
            </a:r>
            <a:r>
              <a:rPr lang="el-GR" sz="1800" smtClean="0"/>
              <a:t>ε</a:t>
            </a:r>
            <a:r>
              <a:rPr lang="en-US" sz="1800" smtClean="0"/>
              <a:t>. If a protocol consisting of n messages exists, then the protocol should be able to function properly with n-1 messages reaching their destination, one of them being lost.</a:t>
            </a:r>
          </a:p>
        </p:txBody>
      </p:sp>
      <p:sp>
        <p:nvSpPr>
          <p:cNvPr id="21507" name="Footer Placeholder 3"/>
          <p:cNvSpPr>
            <a:spLocks noGrp="1"/>
          </p:cNvSpPr>
          <p:nvPr>
            <p:ph type="ftr" sz="quarter" idx="10"/>
          </p:nvPr>
        </p:nvSpPr>
        <p:spPr>
          <a:noFill/>
        </p:spPr>
        <p:txBody>
          <a:bodyPr/>
          <a:lstStyle/>
          <a:p>
            <a:r>
              <a:rPr lang="en-US"/>
              <a:t>Cloud Computing: Theory and Practice. Chapter 2</a:t>
            </a:r>
          </a:p>
        </p:txBody>
      </p:sp>
      <p:sp>
        <p:nvSpPr>
          <p:cNvPr id="21508" name="Slide Number Placeholder 4"/>
          <p:cNvSpPr>
            <a:spLocks noGrp="1"/>
          </p:cNvSpPr>
          <p:nvPr>
            <p:ph type="sldNum" sz="quarter" idx="11"/>
          </p:nvPr>
        </p:nvSpPr>
        <p:spPr>
          <a:noFill/>
        </p:spPr>
        <p:txBody>
          <a:bodyPr/>
          <a:lstStyle/>
          <a:p>
            <a:fld id="{E72C737E-34E9-4A79-AA89-CE8A43365AB5}" type="slidenum">
              <a:rPr lang="en-US" smtClean="0"/>
              <a:pPr/>
              <a:t>19</a:t>
            </a:fld>
            <a:endParaRPr lang="en-US" smtClean="0"/>
          </a:p>
        </p:txBody>
      </p:sp>
      <p:sp>
        <p:nvSpPr>
          <p:cNvPr id="21509" name="Date Placeholder 5"/>
          <p:cNvSpPr>
            <a:spLocks noGrp="1"/>
          </p:cNvSpPr>
          <p:nvPr>
            <p:ph type="dt" sz="quarter" idx="12"/>
          </p:nvPr>
        </p:nvSpPr>
        <p:spPr>
          <a:noFill/>
        </p:spPr>
        <p:txBody>
          <a:bodyPr/>
          <a:lstStyle/>
          <a:p>
            <a:r>
              <a:rPr lang="en-US"/>
              <a:t>Dan C. Marinescu</a:t>
            </a:r>
          </a:p>
        </p:txBody>
      </p:sp>
      <p:graphicFrame>
        <p:nvGraphicFramePr>
          <p:cNvPr id="21510" name="Object 6"/>
          <p:cNvGraphicFramePr>
            <a:graphicFrameLocks noChangeAspect="1"/>
          </p:cNvGraphicFramePr>
          <p:nvPr/>
        </p:nvGraphicFramePr>
        <p:xfrm>
          <a:off x="352425" y="1554163"/>
          <a:ext cx="8301038" cy="2055812"/>
        </p:xfrm>
        <a:graphic>
          <a:graphicData uri="http://schemas.openxmlformats.org/presentationml/2006/ole">
            <p:oleObj spid="_x0000_s21510" name="Visio" r:id="rId3" imgW="6012349" imgH="1489143" progId="Visio.Drawing.11">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457200"/>
            <a:ext cx="8229600" cy="590550"/>
          </a:xfrm>
        </p:spPr>
        <p:txBody>
          <a:bodyPr/>
          <a:lstStyle/>
          <a:p>
            <a:r>
              <a:rPr lang="en-US" sz="3200" smtClean="0"/>
              <a:t>Contents</a:t>
            </a:r>
          </a:p>
        </p:txBody>
      </p:sp>
      <p:sp>
        <p:nvSpPr>
          <p:cNvPr id="4099" name="Content Placeholder 2"/>
          <p:cNvSpPr>
            <a:spLocks noGrp="1"/>
          </p:cNvSpPr>
          <p:nvPr>
            <p:ph idx="1"/>
          </p:nvPr>
        </p:nvSpPr>
        <p:spPr>
          <a:xfrm>
            <a:off x="600075" y="1228725"/>
            <a:ext cx="7191375" cy="4876800"/>
          </a:xfrm>
        </p:spPr>
        <p:txBody>
          <a:bodyPr/>
          <a:lstStyle/>
          <a:p>
            <a:r>
              <a:rPr lang="en-US" sz="2000" smtClean="0"/>
              <a:t>Parallel computing.</a:t>
            </a:r>
          </a:p>
          <a:p>
            <a:r>
              <a:rPr lang="en-US" sz="2000" smtClean="0"/>
              <a:t>Concurrency.</a:t>
            </a:r>
          </a:p>
          <a:p>
            <a:r>
              <a:rPr lang="en-US" sz="2000" smtClean="0"/>
              <a:t>Parallelism levels; parallel computer architecture.</a:t>
            </a:r>
          </a:p>
          <a:p>
            <a:r>
              <a:rPr lang="en-US" sz="2000" smtClean="0"/>
              <a:t>Distributed systems.</a:t>
            </a:r>
          </a:p>
          <a:p>
            <a:r>
              <a:rPr lang="en-US" sz="2000" smtClean="0"/>
              <a:t>Processes, threads, events, and communication channels.</a:t>
            </a:r>
          </a:p>
          <a:p>
            <a:r>
              <a:rPr lang="en-US" sz="2000" smtClean="0"/>
              <a:t>Global state of a process group.</a:t>
            </a:r>
          </a:p>
          <a:p>
            <a:r>
              <a:rPr lang="en-US" sz="2000" smtClean="0"/>
              <a:t>Logical clocks.</a:t>
            </a:r>
          </a:p>
          <a:p>
            <a:r>
              <a:rPr lang="en-US" sz="2000" smtClean="0"/>
              <a:t>Runs and cuts.</a:t>
            </a:r>
          </a:p>
          <a:p>
            <a:r>
              <a:rPr lang="en-US" sz="2000" smtClean="0"/>
              <a:t>The snapshot protocol.</a:t>
            </a:r>
          </a:p>
          <a:p>
            <a:r>
              <a:rPr lang="en-US" sz="2000" smtClean="0"/>
              <a:t>Atomic actions.</a:t>
            </a:r>
          </a:p>
          <a:p>
            <a:r>
              <a:rPr lang="en-US" sz="2000" smtClean="0"/>
              <a:t>Consensus algorithms.</a:t>
            </a:r>
          </a:p>
          <a:p>
            <a:r>
              <a:rPr lang="en-US" sz="2000" smtClean="0"/>
              <a:t>Modeling concurrency with Petri Nets.</a:t>
            </a:r>
          </a:p>
          <a:p>
            <a:r>
              <a:rPr lang="en-US" sz="2000" smtClean="0"/>
              <a:t>Client-server paradigm.</a:t>
            </a:r>
          </a:p>
          <a:p>
            <a:endParaRPr lang="en-US" sz="2000" smtClean="0"/>
          </a:p>
        </p:txBody>
      </p:sp>
      <p:sp>
        <p:nvSpPr>
          <p:cNvPr id="4100" name="Footer Placeholder 3"/>
          <p:cNvSpPr>
            <a:spLocks noGrp="1"/>
          </p:cNvSpPr>
          <p:nvPr>
            <p:ph type="ftr" sz="quarter" idx="10"/>
          </p:nvPr>
        </p:nvSpPr>
        <p:spPr>
          <a:noFill/>
        </p:spPr>
        <p:txBody>
          <a:bodyPr/>
          <a:lstStyle/>
          <a:p>
            <a:r>
              <a:rPr lang="en-US"/>
              <a:t>Cloud Computing: Theory and Practice. Chapter 2</a:t>
            </a:r>
          </a:p>
        </p:txBody>
      </p:sp>
      <p:sp>
        <p:nvSpPr>
          <p:cNvPr id="4101" name="Slide Number Placeholder 4"/>
          <p:cNvSpPr>
            <a:spLocks noGrp="1"/>
          </p:cNvSpPr>
          <p:nvPr>
            <p:ph type="sldNum" sz="quarter" idx="11"/>
          </p:nvPr>
        </p:nvSpPr>
        <p:spPr>
          <a:noFill/>
        </p:spPr>
        <p:txBody>
          <a:bodyPr/>
          <a:lstStyle/>
          <a:p>
            <a:fld id="{0133CE86-837D-4C2C-998B-4EC180BCF510}" type="slidenum">
              <a:rPr lang="en-US" smtClean="0"/>
              <a:pPr/>
              <a:t>2</a:t>
            </a:fld>
            <a:endParaRPr lang="en-US" smtClean="0"/>
          </a:p>
        </p:txBody>
      </p:sp>
      <p:sp>
        <p:nvSpPr>
          <p:cNvPr id="410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57200"/>
            <a:ext cx="8229600" cy="762000"/>
          </a:xfrm>
        </p:spPr>
        <p:txBody>
          <a:bodyPr/>
          <a:lstStyle/>
          <a:p>
            <a:r>
              <a:rPr lang="en-US" sz="3200" smtClean="0"/>
              <a:t>Time and time intervals</a:t>
            </a:r>
          </a:p>
        </p:txBody>
      </p:sp>
      <p:sp>
        <p:nvSpPr>
          <p:cNvPr id="22531" name="Content Placeholder 2"/>
          <p:cNvSpPr>
            <a:spLocks noGrp="1"/>
          </p:cNvSpPr>
          <p:nvPr>
            <p:ph idx="1"/>
          </p:nvPr>
        </p:nvSpPr>
        <p:spPr>
          <a:xfrm>
            <a:off x="523875" y="1333500"/>
            <a:ext cx="8372475" cy="4781550"/>
          </a:xfrm>
        </p:spPr>
        <p:txBody>
          <a:bodyPr/>
          <a:lstStyle/>
          <a:p>
            <a:r>
              <a:rPr lang="en-US" sz="2000" smtClean="0"/>
              <a:t>Process coordination requires:</a:t>
            </a:r>
          </a:p>
          <a:p>
            <a:pPr lvl="1"/>
            <a:r>
              <a:rPr lang="en-US" sz="1800" smtClean="0"/>
              <a:t>A  global concept of time shared by cooperating entities.</a:t>
            </a:r>
          </a:p>
          <a:p>
            <a:pPr lvl="1"/>
            <a:r>
              <a:rPr lang="en-US" sz="1800" smtClean="0"/>
              <a:t>The measurement of time intervals, the time elapsed between two events. </a:t>
            </a:r>
          </a:p>
          <a:p>
            <a:r>
              <a:rPr lang="en-US" sz="2000" smtClean="0"/>
              <a:t>Two events in the global history may be unrelated, neither one is the cause of the other;  such events are said to be </a:t>
            </a:r>
            <a:r>
              <a:rPr lang="en-US" sz="2000" u="sng" smtClean="0"/>
              <a:t>concurrent events</a:t>
            </a:r>
            <a:r>
              <a:rPr lang="en-US" sz="2000" smtClean="0"/>
              <a:t>.</a:t>
            </a:r>
          </a:p>
          <a:p>
            <a:r>
              <a:rPr lang="en-US" sz="2000" smtClean="0"/>
              <a:t>Local timers provide relative time measurements. An isolated system can be characterized by its </a:t>
            </a:r>
            <a:r>
              <a:rPr lang="en-US" sz="2000" u="sng" smtClean="0"/>
              <a:t>history</a:t>
            </a:r>
            <a:r>
              <a:rPr lang="en-US" sz="2000" smtClean="0"/>
              <a:t> expressed as a sequence of events, each event corresponding to a change of the state of the system. </a:t>
            </a:r>
          </a:p>
          <a:p>
            <a:r>
              <a:rPr lang="en-US" sz="2000" u="sng" smtClean="0"/>
              <a:t>Global agreement on time </a:t>
            </a:r>
            <a:r>
              <a:rPr lang="en-US" sz="2000" smtClean="0"/>
              <a:t>is necessary to trigger actions that should occur concurrently.</a:t>
            </a:r>
          </a:p>
          <a:p>
            <a:r>
              <a:rPr lang="en-US" sz="2000" u="sng" smtClean="0"/>
              <a:t>Timestamps</a:t>
            </a:r>
            <a:r>
              <a:rPr lang="en-US" sz="2000" smtClean="0"/>
              <a:t> are often used for event ordering using a global time base constructed on local virtual clocks.</a:t>
            </a:r>
          </a:p>
        </p:txBody>
      </p:sp>
      <p:sp>
        <p:nvSpPr>
          <p:cNvPr id="22532" name="Footer Placeholder 3"/>
          <p:cNvSpPr>
            <a:spLocks noGrp="1"/>
          </p:cNvSpPr>
          <p:nvPr>
            <p:ph type="ftr" sz="quarter" idx="10"/>
          </p:nvPr>
        </p:nvSpPr>
        <p:spPr>
          <a:noFill/>
        </p:spPr>
        <p:txBody>
          <a:bodyPr/>
          <a:lstStyle/>
          <a:p>
            <a:r>
              <a:rPr lang="en-US"/>
              <a:t>Cloud Computing: Theory and Practice. Chapter 2</a:t>
            </a:r>
          </a:p>
        </p:txBody>
      </p:sp>
      <p:sp>
        <p:nvSpPr>
          <p:cNvPr id="22533" name="Slide Number Placeholder 4"/>
          <p:cNvSpPr>
            <a:spLocks noGrp="1"/>
          </p:cNvSpPr>
          <p:nvPr>
            <p:ph type="sldNum" sz="quarter" idx="11"/>
          </p:nvPr>
        </p:nvSpPr>
        <p:spPr>
          <a:noFill/>
        </p:spPr>
        <p:txBody>
          <a:bodyPr/>
          <a:lstStyle/>
          <a:p>
            <a:fld id="{13B7F550-5B7B-4930-9996-23DAC540E9E8}" type="slidenum">
              <a:rPr lang="en-US" smtClean="0"/>
              <a:pPr/>
              <a:t>20</a:t>
            </a:fld>
            <a:endParaRPr lang="en-US" smtClean="0"/>
          </a:p>
        </p:txBody>
      </p:sp>
      <p:sp>
        <p:nvSpPr>
          <p:cNvPr id="2253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57200"/>
            <a:ext cx="8229600" cy="723900"/>
          </a:xfrm>
        </p:spPr>
        <p:txBody>
          <a:bodyPr/>
          <a:lstStyle/>
          <a:p>
            <a:r>
              <a:rPr lang="en-US" sz="3200" smtClean="0"/>
              <a:t>Logical clocks</a:t>
            </a:r>
          </a:p>
        </p:txBody>
      </p:sp>
      <p:sp>
        <p:nvSpPr>
          <p:cNvPr id="3" name="Content Placeholder 2"/>
          <p:cNvSpPr>
            <a:spLocks noGrp="1"/>
          </p:cNvSpPr>
          <p:nvPr>
            <p:ph idx="1"/>
          </p:nvPr>
        </p:nvSpPr>
        <p:spPr>
          <a:xfrm>
            <a:off x="457200" y="1390650"/>
            <a:ext cx="8229600" cy="4762500"/>
          </a:xfrm>
        </p:spPr>
        <p:txBody>
          <a:bodyPr/>
          <a:lstStyle/>
          <a:p>
            <a:pPr>
              <a:defRPr/>
            </a:pPr>
            <a:r>
              <a:rPr lang="en-US" sz="2000" dirty="0" smtClean="0"/>
              <a:t>Logical </a:t>
            </a:r>
            <a:r>
              <a:rPr lang="en-US" sz="2000" dirty="0"/>
              <a:t>clock (LC</a:t>
            </a:r>
            <a:r>
              <a:rPr lang="en-US" sz="2000" dirty="0" smtClean="0"/>
              <a:t>) </a:t>
            </a:r>
            <a:r>
              <a:rPr lang="en-US" sz="2000" dirty="0" smtClean="0">
                <a:sym typeface="Wingdings" pitchFamily="2" charset="2"/>
              </a:rPr>
              <a:t></a:t>
            </a:r>
            <a:r>
              <a:rPr lang="en-US" sz="2000" dirty="0" smtClean="0"/>
              <a:t>  an </a:t>
            </a:r>
            <a:r>
              <a:rPr lang="en-US" sz="2000" dirty="0"/>
              <a:t>abstraction necessary to ensure the clock condition in the absence of a global clock. </a:t>
            </a:r>
            <a:endParaRPr lang="en-US" sz="2000" dirty="0" smtClean="0"/>
          </a:p>
          <a:p>
            <a:pPr>
              <a:defRPr/>
            </a:pPr>
            <a:r>
              <a:rPr lang="en-US" sz="2000" dirty="0"/>
              <a:t>A</a:t>
            </a:r>
            <a:r>
              <a:rPr lang="en-US" sz="2000" dirty="0" smtClean="0"/>
              <a:t> </a:t>
            </a:r>
            <a:r>
              <a:rPr lang="en-US" sz="2000" dirty="0"/>
              <a:t>process </a:t>
            </a:r>
            <a:r>
              <a:rPr lang="en-US" sz="2000" dirty="0" smtClean="0"/>
              <a:t>maps </a:t>
            </a:r>
            <a:r>
              <a:rPr lang="en-US" sz="2000" dirty="0"/>
              <a:t>events to positive integers. </a:t>
            </a:r>
            <a:r>
              <a:rPr lang="en-US" sz="2000" dirty="0" smtClean="0"/>
              <a:t>LC(</a:t>
            </a:r>
            <a:r>
              <a:rPr lang="en-US" sz="2000" i="1" dirty="0" smtClean="0"/>
              <a:t>e</a:t>
            </a:r>
            <a:r>
              <a:rPr lang="en-US" sz="2000" dirty="0" smtClean="0"/>
              <a:t>)  </a:t>
            </a:r>
            <a:r>
              <a:rPr lang="en-US" sz="2000" dirty="0"/>
              <a:t>the local </a:t>
            </a:r>
            <a:r>
              <a:rPr lang="en-US" sz="2000" dirty="0" smtClean="0"/>
              <a:t>variable associated </a:t>
            </a:r>
            <a:r>
              <a:rPr lang="en-US" sz="2000" dirty="0"/>
              <a:t>with event </a:t>
            </a:r>
            <a:r>
              <a:rPr lang="en-US" sz="2000" i="1" dirty="0" smtClean="0"/>
              <a:t>e</a:t>
            </a:r>
            <a:r>
              <a:rPr lang="en-US" sz="2000" dirty="0" smtClean="0"/>
              <a:t>. </a:t>
            </a:r>
          </a:p>
          <a:p>
            <a:pPr>
              <a:defRPr/>
            </a:pPr>
            <a:r>
              <a:rPr lang="en-US" sz="2000" dirty="0" smtClean="0"/>
              <a:t>Each </a:t>
            </a:r>
            <a:r>
              <a:rPr lang="en-US" sz="2000" dirty="0"/>
              <a:t>process time-stamps each message </a:t>
            </a:r>
            <a:r>
              <a:rPr lang="en-US" sz="2000" i="1" dirty="0" smtClean="0"/>
              <a:t>m</a:t>
            </a:r>
            <a:r>
              <a:rPr lang="en-US" sz="2000" dirty="0" smtClean="0"/>
              <a:t> it sends </a:t>
            </a:r>
            <a:r>
              <a:rPr lang="en-US" sz="2000" dirty="0"/>
              <a:t>with the value of the logical clock at the time of </a:t>
            </a:r>
            <a:r>
              <a:rPr lang="en-US" sz="2000" dirty="0" smtClean="0"/>
              <a:t>sending:  </a:t>
            </a:r>
          </a:p>
          <a:p>
            <a:pPr marL="0" indent="0">
              <a:buFont typeface="Wingdings" pitchFamily="2" charset="2"/>
              <a:buNone/>
              <a:defRPr/>
            </a:pPr>
            <a:r>
              <a:rPr lang="en-US" sz="1800" dirty="0" smtClean="0"/>
              <a:t>        TS(</a:t>
            </a:r>
            <a:r>
              <a:rPr lang="en-US" sz="1800" i="1" dirty="0" smtClean="0"/>
              <a:t>m</a:t>
            </a:r>
            <a:r>
              <a:rPr lang="en-US" sz="1800" dirty="0"/>
              <a:t>) = LC(send(</a:t>
            </a:r>
            <a:r>
              <a:rPr lang="en-US" sz="1800" i="1" dirty="0"/>
              <a:t>m</a:t>
            </a:r>
            <a:r>
              <a:rPr lang="en-US" sz="1800" dirty="0" smtClean="0"/>
              <a:t>)).</a:t>
            </a:r>
          </a:p>
          <a:p>
            <a:pPr>
              <a:defRPr/>
            </a:pPr>
            <a:r>
              <a:rPr lang="en-US" sz="2000" dirty="0"/>
              <a:t>The rules to update the </a:t>
            </a:r>
            <a:r>
              <a:rPr lang="en-US" sz="2000" dirty="0" smtClean="0"/>
              <a:t>logical clock:</a:t>
            </a:r>
          </a:p>
          <a:p>
            <a:pPr marL="457200" lvl="1" indent="0">
              <a:buFont typeface="Wingdings" pitchFamily="2" charset="2"/>
              <a:buNone/>
              <a:defRPr/>
            </a:pPr>
            <a:r>
              <a:rPr lang="en-US" sz="1800" dirty="0"/>
              <a:t> </a:t>
            </a:r>
            <a:r>
              <a:rPr lang="en-US" sz="1800" dirty="0" smtClean="0"/>
              <a:t>LC(</a:t>
            </a:r>
            <a:r>
              <a:rPr lang="en-US" sz="1800" i="1" dirty="0" smtClean="0"/>
              <a:t>e</a:t>
            </a:r>
            <a:r>
              <a:rPr lang="en-US" sz="1800" dirty="0" smtClean="0"/>
              <a:t>) = LC + 1                              if </a:t>
            </a:r>
            <a:r>
              <a:rPr lang="en-US" sz="1800" i="1" dirty="0" smtClean="0"/>
              <a:t>e</a:t>
            </a:r>
            <a:r>
              <a:rPr lang="en-US" sz="1800" dirty="0" smtClean="0"/>
              <a:t> is a local event</a:t>
            </a:r>
          </a:p>
          <a:p>
            <a:pPr marL="457200" lvl="1" indent="0">
              <a:buFont typeface="Wingdings" pitchFamily="2" charset="2"/>
              <a:buNone/>
              <a:defRPr/>
            </a:pPr>
            <a:r>
              <a:rPr lang="en-US" sz="1800" dirty="0"/>
              <a:t> </a:t>
            </a:r>
            <a:r>
              <a:rPr lang="en-US" sz="1800" dirty="0" smtClean="0"/>
              <a:t>LC(</a:t>
            </a:r>
            <a:r>
              <a:rPr lang="en-US" sz="1800" i="1" dirty="0" smtClean="0"/>
              <a:t>e</a:t>
            </a:r>
            <a:r>
              <a:rPr lang="en-US" sz="1800" dirty="0" smtClean="0"/>
              <a:t>)  = max (LC, (TS(</a:t>
            </a:r>
            <a:r>
              <a:rPr lang="en-US" sz="1800" i="1" dirty="0" smtClean="0"/>
              <a:t>m</a:t>
            </a:r>
            <a:r>
              <a:rPr lang="en-US" sz="1800" dirty="0" smtClean="0"/>
              <a:t>)+1))      if </a:t>
            </a:r>
            <a:r>
              <a:rPr lang="en-US" sz="1800" i="1" dirty="0" smtClean="0"/>
              <a:t>e</a:t>
            </a:r>
            <a:r>
              <a:rPr lang="en-US" sz="1800" dirty="0" smtClean="0"/>
              <a:t> is a </a:t>
            </a:r>
            <a:r>
              <a:rPr lang="en-US" sz="1800" i="1" dirty="0" smtClean="0"/>
              <a:t>receive</a:t>
            </a:r>
            <a:r>
              <a:rPr lang="en-US" sz="1800" dirty="0" smtClean="0"/>
              <a:t> event. </a:t>
            </a:r>
            <a:endParaRPr lang="en-US" sz="1800" dirty="0"/>
          </a:p>
          <a:p>
            <a:pPr>
              <a:defRPr/>
            </a:pPr>
            <a:endParaRPr lang="en-US" sz="1800" u="sng" dirty="0"/>
          </a:p>
        </p:txBody>
      </p:sp>
      <p:sp>
        <p:nvSpPr>
          <p:cNvPr id="23556" name="Footer Placeholder 3"/>
          <p:cNvSpPr>
            <a:spLocks noGrp="1"/>
          </p:cNvSpPr>
          <p:nvPr>
            <p:ph type="ftr" sz="quarter" idx="10"/>
          </p:nvPr>
        </p:nvSpPr>
        <p:spPr>
          <a:noFill/>
        </p:spPr>
        <p:txBody>
          <a:bodyPr/>
          <a:lstStyle/>
          <a:p>
            <a:r>
              <a:rPr lang="en-US"/>
              <a:t>Cloud Computing: Theory and Practice. Chapter 2</a:t>
            </a:r>
          </a:p>
        </p:txBody>
      </p:sp>
      <p:sp>
        <p:nvSpPr>
          <p:cNvPr id="23557" name="Slide Number Placeholder 4"/>
          <p:cNvSpPr>
            <a:spLocks noGrp="1"/>
          </p:cNvSpPr>
          <p:nvPr>
            <p:ph type="sldNum" sz="quarter" idx="11"/>
          </p:nvPr>
        </p:nvSpPr>
        <p:spPr>
          <a:noFill/>
        </p:spPr>
        <p:txBody>
          <a:bodyPr/>
          <a:lstStyle/>
          <a:p>
            <a:fld id="{48A27FFD-3733-409A-9FE3-56D59C578AEC}" type="slidenum">
              <a:rPr lang="en-US" smtClean="0"/>
              <a:pPr/>
              <a:t>21</a:t>
            </a:fld>
            <a:endParaRPr lang="en-US" smtClean="0"/>
          </a:p>
        </p:txBody>
      </p:sp>
      <p:sp>
        <p:nvSpPr>
          <p:cNvPr id="2355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2162175" y="4981575"/>
            <a:ext cx="5286375" cy="466725"/>
          </a:xfrm>
        </p:spPr>
        <p:txBody>
          <a:bodyPr/>
          <a:lstStyle/>
          <a:p>
            <a:pPr marL="0" indent="0">
              <a:buFont typeface="Wingdings" pitchFamily="2" charset="2"/>
              <a:buNone/>
            </a:pPr>
            <a:r>
              <a:rPr lang="en-US" smtClean="0"/>
              <a:t>      </a:t>
            </a:r>
            <a:r>
              <a:rPr lang="en-US" sz="2000" smtClean="0"/>
              <a:t>Three processes and their logical clocks.</a:t>
            </a:r>
          </a:p>
        </p:txBody>
      </p:sp>
      <p:sp>
        <p:nvSpPr>
          <p:cNvPr id="24579" name="Footer Placeholder 3"/>
          <p:cNvSpPr>
            <a:spLocks noGrp="1"/>
          </p:cNvSpPr>
          <p:nvPr>
            <p:ph type="ftr" sz="quarter" idx="10"/>
          </p:nvPr>
        </p:nvSpPr>
        <p:spPr>
          <a:noFill/>
        </p:spPr>
        <p:txBody>
          <a:bodyPr/>
          <a:lstStyle/>
          <a:p>
            <a:r>
              <a:rPr lang="en-US"/>
              <a:t>Cloud Computing: Theory and Practice. Chapter 2</a:t>
            </a:r>
          </a:p>
        </p:txBody>
      </p:sp>
      <p:sp>
        <p:nvSpPr>
          <p:cNvPr id="24580" name="Slide Number Placeholder 4"/>
          <p:cNvSpPr>
            <a:spLocks noGrp="1"/>
          </p:cNvSpPr>
          <p:nvPr>
            <p:ph type="sldNum" sz="quarter" idx="11"/>
          </p:nvPr>
        </p:nvSpPr>
        <p:spPr>
          <a:noFill/>
        </p:spPr>
        <p:txBody>
          <a:bodyPr/>
          <a:lstStyle/>
          <a:p>
            <a:fld id="{3175F839-0288-4C79-9DB6-892FE9B6B833}" type="slidenum">
              <a:rPr lang="en-US" smtClean="0"/>
              <a:pPr/>
              <a:t>22</a:t>
            </a:fld>
            <a:endParaRPr lang="en-US" smtClean="0"/>
          </a:p>
        </p:txBody>
      </p:sp>
      <p:sp>
        <p:nvSpPr>
          <p:cNvPr id="24581" name="Date Placeholder 5"/>
          <p:cNvSpPr>
            <a:spLocks noGrp="1"/>
          </p:cNvSpPr>
          <p:nvPr>
            <p:ph type="dt" sz="quarter" idx="12"/>
          </p:nvPr>
        </p:nvSpPr>
        <p:spPr>
          <a:noFill/>
        </p:spPr>
        <p:txBody>
          <a:bodyPr/>
          <a:lstStyle/>
          <a:p>
            <a:r>
              <a:rPr lang="en-US"/>
              <a:t>Dan C. Marinescu</a:t>
            </a:r>
          </a:p>
        </p:txBody>
      </p:sp>
      <p:graphicFrame>
        <p:nvGraphicFramePr>
          <p:cNvPr id="24582" name="Object 6"/>
          <p:cNvGraphicFramePr>
            <a:graphicFrameLocks noChangeAspect="1"/>
          </p:cNvGraphicFramePr>
          <p:nvPr/>
        </p:nvGraphicFramePr>
        <p:xfrm>
          <a:off x="703263" y="933450"/>
          <a:ext cx="8001000" cy="3609975"/>
        </p:xfrm>
        <a:graphic>
          <a:graphicData uri="http://schemas.openxmlformats.org/presentationml/2006/ole">
            <p:oleObj spid="_x0000_s24582" name="Visio" r:id="rId3" imgW="6291936" imgH="2838315" progId="Visio.Drawing.11">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57200"/>
            <a:ext cx="8229600" cy="733425"/>
          </a:xfrm>
        </p:spPr>
        <p:txBody>
          <a:bodyPr/>
          <a:lstStyle/>
          <a:p>
            <a:r>
              <a:rPr lang="en-US" sz="3200" smtClean="0"/>
              <a:t>Message delivery rules; causal delivery</a:t>
            </a:r>
          </a:p>
        </p:txBody>
      </p:sp>
      <p:sp>
        <p:nvSpPr>
          <p:cNvPr id="25603" name="Content Placeholder 2"/>
          <p:cNvSpPr>
            <a:spLocks noGrp="1"/>
          </p:cNvSpPr>
          <p:nvPr>
            <p:ph idx="1"/>
          </p:nvPr>
        </p:nvSpPr>
        <p:spPr>
          <a:xfrm>
            <a:off x="485775" y="1390650"/>
            <a:ext cx="8458200" cy="4476750"/>
          </a:xfrm>
        </p:spPr>
        <p:txBody>
          <a:bodyPr/>
          <a:lstStyle/>
          <a:p>
            <a:r>
              <a:rPr lang="en-US" sz="2000" smtClean="0"/>
              <a:t>The communication channel abstraction makes no assumptions about the order of messages; a real-life network might reorder messages.</a:t>
            </a:r>
          </a:p>
          <a:p>
            <a:r>
              <a:rPr lang="en-US" sz="2000" smtClean="0"/>
              <a:t>First-In-First-Out (FIFO) delivery </a:t>
            </a:r>
            <a:r>
              <a:rPr lang="en-US" sz="2000" smtClean="0">
                <a:sym typeface="Wingdings" pitchFamily="2" charset="2"/>
              </a:rPr>
              <a:t></a:t>
            </a:r>
            <a:r>
              <a:rPr lang="en-US" sz="2000" smtClean="0"/>
              <a:t> messages are delivered in the same order they are sent.</a:t>
            </a:r>
          </a:p>
          <a:p>
            <a:r>
              <a:rPr lang="en-US" sz="2000" smtClean="0"/>
              <a:t>Causal delivery </a:t>
            </a:r>
            <a:r>
              <a:rPr lang="en-US" sz="2000" smtClean="0">
                <a:sym typeface="Wingdings" pitchFamily="2" charset="2"/>
              </a:rPr>
              <a:t></a:t>
            </a:r>
            <a:r>
              <a:rPr lang="en-US" sz="2000" smtClean="0"/>
              <a:t> an extension of the FIFO delivery to the case when a process receives messages from different sources.</a:t>
            </a:r>
          </a:p>
          <a:p>
            <a:r>
              <a:rPr lang="en-US" sz="2000" smtClean="0"/>
              <a:t>Even if the communication channel does not guarantee FIFO delivery, FIFO delivery can be enforced by attaching a sequence number to each message sent. The sequence numbers are also used to reassemble messages out of individual packets.</a:t>
            </a:r>
          </a:p>
          <a:p>
            <a:endParaRPr lang="en-US" sz="2000" smtClean="0"/>
          </a:p>
        </p:txBody>
      </p:sp>
      <p:sp>
        <p:nvSpPr>
          <p:cNvPr id="25604" name="Footer Placeholder 3"/>
          <p:cNvSpPr>
            <a:spLocks noGrp="1"/>
          </p:cNvSpPr>
          <p:nvPr>
            <p:ph type="ftr" sz="quarter" idx="10"/>
          </p:nvPr>
        </p:nvSpPr>
        <p:spPr>
          <a:noFill/>
        </p:spPr>
        <p:txBody>
          <a:bodyPr/>
          <a:lstStyle/>
          <a:p>
            <a:r>
              <a:rPr lang="en-US"/>
              <a:t>Cloud Computing: Theory and Practice. Chapter 2</a:t>
            </a:r>
          </a:p>
        </p:txBody>
      </p:sp>
      <p:sp>
        <p:nvSpPr>
          <p:cNvPr id="25605" name="Slide Number Placeholder 4"/>
          <p:cNvSpPr>
            <a:spLocks noGrp="1"/>
          </p:cNvSpPr>
          <p:nvPr>
            <p:ph type="sldNum" sz="quarter" idx="11"/>
          </p:nvPr>
        </p:nvSpPr>
        <p:spPr>
          <a:noFill/>
        </p:spPr>
        <p:txBody>
          <a:bodyPr/>
          <a:lstStyle/>
          <a:p>
            <a:fld id="{EFAE264A-8491-4788-BF6C-A7469500796E}" type="slidenum">
              <a:rPr lang="en-US" smtClean="0"/>
              <a:pPr/>
              <a:t>23</a:t>
            </a:fld>
            <a:endParaRPr lang="en-US" smtClean="0"/>
          </a:p>
        </p:txBody>
      </p:sp>
      <p:sp>
        <p:nvSpPr>
          <p:cNvPr id="2560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809625" y="5372100"/>
            <a:ext cx="8001000" cy="781050"/>
          </a:xfrm>
        </p:spPr>
        <p:txBody>
          <a:bodyPr/>
          <a:lstStyle/>
          <a:p>
            <a:pPr marL="0" indent="0">
              <a:buFont typeface="Wingdings" pitchFamily="2" charset="2"/>
              <a:buNone/>
            </a:pPr>
            <a:r>
              <a:rPr lang="en-US" sz="1800" smtClean="0"/>
              <a:t>Message receiving  and message delivery are two distinct operations. The channel-process interface implements the delivery rules, e.g., FIFO delivery.</a:t>
            </a:r>
          </a:p>
        </p:txBody>
      </p:sp>
      <p:sp>
        <p:nvSpPr>
          <p:cNvPr id="26627" name="Footer Placeholder 3"/>
          <p:cNvSpPr>
            <a:spLocks noGrp="1"/>
          </p:cNvSpPr>
          <p:nvPr>
            <p:ph type="ftr" sz="quarter" idx="10"/>
          </p:nvPr>
        </p:nvSpPr>
        <p:spPr>
          <a:noFill/>
        </p:spPr>
        <p:txBody>
          <a:bodyPr/>
          <a:lstStyle/>
          <a:p>
            <a:r>
              <a:rPr lang="en-US"/>
              <a:t>Cloud Computing: Theory and Practice. Chapter 2</a:t>
            </a:r>
          </a:p>
        </p:txBody>
      </p:sp>
      <p:sp>
        <p:nvSpPr>
          <p:cNvPr id="26628" name="Slide Number Placeholder 4"/>
          <p:cNvSpPr>
            <a:spLocks noGrp="1"/>
          </p:cNvSpPr>
          <p:nvPr>
            <p:ph type="sldNum" sz="quarter" idx="11"/>
          </p:nvPr>
        </p:nvSpPr>
        <p:spPr>
          <a:noFill/>
        </p:spPr>
        <p:txBody>
          <a:bodyPr/>
          <a:lstStyle/>
          <a:p>
            <a:fld id="{15D06680-EC76-41FA-AB5F-949665453E0C}" type="slidenum">
              <a:rPr lang="en-US" smtClean="0"/>
              <a:pPr/>
              <a:t>24</a:t>
            </a:fld>
            <a:endParaRPr lang="en-US" smtClean="0"/>
          </a:p>
        </p:txBody>
      </p:sp>
      <p:sp>
        <p:nvSpPr>
          <p:cNvPr id="26629" name="Date Placeholder 5"/>
          <p:cNvSpPr>
            <a:spLocks noGrp="1"/>
          </p:cNvSpPr>
          <p:nvPr>
            <p:ph type="dt" sz="quarter" idx="12"/>
          </p:nvPr>
        </p:nvSpPr>
        <p:spPr>
          <a:noFill/>
        </p:spPr>
        <p:txBody>
          <a:bodyPr/>
          <a:lstStyle/>
          <a:p>
            <a:r>
              <a:rPr lang="en-US"/>
              <a:t>Dan C. Marinescu</a:t>
            </a:r>
          </a:p>
        </p:txBody>
      </p:sp>
      <p:graphicFrame>
        <p:nvGraphicFramePr>
          <p:cNvPr id="26630" name="Object 6"/>
          <p:cNvGraphicFramePr>
            <a:graphicFrameLocks noChangeAspect="1"/>
          </p:cNvGraphicFramePr>
          <p:nvPr/>
        </p:nvGraphicFramePr>
        <p:xfrm>
          <a:off x="815975" y="476250"/>
          <a:ext cx="7375525" cy="4776788"/>
        </p:xfrm>
        <a:graphic>
          <a:graphicData uri="http://schemas.openxmlformats.org/presentationml/2006/ole">
            <p:oleObj spid="_x0000_s26630" name="Visio" r:id="rId3" imgW="4720843" imgH="3057728" progId="Visio.Drawing.11">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4981575"/>
            <a:ext cx="8229600" cy="1323975"/>
          </a:xfrm>
        </p:spPr>
        <p:txBody>
          <a:bodyPr/>
          <a:lstStyle/>
          <a:p>
            <a:pPr marL="0" indent="0">
              <a:buFont typeface="Wingdings" pitchFamily="2" charset="2"/>
              <a:buNone/>
            </a:pPr>
            <a:r>
              <a:rPr lang="en-US" sz="1800" smtClean="0"/>
              <a:t>Violation of causal delivery when more than two processes are involved; message </a:t>
            </a:r>
            <a:r>
              <a:rPr lang="en-US" sz="1800" i="1" smtClean="0"/>
              <a:t>m</a:t>
            </a:r>
            <a:r>
              <a:rPr lang="en-US" sz="1800" baseline="-25000" smtClean="0"/>
              <a:t>1</a:t>
            </a:r>
            <a:r>
              <a:rPr lang="en-US" sz="1800" smtClean="0"/>
              <a:t> is delivered to process </a:t>
            </a:r>
            <a:r>
              <a:rPr lang="en-US" sz="1800" i="1" smtClean="0"/>
              <a:t>p</a:t>
            </a:r>
            <a:r>
              <a:rPr lang="en-US" sz="1800" baseline="-25000" smtClean="0"/>
              <a:t>2 </a:t>
            </a:r>
            <a:r>
              <a:rPr lang="en-US" sz="1800" smtClean="0"/>
              <a:t>after message </a:t>
            </a:r>
            <a:r>
              <a:rPr lang="en-US" sz="1800" i="1" smtClean="0"/>
              <a:t>m</a:t>
            </a:r>
            <a:r>
              <a:rPr lang="en-US" sz="1800" baseline="-25000" smtClean="0"/>
              <a:t>1</a:t>
            </a:r>
            <a:r>
              <a:rPr lang="en-US" sz="1800" smtClean="0"/>
              <a:t>, though message </a:t>
            </a:r>
            <a:r>
              <a:rPr lang="en-US" sz="1800" i="1" smtClean="0"/>
              <a:t>m</a:t>
            </a:r>
            <a:r>
              <a:rPr lang="en-US" sz="1800" baseline="-25000" smtClean="0"/>
              <a:t>1</a:t>
            </a:r>
            <a:r>
              <a:rPr lang="en-US" sz="1800" smtClean="0"/>
              <a:t> was sent before </a:t>
            </a:r>
            <a:r>
              <a:rPr lang="en-US" sz="1800" i="1" smtClean="0"/>
              <a:t>m</a:t>
            </a:r>
            <a:r>
              <a:rPr lang="en-US" sz="1800" baseline="-25000" smtClean="0"/>
              <a:t>3</a:t>
            </a:r>
            <a:r>
              <a:rPr lang="en-US" sz="1800" smtClean="0"/>
              <a:t>. Indeed, message </a:t>
            </a:r>
            <a:r>
              <a:rPr lang="en-US" sz="1800" i="1" smtClean="0"/>
              <a:t>m</a:t>
            </a:r>
            <a:r>
              <a:rPr lang="en-US" sz="1800" baseline="-25000" smtClean="0"/>
              <a:t>3  </a:t>
            </a:r>
            <a:r>
              <a:rPr lang="en-US" sz="1800" smtClean="0"/>
              <a:t>was sent by process </a:t>
            </a:r>
            <a:r>
              <a:rPr lang="en-US" sz="1800" i="1" smtClean="0"/>
              <a:t>p</a:t>
            </a:r>
            <a:r>
              <a:rPr lang="en-US" sz="1800" baseline="-25000" smtClean="0"/>
              <a:t>1  </a:t>
            </a:r>
            <a:r>
              <a:rPr lang="en-US" sz="1800" smtClean="0"/>
              <a:t>after receiving </a:t>
            </a:r>
            <a:r>
              <a:rPr lang="en-US" sz="1800" i="1" smtClean="0"/>
              <a:t>m</a:t>
            </a:r>
            <a:r>
              <a:rPr lang="en-US" sz="1800" baseline="-25000" smtClean="0"/>
              <a:t>1</a:t>
            </a:r>
            <a:r>
              <a:rPr lang="en-US" sz="1800" smtClean="0"/>
              <a:t>, which in turn was sent by process </a:t>
            </a:r>
            <a:r>
              <a:rPr lang="en-US" sz="1800" i="1" smtClean="0"/>
              <a:t>p</a:t>
            </a:r>
            <a:r>
              <a:rPr lang="en-US" sz="1800" baseline="-25000" smtClean="0"/>
              <a:t>3  </a:t>
            </a:r>
            <a:r>
              <a:rPr lang="en-US" sz="1800" smtClean="0"/>
              <a:t>after sending message </a:t>
            </a:r>
            <a:r>
              <a:rPr lang="en-US" sz="1800" i="1" smtClean="0"/>
              <a:t>m</a:t>
            </a:r>
            <a:r>
              <a:rPr lang="en-US" sz="1800" baseline="-25000" smtClean="0"/>
              <a:t>1</a:t>
            </a:r>
            <a:r>
              <a:rPr lang="en-US" sz="1800" smtClean="0"/>
              <a:t>.</a:t>
            </a:r>
            <a:endParaRPr lang="en-US" sz="1800" baseline="-25000" smtClean="0"/>
          </a:p>
        </p:txBody>
      </p:sp>
      <p:sp>
        <p:nvSpPr>
          <p:cNvPr id="27651" name="Footer Placeholder 3"/>
          <p:cNvSpPr>
            <a:spLocks noGrp="1"/>
          </p:cNvSpPr>
          <p:nvPr>
            <p:ph type="ftr" sz="quarter" idx="10"/>
          </p:nvPr>
        </p:nvSpPr>
        <p:spPr>
          <a:noFill/>
        </p:spPr>
        <p:txBody>
          <a:bodyPr/>
          <a:lstStyle/>
          <a:p>
            <a:r>
              <a:rPr lang="en-US"/>
              <a:t>Cloud Computing: Theory and Practice. Chapter 2</a:t>
            </a:r>
          </a:p>
        </p:txBody>
      </p:sp>
      <p:sp>
        <p:nvSpPr>
          <p:cNvPr id="27652" name="Slide Number Placeholder 4"/>
          <p:cNvSpPr>
            <a:spLocks noGrp="1"/>
          </p:cNvSpPr>
          <p:nvPr>
            <p:ph type="sldNum" sz="quarter" idx="11"/>
          </p:nvPr>
        </p:nvSpPr>
        <p:spPr>
          <a:noFill/>
        </p:spPr>
        <p:txBody>
          <a:bodyPr/>
          <a:lstStyle/>
          <a:p>
            <a:fld id="{8BE65789-9C75-4F9B-B017-99736756258C}" type="slidenum">
              <a:rPr lang="en-US" smtClean="0"/>
              <a:pPr/>
              <a:t>25</a:t>
            </a:fld>
            <a:endParaRPr lang="en-US" smtClean="0"/>
          </a:p>
        </p:txBody>
      </p:sp>
      <p:sp>
        <p:nvSpPr>
          <p:cNvPr id="27653" name="Date Placeholder 5"/>
          <p:cNvSpPr>
            <a:spLocks noGrp="1"/>
          </p:cNvSpPr>
          <p:nvPr>
            <p:ph type="dt" sz="quarter" idx="12"/>
          </p:nvPr>
        </p:nvSpPr>
        <p:spPr>
          <a:noFill/>
        </p:spPr>
        <p:txBody>
          <a:bodyPr/>
          <a:lstStyle/>
          <a:p>
            <a:r>
              <a:rPr lang="en-US"/>
              <a:t>Dan C. Marinescu</a:t>
            </a:r>
          </a:p>
        </p:txBody>
      </p:sp>
      <p:graphicFrame>
        <p:nvGraphicFramePr>
          <p:cNvPr id="27654" name="Object 6"/>
          <p:cNvGraphicFramePr>
            <a:graphicFrameLocks noChangeAspect="1"/>
          </p:cNvGraphicFramePr>
          <p:nvPr/>
        </p:nvGraphicFramePr>
        <p:xfrm>
          <a:off x="382588" y="1058863"/>
          <a:ext cx="8320087" cy="2989262"/>
        </p:xfrm>
        <a:graphic>
          <a:graphicData uri="http://schemas.openxmlformats.org/presentationml/2006/ole">
            <p:oleObj spid="_x0000_s27654" name="Visio" r:id="rId3" imgW="6778446" imgH="2434887" progId="Visio.Drawing.11">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457200"/>
            <a:ext cx="8229600" cy="628650"/>
          </a:xfrm>
        </p:spPr>
        <p:txBody>
          <a:bodyPr/>
          <a:lstStyle/>
          <a:p>
            <a:r>
              <a:rPr lang="en-US" sz="3200" smtClean="0"/>
              <a:t>Runs and cuts</a:t>
            </a:r>
          </a:p>
        </p:txBody>
      </p:sp>
      <p:sp>
        <p:nvSpPr>
          <p:cNvPr id="28675" name="Content Placeholder 2"/>
          <p:cNvSpPr>
            <a:spLocks noGrp="1"/>
          </p:cNvSpPr>
          <p:nvPr>
            <p:ph idx="1"/>
          </p:nvPr>
        </p:nvSpPr>
        <p:spPr>
          <a:xfrm>
            <a:off x="457200" y="1438275"/>
            <a:ext cx="8410575" cy="4429125"/>
          </a:xfrm>
        </p:spPr>
        <p:txBody>
          <a:bodyPr/>
          <a:lstStyle/>
          <a:p>
            <a:r>
              <a:rPr lang="en-US" sz="2000" smtClean="0"/>
              <a:t>Run </a:t>
            </a:r>
            <a:r>
              <a:rPr lang="en-US" sz="2000" smtClean="0">
                <a:sym typeface="Wingdings" pitchFamily="2" charset="2"/>
              </a:rPr>
              <a:t></a:t>
            </a:r>
            <a:r>
              <a:rPr lang="en-US" sz="2000" smtClean="0"/>
              <a:t> a total ordering of all the events in the global history of a distributed computation consistent with the local history of each participant process; a run implies a sequence of events as well as a sequence of global states.</a:t>
            </a:r>
          </a:p>
          <a:p>
            <a:r>
              <a:rPr lang="en-US" sz="2000" smtClean="0"/>
              <a:t>Cut </a:t>
            </a:r>
            <a:r>
              <a:rPr lang="en-US" sz="2000" smtClean="0">
                <a:sym typeface="Wingdings" pitchFamily="2" charset="2"/>
              </a:rPr>
              <a:t></a:t>
            </a:r>
            <a:r>
              <a:rPr lang="en-US" sz="2000" smtClean="0"/>
              <a:t> a subset of the local history of all processes.</a:t>
            </a:r>
          </a:p>
          <a:p>
            <a:r>
              <a:rPr lang="en-US" sz="2000" u="sng" smtClean="0"/>
              <a:t>Frontier of the cut</a:t>
            </a:r>
            <a:r>
              <a:rPr lang="en-US" sz="2000" smtClean="0"/>
              <a:t> in the global history of n processes </a:t>
            </a:r>
            <a:r>
              <a:rPr lang="en-US" sz="2000" smtClean="0">
                <a:sym typeface="Wingdings" pitchFamily="2" charset="2"/>
              </a:rPr>
              <a:t></a:t>
            </a:r>
            <a:r>
              <a:rPr lang="en-US" sz="2000" smtClean="0"/>
              <a:t> an n-tuple consisting of the last event of every process included in the cut. </a:t>
            </a:r>
          </a:p>
          <a:p>
            <a:r>
              <a:rPr lang="en-US" sz="2000" smtClean="0"/>
              <a:t>Cuts provide the intuition to generate global states based on an exchange of messages between a </a:t>
            </a:r>
            <a:r>
              <a:rPr lang="en-US" sz="2000" u="sng" smtClean="0"/>
              <a:t>monitor</a:t>
            </a:r>
            <a:r>
              <a:rPr lang="en-US" sz="2000" smtClean="0"/>
              <a:t> and a group of processes. The cut represents the instance when requests to report individual state are received by the members of the group.</a:t>
            </a:r>
          </a:p>
        </p:txBody>
      </p:sp>
      <p:sp>
        <p:nvSpPr>
          <p:cNvPr id="28676" name="Footer Placeholder 3"/>
          <p:cNvSpPr>
            <a:spLocks noGrp="1"/>
          </p:cNvSpPr>
          <p:nvPr>
            <p:ph type="ftr" sz="quarter" idx="10"/>
          </p:nvPr>
        </p:nvSpPr>
        <p:spPr>
          <a:noFill/>
        </p:spPr>
        <p:txBody>
          <a:bodyPr/>
          <a:lstStyle/>
          <a:p>
            <a:r>
              <a:rPr lang="en-US"/>
              <a:t>Cloud Computing: Theory and Practice. Chapter 2</a:t>
            </a:r>
          </a:p>
        </p:txBody>
      </p:sp>
      <p:sp>
        <p:nvSpPr>
          <p:cNvPr id="28677" name="Slide Number Placeholder 4"/>
          <p:cNvSpPr>
            <a:spLocks noGrp="1"/>
          </p:cNvSpPr>
          <p:nvPr>
            <p:ph type="sldNum" sz="quarter" idx="11"/>
          </p:nvPr>
        </p:nvSpPr>
        <p:spPr>
          <a:noFill/>
        </p:spPr>
        <p:txBody>
          <a:bodyPr/>
          <a:lstStyle/>
          <a:p>
            <a:fld id="{9F69C75D-3FB7-4020-8F95-242DCFA875F6}" type="slidenum">
              <a:rPr lang="en-US" smtClean="0"/>
              <a:pPr/>
              <a:t>26</a:t>
            </a:fld>
            <a:endParaRPr lang="en-US" smtClean="0"/>
          </a:p>
        </p:txBody>
      </p:sp>
      <p:sp>
        <p:nvSpPr>
          <p:cNvPr id="2867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457200"/>
            <a:ext cx="8229600" cy="685800"/>
          </a:xfrm>
        </p:spPr>
        <p:txBody>
          <a:bodyPr/>
          <a:lstStyle/>
          <a:p>
            <a:r>
              <a:rPr lang="en-US" sz="3200" smtClean="0"/>
              <a:t>Consistent and inconsistent cuts and runs</a:t>
            </a:r>
          </a:p>
        </p:txBody>
      </p:sp>
      <p:sp>
        <p:nvSpPr>
          <p:cNvPr id="29699" name="Content Placeholder 2"/>
          <p:cNvSpPr>
            <a:spLocks noGrp="1"/>
          </p:cNvSpPr>
          <p:nvPr>
            <p:ph idx="1"/>
          </p:nvPr>
        </p:nvSpPr>
        <p:spPr>
          <a:xfrm>
            <a:off x="457200" y="1447800"/>
            <a:ext cx="8439150" cy="4657725"/>
          </a:xfrm>
        </p:spPr>
        <p:txBody>
          <a:bodyPr/>
          <a:lstStyle/>
          <a:p>
            <a:r>
              <a:rPr lang="en-US" sz="2000" u="sng" smtClean="0"/>
              <a:t>Consistent cut </a:t>
            </a:r>
            <a:r>
              <a:rPr lang="en-US" sz="2000" smtClean="0">
                <a:sym typeface="Wingdings" pitchFamily="2" charset="2"/>
              </a:rPr>
              <a:t> a cut closed under the causal precedence relationship.</a:t>
            </a:r>
          </a:p>
          <a:p>
            <a:r>
              <a:rPr lang="en-US" sz="2000" smtClean="0"/>
              <a:t>A consistent cut establishes an </a:t>
            </a:r>
            <a:r>
              <a:rPr lang="en-US" sz="2000" u="sng" smtClean="0"/>
              <a:t>instance</a:t>
            </a:r>
            <a:r>
              <a:rPr lang="en-US" sz="2000" smtClean="0"/>
              <a:t> of a distributed computation; given a consistent cut we can determine if an event </a:t>
            </a:r>
            <a:r>
              <a:rPr lang="en-US" sz="2000" i="1" smtClean="0"/>
              <a:t>e</a:t>
            </a:r>
            <a:r>
              <a:rPr lang="en-US" sz="2000" smtClean="0"/>
              <a:t> occurred before the cut.</a:t>
            </a:r>
          </a:p>
          <a:p>
            <a:r>
              <a:rPr lang="en-US" sz="2000" u="sng" smtClean="0"/>
              <a:t>Consistent run</a:t>
            </a:r>
            <a:r>
              <a:rPr lang="en-US" sz="2000" smtClean="0"/>
              <a:t> </a:t>
            </a:r>
            <a:r>
              <a:rPr lang="en-US" sz="2000" smtClean="0">
                <a:sym typeface="Wingdings" pitchFamily="2" charset="2"/>
              </a:rPr>
              <a:t> </a:t>
            </a:r>
            <a:r>
              <a:rPr lang="en-US" sz="2000" smtClean="0"/>
              <a:t>the total ordering of events imposed by the run is consistent with the partial order imposed by the causal relation.</a:t>
            </a:r>
          </a:p>
          <a:p>
            <a:r>
              <a:rPr lang="en-US" sz="2000" smtClean="0"/>
              <a:t>The </a:t>
            </a:r>
            <a:r>
              <a:rPr lang="en-US" sz="2000" u="sng" smtClean="0"/>
              <a:t>causal history of event</a:t>
            </a:r>
            <a:r>
              <a:rPr lang="en-US" sz="2000" smtClean="0"/>
              <a:t> </a:t>
            </a:r>
            <a:r>
              <a:rPr lang="en-US" sz="2000" i="1" smtClean="0"/>
              <a:t>e</a:t>
            </a:r>
            <a:r>
              <a:rPr lang="en-US" sz="2000" smtClean="0"/>
              <a:t> is the smallest consistent cut of the process group including event </a:t>
            </a:r>
            <a:r>
              <a:rPr lang="en-US" sz="2000" i="1" smtClean="0"/>
              <a:t>e</a:t>
            </a:r>
            <a:r>
              <a:rPr lang="en-US" sz="2000" smtClean="0"/>
              <a:t>.</a:t>
            </a:r>
          </a:p>
        </p:txBody>
      </p:sp>
      <p:sp>
        <p:nvSpPr>
          <p:cNvPr id="29700" name="Footer Placeholder 3"/>
          <p:cNvSpPr>
            <a:spLocks noGrp="1"/>
          </p:cNvSpPr>
          <p:nvPr>
            <p:ph type="ftr" sz="quarter" idx="10"/>
          </p:nvPr>
        </p:nvSpPr>
        <p:spPr>
          <a:noFill/>
        </p:spPr>
        <p:txBody>
          <a:bodyPr/>
          <a:lstStyle/>
          <a:p>
            <a:r>
              <a:rPr lang="en-US"/>
              <a:t>Cloud Computing: Theory and Practice. Chapter 2</a:t>
            </a:r>
          </a:p>
        </p:txBody>
      </p:sp>
      <p:sp>
        <p:nvSpPr>
          <p:cNvPr id="29701" name="Slide Number Placeholder 4"/>
          <p:cNvSpPr>
            <a:spLocks noGrp="1"/>
          </p:cNvSpPr>
          <p:nvPr>
            <p:ph type="sldNum" sz="quarter" idx="11"/>
          </p:nvPr>
        </p:nvSpPr>
        <p:spPr>
          <a:noFill/>
        </p:spPr>
        <p:txBody>
          <a:bodyPr/>
          <a:lstStyle/>
          <a:p>
            <a:fld id="{4F0B29C4-700C-4B8E-8C08-602C784B8F83}" type="slidenum">
              <a:rPr lang="en-US" smtClean="0"/>
              <a:pPr/>
              <a:t>27</a:t>
            </a:fld>
            <a:endParaRPr lang="en-US" smtClean="0"/>
          </a:p>
        </p:txBody>
      </p:sp>
      <p:sp>
        <p:nvSpPr>
          <p:cNvPr id="2970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3981450"/>
            <a:ext cx="8743950" cy="2209800"/>
          </a:xfrm>
        </p:spPr>
        <p:txBody>
          <a:bodyPr/>
          <a:lstStyle/>
          <a:p>
            <a:pPr marL="0" indent="0">
              <a:buFont typeface="Wingdings" pitchFamily="2" charset="2"/>
              <a:buNone/>
              <a:defRPr/>
            </a:pPr>
            <a:r>
              <a:rPr lang="en-US" sz="1800" dirty="0" smtClean="0"/>
              <a:t>                               </a:t>
            </a:r>
            <a:r>
              <a:rPr lang="en-US" sz="1800" u="sng" dirty="0" smtClean="0"/>
              <a:t>Inconsistent </a:t>
            </a:r>
            <a:r>
              <a:rPr lang="en-US" sz="1800" u="sng" dirty="0"/>
              <a:t>and consistent </a:t>
            </a:r>
            <a:r>
              <a:rPr lang="en-US" sz="1800" u="sng" dirty="0" smtClean="0"/>
              <a:t>cuts</a:t>
            </a:r>
            <a:r>
              <a:rPr lang="en-US" sz="1800" dirty="0" smtClean="0"/>
              <a:t>. </a:t>
            </a:r>
          </a:p>
          <a:p>
            <a:pPr>
              <a:defRPr/>
            </a:pPr>
            <a:r>
              <a:rPr lang="en-US" sz="1800" dirty="0"/>
              <a:t>T</a:t>
            </a:r>
            <a:r>
              <a:rPr lang="en-US" sz="1800" dirty="0" smtClean="0"/>
              <a:t>he </a:t>
            </a:r>
            <a:r>
              <a:rPr lang="en-US" sz="1800" dirty="0"/>
              <a:t>cut  </a:t>
            </a:r>
            <a:r>
              <a:rPr lang="en-US" sz="1800" dirty="0" smtClean="0"/>
              <a:t>C</a:t>
            </a:r>
            <a:r>
              <a:rPr lang="en-US" sz="1800" baseline="-25000" dirty="0" smtClean="0"/>
              <a:t>1</a:t>
            </a:r>
            <a:r>
              <a:rPr lang="en-US" sz="1800" dirty="0" smtClean="0"/>
              <a:t>=(</a:t>
            </a:r>
            <a:r>
              <a:rPr lang="en-US" sz="1800" i="1" dirty="0" smtClean="0"/>
              <a:t>e</a:t>
            </a:r>
            <a:r>
              <a:rPr lang="en-US" sz="1800" baseline="-25000" dirty="0" smtClean="0"/>
              <a:t>1</a:t>
            </a:r>
            <a:r>
              <a:rPr lang="en-US" sz="1800" baseline="30000" dirty="0" smtClean="0"/>
              <a:t>4</a:t>
            </a:r>
            <a:r>
              <a:rPr lang="en-US" sz="1800" dirty="0" smtClean="0"/>
              <a:t>,</a:t>
            </a:r>
            <a:r>
              <a:rPr lang="en-US" sz="1800" i="1" dirty="0" smtClean="0"/>
              <a:t>e</a:t>
            </a:r>
            <a:r>
              <a:rPr lang="en-US" sz="1800" baseline="-25000" dirty="0" smtClean="0"/>
              <a:t>2</a:t>
            </a:r>
            <a:r>
              <a:rPr lang="en-US" sz="1800" baseline="30000" dirty="0" smtClean="0"/>
              <a:t>5</a:t>
            </a:r>
            <a:r>
              <a:rPr lang="en-US" sz="1800" dirty="0" smtClean="0"/>
              <a:t>,</a:t>
            </a:r>
            <a:r>
              <a:rPr lang="en-US" sz="1800" i="1" dirty="0" smtClean="0"/>
              <a:t>e</a:t>
            </a:r>
            <a:r>
              <a:rPr lang="en-US" sz="1800" baseline="-25000" dirty="0" smtClean="0"/>
              <a:t>3</a:t>
            </a:r>
            <a:r>
              <a:rPr lang="en-US" sz="1800" baseline="30000" dirty="0" smtClean="0"/>
              <a:t>2</a:t>
            </a:r>
            <a:r>
              <a:rPr lang="en-US" sz="1800" dirty="0" smtClean="0"/>
              <a:t>) is </a:t>
            </a:r>
            <a:r>
              <a:rPr lang="en-US" sz="1800" u="sng" dirty="0"/>
              <a:t>inconsistent</a:t>
            </a:r>
            <a:r>
              <a:rPr lang="en-US" sz="1800" dirty="0"/>
              <a:t> because it includes </a:t>
            </a:r>
            <a:r>
              <a:rPr lang="en-US" sz="1800" i="1" dirty="0" smtClean="0"/>
              <a:t>e</a:t>
            </a:r>
            <a:r>
              <a:rPr lang="en-US" sz="1800" baseline="-25000" dirty="0" smtClean="0"/>
              <a:t>2</a:t>
            </a:r>
            <a:r>
              <a:rPr lang="en-US" sz="1800" baseline="30000" dirty="0" smtClean="0"/>
              <a:t>4 </a:t>
            </a:r>
            <a:r>
              <a:rPr lang="en-US" sz="1800" dirty="0" smtClean="0"/>
              <a:t>- the </a:t>
            </a:r>
            <a:r>
              <a:rPr lang="en-US" sz="1800" dirty="0"/>
              <a:t>event triggered by the arrival of the message </a:t>
            </a:r>
            <a:r>
              <a:rPr lang="en-US" sz="1800" i="1" dirty="0" smtClean="0"/>
              <a:t>m</a:t>
            </a:r>
            <a:r>
              <a:rPr lang="en-US" sz="1800" baseline="-25000" dirty="0" smtClean="0"/>
              <a:t>3</a:t>
            </a:r>
            <a:r>
              <a:rPr lang="en-US" sz="1800" dirty="0" smtClean="0"/>
              <a:t> at </a:t>
            </a:r>
            <a:r>
              <a:rPr lang="en-US" sz="1800" dirty="0"/>
              <a:t>process </a:t>
            </a:r>
            <a:r>
              <a:rPr lang="en-US" sz="1800" i="1" dirty="0" smtClean="0"/>
              <a:t>p</a:t>
            </a:r>
            <a:r>
              <a:rPr lang="en-US" sz="1800" baseline="-25000" dirty="0" smtClean="0"/>
              <a:t>2 </a:t>
            </a:r>
            <a:r>
              <a:rPr lang="en-US" sz="1800" dirty="0" smtClean="0"/>
              <a:t>but </a:t>
            </a:r>
            <a:r>
              <a:rPr lang="en-US" sz="1800" dirty="0"/>
              <a:t>does not include </a:t>
            </a:r>
            <a:r>
              <a:rPr lang="en-US" sz="1800" i="1" dirty="0" smtClean="0"/>
              <a:t>e</a:t>
            </a:r>
            <a:r>
              <a:rPr lang="en-US" sz="1800" baseline="-25000" dirty="0" smtClean="0"/>
              <a:t>3</a:t>
            </a:r>
            <a:r>
              <a:rPr lang="en-US" sz="1800" baseline="30000" dirty="0" smtClean="0"/>
              <a:t>3</a:t>
            </a:r>
            <a:r>
              <a:rPr lang="en-US" sz="1800" dirty="0" smtClean="0"/>
              <a:t>, </a:t>
            </a:r>
            <a:r>
              <a:rPr lang="en-US" sz="1800" dirty="0"/>
              <a:t>the event triggered by process </a:t>
            </a:r>
            <a:r>
              <a:rPr lang="en-US" sz="1800" i="1" dirty="0"/>
              <a:t>p</a:t>
            </a:r>
            <a:r>
              <a:rPr lang="en-US" sz="1800" baseline="-25000" dirty="0"/>
              <a:t>2 </a:t>
            </a:r>
            <a:r>
              <a:rPr lang="en-US" sz="1800" baseline="-25000" dirty="0" smtClean="0"/>
              <a:t> </a:t>
            </a:r>
            <a:r>
              <a:rPr lang="en-US" sz="1800" dirty="0" smtClean="0"/>
              <a:t>sending </a:t>
            </a:r>
            <a:r>
              <a:rPr lang="en-US" sz="1800" i="1" dirty="0"/>
              <a:t>m</a:t>
            </a:r>
            <a:r>
              <a:rPr lang="en-US" sz="1800" baseline="-25000" dirty="0"/>
              <a:t>3 </a:t>
            </a:r>
            <a:r>
              <a:rPr lang="en-US" sz="1800" dirty="0" smtClean="0"/>
              <a:t>thus</a:t>
            </a:r>
            <a:r>
              <a:rPr lang="en-US" sz="1800" dirty="0"/>
              <a:t>, the cut C</a:t>
            </a:r>
            <a:r>
              <a:rPr lang="en-US" sz="1800" baseline="-25000" dirty="0"/>
              <a:t>1 </a:t>
            </a:r>
            <a:r>
              <a:rPr lang="en-US" sz="1800" baseline="-25000" dirty="0" smtClean="0"/>
              <a:t> </a:t>
            </a:r>
            <a:r>
              <a:rPr lang="en-US" sz="1800" dirty="0" smtClean="0"/>
              <a:t>violates </a:t>
            </a:r>
            <a:r>
              <a:rPr lang="en-US" sz="1800" dirty="0"/>
              <a:t>causality. </a:t>
            </a:r>
            <a:endParaRPr lang="en-US" sz="1800" dirty="0" smtClean="0"/>
          </a:p>
          <a:p>
            <a:pPr>
              <a:defRPr/>
            </a:pPr>
            <a:r>
              <a:rPr lang="en-US" sz="1800" dirty="0" smtClean="0"/>
              <a:t>The cut C</a:t>
            </a:r>
            <a:r>
              <a:rPr lang="en-US" sz="1800" baseline="-25000" dirty="0" smtClean="0"/>
              <a:t>2</a:t>
            </a:r>
            <a:r>
              <a:rPr lang="en-US" sz="1800" dirty="0" smtClean="0"/>
              <a:t>=(</a:t>
            </a:r>
            <a:r>
              <a:rPr lang="en-US" sz="1800" i="1" dirty="0" smtClean="0"/>
              <a:t>e</a:t>
            </a:r>
            <a:r>
              <a:rPr lang="en-US" sz="1800" baseline="-25000" dirty="0" smtClean="0"/>
              <a:t>1</a:t>
            </a:r>
            <a:r>
              <a:rPr lang="en-US" sz="1800" baseline="30000" dirty="0" smtClean="0"/>
              <a:t>5</a:t>
            </a:r>
            <a:r>
              <a:rPr lang="en-US" sz="1800" dirty="0" smtClean="0"/>
              <a:t>,</a:t>
            </a:r>
            <a:r>
              <a:rPr lang="en-US" sz="1800" i="1" dirty="0" smtClean="0"/>
              <a:t>e</a:t>
            </a:r>
            <a:r>
              <a:rPr lang="en-US" sz="1800" baseline="-25000" dirty="0" smtClean="0"/>
              <a:t>2</a:t>
            </a:r>
            <a:r>
              <a:rPr lang="en-US" sz="1800" baseline="30000" dirty="0" smtClean="0"/>
              <a:t>6</a:t>
            </a:r>
            <a:r>
              <a:rPr lang="en-US" sz="1800" dirty="0" smtClean="0"/>
              <a:t>,</a:t>
            </a:r>
            <a:r>
              <a:rPr lang="en-US" sz="1800" i="1" dirty="0" smtClean="0"/>
              <a:t>e</a:t>
            </a:r>
            <a:r>
              <a:rPr lang="en-US" sz="1800" baseline="-25000" dirty="0" smtClean="0"/>
              <a:t>3</a:t>
            </a:r>
            <a:r>
              <a:rPr lang="en-US" sz="1800" baseline="30000" dirty="0" smtClean="0"/>
              <a:t>3</a:t>
            </a:r>
            <a:r>
              <a:rPr lang="en-US" sz="1800" dirty="0" smtClean="0"/>
              <a:t>) is </a:t>
            </a:r>
            <a:r>
              <a:rPr lang="en-US" sz="1800" u="sng" dirty="0" smtClean="0"/>
              <a:t>consistent</a:t>
            </a:r>
            <a:r>
              <a:rPr lang="en-US" sz="1800" dirty="0" smtClean="0"/>
              <a:t>; there </a:t>
            </a:r>
            <a:r>
              <a:rPr lang="en-US" sz="1800" dirty="0"/>
              <a:t>is no causal inconsistency, it includes event </a:t>
            </a:r>
            <a:r>
              <a:rPr lang="en-US" sz="1800" i="1" dirty="0" smtClean="0"/>
              <a:t>e</a:t>
            </a:r>
            <a:r>
              <a:rPr lang="en-US" sz="1800" baseline="-25000" dirty="0" smtClean="0"/>
              <a:t>2</a:t>
            </a:r>
            <a:r>
              <a:rPr lang="en-US" sz="1800" baseline="30000" dirty="0" smtClean="0"/>
              <a:t>6  </a:t>
            </a:r>
            <a:r>
              <a:rPr lang="en-US" sz="1800" dirty="0" smtClean="0"/>
              <a:t>- the </a:t>
            </a:r>
            <a:r>
              <a:rPr lang="en-US" sz="1800" dirty="0"/>
              <a:t>sending of message </a:t>
            </a:r>
            <a:r>
              <a:rPr lang="en-US" sz="1800" i="1" dirty="0" smtClean="0"/>
              <a:t>m</a:t>
            </a:r>
            <a:r>
              <a:rPr lang="en-US" sz="1800" baseline="-25000" dirty="0" smtClean="0"/>
              <a:t>4  </a:t>
            </a:r>
            <a:r>
              <a:rPr lang="en-US" sz="1800" dirty="0" smtClean="0"/>
              <a:t>without </a:t>
            </a:r>
            <a:r>
              <a:rPr lang="en-US" sz="1800" dirty="0"/>
              <a:t>the effect of it, the event </a:t>
            </a:r>
            <a:r>
              <a:rPr lang="en-US" sz="1800" i="1" dirty="0" smtClean="0"/>
              <a:t>e</a:t>
            </a:r>
            <a:r>
              <a:rPr lang="en-US" sz="1800" baseline="-25000" dirty="0" smtClean="0"/>
              <a:t>3</a:t>
            </a:r>
            <a:r>
              <a:rPr lang="en-US" sz="1800" baseline="30000" dirty="0" smtClean="0"/>
              <a:t>4 </a:t>
            </a:r>
            <a:r>
              <a:rPr lang="en-US" sz="1800" dirty="0" smtClean="0"/>
              <a:t>- the receiving of the </a:t>
            </a:r>
            <a:r>
              <a:rPr lang="en-US" sz="1800" dirty="0"/>
              <a:t>message by </a:t>
            </a:r>
            <a:r>
              <a:rPr lang="en-US" sz="1800" dirty="0" smtClean="0"/>
              <a:t>process </a:t>
            </a:r>
            <a:r>
              <a:rPr lang="en-US" sz="1800" i="1" dirty="0" smtClean="0"/>
              <a:t>p</a:t>
            </a:r>
            <a:r>
              <a:rPr lang="en-US" sz="1800" baseline="-25000" dirty="0" smtClean="0"/>
              <a:t>3</a:t>
            </a:r>
            <a:r>
              <a:rPr lang="en-US" sz="1800" dirty="0" smtClean="0"/>
              <a:t>.</a:t>
            </a:r>
            <a:endParaRPr lang="en-US" sz="1800" dirty="0"/>
          </a:p>
        </p:txBody>
      </p:sp>
      <p:sp>
        <p:nvSpPr>
          <p:cNvPr id="30723" name="Footer Placeholder 3"/>
          <p:cNvSpPr>
            <a:spLocks noGrp="1"/>
          </p:cNvSpPr>
          <p:nvPr>
            <p:ph type="ftr" sz="quarter" idx="10"/>
          </p:nvPr>
        </p:nvSpPr>
        <p:spPr>
          <a:noFill/>
        </p:spPr>
        <p:txBody>
          <a:bodyPr/>
          <a:lstStyle/>
          <a:p>
            <a:r>
              <a:rPr lang="en-US"/>
              <a:t>Cloud Computing: Theory and Practice. Chapter 2</a:t>
            </a:r>
          </a:p>
        </p:txBody>
      </p:sp>
      <p:sp>
        <p:nvSpPr>
          <p:cNvPr id="30724" name="Slide Number Placeholder 4"/>
          <p:cNvSpPr>
            <a:spLocks noGrp="1"/>
          </p:cNvSpPr>
          <p:nvPr>
            <p:ph type="sldNum" sz="quarter" idx="11"/>
          </p:nvPr>
        </p:nvSpPr>
        <p:spPr>
          <a:noFill/>
        </p:spPr>
        <p:txBody>
          <a:bodyPr/>
          <a:lstStyle/>
          <a:p>
            <a:fld id="{2CECE873-E752-481C-ABFF-7C0C28C126B2}" type="slidenum">
              <a:rPr lang="en-US" smtClean="0"/>
              <a:pPr/>
              <a:t>28</a:t>
            </a:fld>
            <a:endParaRPr lang="en-US" smtClean="0"/>
          </a:p>
        </p:txBody>
      </p:sp>
      <p:sp>
        <p:nvSpPr>
          <p:cNvPr id="30725" name="Date Placeholder 5"/>
          <p:cNvSpPr>
            <a:spLocks noGrp="1"/>
          </p:cNvSpPr>
          <p:nvPr>
            <p:ph type="dt" sz="quarter" idx="12"/>
          </p:nvPr>
        </p:nvSpPr>
        <p:spPr>
          <a:noFill/>
        </p:spPr>
        <p:txBody>
          <a:bodyPr/>
          <a:lstStyle/>
          <a:p>
            <a:r>
              <a:rPr lang="en-US"/>
              <a:t>Dan C. Marinescu</a:t>
            </a:r>
          </a:p>
        </p:txBody>
      </p:sp>
      <p:graphicFrame>
        <p:nvGraphicFramePr>
          <p:cNvPr id="30726" name="Object 6"/>
          <p:cNvGraphicFramePr>
            <a:graphicFrameLocks noChangeAspect="1"/>
          </p:cNvGraphicFramePr>
          <p:nvPr/>
        </p:nvGraphicFramePr>
        <p:xfrm>
          <a:off x="715963" y="484188"/>
          <a:ext cx="7747000" cy="3325812"/>
        </p:xfrm>
        <a:graphic>
          <a:graphicData uri="http://schemas.openxmlformats.org/presentationml/2006/ole">
            <p:oleObj spid="_x0000_s30726" name="Visio" r:id="rId3" imgW="6264113" imgH="2689157" progId="Visio.Drawing.11">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5553075"/>
            <a:ext cx="8229600" cy="581025"/>
          </a:xfrm>
        </p:spPr>
        <p:txBody>
          <a:bodyPr/>
          <a:lstStyle/>
          <a:p>
            <a:pPr marL="0" indent="0">
              <a:buFont typeface="Wingdings" pitchFamily="2" charset="2"/>
              <a:buNone/>
            </a:pPr>
            <a:r>
              <a:rPr lang="en-US" sz="1800" smtClean="0"/>
              <a:t>   The causal history of event </a:t>
            </a:r>
            <a:r>
              <a:rPr lang="en-US" sz="1800" i="1" smtClean="0"/>
              <a:t>e</a:t>
            </a:r>
            <a:r>
              <a:rPr lang="en-US" sz="1800" baseline="-25000" smtClean="0"/>
              <a:t>2</a:t>
            </a:r>
            <a:r>
              <a:rPr lang="en-US" sz="1800" baseline="30000" smtClean="0"/>
              <a:t>5 </a:t>
            </a:r>
            <a:r>
              <a:rPr lang="en-US" sz="1800" smtClean="0"/>
              <a:t>is the smallest  consistent cut including </a:t>
            </a:r>
            <a:r>
              <a:rPr lang="en-US" sz="1800" i="1" smtClean="0"/>
              <a:t>e</a:t>
            </a:r>
            <a:r>
              <a:rPr lang="en-US" sz="1800" baseline="-25000" smtClean="0"/>
              <a:t>2</a:t>
            </a:r>
            <a:r>
              <a:rPr lang="en-US" sz="1800" baseline="30000" smtClean="0"/>
              <a:t>5</a:t>
            </a:r>
            <a:r>
              <a:rPr lang="en-US" sz="1800" smtClean="0"/>
              <a:t>.</a:t>
            </a:r>
          </a:p>
        </p:txBody>
      </p:sp>
      <p:sp>
        <p:nvSpPr>
          <p:cNvPr id="31747" name="Footer Placeholder 3"/>
          <p:cNvSpPr>
            <a:spLocks noGrp="1"/>
          </p:cNvSpPr>
          <p:nvPr>
            <p:ph type="ftr" sz="quarter" idx="10"/>
          </p:nvPr>
        </p:nvSpPr>
        <p:spPr>
          <a:noFill/>
        </p:spPr>
        <p:txBody>
          <a:bodyPr/>
          <a:lstStyle/>
          <a:p>
            <a:r>
              <a:rPr lang="en-US"/>
              <a:t>Cloud Computing: Theory and Practice. Chapter 2</a:t>
            </a:r>
          </a:p>
        </p:txBody>
      </p:sp>
      <p:sp>
        <p:nvSpPr>
          <p:cNvPr id="31748" name="Slide Number Placeholder 4"/>
          <p:cNvSpPr>
            <a:spLocks noGrp="1"/>
          </p:cNvSpPr>
          <p:nvPr>
            <p:ph type="sldNum" sz="quarter" idx="11"/>
          </p:nvPr>
        </p:nvSpPr>
        <p:spPr>
          <a:noFill/>
        </p:spPr>
        <p:txBody>
          <a:bodyPr/>
          <a:lstStyle/>
          <a:p>
            <a:fld id="{171259DC-3F0F-42A9-8853-D71B47056AAF}" type="slidenum">
              <a:rPr lang="en-US" smtClean="0"/>
              <a:pPr/>
              <a:t>29</a:t>
            </a:fld>
            <a:endParaRPr lang="en-US" smtClean="0"/>
          </a:p>
        </p:txBody>
      </p:sp>
      <p:sp>
        <p:nvSpPr>
          <p:cNvPr id="31749" name="Date Placeholder 5"/>
          <p:cNvSpPr>
            <a:spLocks noGrp="1"/>
          </p:cNvSpPr>
          <p:nvPr>
            <p:ph type="dt" sz="quarter" idx="12"/>
          </p:nvPr>
        </p:nvSpPr>
        <p:spPr>
          <a:noFill/>
        </p:spPr>
        <p:txBody>
          <a:bodyPr/>
          <a:lstStyle/>
          <a:p>
            <a:r>
              <a:rPr lang="en-US"/>
              <a:t>Dan C. Marinescu</a:t>
            </a:r>
          </a:p>
        </p:txBody>
      </p:sp>
      <p:graphicFrame>
        <p:nvGraphicFramePr>
          <p:cNvPr id="31750" name="Object 6"/>
          <p:cNvGraphicFramePr>
            <a:graphicFrameLocks noChangeAspect="1"/>
          </p:cNvGraphicFramePr>
          <p:nvPr/>
        </p:nvGraphicFramePr>
        <p:xfrm>
          <a:off x="76200" y="1066800"/>
          <a:ext cx="8834438" cy="3741738"/>
        </p:xfrm>
        <a:graphic>
          <a:graphicData uri="http://schemas.openxmlformats.org/presentationml/2006/ole">
            <p:oleObj spid="_x0000_s31750" name="Visio" r:id="rId3" imgW="6155249" imgH="2606472" progId="Visio.Drawing.11">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57200"/>
            <a:ext cx="8229600" cy="695325"/>
          </a:xfrm>
        </p:spPr>
        <p:txBody>
          <a:bodyPr/>
          <a:lstStyle/>
          <a:p>
            <a:r>
              <a:rPr lang="en-US" sz="3200" smtClean="0"/>
              <a:t>The path to cloud computing</a:t>
            </a:r>
          </a:p>
        </p:txBody>
      </p:sp>
      <p:sp>
        <p:nvSpPr>
          <p:cNvPr id="3" name="Content Placeholder 2"/>
          <p:cNvSpPr>
            <a:spLocks noGrp="1"/>
          </p:cNvSpPr>
          <p:nvPr>
            <p:ph idx="1"/>
          </p:nvPr>
        </p:nvSpPr>
        <p:spPr>
          <a:xfrm>
            <a:off x="609600" y="1371600"/>
            <a:ext cx="8229600" cy="4705350"/>
          </a:xfrm>
        </p:spPr>
        <p:txBody>
          <a:bodyPr/>
          <a:lstStyle/>
          <a:p>
            <a:pPr marL="342900" lvl="1" indent="-342900">
              <a:buClr>
                <a:schemeClr val="bg2"/>
              </a:buClr>
              <a:buSzPct val="75000"/>
              <a:buFont typeface="Wingdings" pitchFamily="2" charset="2"/>
              <a:buChar char="n"/>
              <a:defRPr/>
            </a:pPr>
            <a:r>
              <a:rPr lang="en-US" dirty="0" smtClean="0"/>
              <a:t>Cloud computing is based on ideas and the experience accumulated in many years of research in parallel and distributed systems. </a:t>
            </a:r>
          </a:p>
          <a:p>
            <a:pPr lvl="1">
              <a:defRPr/>
            </a:pPr>
            <a:r>
              <a:rPr lang="en-US" sz="1800" dirty="0" smtClean="0"/>
              <a:t>Cloud applications are based on the client-server paradigm with a relatively simple software, a  thin-client, running on the user's machine, while the computations are carried out on the cloud.</a:t>
            </a:r>
          </a:p>
          <a:p>
            <a:pPr lvl="1">
              <a:defRPr/>
            </a:pPr>
            <a:r>
              <a:rPr lang="en-US" sz="1800" dirty="0" smtClean="0"/>
              <a:t>Concurrency is important; </a:t>
            </a:r>
            <a:r>
              <a:rPr lang="en-US" sz="1800" dirty="0" smtClean="0">
                <a:sym typeface="Wingdings" pitchFamily="2" charset="2"/>
              </a:rPr>
              <a:t> m</a:t>
            </a:r>
            <a:r>
              <a:rPr lang="en-US" sz="1800" dirty="0" smtClean="0"/>
              <a:t>any cloud applications are data-intensive and use a number of instances which run concurrently.</a:t>
            </a:r>
          </a:p>
          <a:p>
            <a:pPr lvl="1">
              <a:defRPr/>
            </a:pPr>
            <a:r>
              <a:rPr lang="en-US" sz="1800" dirty="0" smtClean="0"/>
              <a:t>Checkpoint-restart procedures are used as many cloud computations run for extended periods of time on multiple servers.  Checkpoints are taken periodically in anticipation of the need to restart a process when one or more systems fail.</a:t>
            </a:r>
          </a:p>
          <a:p>
            <a:pPr lvl="1">
              <a:defRPr/>
            </a:pPr>
            <a:r>
              <a:rPr lang="en-US" sz="1800" dirty="0" smtClean="0"/>
              <a:t>Communication is at the heart of cloud computing. Communication protocols which support coordination of distributed processes travel through noisy and unreliable communication channels which may lose messages or deliver duplicate, distorted, or out of order messages.</a:t>
            </a:r>
          </a:p>
        </p:txBody>
      </p:sp>
      <p:sp>
        <p:nvSpPr>
          <p:cNvPr id="5124" name="Footer Placeholder 3"/>
          <p:cNvSpPr>
            <a:spLocks noGrp="1"/>
          </p:cNvSpPr>
          <p:nvPr>
            <p:ph type="ftr" sz="quarter" idx="10"/>
          </p:nvPr>
        </p:nvSpPr>
        <p:spPr>
          <a:noFill/>
        </p:spPr>
        <p:txBody>
          <a:bodyPr/>
          <a:lstStyle/>
          <a:p>
            <a:r>
              <a:rPr lang="en-US"/>
              <a:t>Cloud Computing: Theory and Practice. Chapter 2</a:t>
            </a:r>
          </a:p>
        </p:txBody>
      </p:sp>
      <p:sp>
        <p:nvSpPr>
          <p:cNvPr id="5125" name="Slide Number Placeholder 4"/>
          <p:cNvSpPr>
            <a:spLocks noGrp="1"/>
          </p:cNvSpPr>
          <p:nvPr>
            <p:ph type="sldNum" sz="quarter" idx="11"/>
          </p:nvPr>
        </p:nvSpPr>
        <p:spPr>
          <a:noFill/>
        </p:spPr>
        <p:txBody>
          <a:bodyPr/>
          <a:lstStyle/>
          <a:p>
            <a:fld id="{FC05EB96-8C67-4454-A34F-1CE829CB4FC3}" type="slidenum">
              <a:rPr lang="en-US" smtClean="0"/>
              <a:pPr/>
              <a:t>3</a:t>
            </a:fld>
            <a:endParaRPr lang="en-US" smtClean="0"/>
          </a:p>
        </p:txBody>
      </p:sp>
      <p:sp>
        <p:nvSpPr>
          <p:cNvPr id="512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33375" y="457200"/>
            <a:ext cx="8658225" cy="685800"/>
          </a:xfrm>
        </p:spPr>
        <p:txBody>
          <a:bodyPr/>
          <a:lstStyle/>
          <a:p>
            <a:r>
              <a:rPr lang="en-US" sz="3200" smtClean="0"/>
              <a:t>The snapshot protocol of Chandy and Lamport</a:t>
            </a:r>
          </a:p>
        </p:txBody>
      </p:sp>
      <p:sp>
        <p:nvSpPr>
          <p:cNvPr id="32771" name="Content Placeholder 2"/>
          <p:cNvSpPr>
            <a:spLocks noGrp="1"/>
          </p:cNvSpPr>
          <p:nvPr>
            <p:ph idx="1"/>
          </p:nvPr>
        </p:nvSpPr>
        <p:spPr>
          <a:xfrm>
            <a:off x="457200" y="1343025"/>
            <a:ext cx="8229600" cy="4524375"/>
          </a:xfrm>
        </p:spPr>
        <p:txBody>
          <a:bodyPr/>
          <a:lstStyle/>
          <a:p>
            <a:r>
              <a:rPr lang="en-US" sz="2000" smtClean="0"/>
              <a:t>A protocol to construct consistent global states.</a:t>
            </a:r>
          </a:p>
          <a:p>
            <a:r>
              <a:rPr lang="en-US" sz="2000" smtClean="0"/>
              <a:t>The protocol has three steps:</a:t>
            </a:r>
          </a:p>
          <a:p>
            <a:pPr lvl="1"/>
            <a:r>
              <a:rPr lang="en-US" sz="1800" smtClean="0"/>
              <a:t>Process </a:t>
            </a:r>
            <a:r>
              <a:rPr lang="en-US" sz="1800" i="1" smtClean="0"/>
              <a:t>p</a:t>
            </a:r>
            <a:r>
              <a:rPr lang="en-US" sz="1800" baseline="-25000" smtClean="0"/>
              <a:t>0</a:t>
            </a:r>
            <a:r>
              <a:rPr lang="en-US" sz="1800" smtClean="0"/>
              <a:t> sends to itself a </a:t>
            </a:r>
            <a:r>
              <a:rPr lang="en-US" sz="1800" i="1" smtClean="0"/>
              <a:t>take snapshot</a:t>
            </a:r>
            <a:r>
              <a:rPr lang="en-US" sz="1800" smtClean="0"/>
              <a:t> message.</a:t>
            </a:r>
          </a:p>
          <a:p>
            <a:pPr lvl="1"/>
            <a:r>
              <a:rPr lang="en-US" sz="1800" smtClean="0"/>
              <a:t>Let </a:t>
            </a:r>
            <a:r>
              <a:rPr lang="en-US" sz="1800" i="1" smtClean="0"/>
              <a:t>p</a:t>
            </a:r>
            <a:r>
              <a:rPr lang="en-US" sz="1800" baseline="-25000" smtClean="0"/>
              <a:t>f  </a:t>
            </a:r>
            <a:r>
              <a:rPr lang="en-US" sz="1800" smtClean="0"/>
              <a:t>be the process from which </a:t>
            </a:r>
            <a:r>
              <a:rPr lang="en-US" sz="1800" i="1" smtClean="0"/>
              <a:t>p</a:t>
            </a:r>
            <a:r>
              <a:rPr lang="en-US" sz="1800" baseline="-25000" smtClean="0"/>
              <a:t>i </a:t>
            </a:r>
            <a:r>
              <a:rPr lang="en-US" sz="1800" smtClean="0"/>
              <a:t>receives the </a:t>
            </a:r>
            <a:r>
              <a:rPr lang="en-US" sz="1800" i="1" smtClean="0"/>
              <a:t>take snapsh</a:t>
            </a:r>
            <a:r>
              <a:rPr lang="en-US" sz="1800" smtClean="0"/>
              <a:t>ot message for the first time. Upon receiving the message, the process </a:t>
            </a:r>
            <a:r>
              <a:rPr lang="en-US" sz="1800" i="1" smtClean="0"/>
              <a:t>p</a:t>
            </a:r>
            <a:r>
              <a:rPr lang="en-US" sz="1800" baseline="-25000" smtClean="0"/>
              <a:t>i </a:t>
            </a:r>
            <a:r>
              <a:rPr lang="en-US" sz="1800" smtClean="0"/>
              <a:t>records its local state and relays the </a:t>
            </a:r>
            <a:r>
              <a:rPr lang="en-US" sz="1800" i="1" smtClean="0"/>
              <a:t>take snapshot </a:t>
            </a:r>
            <a:r>
              <a:rPr lang="en-US" sz="1800" smtClean="0"/>
              <a:t>along all its outgoing channels without executing any events on behalf of its underlying computation; channel state  is set to empty and process </a:t>
            </a:r>
            <a:r>
              <a:rPr lang="en-US" sz="1800" i="1" smtClean="0"/>
              <a:t>p</a:t>
            </a:r>
            <a:r>
              <a:rPr lang="en-US" sz="1800" baseline="-25000" smtClean="0"/>
              <a:t>i </a:t>
            </a:r>
            <a:r>
              <a:rPr lang="en-US" sz="1800" smtClean="0"/>
              <a:t>starts recording messages received over each of its incoming channels.</a:t>
            </a:r>
          </a:p>
          <a:p>
            <a:pPr lvl="1"/>
            <a:r>
              <a:rPr lang="en-US" sz="1800" smtClean="0"/>
              <a:t>Let </a:t>
            </a:r>
            <a:r>
              <a:rPr lang="en-US" sz="1800" i="1" smtClean="0"/>
              <a:t>p</a:t>
            </a:r>
            <a:r>
              <a:rPr lang="en-US" sz="1800" baseline="-25000" smtClean="0"/>
              <a:t>s  </a:t>
            </a:r>
            <a:r>
              <a:rPr lang="en-US" sz="1800" smtClean="0"/>
              <a:t>be the process from which </a:t>
            </a:r>
            <a:r>
              <a:rPr lang="en-US" sz="1800" i="1" smtClean="0"/>
              <a:t>p</a:t>
            </a:r>
            <a:r>
              <a:rPr lang="en-US" sz="1800" baseline="-25000" smtClean="0"/>
              <a:t>i  </a:t>
            </a:r>
            <a:r>
              <a:rPr lang="en-US" sz="1800" smtClean="0"/>
              <a:t>receives the </a:t>
            </a:r>
            <a:r>
              <a:rPr lang="en-US" sz="1800" i="1" smtClean="0"/>
              <a:t>take snapshot </a:t>
            </a:r>
            <a:r>
              <a:rPr lang="en-US" sz="1800" smtClean="0"/>
              <a:t>message beyond the first time;  process </a:t>
            </a:r>
            <a:r>
              <a:rPr lang="en-US" sz="1800" i="1" smtClean="0"/>
              <a:t>p</a:t>
            </a:r>
            <a:r>
              <a:rPr lang="en-US" sz="1800" baseline="-25000" smtClean="0"/>
              <a:t>i  </a:t>
            </a:r>
            <a:r>
              <a:rPr lang="en-US" sz="1800" smtClean="0"/>
              <a:t>stops recording messages along the incoming channel from </a:t>
            </a:r>
            <a:r>
              <a:rPr lang="en-US" sz="1800" i="1" smtClean="0"/>
              <a:t>p</a:t>
            </a:r>
            <a:r>
              <a:rPr lang="en-US" sz="1800" baseline="-25000" smtClean="0"/>
              <a:t>s  </a:t>
            </a:r>
            <a:r>
              <a:rPr lang="en-US" sz="1800" smtClean="0"/>
              <a:t>and declares channel state between processes </a:t>
            </a:r>
            <a:r>
              <a:rPr lang="en-US" sz="1800" i="1" smtClean="0"/>
              <a:t>p</a:t>
            </a:r>
            <a:r>
              <a:rPr lang="en-US" sz="1800" baseline="-25000" smtClean="0"/>
              <a:t>i </a:t>
            </a:r>
            <a:r>
              <a:rPr lang="en-US" sz="1800" smtClean="0"/>
              <a:t>and</a:t>
            </a:r>
            <a:r>
              <a:rPr lang="en-US" sz="1800" baseline="-25000" smtClean="0"/>
              <a:t> </a:t>
            </a:r>
            <a:r>
              <a:rPr lang="en-US" sz="1800" i="1" smtClean="0"/>
              <a:t>p</a:t>
            </a:r>
            <a:r>
              <a:rPr lang="en-US" sz="1800" baseline="-25000" smtClean="0"/>
              <a:t>s  </a:t>
            </a:r>
            <a:r>
              <a:rPr lang="en-US" sz="1800" smtClean="0"/>
              <a:t>as those messages that have been recorded.</a:t>
            </a:r>
          </a:p>
        </p:txBody>
      </p:sp>
      <p:sp>
        <p:nvSpPr>
          <p:cNvPr id="32772" name="Footer Placeholder 3"/>
          <p:cNvSpPr>
            <a:spLocks noGrp="1"/>
          </p:cNvSpPr>
          <p:nvPr>
            <p:ph type="ftr" sz="quarter" idx="10"/>
          </p:nvPr>
        </p:nvSpPr>
        <p:spPr>
          <a:noFill/>
        </p:spPr>
        <p:txBody>
          <a:bodyPr/>
          <a:lstStyle/>
          <a:p>
            <a:r>
              <a:rPr lang="en-US"/>
              <a:t>Cloud Computing: Theory and Practice. Chapter 2</a:t>
            </a:r>
          </a:p>
        </p:txBody>
      </p:sp>
      <p:sp>
        <p:nvSpPr>
          <p:cNvPr id="32773" name="Slide Number Placeholder 4"/>
          <p:cNvSpPr>
            <a:spLocks noGrp="1"/>
          </p:cNvSpPr>
          <p:nvPr>
            <p:ph type="sldNum" sz="quarter" idx="11"/>
          </p:nvPr>
        </p:nvSpPr>
        <p:spPr>
          <a:noFill/>
        </p:spPr>
        <p:txBody>
          <a:bodyPr/>
          <a:lstStyle/>
          <a:p>
            <a:fld id="{47EF0458-BD20-4566-8BCB-C2700A55F4EA}" type="slidenum">
              <a:rPr lang="en-US" smtClean="0"/>
              <a:pPr/>
              <a:t>30</a:t>
            </a:fld>
            <a:endParaRPr lang="en-US" smtClean="0"/>
          </a:p>
        </p:txBody>
      </p:sp>
      <p:sp>
        <p:nvSpPr>
          <p:cNvPr id="3277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5629275"/>
            <a:ext cx="8229600" cy="419100"/>
          </a:xfrm>
        </p:spPr>
        <p:txBody>
          <a:bodyPr/>
          <a:lstStyle/>
          <a:p>
            <a:r>
              <a:rPr lang="en-US" sz="1800" smtClean="0"/>
              <a:t>Six processes executing the snapshot protocol of Chandy and Lamport.</a:t>
            </a:r>
          </a:p>
        </p:txBody>
      </p:sp>
      <p:sp>
        <p:nvSpPr>
          <p:cNvPr id="33795" name="Footer Placeholder 3"/>
          <p:cNvSpPr>
            <a:spLocks noGrp="1"/>
          </p:cNvSpPr>
          <p:nvPr>
            <p:ph type="ftr" sz="quarter" idx="10"/>
          </p:nvPr>
        </p:nvSpPr>
        <p:spPr>
          <a:noFill/>
        </p:spPr>
        <p:txBody>
          <a:bodyPr/>
          <a:lstStyle/>
          <a:p>
            <a:r>
              <a:rPr lang="en-US"/>
              <a:t>Cloud Computing: Theory and Practice. Chapter 2</a:t>
            </a:r>
          </a:p>
        </p:txBody>
      </p:sp>
      <p:sp>
        <p:nvSpPr>
          <p:cNvPr id="33796" name="Slide Number Placeholder 4"/>
          <p:cNvSpPr>
            <a:spLocks noGrp="1"/>
          </p:cNvSpPr>
          <p:nvPr>
            <p:ph type="sldNum" sz="quarter" idx="11"/>
          </p:nvPr>
        </p:nvSpPr>
        <p:spPr>
          <a:noFill/>
        </p:spPr>
        <p:txBody>
          <a:bodyPr/>
          <a:lstStyle/>
          <a:p>
            <a:fld id="{B969ED90-D009-49CA-82B4-D2D464F48F09}" type="slidenum">
              <a:rPr lang="en-US" smtClean="0"/>
              <a:pPr/>
              <a:t>31</a:t>
            </a:fld>
            <a:endParaRPr lang="en-US" smtClean="0"/>
          </a:p>
        </p:txBody>
      </p:sp>
      <p:sp>
        <p:nvSpPr>
          <p:cNvPr id="33797" name="Date Placeholder 5"/>
          <p:cNvSpPr>
            <a:spLocks noGrp="1"/>
          </p:cNvSpPr>
          <p:nvPr>
            <p:ph type="dt" sz="quarter" idx="12"/>
          </p:nvPr>
        </p:nvSpPr>
        <p:spPr>
          <a:noFill/>
        </p:spPr>
        <p:txBody>
          <a:bodyPr/>
          <a:lstStyle/>
          <a:p>
            <a:r>
              <a:rPr lang="en-US"/>
              <a:t>Dan C. Marinescu</a:t>
            </a:r>
          </a:p>
        </p:txBody>
      </p:sp>
      <p:graphicFrame>
        <p:nvGraphicFramePr>
          <p:cNvPr id="33798" name="Object 6"/>
          <p:cNvGraphicFramePr>
            <a:graphicFrameLocks noChangeAspect="1"/>
          </p:cNvGraphicFramePr>
          <p:nvPr/>
        </p:nvGraphicFramePr>
        <p:xfrm>
          <a:off x="1601788" y="468313"/>
          <a:ext cx="5635625" cy="4949825"/>
        </p:xfrm>
        <a:graphic>
          <a:graphicData uri="http://schemas.openxmlformats.org/presentationml/2006/ole">
            <p:oleObj spid="_x0000_s33798" name="Visio" r:id="rId3" imgW="5635243" imgH="4949487" progId="Visio.Drawing.11">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457200"/>
            <a:ext cx="8229600" cy="685800"/>
          </a:xfrm>
        </p:spPr>
        <p:txBody>
          <a:bodyPr/>
          <a:lstStyle/>
          <a:p>
            <a:r>
              <a:rPr lang="en-US" sz="3200" smtClean="0"/>
              <a:t>Concurrency</a:t>
            </a:r>
          </a:p>
        </p:txBody>
      </p:sp>
      <p:sp>
        <p:nvSpPr>
          <p:cNvPr id="34819" name="Content Placeholder 2"/>
          <p:cNvSpPr>
            <a:spLocks noGrp="1"/>
          </p:cNvSpPr>
          <p:nvPr>
            <p:ph idx="1"/>
          </p:nvPr>
        </p:nvSpPr>
        <p:spPr>
          <a:xfrm>
            <a:off x="457200" y="1257300"/>
            <a:ext cx="8229600" cy="4610100"/>
          </a:xfrm>
        </p:spPr>
        <p:txBody>
          <a:bodyPr/>
          <a:lstStyle/>
          <a:p>
            <a:r>
              <a:rPr lang="en-US" sz="2000" smtClean="0"/>
              <a:t>Required by system and application software:</a:t>
            </a:r>
          </a:p>
          <a:p>
            <a:pPr lvl="1"/>
            <a:r>
              <a:rPr lang="en-US" sz="1800" smtClean="0"/>
              <a:t>Reactive systems  respond to external events; e.g., the kernel of an operating system, embedded systems.</a:t>
            </a:r>
          </a:p>
          <a:p>
            <a:pPr lvl="1"/>
            <a:r>
              <a:rPr lang="en-US" sz="1800" smtClean="0"/>
              <a:t>Improve performance - parallel applications partition the workload and distribute it to multiple threads running concurrently.</a:t>
            </a:r>
          </a:p>
          <a:p>
            <a:pPr lvl="1"/>
            <a:r>
              <a:rPr lang="en-US" sz="1800" smtClean="0"/>
              <a:t>Support a variable load and shorten the response time - distributed applications, including transaction management systems and applications based on the client-server.</a:t>
            </a:r>
          </a:p>
          <a:p>
            <a:pPr lvl="1"/>
            <a:endParaRPr lang="en-US" sz="1800" smtClean="0"/>
          </a:p>
        </p:txBody>
      </p:sp>
      <p:sp>
        <p:nvSpPr>
          <p:cNvPr id="34820" name="Footer Placeholder 3"/>
          <p:cNvSpPr>
            <a:spLocks noGrp="1"/>
          </p:cNvSpPr>
          <p:nvPr>
            <p:ph type="ftr" sz="quarter" idx="10"/>
          </p:nvPr>
        </p:nvSpPr>
        <p:spPr>
          <a:noFill/>
        </p:spPr>
        <p:txBody>
          <a:bodyPr/>
          <a:lstStyle/>
          <a:p>
            <a:r>
              <a:rPr lang="en-US"/>
              <a:t>Cloud Computing: Theory and Practice. Chapter 2</a:t>
            </a:r>
          </a:p>
        </p:txBody>
      </p:sp>
      <p:sp>
        <p:nvSpPr>
          <p:cNvPr id="34821" name="Slide Number Placeholder 4"/>
          <p:cNvSpPr>
            <a:spLocks noGrp="1"/>
          </p:cNvSpPr>
          <p:nvPr>
            <p:ph type="sldNum" sz="quarter" idx="11"/>
          </p:nvPr>
        </p:nvSpPr>
        <p:spPr>
          <a:noFill/>
        </p:spPr>
        <p:txBody>
          <a:bodyPr/>
          <a:lstStyle/>
          <a:p>
            <a:fld id="{6C7ECDA9-35CE-4AD5-B6E2-33534F6ACB0A}" type="slidenum">
              <a:rPr lang="en-US" smtClean="0"/>
              <a:pPr/>
              <a:t>32</a:t>
            </a:fld>
            <a:endParaRPr lang="en-US" smtClean="0"/>
          </a:p>
        </p:txBody>
      </p:sp>
      <p:sp>
        <p:nvSpPr>
          <p:cNvPr id="3482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7"/>
          <p:cNvSpPr>
            <a:spLocks noGrp="1"/>
          </p:cNvSpPr>
          <p:nvPr>
            <p:ph idx="1"/>
          </p:nvPr>
        </p:nvSpPr>
        <p:spPr>
          <a:xfrm>
            <a:off x="0" y="476250"/>
            <a:ext cx="2990850" cy="5934075"/>
          </a:xfrm>
        </p:spPr>
        <p:txBody>
          <a:bodyPr/>
          <a:lstStyle/>
          <a:p>
            <a:pPr marL="0" indent="0">
              <a:buFont typeface="Wingdings" pitchFamily="2" charset="2"/>
              <a:buNone/>
            </a:pPr>
            <a:r>
              <a:rPr lang="en-US" sz="1800" smtClean="0"/>
              <a:t>Context switching when a page fault occurs during the instruction fetch phase.</a:t>
            </a:r>
          </a:p>
          <a:p>
            <a:pPr marL="0" indent="0">
              <a:buFont typeface="Wingdings" pitchFamily="2" charset="2"/>
              <a:buNone/>
            </a:pPr>
            <a:r>
              <a:rPr lang="en-US" sz="1800" smtClean="0"/>
              <a:t> </a:t>
            </a:r>
          </a:p>
          <a:p>
            <a:pPr marL="0" indent="0">
              <a:buFont typeface="Wingdings" pitchFamily="2" charset="2"/>
              <a:buNone/>
            </a:pPr>
            <a:r>
              <a:rPr lang="en-US" sz="1800" smtClean="0"/>
              <a:t>Virtual Memory Manager attempts to translate the virtual address of a next instruction of thread 1 and encounters a page fault. Thread 1 is suspended waiting for the event signaling that the page was paged-in from the disk. </a:t>
            </a:r>
          </a:p>
          <a:p>
            <a:pPr marL="0" indent="0">
              <a:buFont typeface="Wingdings" pitchFamily="2" charset="2"/>
              <a:buNone/>
            </a:pPr>
            <a:endParaRPr lang="en-US" sz="1800" smtClean="0"/>
          </a:p>
          <a:p>
            <a:pPr marL="0" indent="0">
              <a:buFont typeface="Wingdings" pitchFamily="2" charset="2"/>
              <a:buNone/>
            </a:pPr>
            <a:r>
              <a:rPr lang="en-US" sz="1800" smtClean="0"/>
              <a:t>The Scheduler dispatches thread 2.  </a:t>
            </a:r>
          </a:p>
          <a:p>
            <a:pPr marL="0" indent="0">
              <a:buFont typeface="Wingdings" pitchFamily="2" charset="2"/>
              <a:buNone/>
            </a:pPr>
            <a:endParaRPr lang="en-US" sz="1800" smtClean="0"/>
          </a:p>
          <a:p>
            <a:pPr marL="0" indent="0">
              <a:buFont typeface="Wingdings" pitchFamily="2" charset="2"/>
              <a:buNone/>
            </a:pPr>
            <a:r>
              <a:rPr lang="en-US" sz="1800" smtClean="0"/>
              <a:t>The Exception Handler invokes the Multi-Level Memory Manager.</a:t>
            </a:r>
          </a:p>
          <a:p>
            <a:pPr marL="0" indent="0">
              <a:buFont typeface="Wingdings" pitchFamily="2" charset="2"/>
              <a:buNone/>
            </a:pPr>
            <a:endParaRPr lang="en-US" sz="1800" smtClean="0"/>
          </a:p>
        </p:txBody>
      </p:sp>
      <p:sp>
        <p:nvSpPr>
          <p:cNvPr id="35843" name="Footer Placeholder 3"/>
          <p:cNvSpPr>
            <a:spLocks noGrp="1"/>
          </p:cNvSpPr>
          <p:nvPr>
            <p:ph type="ftr" sz="quarter" idx="10"/>
          </p:nvPr>
        </p:nvSpPr>
        <p:spPr>
          <a:noFill/>
        </p:spPr>
        <p:txBody>
          <a:bodyPr/>
          <a:lstStyle/>
          <a:p>
            <a:r>
              <a:rPr lang="en-US"/>
              <a:t>Cloud Computing: Theory and Practice. Chapter 2</a:t>
            </a:r>
          </a:p>
        </p:txBody>
      </p:sp>
      <p:sp>
        <p:nvSpPr>
          <p:cNvPr id="35844" name="Slide Number Placeholder 4"/>
          <p:cNvSpPr>
            <a:spLocks noGrp="1"/>
          </p:cNvSpPr>
          <p:nvPr>
            <p:ph type="sldNum" sz="quarter" idx="11"/>
          </p:nvPr>
        </p:nvSpPr>
        <p:spPr>
          <a:noFill/>
        </p:spPr>
        <p:txBody>
          <a:bodyPr/>
          <a:lstStyle/>
          <a:p>
            <a:fld id="{35B88270-7BE0-4601-916A-F17DBBF59D1E}" type="slidenum">
              <a:rPr lang="en-US" smtClean="0"/>
              <a:pPr/>
              <a:t>33</a:t>
            </a:fld>
            <a:endParaRPr lang="en-US" smtClean="0"/>
          </a:p>
        </p:txBody>
      </p:sp>
      <p:sp>
        <p:nvSpPr>
          <p:cNvPr id="35845" name="Date Placeholder 5"/>
          <p:cNvSpPr>
            <a:spLocks noGrp="1"/>
          </p:cNvSpPr>
          <p:nvPr>
            <p:ph type="dt" sz="quarter" idx="12"/>
          </p:nvPr>
        </p:nvSpPr>
        <p:spPr>
          <a:noFill/>
        </p:spPr>
        <p:txBody>
          <a:bodyPr/>
          <a:lstStyle/>
          <a:p>
            <a:r>
              <a:rPr lang="en-US"/>
              <a:t>Dan C. Marinescu</a:t>
            </a:r>
          </a:p>
        </p:txBody>
      </p:sp>
      <p:graphicFrame>
        <p:nvGraphicFramePr>
          <p:cNvPr id="35846" name="Object 8"/>
          <p:cNvGraphicFramePr>
            <a:graphicFrameLocks noChangeAspect="1"/>
          </p:cNvGraphicFramePr>
          <p:nvPr/>
        </p:nvGraphicFramePr>
        <p:xfrm>
          <a:off x="2981325" y="390525"/>
          <a:ext cx="5848350" cy="5762625"/>
        </p:xfrm>
        <a:graphic>
          <a:graphicData uri="http://schemas.openxmlformats.org/presentationml/2006/ole">
            <p:oleObj spid="_x0000_s35846" name="Visio" r:id="rId3" imgW="7619910" imgH="9382057" progId="Visio.Drawing.11">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457200"/>
            <a:ext cx="8229600" cy="647700"/>
          </a:xfrm>
        </p:spPr>
        <p:txBody>
          <a:bodyPr/>
          <a:lstStyle/>
          <a:p>
            <a:r>
              <a:rPr lang="en-US" sz="3200" smtClean="0"/>
              <a:t>Atomic actions</a:t>
            </a:r>
          </a:p>
        </p:txBody>
      </p:sp>
      <p:sp>
        <p:nvSpPr>
          <p:cNvPr id="36867" name="Content Placeholder 2"/>
          <p:cNvSpPr>
            <a:spLocks noGrp="1"/>
          </p:cNvSpPr>
          <p:nvPr>
            <p:ph idx="1"/>
          </p:nvPr>
        </p:nvSpPr>
        <p:spPr>
          <a:xfrm>
            <a:off x="457200" y="1314450"/>
            <a:ext cx="8229600" cy="4962525"/>
          </a:xfrm>
        </p:spPr>
        <p:txBody>
          <a:bodyPr/>
          <a:lstStyle/>
          <a:p>
            <a:r>
              <a:rPr lang="en-US" sz="2000" smtClean="0"/>
              <a:t>Parallel and distributed applications must take special precautions for handling shared resources.</a:t>
            </a:r>
          </a:p>
          <a:p>
            <a:r>
              <a:rPr lang="en-US" sz="2000" smtClean="0"/>
              <a:t>Atomic operation </a:t>
            </a:r>
            <a:r>
              <a:rPr lang="en-US" sz="2000" smtClean="0">
                <a:sym typeface="Wingdings" pitchFamily="2" charset="2"/>
              </a:rPr>
              <a:t></a:t>
            </a:r>
            <a:r>
              <a:rPr lang="en-US" sz="2000" smtClean="0"/>
              <a:t> a multi-step operation should be allowed to proceed to completion without any interruptions and should not expose the state of the system until the action is completed.  </a:t>
            </a:r>
          </a:p>
          <a:p>
            <a:r>
              <a:rPr lang="en-US" sz="2000" smtClean="0"/>
              <a:t>Hiding the internal state of an atomic action reduces the number of states a system can be in thus, it simplifies the design and maintenance of the system.</a:t>
            </a:r>
          </a:p>
          <a:p>
            <a:r>
              <a:rPr lang="en-US" sz="2000" smtClean="0"/>
              <a:t>Atomicity requires hardware support: </a:t>
            </a:r>
          </a:p>
          <a:p>
            <a:pPr lvl="1"/>
            <a:r>
              <a:rPr lang="en-US" sz="1800" smtClean="0"/>
              <a:t>Test-and-Set </a:t>
            </a:r>
            <a:r>
              <a:rPr lang="en-US" sz="1800" smtClean="0">
                <a:sym typeface="Wingdings" pitchFamily="2" charset="2"/>
              </a:rPr>
              <a:t></a:t>
            </a:r>
            <a:r>
              <a:rPr lang="en-US" sz="1800" smtClean="0"/>
              <a:t> instruction which writes to a memory location and returns the old content of that memory cell  as non-interruptible. </a:t>
            </a:r>
          </a:p>
          <a:p>
            <a:pPr lvl="1"/>
            <a:r>
              <a:rPr lang="en-US" sz="1800" smtClean="0"/>
              <a:t>Compare-and-Swap </a:t>
            </a:r>
            <a:r>
              <a:rPr lang="en-US" sz="1800" smtClean="0">
                <a:sym typeface="Wingdings" pitchFamily="2" charset="2"/>
              </a:rPr>
              <a:t></a:t>
            </a:r>
            <a:r>
              <a:rPr lang="en-US" sz="1800" smtClean="0"/>
              <a:t> instruction  which compares the contents of a memory location to a given value and, only if the two values are the same, modifies the contents of that memory location to a given new value.</a:t>
            </a:r>
            <a:endParaRPr lang="en-US" smtClean="0"/>
          </a:p>
          <a:p>
            <a:pPr lvl="1"/>
            <a:endParaRPr lang="en-US" sz="1800" smtClean="0"/>
          </a:p>
        </p:txBody>
      </p:sp>
      <p:sp>
        <p:nvSpPr>
          <p:cNvPr id="36868" name="Footer Placeholder 3"/>
          <p:cNvSpPr>
            <a:spLocks noGrp="1"/>
          </p:cNvSpPr>
          <p:nvPr>
            <p:ph type="ftr" sz="quarter" idx="10"/>
          </p:nvPr>
        </p:nvSpPr>
        <p:spPr>
          <a:noFill/>
        </p:spPr>
        <p:txBody>
          <a:bodyPr/>
          <a:lstStyle/>
          <a:p>
            <a:r>
              <a:rPr lang="en-US"/>
              <a:t>Cloud Computing: Theory and Practice. Chapter 2</a:t>
            </a:r>
          </a:p>
        </p:txBody>
      </p:sp>
      <p:sp>
        <p:nvSpPr>
          <p:cNvPr id="36869" name="Slide Number Placeholder 4"/>
          <p:cNvSpPr>
            <a:spLocks noGrp="1"/>
          </p:cNvSpPr>
          <p:nvPr>
            <p:ph type="sldNum" sz="quarter" idx="11"/>
          </p:nvPr>
        </p:nvSpPr>
        <p:spPr>
          <a:noFill/>
        </p:spPr>
        <p:txBody>
          <a:bodyPr/>
          <a:lstStyle/>
          <a:p>
            <a:fld id="{0ED0557E-C140-4F18-9DEA-BFE71D0F000E}" type="slidenum">
              <a:rPr lang="en-US" smtClean="0"/>
              <a:pPr/>
              <a:t>34</a:t>
            </a:fld>
            <a:endParaRPr lang="en-US" smtClean="0"/>
          </a:p>
        </p:txBody>
      </p:sp>
      <p:sp>
        <p:nvSpPr>
          <p:cNvPr id="3687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smtClean="0"/>
              <a:t>All-or-nothing atomicity</a:t>
            </a:r>
          </a:p>
        </p:txBody>
      </p:sp>
      <p:sp>
        <p:nvSpPr>
          <p:cNvPr id="37891" name="Content Placeholder 2"/>
          <p:cNvSpPr>
            <a:spLocks noGrp="1"/>
          </p:cNvSpPr>
          <p:nvPr>
            <p:ph idx="1"/>
          </p:nvPr>
        </p:nvSpPr>
        <p:spPr>
          <a:xfrm>
            <a:off x="428625" y="1352550"/>
            <a:ext cx="8582025" cy="4848225"/>
          </a:xfrm>
        </p:spPr>
        <p:txBody>
          <a:bodyPr/>
          <a:lstStyle/>
          <a:p>
            <a:r>
              <a:rPr lang="en-US" sz="2000" smtClean="0"/>
              <a:t>Either the entire atomic action is carried out, or the system is left in the same state it was before the atomic action was attempted;                     a transaction is either carried out successfully, or the record targeted by the transaction is returned to its original state.</a:t>
            </a:r>
          </a:p>
          <a:p>
            <a:r>
              <a:rPr lang="en-US" sz="2000" smtClean="0"/>
              <a:t>Two phases:</a:t>
            </a:r>
          </a:p>
          <a:p>
            <a:pPr lvl="1"/>
            <a:r>
              <a:rPr lang="en-US" sz="1600" smtClean="0"/>
              <a:t> </a:t>
            </a:r>
            <a:r>
              <a:rPr lang="en-US" sz="1800" smtClean="0"/>
              <a:t>Pre-commit </a:t>
            </a:r>
            <a:r>
              <a:rPr lang="en-US" sz="1800" smtClean="0">
                <a:sym typeface="Wingdings" pitchFamily="2" charset="2"/>
              </a:rPr>
              <a:t></a:t>
            </a:r>
            <a:r>
              <a:rPr lang="en-US" sz="1800" smtClean="0"/>
              <a:t> during this phase it should be possible to back up from it without leaving any trace. Commit point - the transition from the first to the second phase. During the pre-commit phase all steps necessary to prepare the post-commit phase, e.g., check permissions, swap in main memory all pages that may be needed, mount removable media, and allocate stack space must be carried out; during this phase no results should be exposed and no actions that are irreversible should be carried out. </a:t>
            </a:r>
          </a:p>
          <a:p>
            <a:pPr lvl="1"/>
            <a:r>
              <a:rPr lang="en-US" sz="1800" smtClean="0"/>
              <a:t>Post-commit phase </a:t>
            </a:r>
            <a:r>
              <a:rPr lang="en-US" sz="1800" smtClean="0">
                <a:sym typeface="Wingdings" pitchFamily="2" charset="2"/>
              </a:rPr>
              <a:t> </a:t>
            </a:r>
            <a:r>
              <a:rPr lang="en-US" sz="1800" smtClean="0"/>
              <a:t>should be able to run to completion. Shared resources allocated during the pre-commit cannot be released until after the commit point. </a:t>
            </a:r>
            <a:endParaRPr lang="en-US" smtClean="0"/>
          </a:p>
        </p:txBody>
      </p:sp>
      <p:sp>
        <p:nvSpPr>
          <p:cNvPr id="37892" name="Footer Placeholder 3"/>
          <p:cNvSpPr>
            <a:spLocks noGrp="1"/>
          </p:cNvSpPr>
          <p:nvPr>
            <p:ph type="ftr" sz="quarter" idx="10"/>
          </p:nvPr>
        </p:nvSpPr>
        <p:spPr>
          <a:noFill/>
        </p:spPr>
        <p:txBody>
          <a:bodyPr/>
          <a:lstStyle/>
          <a:p>
            <a:r>
              <a:rPr lang="en-US"/>
              <a:t>Cloud Computing: Theory and Practice. Chapter 2</a:t>
            </a:r>
          </a:p>
        </p:txBody>
      </p:sp>
      <p:sp>
        <p:nvSpPr>
          <p:cNvPr id="37893" name="Slide Number Placeholder 4"/>
          <p:cNvSpPr>
            <a:spLocks noGrp="1"/>
          </p:cNvSpPr>
          <p:nvPr>
            <p:ph type="sldNum" sz="quarter" idx="11"/>
          </p:nvPr>
        </p:nvSpPr>
        <p:spPr>
          <a:noFill/>
        </p:spPr>
        <p:txBody>
          <a:bodyPr/>
          <a:lstStyle/>
          <a:p>
            <a:fld id="{7BE41F07-E3E5-4BFB-B777-7AFA52899A5C}" type="slidenum">
              <a:rPr lang="en-US" smtClean="0"/>
              <a:pPr/>
              <a:t>35</a:t>
            </a:fld>
            <a:endParaRPr lang="en-US" smtClean="0"/>
          </a:p>
        </p:txBody>
      </p:sp>
      <p:sp>
        <p:nvSpPr>
          <p:cNvPr id="3789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2162175" y="5553075"/>
            <a:ext cx="4905375" cy="419100"/>
          </a:xfrm>
        </p:spPr>
        <p:txBody>
          <a:bodyPr/>
          <a:lstStyle/>
          <a:p>
            <a:pPr marL="0" indent="0">
              <a:buFont typeface="Wingdings" pitchFamily="2" charset="2"/>
              <a:buNone/>
            </a:pPr>
            <a:r>
              <a:rPr lang="en-US" sz="2000" smtClean="0"/>
              <a:t>The states of an  all-or-nothing action.</a:t>
            </a:r>
          </a:p>
        </p:txBody>
      </p:sp>
      <p:sp>
        <p:nvSpPr>
          <p:cNvPr id="38915" name="Footer Placeholder 3"/>
          <p:cNvSpPr>
            <a:spLocks noGrp="1"/>
          </p:cNvSpPr>
          <p:nvPr>
            <p:ph type="ftr" sz="quarter" idx="10"/>
          </p:nvPr>
        </p:nvSpPr>
        <p:spPr>
          <a:noFill/>
        </p:spPr>
        <p:txBody>
          <a:bodyPr/>
          <a:lstStyle/>
          <a:p>
            <a:r>
              <a:rPr lang="en-US"/>
              <a:t>Cloud Computing: Theory and Practice. Chapter 2</a:t>
            </a:r>
          </a:p>
        </p:txBody>
      </p:sp>
      <p:sp>
        <p:nvSpPr>
          <p:cNvPr id="38916" name="Slide Number Placeholder 4"/>
          <p:cNvSpPr>
            <a:spLocks noGrp="1"/>
          </p:cNvSpPr>
          <p:nvPr>
            <p:ph type="sldNum" sz="quarter" idx="11"/>
          </p:nvPr>
        </p:nvSpPr>
        <p:spPr>
          <a:noFill/>
        </p:spPr>
        <p:txBody>
          <a:bodyPr/>
          <a:lstStyle/>
          <a:p>
            <a:fld id="{3DC8D341-DAC2-4F3F-A76C-129597F0C90A}" type="slidenum">
              <a:rPr lang="en-US" smtClean="0"/>
              <a:pPr/>
              <a:t>36</a:t>
            </a:fld>
            <a:endParaRPr lang="en-US" smtClean="0"/>
          </a:p>
        </p:txBody>
      </p:sp>
      <p:sp>
        <p:nvSpPr>
          <p:cNvPr id="38917" name="Date Placeholder 5"/>
          <p:cNvSpPr>
            <a:spLocks noGrp="1"/>
          </p:cNvSpPr>
          <p:nvPr>
            <p:ph type="dt" sz="quarter" idx="12"/>
          </p:nvPr>
        </p:nvSpPr>
        <p:spPr>
          <a:noFill/>
        </p:spPr>
        <p:txBody>
          <a:bodyPr/>
          <a:lstStyle/>
          <a:p>
            <a:r>
              <a:rPr lang="en-US"/>
              <a:t>Dan C. Marinescu</a:t>
            </a:r>
          </a:p>
        </p:txBody>
      </p:sp>
      <p:graphicFrame>
        <p:nvGraphicFramePr>
          <p:cNvPr id="38918" name="Object 6"/>
          <p:cNvGraphicFramePr>
            <a:graphicFrameLocks noChangeAspect="1"/>
          </p:cNvGraphicFramePr>
          <p:nvPr/>
        </p:nvGraphicFramePr>
        <p:xfrm>
          <a:off x="1025525" y="2270125"/>
          <a:ext cx="7094538" cy="2316163"/>
        </p:xfrm>
        <a:graphic>
          <a:graphicData uri="http://schemas.openxmlformats.org/presentationml/2006/ole">
            <p:oleObj spid="_x0000_s38918" name="Visio" r:id="rId3" imgW="7093961" imgH="2315994" progId="Visio.Drawing.11">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14300" y="4991100"/>
            <a:ext cx="8724900" cy="1171575"/>
          </a:xfrm>
        </p:spPr>
        <p:txBody>
          <a:bodyPr/>
          <a:lstStyle/>
          <a:p>
            <a:pPr marL="0" indent="0">
              <a:buFont typeface="Wingdings" pitchFamily="2" charset="2"/>
              <a:buNone/>
            </a:pPr>
            <a:r>
              <a:rPr lang="en-US" sz="1800" smtClean="0"/>
              <a:t>Storage models. Cell storage does not support all-or-nothing actions. When we maintain the version histories it is possible to restore the original content but we need to encapsulate the data access and provide mechanisms to implement the two phases of an atomic all-or-nothing action. The journal storage does precisely that.</a:t>
            </a:r>
          </a:p>
        </p:txBody>
      </p:sp>
      <p:sp>
        <p:nvSpPr>
          <p:cNvPr id="39939" name="Footer Placeholder 3"/>
          <p:cNvSpPr>
            <a:spLocks noGrp="1"/>
          </p:cNvSpPr>
          <p:nvPr>
            <p:ph type="ftr" sz="quarter" idx="10"/>
          </p:nvPr>
        </p:nvSpPr>
        <p:spPr>
          <a:noFill/>
        </p:spPr>
        <p:txBody>
          <a:bodyPr/>
          <a:lstStyle/>
          <a:p>
            <a:r>
              <a:rPr lang="en-US"/>
              <a:t>Cloud Computing: Theory and Practice. Chapter 2</a:t>
            </a:r>
          </a:p>
        </p:txBody>
      </p:sp>
      <p:sp>
        <p:nvSpPr>
          <p:cNvPr id="39940" name="Slide Number Placeholder 4"/>
          <p:cNvSpPr>
            <a:spLocks noGrp="1"/>
          </p:cNvSpPr>
          <p:nvPr>
            <p:ph type="sldNum" sz="quarter" idx="11"/>
          </p:nvPr>
        </p:nvSpPr>
        <p:spPr>
          <a:noFill/>
        </p:spPr>
        <p:txBody>
          <a:bodyPr/>
          <a:lstStyle/>
          <a:p>
            <a:fld id="{FAF0968D-0D23-453D-9219-B17D5746D49C}" type="slidenum">
              <a:rPr lang="en-US" smtClean="0"/>
              <a:pPr/>
              <a:t>37</a:t>
            </a:fld>
            <a:endParaRPr lang="en-US" smtClean="0"/>
          </a:p>
        </p:txBody>
      </p:sp>
      <p:sp>
        <p:nvSpPr>
          <p:cNvPr id="39941" name="Date Placeholder 5"/>
          <p:cNvSpPr>
            <a:spLocks noGrp="1"/>
          </p:cNvSpPr>
          <p:nvPr>
            <p:ph type="dt" sz="quarter" idx="12"/>
          </p:nvPr>
        </p:nvSpPr>
        <p:spPr>
          <a:noFill/>
        </p:spPr>
        <p:txBody>
          <a:bodyPr/>
          <a:lstStyle/>
          <a:p>
            <a:r>
              <a:rPr lang="en-US"/>
              <a:t>Dan C. Marinescu</a:t>
            </a:r>
          </a:p>
        </p:txBody>
      </p:sp>
      <p:graphicFrame>
        <p:nvGraphicFramePr>
          <p:cNvPr id="39942" name="Object 6"/>
          <p:cNvGraphicFramePr>
            <a:graphicFrameLocks noChangeAspect="1"/>
          </p:cNvGraphicFramePr>
          <p:nvPr/>
        </p:nvGraphicFramePr>
        <p:xfrm>
          <a:off x="1876425" y="387350"/>
          <a:ext cx="5267325" cy="4557713"/>
        </p:xfrm>
        <a:graphic>
          <a:graphicData uri="http://schemas.openxmlformats.org/presentationml/2006/ole">
            <p:oleObj spid="_x0000_s39942" name="Visio" r:id="rId3" imgW="6391345" imgH="6918257" progId="Visio.Drawing.11">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3200" smtClean="0"/>
              <a:t>Atomicity</a:t>
            </a:r>
          </a:p>
        </p:txBody>
      </p:sp>
      <p:sp>
        <p:nvSpPr>
          <p:cNvPr id="40963" name="Content Placeholder 2"/>
          <p:cNvSpPr>
            <a:spLocks noGrp="1"/>
          </p:cNvSpPr>
          <p:nvPr>
            <p:ph idx="1"/>
          </p:nvPr>
        </p:nvSpPr>
        <p:spPr>
          <a:xfrm>
            <a:off x="457200" y="1352550"/>
            <a:ext cx="8229600" cy="4514850"/>
          </a:xfrm>
        </p:spPr>
        <p:txBody>
          <a:bodyPr/>
          <a:lstStyle/>
          <a:p>
            <a:r>
              <a:rPr lang="en-US" sz="2000" smtClean="0"/>
              <a:t>Before-or-after atomicity </a:t>
            </a:r>
            <a:r>
              <a:rPr lang="en-US" sz="2000" smtClean="0">
                <a:sym typeface="Wingdings" pitchFamily="2" charset="2"/>
              </a:rPr>
              <a:t> </a:t>
            </a:r>
            <a:r>
              <a:rPr lang="en-US" sz="2000" smtClean="0"/>
              <a:t>the effect of multiple actions is as if these actions have occurred one after another, in some order.</a:t>
            </a:r>
          </a:p>
          <a:p>
            <a:r>
              <a:rPr lang="en-US" sz="2000" smtClean="0"/>
              <a:t>A systematic approach to atomicity must address several delicate questions:</a:t>
            </a:r>
          </a:p>
          <a:p>
            <a:pPr lvl="1"/>
            <a:r>
              <a:rPr lang="en-US" sz="1800" smtClean="0"/>
              <a:t>How to guarantee that only one atomic action has access to a shared resource at any given time.</a:t>
            </a:r>
          </a:p>
          <a:p>
            <a:pPr lvl="1"/>
            <a:r>
              <a:rPr lang="en-US" sz="1800" smtClean="0"/>
              <a:t>How to return to the original state of the system when an atomic action fails to complete.</a:t>
            </a:r>
          </a:p>
          <a:p>
            <a:pPr lvl="1"/>
            <a:r>
              <a:rPr lang="en-US" sz="1800" smtClean="0"/>
              <a:t>How to ensure that the order of several atomic actions leads to consistent results.</a:t>
            </a:r>
          </a:p>
        </p:txBody>
      </p:sp>
      <p:sp>
        <p:nvSpPr>
          <p:cNvPr id="40964" name="Footer Placeholder 3"/>
          <p:cNvSpPr>
            <a:spLocks noGrp="1"/>
          </p:cNvSpPr>
          <p:nvPr>
            <p:ph type="ftr" sz="quarter" idx="10"/>
          </p:nvPr>
        </p:nvSpPr>
        <p:spPr>
          <a:noFill/>
        </p:spPr>
        <p:txBody>
          <a:bodyPr/>
          <a:lstStyle/>
          <a:p>
            <a:r>
              <a:rPr lang="en-US"/>
              <a:t>Cloud Computing: Theory and Practice. Chapter 2</a:t>
            </a:r>
          </a:p>
        </p:txBody>
      </p:sp>
      <p:sp>
        <p:nvSpPr>
          <p:cNvPr id="40965" name="Slide Number Placeholder 4"/>
          <p:cNvSpPr>
            <a:spLocks noGrp="1"/>
          </p:cNvSpPr>
          <p:nvPr>
            <p:ph type="sldNum" sz="quarter" idx="11"/>
          </p:nvPr>
        </p:nvSpPr>
        <p:spPr>
          <a:noFill/>
        </p:spPr>
        <p:txBody>
          <a:bodyPr/>
          <a:lstStyle/>
          <a:p>
            <a:fld id="{1D71F850-9549-46CB-94B8-7A2AC77BA260}" type="slidenum">
              <a:rPr lang="en-US" smtClean="0"/>
              <a:pPr/>
              <a:t>38</a:t>
            </a:fld>
            <a:endParaRPr lang="en-US" smtClean="0"/>
          </a:p>
        </p:txBody>
      </p:sp>
      <p:sp>
        <p:nvSpPr>
          <p:cNvPr id="4096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457200"/>
            <a:ext cx="8229600" cy="638175"/>
          </a:xfrm>
        </p:spPr>
        <p:txBody>
          <a:bodyPr/>
          <a:lstStyle/>
          <a:p>
            <a:r>
              <a:rPr lang="en-US" sz="3200" smtClean="0"/>
              <a:t>Consensus protocols</a:t>
            </a:r>
          </a:p>
        </p:txBody>
      </p:sp>
      <p:sp>
        <p:nvSpPr>
          <p:cNvPr id="41987" name="Content Placeholder 2"/>
          <p:cNvSpPr>
            <a:spLocks noGrp="1"/>
          </p:cNvSpPr>
          <p:nvPr>
            <p:ph idx="1"/>
          </p:nvPr>
        </p:nvSpPr>
        <p:spPr>
          <a:xfrm>
            <a:off x="514350" y="1314450"/>
            <a:ext cx="8458200" cy="4953000"/>
          </a:xfrm>
        </p:spPr>
        <p:txBody>
          <a:bodyPr/>
          <a:lstStyle/>
          <a:p>
            <a:r>
              <a:rPr lang="en-US" sz="2000" smtClean="0"/>
              <a:t>Consensus </a:t>
            </a:r>
            <a:r>
              <a:rPr lang="en-US" sz="2000" smtClean="0">
                <a:sym typeface="Wingdings" pitchFamily="2" charset="2"/>
              </a:rPr>
              <a:t></a:t>
            </a:r>
            <a:r>
              <a:rPr lang="en-US" sz="2000" smtClean="0"/>
              <a:t> process of agreeing to one of several alternates proposed by a number of agents.</a:t>
            </a:r>
          </a:p>
          <a:p>
            <a:r>
              <a:rPr lang="en-US" sz="2000" smtClean="0"/>
              <a:t>Consensus service </a:t>
            </a:r>
            <a:r>
              <a:rPr lang="en-US" sz="2000" smtClean="0">
                <a:sym typeface="Wingdings" pitchFamily="2" charset="2"/>
              </a:rPr>
              <a:t> </a:t>
            </a:r>
            <a:r>
              <a:rPr lang="en-US" sz="2000" smtClean="0"/>
              <a:t>set of </a:t>
            </a:r>
            <a:r>
              <a:rPr lang="en-US" sz="2000" i="1" smtClean="0"/>
              <a:t>n</a:t>
            </a:r>
            <a:r>
              <a:rPr lang="en-US" sz="2000" smtClean="0"/>
              <a:t> processes; clients send requests,  propose a value and wait for a response; the goal is to get the set of processes to reach consensus on a single proposed value. </a:t>
            </a:r>
          </a:p>
          <a:p>
            <a:r>
              <a:rPr lang="en-US" sz="2000" smtClean="0"/>
              <a:t>Assumptions:</a:t>
            </a:r>
          </a:p>
          <a:p>
            <a:pPr lvl="1"/>
            <a:r>
              <a:rPr lang="en-US" sz="1800" smtClean="0"/>
              <a:t>Processes run on processors and communicate through a network; processors and network may experience failures, but not Byzantine failures.</a:t>
            </a:r>
          </a:p>
          <a:p>
            <a:pPr lvl="1"/>
            <a:r>
              <a:rPr lang="en-US" sz="1800" smtClean="0"/>
              <a:t>Processors: (i) operate at arbitrary speeds; (ii) have stable storage and may rejoin the protocol after a failure; (iii) send messages to one another. </a:t>
            </a:r>
          </a:p>
          <a:p>
            <a:pPr lvl="1"/>
            <a:r>
              <a:rPr lang="en-US" sz="1800" smtClean="0"/>
              <a:t>The network: (i) may lose, reorder, or duplicate messages; (ii) messages are sent asynchronously; it may take arbitrary long time to reach the destination.</a:t>
            </a:r>
          </a:p>
          <a:p>
            <a:pPr lvl="1"/>
            <a:endParaRPr lang="en-US" sz="1800" smtClean="0"/>
          </a:p>
        </p:txBody>
      </p:sp>
      <p:sp>
        <p:nvSpPr>
          <p:cNvPr id="41988" name="Footer Placeholder 3"/>
          <p:cNvSpPr>
            <a:spLocks noGrp="1"/>
          </p:cNvSpPr>
          <p:nvPr>
            <p:ph type="ftr" sz="quarter" idx="10"/>
          </p:nvPr>
        </p:nvSpPr>
        <p:spPr>
          <a:noFill/>
        </p:spPr>
        <p:txBody>
          <a:bodyPr/>
          <a:lstStyle/>
          <a:p>
            <a:r>
              <a:rPr lang="en-US"/>
              <a:t>Cloud Computing: Theory and Practice. Chapter 2</a:t>
            </a:r>
          </a:p>
        </p:txBody>
      </p:sp>
      <p:sp>
        <p:nvSpPr>
          <p:cNvPr id="41989" name="Slide Number Placeholder 4"/>
          <p:cNvSpPr>
            <a:spLocks noGrp="1"/>
          </p:cNvSpPr>
          <p:nvPr>
            <p:ph type="sldNum" sz="quarter" idx="11"/>
          </p:nvPr>
        </p:nvSpPr>
        <p:spPr>
          <a:noFill/>
        </p:spPr>
        <p:txBody>
          <a:bodyPr/>
          <a:lstStyle/>
          <a:p>
            <a:fld id="{F34F4078-8FC7-4367-9AF9-6BD6F80D5B4A}" type="slidenum">
              <a:rPr lang="en-US" smtClean="0"/>
              <a:pPr/>
              <a:t>39</a:t>
            </a:fld>
            <a:endParaRPr lang="en-US" smtClean="0"/>
          </a:p>
        </p:txBody>
      </p:sp>
      <p:sp>
        <p:nvSpPr>
          <p:cNvPr id="4199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57200"/>
            <a:ext cx="8229600" cy="600075"/>
          </a:xfrm>
        </p:spPr>
        <p:txBody>
          <a:bodyPr/>
          <a:lstStyle/>
          <a:p>
            <a:r>
              <a:rPr lang="en-US" sz="3200" smtClean="0"/>
              <a:t>Parallel computing</a:t>
            </a:r>
          </a:p>
        </p:txBody>
      </p:sp>
      <p:sp>
        <p:nvSpPr>
          <p:cNvPr id="6147" name="Content Placeholder 2"/>
          <p:cNvSpPr>
            <a:spLocks noGrp="1"/>
          </p:cNvSpPr>
          <p:nvPr>
            <p:ph idx="1"/>
          </p:nvPr>
        </p:nvSpPr>
        <p:spPr>
          <a:xfrm>
            <a:off x="438150" y="1333500"/>
            <a:ext cx="8534400" cy="4848225"/>
          </a:xfrm>
        </p:spPr>
        <p:txBody>
          <a:bodyPr/>
          <a:lstStyle/>
          <a:p>
            <a:r>
              <a:rPr lang="en-US" sz="2000" smtClean="0"/>
              <a:t>Parallel hardware and software systems allow us to: </a:t>
            </a:r>
          </a:p>
          <a:p>
            <a:pPr lvl="1"/>
            <a:r>
              <a:rPr lang="en-US" sz="1800" smtClean="0"/>
              <a:t>Solve problems demanding resources not available on a single system.</a:t>
            </a:r>
          </a:p>
          <a:p>
            <a:pPr lvl="1"/>
            <a:r>
              <a:rPr lang="en-US" sz="1800" smtClean="0"/>
              <a:t>Reduce the time required to obtain a solution. </a:t>
            </a:r>
          </a:p>
          <a:p>
            <a:r>
              <a:rPr lang="en-US" sz="2000" smtClean="0"/>
              <a:t>The </a:t>
            </a:r>
            <a:r>
              <a:rPr lang="en-US" sz="2000" i="1" smtClean="0"/>
              <a:t>speed-up</a:t>
            </a:r>
            <a:r>
              <a:rPr lang="en-US" sz="2000" smtClean="0"/>
              <a:t> S measures the effectiveness of parallelization:</a:t>
            </a:r>
          </a:p>
          <a:p>
            <a:pPr>
              <a:buFont typeface="Wingdings" pitchFamily="2" charset="2"/>
              <a:buNone/>
            </a:pPr>
            <a:r>
              <a:rPr lang="en-US" sz="2000" smtClean="0"/>
              <a:t>                            S(N) = T(1) / T(N) </a:t>
            </a:r>
          </a:p>
          <a:p>
            <a:pPr>
              <a:buFont typeface="Wingdings" pitchFamily="2" charset="2"/>
              <a:buNone/>
            </a:pPr>
            <a:r>
              <a:rPr lang="en-US" sz="2000" smtClean="0"/>
              <a:t>       </a:t>
            </a:r>
            <a:r>
              <a:rPr lang="en-US" sz="1800" smtClean="0"/>
              <a:t>T(1) </a:t>
            </a:r>
            <a:r>
              <a:rPr lang="en-US" sz="1800" smtClean="0">
                <a:sym typeface="Wingdings" pitchFamily="2" charset="2"/>
              </a:rPr>
              <a:t> </a:t>
            </a:r>
            <a:r>
              <a:rPr lang="en-US" sz="1800" smtClean="0"/>
              <a:t> the execution time of the sequential computation.</a:t>
            </a:r>
          </a:p>
          <a:p>
            <a:pPr>
              <a:buFont typeface="Wingdings" pitchFamily="2" charset="2"/>
              <a:buNone/>
            </a:pPr>
            <a:r>
              <a:rPr lang="en-US" sz="1800" smtClean="0"/>
              <a:t>       T(N) </a:t>
            </a:r>
            <a:r>
              <a:rPr lang="en-US" sz="1800" smtClean="0">
                <a:sym typeface="Wingdings" pitchFamily="2" charset="2"/>
              </a:rPr>
              <a:t> </a:t>
            </a:r>
            <a:r>
              <a:rPr lang="en-US" sz="1800" smtClean="0"/>
              <a:t> the execution time when N parallel computations are executed.</a:t>
            </a:r>
          </a:p>
          <a:p>
            <a:r>
              <a:rPr lang="en-US" sz="2000" u="sng" smtClean="0"/>
              <a:t>Amdahl's Law</a:t>
            </a:r>
            <a:r>
              <a:rPr lang="en-US" sz="2000" smtClean="0"/>
              <a:t>:  if  </a:t>
            </a:r>
            <a:r>
              <a:rPr lang="el-GR" sz="2000" smtClean="0"/>
              <a:t>α</a:t>
            </a:r>
            <a:r>
              <a:rPr lang="en-US" sz="2000" smtClean="0"/>
              <a:t> is the fraction of running time a sequential program spends on non-parallelizable segments of the computation then</a:t>
            </a:r>
          </a:p>
          <a:p>
            <a:pPr>
              <a:buFont typeface="Wingdings" pitchFamily="2" charset="2"/>
              <a:buNone/>
            </a:pPr>
            <a:r>
              <a:rPr lang="en-US" sz="2000" smtClean="0"/>
              <a:t>                             S = 1/ </a:t>
            </a:r>
            <a:r>
              <a:rPr lang="el-GR" sz="2000" smtClean="0"/>
              <a:t>α</a:t>
            </a:r>
            <a:endParaRPr lang="en-US" sz="2000" smtClean="0"/>
          </a:p>
          <a:p>
            <a:r>
              <a:rPr lang="en-US" sz="2000" u="sng" smtClean="0"/>
              <a:t>Gustafson's Law</a:t>
            </a:r>
            <a:r>
              <a:rPr lang="en-US" sz="2000" smtClean="0"/>
              <a:t>:  the </a:t>
            </a:r>
            <a:r>
              <a:rPr lang="en-US" sz="2000" i="1" smtClean="0"/>
              <a:t>scaled speed-up</a:t>
            </a:r>
            <a:r>
              <a:rPr lang="en-US" sz="2000" smtClean="0"/>
              <a:t> with N parallel processes   </a:t>
            </a:r>
          </a:p>
          <a:p>
            <a:pPr>
              <a:buFont typeface="Wingdings" pitchFamily="2" charset="2"/>
              <a:buNone/>
            </a:pPr>
            <a:r>
              <a:rPr lang="en-US" sz="2000" smtClean="0"/>
              <a:t>                             S(N)  = N – </a:t>
            </a:r>
            <a:r>
              <a:rPr lang="el-GR" sz="2000" smtClean="0"/>
              <a:t>α</a:t>
            </a:r>
            <a:r>
              <a:rPr lang="en-US" sz="2000" smtClean="0"/>
              <a:t>( N-1)</a:t>
            </a:r>
          </a:p>
        </p:txBody>
      </p:sp>
      <p:sp>
        <p:nvSpPr>
          <p:cNvPr id="6148" name="Footer Placeholder 3"/>
          <p:cNvSpPr>
            <a:spLocks noGrp="1"/>
          </p:cNvSpPr>
          <p:nvPr>
            <p:ph type="ftr" sz="quarter" idx="10"/>
          </p:nvPr>
        </p:nvSpPr>
        <p:spPr>
          <a:noFill/>
        </p:spPr>
        <p:txBody>
          <a:bodyPr/>
          <a:lstStyle/>
          <a:p>
            <a:r>
              <a:rPr lang="en-US"/>
              <a:t>Cloud Computing: Theory and Practice. Chapter 2</a:t>
            </a:r>
          </a:p>
        </p:txBody>
      </p:sp>
      <p:sp>
        <p:nvSpPr>
          <p:cNvPr id="6149" name="Slide Number Placeholder 4"/>
          <p:cNvSpPr>
            <a:spLocks noGrp="1"/>
          </p:cNvSpPr>
          <p:nvPr>
            <p:ph type="sldNum" sz="quarter" idx="11"/>
          </p:nvPr>
        </p:nvSpPr>
        <p:spPr>
          <a:noFill/>
        </p:spPr>
        <p:txBody>
          <a:bodyPr/>
          <a:lstStyle/>
          <a:p>
            <a:fld id="{70C216E6-B8BF-4640-87D5-F157D5574348}" type="slidenum">
              <a:rPr lang="en-US" smtClean="0"/>
              <a:pPr/>
              <a:t>4</a:t>
            </a:fld>
            <a:endParaRPr lang="en-US" smtClean="0"/>
          </a:p>
        </p:txBody>
      </p:sp>
      <p:sp>
        <p:nvSpPr>
          <p:cNvPr id="615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3200" smtClean="0"/>
              <a:t>Paxos</a:t>
            </a:r>
          </a:p>
        </p:txBody>
      </p:sp>
      <p:sp>
        <p:nvSpPr>
          <p:cNvPr id="43011" name="Content Placeholder 2"/>
          <p:cNvSpPr>
            <a:spLocks noGrp="1"/>
          </p:cNvSpPr>
          <p:nvPr>
            <p:ph idx="1"/>
          </p:nvPr>
        </p:nvSpPr>
        <p:spPr>
          <a:xfrm>
            <a:off x="419100" y="1314450"/>
            <a:ext cx="8477250" cy="4829175"/>
          </a:xfrm>
        </p:spPr>
        <p:txBody>
          <a:bodyPr/>
          <a:lstStyle/>
          <a:p>
            <a:r>
              <a:rPr lang="en-US" sz="2000" smtClean="0"/>
              <a:t>Paxos </a:t>
            </a:r>
            <a:r>
              <a:rPr lang="en-US" sz="2000" smtClean="0">
                <a:sym typeface="Wingdings" pitchFamily="2" charset="2"/>
              </a:rPr>
              <a:t> a family of  protocols to reach consensus based on a finite state machine approach.</a:t>
            </a:r>
          </a:p>
          <a:p>
            <a:r>
              <a:rPr lang="en-US" sz="2000" smtClean="0">
                <a:sym typeface="Wingdings" pitchFamily="2" charset="2"/>
              </a:rPr>
              <a:t> Basic Paxos considers several types of entities: </a:t>
            </a:r>
          </a:p>
          <a:p>
            <a:pPr lvl="1"/>
            <a:r>
              <a:rPr lang="en-US" sz="1800" smtClean="0">
                <a:sym typeface="Wingdings" pitchFamily="2" charset="2"/>
              </a:rPr>
              <a:t>Client  agent that issues a request and waits for a response.</a:t>
            </a:r>
          </a:p>
          <a:p>
            <a:pPr lvl="1"/>
            <a:r>
              <a:rPr lang="en-US" sz="1800" smtClean="0">
                <a:sym typeface="Wingdings" pitchFamily="2" charset="2"/>
              </a:rPr>
              <a:t> Proposer  agent with the mission to advocate a request from a client, convince the acceptors to agree on the value proposed by a client, and to act as a coordinator to move the protocol forward in case of conflicts. </a:t>
            </a:r>
          </a:p>
          <a:p>
            <a:pPr lvl="1"/>
            <a:r>
              <a:rPr lang="en-US" sz="1800" smtClean="0">
                <a:sym typeface="Wingdings" pitchFamily="2" charset="2"/>
              </a:rPr>
              <a:t>Acceptor   agent acting as the </a:t>
            </a:r>
            <a:r>
              <a:rPr lang="en-US" sz="1800" i="1" smtClean="0">
                <a:sym typeface="Wingdings" pitchFamily="2" charset="2"/>
              </a:rPr>
              <a:t>fault-tolerant memory </a:t>
            </a:r>
            <a:r>
              <a:rPr lang="en-US" sz="1800" smtClean="0">
                <a:sym typeface="Wingdings" pitchFamily="2" charset="2"/>
              </a:rPr>
              <a:t>of the protocol. </a:t>
            </a:r>
          </a:p>
          <a:p>
            <a:pPr lvl="1"/>
            <a:r>
              <a:rPr lang="en-US" sz="1800" smtClean="0">
                <a:sym typeface="Wingdings" pitchFamily="2" charset="2"/>
              </a:rPr>
              <a:t>Learner   agent acting as the replication factor of the protocol and taking action once a request has been agreed upon.</a:t>
            </a:r>
          </a:p>
          <a:p>
            <a:pPr lvl="1"/>
            <a:r>
              <a:rPr lang="en-US" sz="1800" smtClean="0">
                <a:sym typeface="Wingdings" pitchFamily="2" charset="2"/>
              </a:rPr>
              <a:t> Leader  a distinguished proposer.</a:t>
            </a:r>
          </a:p>
          <a:p>
            <a:r>
              <a:rPr lang="en-US" sz="2000" smtClean="0">
                <a:sym typeface="Wingdings" pitchFamily="2" charset="2"/>
              </a:rPr>
              <a:t>Quorum  subset of all acceptors. </a:t>
            </a:r>
          </a:p>
          <a:p>
            <a:r>
              <a:rPr lang="en-US" sz="2000" smtClean="0">
                <a:sym typeface="Wingdings" pitchFamily="2" charset="2"/>
              </a:rPr>
              <a:t>A proposal has a proposal number </a:t>
            </a:r>
            <a:r>
              <a:rPr lang="en-US" sz="2000" i="1" smtClean="0">
                <a:sym typeface="Wingdings" pitchFamily="2" charset="2"/>
              </a:rPr>
              <a:t>pn</a:t>
            </a:r>
            <a:r>
              <a:rPr lang="en-US" sz="2000" smtClean="0">
                <a:sym typeface="Wingdings" pitchFamily="2" charset="2"/>
              </a:rPr>
              <a:t> and contains a value </a:t>
            </a:r>
            <a:r>
              <a:rPr lang="en-US" sz="2000" i="1" smtClean="0">
                <a:sym typeface="Wingdings" pitchFamily="2" charset="2"/>
              </a:rPr>
              <a:t>v</a:t>
            </a:r>
            <a:r>
              <a:rPr lang="en-US" sz="2000" smtClean="0">
                <a:sym typeface="Wingdings" pitchFamily="2" charset="2"/>
              </a:rPr>
              <a:t>. </a:t>
            </a:r>
          </a:p>
          <a:p>
            <a:r>
              <a:rPr lang="en-US" sz="2000" smtClean="0">
                <a:sym typeface="Wingdings" pitchFamily="2" charset="2"/>
              </a:rPr>
              <a:t>Several types of requests flow through the system, </a:t>
            </a:r>
            <a:r>
              <a:rPr lang="en-US" sz="2000" i="1" smtClean="0">
                <a:sym typeface="Wingdings" pitchFamily="2" charset="2"/>
              </a:rPr>
              <a:t>prepare, accept</a:t>
            </a:r>
            <a:r>
              <a:rPr lang="en-US" sz="2000" smtClean="0">
                <a:sym typeface="Wingdings" pitchFamily="2" charset="2"/>
              </a:rPr>
              <a:t>.</a:t>
            </a:r>
          </a:p>
          <a:p>
            <a:endParaRPr lang="en-US" sz="2200" smtClean="0">
              <a:sym typeface="Wingdings" pitchFamily="2" charset="2"/>
            </a:endParaRPr>
          </a:p>
          <a:p>
            <a:endParaRPr lang="en-US" sz="2000" smtClean="0">
              <a:sym typeface="Wingdings" pitchFamily="2" charset="2"/>
            </a:endParaRPr>
          </a:p>
          <a:p>
            <a:endParaRPr lang="en-US" sz="2000" smtClean="0"/>
          </a:p>
        </p:txBody>
      </p:sp>
      <p:sp>
        <p:nvSpPr>
          <p:cNvPr id="43012" name="Footer Placeholder 3"/>
          <p:cNvSpPr>
            <a:spLocks noGrp="1"/>
          </p:cNvSpPr>
          <p:nvPr>
            <p:ph type="ftr" sz="quarter" idx="10"/>
          </p:nvPr>
        </p:nvSpPr>
        <p:spPr>
          <a:noFill/>
        </p:spPr>
        <p:txBody>
          <a:bodyPr/>
          <a:lstStyle/>
          <a:p>
            <a:r>
              <a:rPr lang="en-US"/>
              <a:t>Cloud Computing: Theory and Practice. Chapter 2</a:t>
            </a:r>
          </a:p>
        </p:txBody>
      </p:sp>
      <p:sp>
        <p:nvSpPr>
          <p:cNvPr id="43013" name="Slide Number Placeholder 4"/>
          <p:cNvSpPr>
            <a:spLocks noGrp="1"/>
          </p:cNvSpPr>
          <p:nvPr>
            <p:ph type="sldNum" sz="quarter" idx="11"/>
          </p:nvPr>
        </p:nvSpPr>
        <p:spPr>
          <a:noFill/>
        </p:spPr>
        <p:txBody>
          <a:bodyPr/>
          <a:lstStyle/>
          <a:p>
            <a:fld id="{1076F0CD-ABF9-4D90-AABE-17274202AE76}" type="slidenum">
              <a:rPr lang="en-US" smtClean="0"/>
              <a:pPr/>
              <a:t>40</a:t>
            </a:fld>
            <a:endParaRPr lang="en-US" smtClean="0"/>
          </a:p>
        </p:txBody>
      </p:sp>
      <p:sp>
        <p:nvSpPr>
          <p:cNvPr id="4301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61950"/>
            <a:ext cx="8229600" cy="619125"/>
          </a:xfrm>
        </p:spPr>
        <p:txBody>
          <a:bodyPr/>
          <a:lstStyle/>
          <a:p>
            <a:r>
              <a:rPr lang="en-US" sz="3200" smtClean="0"/>
              <a:t>The Paxos algorithm has two phases</a:t>
            </a:r>
          </a:p>
        </p:txBody>
      </p:sp>
      <p:sp>
        <p:nvSpPr>
          <p:cNvPr id="3" name="Content Placeholder 2"/>
          <p:cNvSpPr>
            <a:spLocks noGrp="1"/>
          </p:cNvSpPr>
          <p:nvPr>
            <p:ph idx="1"/>
          </p:nvPr>
        </p:nvSpPr>
        <p:spPr>
          <a:xfrm>
            <a:off x="285750" y="885825"/>
            <a:ext cx="8734425" cy="5476875"/>
          </a:xfrm>
        </p:spPr>
        <p:txBody>
          <a:bodyPr/>
          <a:lstStyle/>
          <a:p>
            <a:pPr>
              <a:defRPr/>
            </a:pPr>
            <a:r>
              <a:rPr lang="en-US" sz="1800" dirty="0"/>
              <a:t>Phase </a:t>
            </a:r>
            <a:r>
              <a:rPr lang="en-US" sz="1800" dirty="0" smtClean="0"/>
              <a:t>I.</a:t>
            </a:r>
          </a:p>
          <a:p>
            <a:pPr lvl="1">
              <a:defRPr/>
            </a:pPr>
            <a:r>
              <a:rPr lang="en-US" sz="1600" u="sng" dirty="0"/>
              <a:t>Proposal preparation</a:t>
            </a:r>
            <a:r>
              <a:rPr lang="en-US" sz="1600" dirty="0" smtClean="0"/>
              <a:t>:  </a:t>
            </a:r>
            <a:r>
              <a:rPr lang="en-US" sz="1600" dirty="0"/>
              <a:t>A</a:t>
            </a:r>
            <a:r>
              <a:rPr lang="en-US" sz="1600" dirty="0" smtClean="0"/>
              <a:t> </a:t>
            </a:r>
            <a:r>
              <a:rPr lang="en-US" sz="1600" dirty="0"/>
              <a:t>proposer (the leader) sends a proposal </a:t>
            </a:r>
            <a:r>
              <a:rPr lang="en-US" sz="1600" dirty="0" smtClean="0"/>
              <a:t>(</a:t>
            </a:r>
            <a:r>
              <a:rPr lang="en-US" sz="1600" i="1" dirty="0" err="1" smtClean="0"/>
              <a:t>pn</a:t>
            </a:r>
            <a:r>
              <a:rPr lang="en-US" sz="1600" dirty="0" smtClean="0"/>
              <a:t>=</a:t>
            </a:r>
            <a:r>
              <a:rPr lang="en-US" sz="1600" i="1" dirty="0" err="1" smtClean="0"/>
              <a:t>k,v</a:t>
            </a:r>
            <a:r>
              <a:rPr lang="en-US" sz="1600" dirty="0"/>
              <a:t>)</a:t>
            </a:r>
            <a:r>
              <a:rPr lang="en-US" sz="1600" dirty="0" smtClean="0"/>
              <a:t>. </a:t>
            </a:r>
            <a:r>
              <a:rPr lang="en-US" sz="1600" dirty="0"/>
              <a:t>The proposer chooses a proposal number </a:t>
            </a:r>
            <a:r>
              <a:rPr lang="en-US" sz="1600" i="1" dirty="0" err="1" smtClean="0"/>
              <a:t>pn</a:t>
            </a:r>
            <a:r>
              <a:rPr lang="en-US" sz="1600" dirty="0" smtClean="0"/>
              <a:t>=</a:t>
            </a:r>
            <a:r>
              <a:rPr lang="en-US" sz="1600" i="1" dirty="0" smtClean="0"/>
              <a:t>k</a:t>
            </a:r>
            <a:r>
              <a:rPr lang="en-US" sz="1600" dirty="0" smtClean="0"/>
              <a:t> </a:t>
            </a:r>
            <a:r>
              <a:rPr lang="en-US" sz="1600" dirty="0"/>
              <a:t>and sends a </a:t>
            </a:r>
            <a:r>
              <a:rPr lang="en-US" sz="1600" dirty="0" smtClean="0"/>
              <a:t>prepare message </a:t>
            </a:r>
            <a:r>
              <a:rPr lang="en-US" sz="1600" dirty="0"/>
              <a:t>to a majority of acceptors requesting</a:t>
            </a:r>
            <a:r>
              <a:rPr lang="en-US" sz="1600" dirty="0" smtClean="0"/>
              <a:t>:</a:t>
            </a:r>
          </a:p>
          <a:p>
            <a:pPr lvl="2">
              <a:defRPr/>
            </a:pPr>
            <a:r>
              <a:rPr lang="en-US" sz="1600" dirty="0"/>
              <a:t>that a proposal with </a:t>
            </a:r>
            <a:r>
              <a:rPr lang="en-US" sz="1600" i="1" dirty="0" err="1" smtClean="0"/>
              <a:t>pn</a:t>
            </a:r>
            <a:r>
              <a:rPr lang="en-US" sz="1600" dirty="0" smtClean="0"/>
              <a:t> </a:t>
            </a:r>
            <a:r>
              <a:rPr lang="en-US" sz="1600" dirty="0"/>
              <a:t>&lt; </a:t>
            </a:r>
            <a:r>
              <a:rPr lang="en-US" sz="1600" i="1" dirty="0" smtClean="0"/>
              <a:t>k</a:t>
            </a:r>
            <a:r>
              <a:rPr lang="en-US" sz="1600" dirty="0" smtClean="0"/>
              <a:t> </a:t>
            </a:r>
            <a:r>
              <a:rPr lang="en-US" sz="1600" dirty="0"/>
              <a:t>should not be </a:t>
            </a:r>
            <a:r>
              <a:rPr lang="en-US" sz="1600" dirty="0" smtClean="0"/>
              <a:t>accepted.</a:t>
            </a:r>
          </a:p>
          <a:p>
            <a:pPr lvl="2">
              <a:defRPr/>
            </a:pPr>
            <a:r>
              <a:rPr lang="en-US" sz="1600" dirty="0" smtClean="0"/>
              <a:t>The proposal with the highest number  </a:t>
            </a:r>
            <a:r>
              <a:rPr lang="en-US" sz="1600" i="1" dirty="0" err="1" smtClean="0"/>
              <a:t>pn</a:t>
            </a:r>
            <a:r>
              <a:rPr lang="en-US" sz="1600" dirty="0" smtClean="0"/>
              <a:t> </a:t>
            </a:r>
            <a:r>
              <a:rPr lang="en-US" sz="1600" dirty="0"/>
              <a:t>&lt; </a:t>
            </a:r>
            <a:r>
              <a:rPr lang="en-US" sz="1600" i="1" dirty="0" smtClean="0"/>
              <a:t>k</a:t>
            </a:r>
            <a:r>
              <a:rPr lang="en-US" sz="1600" dirty="0" smtClean="0"/>
              <a:t>  </a:t>
            </a:r>
            <a:r>
              <a:rPr lang="en-US" sz="1600" dirty="0"/>
              <a:t>already accepted by each acceptor</a:t>
            </a:r>
            <a:r>
              <a:rPr lang="en-US" sz="1600" dirty="0" smtClean="0"/>
              <a:t>.</a:t>
            </a:r>
          </a:p>
          <a:p>
            <a:pPr lvl="1">
              <a:defRPr/>
            </a:pPr>
            <a:r>
              <a:rPr lang="en-US" sz="1600" u="sng" dirty="0"/>
              <a:t>Proposal promise</a:t>
            </a:r>
            <a:r>
              <a:rPr lang="en-US" sz="1600" dirty="0" smtClean="0"/>
              <a:t>: </a:t>
            </a:r>
            <a:r>
              <a:rPr lang="en-US" sz="1600" dirty="0"/>
              <a:t>An acceptor must remember the proposal number of the highest proposal number it has ever accepted </a:t>
            </a:r>
            <a:r>
              <a:rPr lang="en-US" sz="1600" dirty="0" smtClean="0"/>
              <a:t>and </a:t>
            </a:r>
            <a:r>
              <a:rPr lang="en-US" sz="1600" dirty="0"/>
              <a:t>the highest proposal number it has ever responded to. </a:t>
            </a:r>
            <a:r>
              <a:rPr lang="en-US" sz="1600" dirty="0" smtClean="0"/>
              <a:t>It  </a:t>
            </a:r>
            <a:r>
              <a:rPr lang="en-US" sz="1600" dirty="0"/>
              <a:t>can accept a proposal with </a:t>
            </a:r>
            <a:r>
              <a:rPr lang="en-US" sz="1600" i="1" dirty="0" err="1" smtClean="0"/>
              <a:t>pn</a:t>
            </a:r>
            <a:r>
              <a:rPr lang="en-US" sz="1600" dirty="0" smtClean="0"/>
              <a:t>=</a:t>
            </a:r>
            <a:r>
              <a:rPr lang="en-US" sz="1600" i="1" dirty="0" smtClean="0"/>
              <a:t>k</a:t>
            </a:r>
            <a:r>
              <a:rPr lang="en-US" sz="1600" dirty="0" smtClean="0"/>
              <a:t> </a:t>
            </a:r>
            <a:r>
              <a:rPr lang="en-US" sz="1600" dirty="0"/>
              <a:t>if and only if it has not responded to a prepare request with </a:t>
            </a:r>
            <a:r>
              <a:rPr lang="en-US" sz="1600" i="1" dirty="0" err="1" smtClean="0"/>
              <a:t>pn</a:t>
            </a:r>
            <a:r>
              <a:rPr lang="en-US" sz="1600" dirty="0" smtClean="0"/>
              <a:t> </a:t>
            </a:r>
            <a:r>
              <a:rPr lang="en-US" sz="1600" dirty="0"/>
              <a:t>&gt; </a:t>
            </a:r>
            <a:r>
              <a:rPr lang="en-US" sz="1600" i="1" dirty="0" smtClean="0"/>
              <a:t>k</a:t>
            </a:r>
            <a:r>
              <a:rPr lang="en-US" sz="1600" dirty="0" smtClean="0"/>
              <a:t>;  </a:t>
            </a:r>
            <a:r>
              <a:rPr lang="en-US" sz="1600" dirty="0"/>
              <a:t>if it has already replied to a prepare request for a proposal with </a:t>
            </a:r>
            <a:r>
              <a:rPr lang="en-US" sz="1600" i="1" dirty="0" err="1" smtClean="0"/>
              <a:t>pn</a:t>
            </a:r>
            <a:r>
              <a:rPr lang="en-US" sz="1600" dirty="0" smtClean="0"/>
              <a:t> </a:t>
            </a:r>
            <a:r>
              <a:rPr lang="en-US" sz="1600" dirty="0"/>
              <a:t>&gt; </a:t>
            </a:r>
            <a:r>
              <a:rPr lang="en-US" sz="1600" i="1" dirty="0" smtClean="0"/>
              <a:t>k</a:t>
            </a:r>
            <a:r>
              <a:rPr lang="en-US" sz="1600" dirty="0" smtClean="0"/>
              <a:t>  </a:t>
            </a:r>
            <a:r>
              <a:rPr lang="en-US" sz="1600" dirty="0"/>
              <a:t>it should not reply</a:t>
            </a:r>
            <a:r>
              <a:rPr lang="en-US" sz="1600" dirty="0" smtClean="0"/>
              <a:t>.</a:t>
            </a:r>
          </a:p>
          <a:p>
            <a:pPr>
              <a:defRPr/>
            </a:pPr>
            <a:r>
              <a:rPr lang="en-US" sz="1800" dirty="0" smtClean="0"/>
              <a:t>Phase II.</a:t>
            </a:r>
          </a:p>
          <a:p>
            <a:pPr lvl="1">
              <a:defRPr/>
            </a:pPr>
            <a:r>
              <a:rPr lang="en-US" sz="1600" u="sng" dirty="0"/>
              <a:t>Accept request</a:t>
            </a:r>
            <a:r>
              <a:rPr lang="en-US" sz="1600" dirty="0" smtClean="0"/>
              <a:t>: </a:t>
            </a:r>
            <a:r>
              <a:rPr lang="en-US" sz="1600" dirty="0"/>
              <a:t>I</a:t>
            </a:r>
            <a:r>
              <a:rPr lang="en-US" sz="1600" dirty="0" smtClean="0"/>
              <a:t>f </a:t>
            </a:r>
            <a:r>
              <a:rPr lang="en-US" sz="1600" dirty="0"/>
              <a:t>the majority of acceptors respond, then the proposer chooses the value </a:t>
            </a:r>
            <a:r>
              <a:rPr lang="en-US" sz="1600" i="1" dirty="0" smtClean="0"/>
              <a:t>v</a:t>
            </a:r>
            <a:r>
              <a:rPr lang="en-US" sz="1600" dirty="0" smtClean="0"/>
              <a:t> </a:t>
            </a:r>
            <a:r>
              <a:rPr lang="en-US" sz="1600" dirty="0"/>
              <a:t>of the proposal as </a:t>
            </a:r>
            <a:r>
              <a:rPr lang="en-US" sz="1600" dirty="0" smtClean="0"/>
              <a:t>follows:</a:t>
            </a:r>
            <a:endParaRPr lang="en-US" sz="1600" dirty="0"/>
          </a:p>
          <a:p>
            <a:pPr lvl="2">
              <a:defRPr/>
            </a:pPr>
            <a:r>
              <a:rPr lang="en-US" sz="1600" dirty="0"/>
              <a:t>the value </a:t>
            </a:r>
            <a:r>
              <a:rPr lang="en-US" sz="1600" i="1" dirty="0" smtClean="0"/>
              <a:t>v</a:t>
            </a:r>
            <a:r>
              <a:rPr lang="en-US" sz="1600" dirty="0" smtClean="0"/>
              <a:t> </a:t>
            </a:r>
            <a:r>
              <a:rPr lang="en-US" sz="1600" dirty="0"/>
              <a:t>of the highest proposal number selected from all the </a:t>
            </a:r>
            <a:r>
              <a:rPr lang="en-US" sz="1600" dirty="0" smtClean="0"/>
              <a:t>responses.</a:t>
            </a:r>
            <a:endParaRPr lang="en-US" sz="1600" dirty="0"/>
          </a:p>
          <a:p>
            <a:pPr lvl="2">
              <a:defRPr/>
            </a:pPr>
            <a:r>
              <a:rPr lang="en-US" sz="1600" dirty="0"/>
              <a:t>an arbitrary value if no proposal was issued by any of the </a:t>
            </a:r>
            <a:r>
              <a:rPr lang="en-US" sz="1600" dirty="0" smtClean="0"/>
              <a:t>proposers</a:t>
            </a:r>
            <a:endParaRPr lang="en-US" sz="1600" dirty="0"/>
          </a:p>
          <a:p>
            <a:pPr marL="457200" lvl="1" indent="0">
              <a:buFont typeface="Wingdings" pitchFamily="2" charset="2"/>
              <a:buNone/>
              <a:defRPr/>
            </a:pPr>
            <a:r>
              <a:rPr lang="en-US" sz="1600" dirty="0" smtClean="0"/>
              <a:t>       </a:t>
            </a:r>
            <a:r>
              <a:rPr lang="en-US" sz="1600" dirty="0"/>
              <a:t>P</a:t>
            </a:r>
            <a:r>
              <a:rPr lang="en-US" sz="1600" dirty="0" smtClean="0"/>
              <a:t>roposer </a:t>
            </a:r>
            <a:r>
              <a:rPr lang="en-US" sz="1600" dirty="0"/>
              <a:t>sends an </a:t>
            </a:r>
            <a:r>
              <a:rPr lang="en-US" sz="1600" dirty="0" smtClean="0"/>
              <a:t>accept request </a:t>
            </a:r>
            <a:r>
              <a:rPr lang="en-US" sz="1600" dirty="0"/>
              <a:t>message to a quorum of acceptors </a:t>
            </a:r>
            <a:r>
              <a:rPr lang="en-US" sz="1600" dirty="0" smtClean="0"/>
              <a:t>with (</a:t>
            </a:r>
            <a:r>
              <a:rPr lang="en-US" sz="1600" i="1" dirty="0" err="1"/>
              <a:t>pn</a:t>
            </a:r>
            <a:r>
              <a:rPr lang="en-US" sz="1600" dirty="0"/>
              <a:t>=</a:t>
            </a:r>
            <a:r>
              <a:rPr lang="en-US" sz="1600" i="1" dirty="0" err="1"/>
              <a:t>k,v</a:t>
            </a:r>
            <a:r>
              <a:rPr lang="en-US" sz="1600" dirty="0" smtClean="0"/>
              <a:t>).</a:t>
            </a:r>
          </a:p>
          <a:p>
            <a:pPr lvl="1">
              <a:defRPr/>
            </a:pPr>
            <a:r>
              <a:rPr lang="en-US" sz="1600" u="sng" dirty="0"/>
              <a:t>Accept</a:t>
            </a:r>
            <a:r>
              <a:rPr lang="en-US" sz="1600" dirty="0" smtClean="0"/>
              <a:t>: </a:t>
            </a:r>
            <a:r>
              <a:rPr lang="en-US" sz="1600" dirty="0"/>
              <a:t>If an acceptor receives an </a:t>
            </a:r>
            <a:r>
              <a:rPr lang="en-US" sz="1600" dirty="0" smtClean="0"/>
              <a:t>accept message </a:t>
            </a:r>
            <a:r>
              <a:rPr lang="en-US" sz="1600" dirty="0"/>
              <a:t>for a proposal with the proposal number </a:t>
            </a:r>
            <a:r>
              <a:rPr lang="en-US" sz="1600" i="1" dirty="0" err="1" smtClean="0"/>
              <a:t>pn</a:t>
            </a:r>
            <a:r>
              <a:rPr lang="en-US" sz="1600" dirty="0" smtClean="0"/>
              <a:t>=</a:t>
            </a:r>
            <a:r>
              <a:rPr lang="en-US" sz="1600" i="1" dirty="0" smtClean="0"/>
              <a:t>k</a:t>
            </a:r>
            <a:r>
              <a:rPr lang="en-US" sz="1600" dirty="0" smtClean="0"/>
              <a:t> </a:t>
            </a:r>
            <a:r>
              <a:rPr lang="en-US" sz="1600" dirty="0"/>
              <a:t>it must accept it if and only if it has not already promised to consider proposals with a </a:t>
            </a:r>
            <a:r>
              <a:rPr lang="en-US" sz="1600" i="1" dirty="0" err="1" smtClean="0"/>
              <a:t>pn</a:t>
            </a:r>
            <a:r>
              <a:rPr lang="en-US" sz="1600" dirty="0" smtClean="0"/>
              <a:t> </a:t>
            </a:r>
            <a:r>
              <a:rPr lang="en-US" sz="1600" dirty="0"/>
              <a:t>&gt; </a:t>
            </a:r>
            <a:r>
              <a:rPr lang="en-US" sz="1600" i="1" dirty="0" smtClean="0"/>
              <a:t>k</a:t>
            </a:r>
            <a:r>
              <a:rPr lang="en-US" sz="1600" dirty="0" smtClean="0"/>
              <a:t>.</a:t>
            </a:r>
            <a:endParaRPr lang="en-US" sz="1600" dirty="0"/>
          </a:p>
        </p:txBody>
      </p:sp>
      <p:sp>
        <p:nvSpPr>
          <p:cNvPr id="44036" name="Footer Placeholder 3"/>
          <p:cNvSpPr>
            <a:spLocks noGrp="1"/>
          </p:cNvSpPr>
          <p:nvPr>
            <p:ph type="ftr" sz="quarter" idx="10"/>
          </p:nvPr>
        </p:nvSpPr>
        <p:spPr>
          <a:noFill/>
        </p:spPr>
        <p:txBody>
          <a:bodyPr/>
          <a:lstStyle/>
          <a:p>
            <a:r>
              <a:rPr lang="en-US"/>
              <a:t>Cloud Computing: Theory and Practice. Chapter 2</a:t>
            </a:r>
          </a:p>
        </p:txBody>
      </p:sp>
      <p:sp>
        <p:nvSpPr>
          <p:cNvPr id="44037" name="Slide Number Placeholder 4"/>
          <p:cNvSpPr>
            <a:spLocks noGrp="1"/>
          </p:cNvSpPr>
          <p:nvPr>
            <p:ph type="sldNum" sz="quarter" idx="11"/>
          </p:nvPr>
        </p:nvSpPr>
        <p:spPr>
          <a:noFill/>
        </p:spPr>
        <p:txBody>
          <a:bodyPr/>
          <a:lstStyle/>
          <a:p>
            <a:fld id="{2D5449F3-6D49-4ECC-BF5C-99D1D2617B79}" type="slidenum">
              <a:rPr lang="en-US" smtClean="0"/>
              <a:pPr/>
              <a:t>41</a:t>
            </a:fld>
            <a:endParaRPr lang="en-US" smtClean="0"/>
          </a:p>
        </p:txBody>
      </p:sp>
      <p:sp>
        <p:nvSpPr>
          <p:cNvPr id="4403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190500" y="1514475"/>
            <a:ext cx="2733675" cy="4552950"/>
          </a:xfrm>
        </p:spPr>
        <p:txBody>
          <a:bodyPr/>
          <a:lstStyle/>
          <a:p>
            <a:pPr marL="0" indent="0">
              <a:buFont typeface="Wingdings" pitchFamily="2" charset="2"/>
              <a:buNone/>
            </a:pPr>
            <a:r>
              <a:rPr lang="en-US" sz="1800" smtClean="0"/>
              <a:t>The flow of messages for the Paxos consensus algorithm. Individual clients propose different values to the leader who initiates the algorithm. Acceptor A accepts the value in message with proposal number </a:t>
            </a:r>
            <a:r>
              <a:rPr lang="en-US" sz="1800" i="1" smtClean="0"/>
              <a:t>pn</a:t>
            </a:r>
            <a:r>
              <a:rPr lang="en-US" sz="1800" smtClean="0"/>
              <a:t>=</a:t>
            </a:r>
            <a:r>
              <a:rPr lang="en-US" sz="1800" i="1" smtClean="0"/>
              <a:t>k</a:t>
            </a:r>
            <a:r>
              <a:rPr lang="en-US" sz="1800" smtClean="0"/>
              <a:t>; acceptor B does not respond with a promise while acceptor C responds with a promise, but ultimately does not accept the proposal.</a:t>
            </a:r>
          </a:p>
        </p:txBody>
      </p:sp>
      <p:sp>
        <p:nvSpPr>
          <p:cNvPr id="45059" name="Footer Placeholder 3"/>
          <p:cNvSpPr>
            <a:spLocks noGrp="1"/>
          </p:cNvSpPr>
          <p:nvPr>
            <p:ph type="ftr" sz="quarter" idx="10"/>
          </p:nvPr>
        </p:nvSpPr>
        <p:spPr>
          <a:noFill/>
        </p:spPr>
        <p:txBody>
          <a:bodyPr/>
          <a:lstStyle/>
          <a:p>
            <a:r>
              <a:rPr lang="en-US"/>
              <a:t>Cloud Computing: Theory and Practice. Chapter 2</a:t>
            </a:r>
          </a:p>
        </p:txBody>
      </p:sp>
      <p:sp>
        <p:nvSpPr>
          <p:cNvPr id="45060" name="Slide Number Placeholder 4"/>
          <p:cNvSpPr>
            <a:spLocks noGrp="1"/>
          </p:cNvSpPr>
          <p:nvPr>
            <p:ph type="sldNum" sz="quarter" idx="11"/>
          </p:nvPr>
        </p:nvSpPr>
        <p:spPr>
          <a:noFill/>
        </p:spPr>
        <p:txBody>
          <a:bodyPr/>
          <a:lstStyle/>
          <a:p>
            <a:fld id="{B124CCC8-C3C1-456F-BE25-79CFE5B006DF}" type="slidenum">
              <a:rPr lang="en-US" smtClean="0"/>
              <a:pPr/>
              <a:t>42</a:t>
            </a:fld>
            <a:endParaRPr lang="en-US" smtClean="0"/>
          </a:p>
        </p:txBody>
      </p:sp>
      <p:sp>
        <p:nvSpPr>
          <p:cNvPr id="45061" name="Date Placeholder 5"/>
          <p:cNvSpPr>
            <a:spLocks noGrp="1"/>
          </p:cNvSpPr>
          <p:nvPr>
            <p:ph type="dt" sz="quarter" idx="12"/>
          </p:nvPr>
        </p:nvSpPr>
        <p:spPr>
          <a:noFill/>
        </p:spPr>
        <p:txBody>
          <a:bodyPr/>
          <a:lstStyle/>
          <a:p>
            <a:r>
              <a:rPr lang="en-US"/>
              <a:t>Dan C. Marinescu</a:t>
            </a:r>
          </a:p>
        </p:txBody>
      </p:sp>
      <p:graphicFrame>
        <p:nvGraphicFramePr>
          <p:cNvPr id="45062" name="Object 6"/>
          <p:cNvGraphicFramePr>
            <a:graphicFrameLocks noChangeAspect="1"/>
          </p:cNvGraphicFramePr>
          <p:nvPr/>
        </p:nvGraphicFramePr>
        <p:xfrm>
          <a:off x="3181350" y="511175"/>
          <a:ext cx="5781675" cy="5699125"/>
        </p:xfrm>
        <a:graphic>
          <a:graphicData uri="http://schemas.openxmlformats.org/presentationml/2006/ole">
            <p:oleObj spid="_x0000_s45062" name="Visio" r:id="rId3" imgW="7590736" imgH="7483543" progId="Visio.Drawing.11">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95250" y="647700"/>
            <a:ext cx="2390775" cy="5524500"/>
          </a:xfrm>
        </p:spPr>
        <p:txBody>
          <a:bodyPr/>
          <a:lstStyle/>
          <a:p>
            <a:pPr marL="0" indent="0">
              <a:buFont typeface="Wingdings" pitchFamily="2" charset="2"/>
              <a:buNone/>
            </a:pPr>
            <a:r>
              <a:rPr lang="en-US" sz="1800" smtClean="0"/>
              <a:t>The basic Paxos with three actors: proposer (P), three acceptors (A1,A2,A3) and two learners (L1, L2). The client (C) sends a request to one of the actors playing the role of a proposer.  The entities involved are (a) Successful first round when there are no failures. </a:t>
            </a:r>
          </a:p>
          <a:p>
            <a:pPr marL="0" indent="0">
              <a:buFont typeface="Wingdings" pitchFamily="2" charset="2"/>
              <a:buNone/>
            </a:pPr>
            <a:r>
              <a:rPr lang="en-US" sz="1800" smtClean="0"/>
              <a:t>(b) Successful first round of Paxos when an acceptor fails.</a:t>
            </a:r>
          </a:p>
        </p:txBody>
      </p:sp>
      <p:sp>
        <p:nvSpPr>
          <p:cNvPr id="46083" name="Footer Placeholder 3"/>
          <p:cNvSpPr>
            <a:spLocks noGrp="1"/>
          </p:cNvSpPr>
          <p:nvPr>
            <p:ph type="ftr" sz="quarter" idx="10"/>
          </p:nvPr>
        </p:nvSpPr>
        <p:spPr>
          <a:noFill/>
        </p:spPr>
        <p:txBody>
          <a:bodyPr/>
          <a:lstStyle/>
          <a:p>
            <a:r>
              <a:rPr lang="en-US"/>
              <a:t>Cloud Computing: Theory and Practice. Chapter 2</a:t>
            </a:r>
          </a:p>
        </p:txBody>
      </p:sp>
      <p:sp>
        <p:nvSpPr>
          <p:cNvPr id="46084" name="Slide Number Placeholder 4"/>
          <p:cNvSpPr>
            <a:spLocks noGrp="1"/>
          </p:cNvSpPr>
          <p:nvPr>
            <p:ph type="sldNum" sz="quarter" idx="11"/>
          </p:nvPr>
        </p:nvSpPr>
        <p:spPr>
          <a:noFill/>
        </p:spPr>
        <p:txBody>
          <a:bodyPr/>
          <a:lstStyle/>
          <a:p>
            <a:fld id="{B0184B07-E400-47C0-8E04-FD24843CBA1F}" type="slidenum">
              <a:rPr lang="en-US" smtClean="0"/>
              <a:pPr/>
              <a:t>43</a:t>
            </a:fld>
            <a:endParaRPr lang="en-US" smtClean="0"/>
          </a:p>
        </p:txBody>
      </p:sp>
      <p:sp>
        <p:nvSpPr>
          <p:cNvPr id="46085" name="Date Placeholder 5"/>
          <p:cNvSpPr>
            <a:spLocks noGrp="1"/>
          </p:cNvSpPr>
          <p:nvPr>
            <p:ph type="dt" sz="quarter" idx="12"/>
          </p:nvPr>
        </p:nvSpPr>
        <p:spPr>
          <a:noFill/>
        </p:spPr>
        <p:txBody>
          <a:bodyPr/>
          <a:lstStyle/>
          <a:p>
            <a:r>
              <a:rPr lang="en-US"/>
              <a:t>Dan C. Marinescu</a:t>
            </a:r>
          </a:p>
        </p:txBody>
      </p:sp>
      <p:graphicFrame>
        <p:nvGraphicFramePr>
          <p:cNvPr id="46086" name="Object 6"/>
          <p:cNvGraphicFramePr>
            <a:graphicFrameLocks noChangeAspect="1"/>
          </p:cNvGraphicFramePr>
          <p:nvPr/>
        </p:nvGraphicFramePr>
        <p:xfrm>
          <a:off x="2476500" y="590550"/>
          <a:ext cx="6477000" cy="5414963"/>
        </p:xfrm>
        <a:graphic>
          <a:graphicData uri="http://schemas.openxmlformats.org/presentationml/2006/ole">
            <p:oleObj spid="_x0000_s46086" name="Visio" r:id="rId3" imgW="7676368" imgH="6218947" progId="Visio.Drawing.11">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457200"/>
            <a:ext cx="8229600" cy="771525"/>
          </a:xfrm>
        </p:spPr>
        <p:txBody>
          <a:bodyPr/>
          <a:lstStyle/>
          <a:p>
            <a:r>
              <a:rPr lang="en-US" sz="3200" smtClean="0"/>
              <a:t>Petri Nets (PNs)</a:t>
            </a:r>
          </a:p>
        </p:txBody>
      </p:sp>
      <p:sp>
        <p:nvSpPr>
          <p:cNvPr id="47107" name="Content Placeholder 2"/>
          <p:cNvSpPr>
            <a:spLocks noGrp="1"/>
          </p:cNvSpPr>
          <p:nvPr>
            <p:ph idx="1"/>
          </p:nvPr>
        </p:nvSpPr>
        <p:spPr>
          <a:xfrm>
            <a:off x="552450" y="1762125"/>
            <a:ext cx="8458200" cy="4105275"/>
          </a:xfrm>
        </p:spPr>
        <p:txBody>
          <a:bodyPr/>
          <a:lstStyle/>
          <a:p>
            <a:r>
              <a:rPr lang="en-US" sz="2000" smtClean="0"/>
              <a:t>PNs </a:t>
            </a:r>
            <a:r>
              <a:rPr lang="en-US" sz="2000" smtClean="0">
                <a:sym typeface="Wingdings" pitchFamily="2" charset="2"/>
              </a:rPr>
              <a:t></a:t>
            </a:r>
            <a:r>
              <a:rPr lang="en-US" sz="2000" smtClean="0"/>
              <a:t> bipartite graphs; tokens that flow through the graph. </a:t>
            </a:r>
          </a:p>
          <a:p>
            <a:r>
              <a:rPr lang="en-US" sz="2000" smtClean="0"/>
              <a:t>Used to model the dynamic rather than static behavior of systems,  e.g., detect synchronization anomalies. </a:t>
            </a:r>
          </a:p>
          <a:p>
            <a:r>
              <a:rPr lang="en-US" sz="2000" smtClean="0"/>
              <a:t>Bipartite graph </a:t>
            </a:r>
            <a:r>
              <a:rPr lang="en-US" sz="2000" smtClean="0">
                <a:sym typeface="Wingdings" pitchFamily="2" charset="2"/>
              </a:rPr>
              <a:t> </a:t>
            </a:r>
            <a:r>
              <a:rPr lang="en-US" sz="2000" smtClean="0"/>
              <a:t> graphs with two classes of nodes;  arcs always connect a node in one class with one or more nodes in the other class.</a:t>
            </a:r>
          </a:p>
          <a:p>
            <a:r>
              <a:rPr lang="en-US" sz="2000" smtClean="0"/>
              <a:t>PNs are also called Place-Transition (P/T) Nets. The two classes of nodes are: </a:t>
            </a:r>
            <a:r>
              <a:rPr lang="en-US" sz="2000" u="sng" smtClean="0"/>
              <a:t>places</a:t>
            </a:r>
            <a:r>
              <a:rPr lang="en-US" sz="2000" smtClean="0"/>
              <a:t> and </a:t>
            </a:r>
            <a:r>
              <a:rPr lang="en-US" sz="2000" u="sng" smtClean="0"/>
              <a:t>transitions</a:t>
            </a:r>
            <a:r>
              <a:rPr lang="en-US" sz="2000" smtClean="0"/>
              <a:t>.  Arcs connect one place with one or more transitions or a transition with one or more places.</a:t>
            </a:r>
          </a:p>
          <a:p>
            <a:r>
              <a:rPr lang="en-US" sz="2000" u="sng" smtClean="0"/>
              <a:t>Firing of a transition </a:t>
            </a:r>
            <a:r>
              <a:rPr lang="en-US" sz="2000" smtClean="0"/>
              <a:t>removes tokens from its </a:t>
            </a:r>
            <a:r>
              <a:rPr lang="en-US" sz="2000" u="sng" smtClean="0"/>
              <a:t>input places </a:t>
            </a:r>
            <a:r>
              <a:rPr lang="en-US" sz="2000" smtClean="0"/>
              <a:t>and adds them to its </a:t>
            </a:r>
            <a:r>
              <a:rPr lang="en-US" sz="2000" u="sng" smtClean="0"/>
              <a:t>output places</a:t>
            </a:r>
            <a:r>
              <a:rPr lang="en-US" sz="2000" smtClean="0"/>
              <a:t>.</a:t>
            </a:r>
          </a:p>
          <a:p>
            <a:endParaRPr lang="en-US" sz="2000" smtClean="0"/>
          </a:p>
        </p:txBody>
      </p:sp>
      <p:sp>
        <p:nvSpPr>
          <p:cNvPr id="47108" name="Footer Placeholder 3"/>
          <p:cNvSpPr>
            <a:spLocks noGrp="1"/>
          </p:cNvSpPr>
          <p:nvPr>
            <p:ph type="ftr" sz="quarter" idx="10"/>
          </p:nvPr>
        </p:nvSpPr>
        <p:spPr>
          <a:noFill/>
        </p:spPr>
        <p:txBody>
          <a:bodyPr/>
          <a:lstStyle/>
          <a:p>
            <a:r>
              <a:rPr lang="en-US"/>
              <a:t>Cloud Computing: Theory and Practice. Chapter 2</a:t>
            </a:r>
          </a:p>
        </p:txBody>
      </p:sp>
      <p:sp>
        <p:nvSpPr>
          <p:cNvPr id="47109" name="Slide Number Placeholder 4"/>
          <p:cNvSpPr>
            <a:spLocks noGrp="1"/>
          </p:cNvSpPr>
          <p:nvPr>
            <p:ph type="sldNum" sz="quarter" idx="11"/>
          </p:nvPr>
        </p:nvSpPr>
        <p:spPr>
          <a:noFill/>
        </p:spPr>
        <p:txBody>
          <a:bodyPr/>
          <a:lstStyle/>
          <a:p>
            <a:fld id="{5E55722F-B0FC-4C63-AC0B-73D13E19B1D7}" type="slidenum">
              <a:rPr lang="en-US" smtClean="0"/>
              <a:pPr/>
              <a:t>44</a:t>
            </a:fld>
            <a:endParaRPr lang="en-US" smtClean="0"/>
          </a:p>
        </p:txBody>
      </p:sp>
      <p:sp>
        <p:nvSpPr>
          <p:cNvPr id="4711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3200" smtClean="0"/>
              <a:t>Modeling concurrency with Petri Nets</a:t>
            </a:r>
          </a:p>
        </p:txBody>
      </p:sp>
      <p:sp>
        <p:nvSpPr>
          <p:cNvPr id="48131" name="Content Placeholder 2"/>
          <p:cNvSpPr>
            <a:spLocks noGrp="1"/>
          </p:cNvSpPr>
          <p:nvPr>
            <p:ph idx="1"/>
          </p:nvPr>
        </p:nvSpPr>
        <p:spPr>
          <a:xfrm>
            <a:off x="457200" y="1495425"/>
            <a:ext cx="8229600" cy="4371975"/>
          </a:xfrm>
        </p:spPr>
        <p:txBody>
          <a:bodyPr/>
          <a:lstStyle/>
          <a:p>
            <a:r>
              <a:rPr lang="en-US" sz="2000" smtClean="0"/>
              <a:t>Petri Nets can model different activities in a distributed system.</a:t>
            </a:r>
          </a:p>
          <a:p>
            <a:pPr lvl="1"/>
            <a:r>
              <a:rPr lang="en-US" sz="1800" smtClean="0"/>
              <a:t>A  transition may model the occurrence of an event, the execution of a computational task, the transmission of a packet, a logic statement. </a:t>
            </a:r>
          </a:p>
          <a:p>
            <a:pPr lvl="1"/>
            <a:r>
              <a:rPr lang="en-US" sz="1800" smtClean="0"/>
              <a:t>The input places of a transition model the pre-conditions of an event, the input data for the computational task, the presence of data in an input buffer, the pre-conditions of a logic statement. </a:t>
            </a:r>
          </a:p>
          <a:p>
            <a:pPr lvl="1"/>
            <a:r>
              <a:rPr lang="en-US" sz="1800" smtClean="0"/>
              <a:t>The output places of a transition model the post-conditions associated with an event, the results of the computational task, the presence of data in an output buffer, or the conclusions of a logic statement.</a:t>
            </a:r>
          </a:p>
          <a:p>
            <a:pPr lvl="1"/>
            <a:endParaRPr lang="en-US" sz="1800" smtClean="0"/>
          </a:p>
        </p:txBody>
      </p:sp>
      <p:sp>
        <p:nvSpPr>
          <p:cNvPr id="48132" name="Footer Placeholder 3"/>
          <p:cNvSpPr>
            <a:spLocks noGrp="1"/>
          </p:cNvSpPr>
          <p:nvPr>
            <p:ph type="ftr" sz="quarter" idx="10"/>
          </p:nvPr>
        </p:nvSpPr>
        <p:spPr>
          <a:noFill/>
        </p:spPr>
        <p:txBody>
          <a:bodyPr/>
          <a:lstStyle/>
          <a:p>
            <a:r>
              <a:rPr lang="en-US"/>
              <a:t>Cloud Computing: Theory and Practice. Chapter 2</a:t>
            </a:r>
          </a:p>
        </p:txBody>
      </p:sp>
      <p:sp>
        <p:nvSpPr>
          <p:cNvPr id="48133" name="Slide Number Placeholder 4"/>
          <p:cNvSpPr>
            <a:spLocks noGrp="1"/>
          </p:cNvSpPr>
          <p:nvPr>
            <p:ph type="sldNum" sz="quarter" idx="11"/>
          </p:nvPr>
        </p:nvSpPr>
        <p:spPr>
          <a:noFill/>
        </p:spPr>
        <p:txBody>
          <a:bodyPr/>
          <a:lstStyle/>
          <a:p>
            <a:fld id="{54370961-5050-4CA3-AEA4-D247B7875BE4}" type="slidenum">
              <a:rPr lang="en-US" smtClean="0"/>
              <a:pPr/>
              <a:t>45</a:t>
            </a:fld>
            <a:endParaRPr lang="en-US" smtClean="0"/>
          </a:p>
        </p:txBody>
      </p:sp>
      <p:sp>
        <p:nvSpPr>
          <p:cNvPr id="4813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314325" y="4695825"/>
            <a:ext cx="8229600" cy="1543050"/>
          </a:xfrm>
        </p:spPr>
        <p:txBody>
          <a:bodyPr/>
          <a:lstStyle/>
          <a:p>
            <a:pPr marL="0" indent="0">
              <a:buFont typeface="Wingdings" pitchFamily="2" charset="2"/>
              <a:buNone/>
            </a:pPr>
            <a:r>
              <a:rPr lang="en-US" sz="1800" smtClean="0"/>
              <a:t>Petri Nets firing rules. (a) An unmarked net with one transition t</a:t>
            </a:r>
            <a:r>
              <a:rPr lang="en-US" sz="1800" baseline="-25000" smtClean="0"/>
              <a:t>1</a:t>
            </a:r>
            <a:r>
              <a:rPr lang="en-US" sz="1800" smtClean="0"/>
              <a:t> with two input places, p</a:t>
            </a:r>
            <a:r>
              <a:rPr lang="en-US" sz="1800" baseline="-25000" smtClean="0"/>
              <a:t>1</a:t>
            </a:r>
            <a:r>
              <a:rPr lang="en-US" sz="1800" smtClean="0"/>
              <a:t> and p</a:t>
            </a:r>
            <a:r>
              <a:rPr lang="en-US" sz="1800" baseline="-25000" smtClean="0"/>
              <a:t>2  </a:t>
            </a:r>
            <a:r>
              <a:rPr lang="en-US" sz="1800" smtClean="0"/>
              <a:t>and one output place, p</a:t>
            </a:r>
            <a:r>
              <a:rPr lang="en-US" sz="1800" baseline="-25000" smtClean="0"/>
              <a:t>3</a:t>
            </a:r>
            <a:r>
              <a:rPr lang="en-US" sz="1800" smtClean="0"/>
              <a:t>. (b) The marked net, the net with places populated by tokens; the net before firing the enabled transition t</a:t>
            </a:r>
            <a:r>
              <a:rPr lang="en-US" sz="1800" baseline="-25000" smtClean="0"/>
              <a:t>1</a:t>
            </a:r>
            <a:r>
              <a:rPr lang="en-US" sz="1800" smtClean="0"/>
              <a:t>.</a:t>
            </a:r>
          </a:p>
          <a:p>
            <a:pPr marL="0" indent="0">
              <a:buFont typeface="Wingdings" pitchFamily="2" charset="2"/>
              <a:buNone/>
            </a:pPr>
            <a:r>
              <a:rPr lang="en-US" sz="1800" smtClean="0"/>
              <a:t>(c) The marked net after firing transition t</a:t>
            </a:r>
            <a:r>
              <a:rPr lang="en-US" sz="1800" baseline="-25000" smtClean="0"/>
              <a:t>1  </a:t>
            </a:r>
            <a:r>
              <a:rPr lang="en-US" sz="1800" smtClean="0"/>
              <a:t>two tokens from place p</a:t>
            </a:r>
            <a:r>
              <a:rPr lang="en-US" sz="1800" baseline="-25000" smtClean="0"/>
              <a:t>1 </a:t>
            </a:r>
            <a:r>
              <a:rPr lang="en-US" sz="1800" smtClean="0"/>
              <a:t>and one from place p</a:t>
            </a:r>
            <a:r>
              <a:rPr lang="en-US" sz="1800" baseline="-25000" smtClean="0"/>
              <a:t>2  </a:t>
            </a:r>
            <a:r>
              <a:rPr lang="en-US" sz="1800" smtClean="0"/>
              <a:t>are removed and transported to place p</a:t>
            </a:r>
            <a:r>
              <a:rPr lang="en-US" sz="1800" baseline="-25000" smtClean="0"/>
              <a:t>3</a:t>
            </a:r>
            <a:endParaRPr lang="en-US" sz="1800" smtClean="0"/>
          </a:p>
        </p:txBody>
      </p:sp>
      <p:sp>
        <p:nvSpPr>
          <p:cNvPr id="49155" name="Footer Placeholder 3"/>
          <p:cNvSpPr>
            <a:spLocks noGrp="1"/>
          </p:cNvSpPr>
          <p:nvPr>
            <p:ph type="ftr" sz="quarter" idx="10"/>
          </p:nvPr>
        </p:nvSpPr>
        <p:spPr>
          <a:noFill/>
        </p:spPr>
        <p:txBody>
          <a:bodyPr/>
          <a:lstStyle/>
          <a:p>
            <a:r>
              <a:rPr lang="en-US"/>
              <a:t>Cloud Computing: Theory and Practice. Chapter 2</a:t>
            </a:r>
          </a:p>
        </p:txBody>
      </p:sp>
      <p:sp>
        <p:nvSpPr>
          <p:cNvPr id="49156" name="Slide Number Placeholder 4"/>
          <p:cNvSpPr>
            <a:spLocks noGrp="1"/>
          </p:cNvSpPr>
          <p:nvPr>
            <p:ph type="sldNum" sz="quarter" idx="11"/>
          </p:nvPr>
        </p:nvSpPr>
        <p:spPr>
          <a:noFill/>
        </p:spPr>
        <p:txBody>
          <a:bodyPr/>
          <a:lstStyle/>
          <a:p>
            <a:fld id="{FE414779-D0C0-48F5-A367-E5898516F028}" type="slidenum">
              <a:rPr lang="en-US" smtClean="0"/>
              <a:pPr/>
              <a:t>46</a:t>
            </a:fld>
            <a:endParaRPr lang="en-US" smtClean="0"/>
          </a:p>
        </p:txBody>
      </p:sp>
      <p:sp>
        <p:nvSpPr>
          <p:cNvPr id="49157" name="Date Placeholder 5"/>
          <p:cNvSpPr>
            <a:spLocks noGrp="1"/>
          </p:cNvSpPr>
          <p:nvPr>
            <p:ph type="dt" sz="quarter" idx="12"/>
          </p:nvPr>
        </p:nvSpPr>
        <p:spPr>
          <a:noFill/>
        </p:spPr>
        <p:txBody>
          <a:bodyPr/>
          <a:lstStyle/>
          <a:p>
            <a:r>
              <a:rPr lang="en-US"/>
              <a:t>Dan C. Marinescu</a:t>
            </a:r>
          </a:p>
        </p:txBody>
      </p:sp>
      <p:graphicFrame>
        <p:nvGraphicFramePr>
          <p:cNvPr id="49158" name="Object 6"/>
          <p:cNvGraphicFramePr>
            <a:graphicFrameLocks noChangeAspect="1"/>
          </p:cNvGraphicFramePr>
          <p:nvPr/>
        </p:nvGraphicFramePr>
        <p:xfrm>
          <a:off x="388938" y="1284288"/>
          <a:ext cx="8321675" cy="2906712"/>
        </p:xfrm>
        <a:graphic>
          <a:graphicData uri="http://schemas.openxmlformats.org/presentationml/2006/ole">
            <p:oleObj spid="_x0000_s49158" name="Visio" r:id="rId3" imgW="6498588" imgH="2269517" progId="Visio.Drawing.11">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4038600"/>
            <a:ext cx="8658225" cy="2286000"/>
          </a:xfrm>
        </p:spPr>
        <p:txBody>
          <a:bodyPr/>
          <a:lstStyle/>
          <a:p>
            <a:pPr marL="0" indent="0">
              <a:buFont typeface="Wingdings" pitchFamily="2" charset="2"/>
              <a:buNone/>
              <a:defRPr/>
            </a:pPr>
            <a:r>
              <a:rPr lang="en-US" sz="1800" dirty="0"/>
              <a:t>Petri Nets modeling. </a:t>
            </a:r>
            <a:endParaRPr lang="en-US" sz="1800" dirty="0" smtClean="0"/>
          </a:p>
          <a:p>
            <a:pPr>
              <a:defRPr/>
            </a:pPr>
            <a:r>
              <a:rPr lang="en-US" sz="1800" dirty="0" smtClean="0"/>
              <a:t>(</a:t>
            </a:r>
            <a:r>
              <a:rPr lang="en-US" sz="1800" dirty="0"/>
              <a:t>a) Choice; only one </a:t>
            </a:r>
            <a:r>
              <a:rPr lang="en-US" sz="1800" dirty="0" smtClean="0"/>
              <a:t>of the transitions, </a:t>
            </a:r>
            <a:r>
              <a:rPr lang="en-US" sz="1800" dirty="0"/>
              <a:t>t</a:t>
            </a:r>
            <a:r>
              <a:rPr lang="en-US" sz="1800" baseline="-25000" dirty="0"/>
              <a:t>1 </a:t>
            </a:r>
            <a:r>
              <a:rPr lang="en-US" sz="1800" baseline="-25000" dirty="0" smtClean="0"/>
              <a:t> </a:t>
            </a:r>
            <a:r>
              <a:rPr lang="en-US" sz="1800" dirty="0" smtClean="0"/>
              <a:t>or t</a:t>
            </a:r>
            <a:r>
              <a:rPr lang="en-US" sz="1800" baseline="-25000" dirty="0" smtClean="0"/>
              <a:t>2</a:t>
            </a:r>
            <a:r>
              <a:rPr lang="en-US" sz="1800" dirty="0" smtClean="0"/>
              <a:t> , may </a:t>
            </a:r>
            <a:r>
              <a:rPr lang="en-US" sz="1800" dirty="0"/>
              <a:t>fire.</a:t>
            </a:r>
          </a:p>
          <a:p>
            <a:pPr>
              <a:defRPr/>
            </a:pPr>
            <a:r>
              <a:rPr lang="en-US" sz="1800" dirty="0"/>
              <a:t>(b) Symmetric confusion; transitions t</a:t>
            </a:r>
            <a:r>
              <a:rPr lang="en-US" sz="1800" baseline="-25000" dirty="0"/>
              <a:t>1 </a:t>
            </a:r>
            <a:r>
              <a:rPr lang="en-US" sz="1800" baseline="-25000" dirty="0" smtClean="0"/>
              <a:t> </a:t>
            </a:r>
            <a:r>
              <a:rPr lang="en-US" sz="1800" dirty="0" smtClean="0"/>
              <a:t>and t</a:t>
            </a:r>
            <a:r>
              <a:rPr lang="en-US" sz="1800" baseline="-25000" dirty="0" smtClean="0"/>
              <a:t>3  </a:t>
            </a:r>
            <a:r>
              <a:rPr lang="en-US" sz="1800" dirty="0" smtClean="0"/>
              <a:t>are concurrent </a:t>
            </a:r>
            <a:r>
              <a:rPr lang="en-US" sz="1800" dirty="0"/>
              <a:t>and, at the same time, they are in conflict with </a:t>
            </a:r>
            <a:r>
              <a:rPr lang="en-US" sz="1800" dirty="0" smtClean="0"/>
              <a:t>t</a:t>
            </a:r>
            <a:r>
              <a:rPr lang="en-US" sz="1800" baseline="-25000" dirty="0" smtClean="0"/>
              <a:t>2</a:t>
            </a:r>
            <a:r>
              <a:rPr lang="en-US" sz="1800" dirty="0" smtClean="0"/>
              <a:t>.  If </a:t>
            </a:r>
            <a:r>
              <a:rPr lang="en-US" sz="1800" dirty="0"/>
              <a:t>t</a:t>
            </a:r>
            <a:r>
              <a:rPr lang="en-US" sz="1800" baseline="-25000" dirty="0"/>
              <a:t>2 </a:t>
            </a:r>
            <a:r>
              <a:rPr lang="en-US" sz="1800" baseline="-25000" dirty="0" smtClean="0"/>
              <a:t> </a:t>
            </a:r>
            <a:r>
              <a:rPr lang="en-US" sz="1800" dirty="0" smtClean="0"/>
              <a:t>fires</a:t>
            </a:r>
            <a:r>
              <a:rPr lang="en-US" sz="1800" dirty="0"/>
              <a:t>, then </a:t>
            </a:r>
            <a:r>
              <a:rPr lang="en-US" sz="1800" dirty="0" smtClean="0"/>
              <a:t>t</a:t>
            </a:r>
            <a:r>
              <a:rPr lang="en-US" sz="1800" baseline="-25000" dirty="0" smtClean="0"/>
              <a:t>1  </a:t>
            </a:r>
            <a:r>
              <a:rPr lang="en-US" sz="1800" dirty="0" smtClean="0"/>
              <a:t>and/or t</a:t>
            </a:r>
            <a:r>
              <a:rPr lang="en-US" sz="1800" baseline="-25000" dirty="0" smtClean="0"/>
              <a:t>3  </a:t>
            </a:r>
            <a:r>
              <a:rPr lang="en-US" sz="1800" dirty="0" smtClean="0"/>
              <a:t>are </a:t>
            </a:r>
            <a:r>
              <a:rPr lang="en-US" sz="1800" dirty="0"/>
              <a:t>disabled. </a:t>
            </a:r>
            <a:endParaRPr lang="en-US" sz="1800" dirty="0" smtClean="0"/>
          </a:p>
          <a:p>
            <a:pPr>
              <a:defRPr/>
            </a:pPr>
            <a:r>
              <a:rPr lang="en-US" sz="1800" dirty="0" smtClean="0"/>
              <a:t>(</a:t>
            </a:r>
            <a:r>
              <a:rPr lang="en-US" sz="1800" dirty="0"/>
              <a:t>c) </a:t>
            </a:r>
            <a:r>
              <a:rPr lang="en-US" sz="1800" dirty="0" smtClean="0"/>
              <a:t>Asymmetric confusion</a:t>
            </a:r>
            <a:r>
              <a:rPr lang="en-US" sz="1800" dirty="0"/>
              <a:t>; transition </a:t>
            </a:r>
            <a:r>
              <a:rPr lang="en-US" sz="1800" dirty="0" smtClean="0"/>
              <a:t>t</a:t>
            </a:r>
            <a:r>
              <a:rPr lang="en-US" sz="1800" baseline="-25000" dirty="0" smtClean="0"/>
              <a:t>1  </a:t>
            </a:r>
            <a:r>
              <a:rPr lang="en-US" sz="1800" dirty="0" smtClean="0"/>
              <a:t>is </a:t>
            </a:r>
            <a:r>
              <a:rPr lang="en-US" sz="1800" dirty="0"/>
              <a:t>concurrent with </a:t>
            </a:r>
            <a:r>
              <a:rPr lang="en-US" sz="1800" dirty="0" smtClean="0"/>
              <a:t>t</a:t>
            </a:r>
            <a:r>
              <a:rPr lang="en-US" sz="1800" baseline="-25000" dirty="0" smtClean="0"/>
              <a:t>3  </a:t>
            </a:r>
            <a:r>
              <a:rPr lang="en-US" sz="1800" dirty="0" smtClean="0"/>
              <a:t>and </a:t>
            </a:r>
            <a:r>
              <a:rPr lang="en-US" sz="1800" dirty="0"/>
              <a:t>it is </a:t>
            </a:r>
            <a:r>
              <a:rPr lang="en-US" sz="1800" dirty="0" smtClean="0"/>
              <a:t>in conflict </a:t>
            </a:r>
            <a:r>
              <a:rPr lang="en-US" sz="1800" dirty="0"/>
              <a:t>with t</a:t>
            </a:r>
            <a:r>
              <a:rPr lang="en-US" sz="1800" baseline="-25000" dirty="0"/>
              <a:t>2 </a:t>
            </a:r>
            <a:r>
              <a:rPr lang="en-US" sz="1800" baseline="-25000" dirty="0" smtClean="0"/>
              <a:t> </a:t>
            </a:r>
            <a:r>
              <a:rPr lang="en-US" sz="1800" dirty="0" smtClean="0"/>
              <a:t>if t</a:t>
            </a:r>
            <a:r>
              <a:rPr lang="en-US" sz="1800" baseline="-25000" dirty="0" smtClean="0"/>
              <a:t>3  </a:t>
            </a:r>
            <a:r>
              <a:rPr lang="en-US" sz="1800" dirty="0" smtClean="0"/>
              <a:t>fires </a:t>
            </a:r>
            <a:r>
              <a:rPr lang="en-US" sz="1800" dirty="0"/>
              <a:t>before </a:t>
            </a:r>
            <a:r>
              <a:rPr lang="en-US" sz="1800" dirty="0" smtClean="0"/>
              <a:t>t</a:t>
            </a:r>
            <a:r>
              <a:rPr lang="en-US" sz="1800" baseline="-25000" dirty="0" smtClean="0"/>
              <a:t>1</a:t>
            </a:r>
            <a:r>
              <a:rPr lang="en-US" sz="1800" dirty="0"/>
              <a:t>. </a:t>
            </a:r>
          </a:p>
        </p:txBody>
      </p:sp>
      <p:sp>
        <p:nvSpPr>
          <p:cNvPr id="50179" name="Footer Placeholder 3"/>
          <p:cNvSpPr>
            <a:spLocks noGrp="1"/>
          </p:cNvSpPr>
          <p:nvPr>
            <p:ph type="ftr" sz="quarter" idx="10"/>
          </p:nvPr>
        </p:nvSpPr>
        <p:spPr>
          <a:noFill/>
        </p:spPr>
        <p:txBody>
          <a:bodyPr/>
          <a:lstStyle/>
          <a:p>
            <a:r>
              <a:rPr lang="en-US"/>
              <a:t>Cloud Computing: Theory and Practice. Chapter 2</a:t>
            </a:r>
          </a:p>
        </p:txBody>
      </p:sp>
      <p:sp>
        <p:nvSpPr>
          <p:cNvPr id="50180" name="Slide Number Placeholder 4"/>
          <p:cNvSpPr>
            <a:spLocks noGrp="1"/>
          </p:cNvSpPr>
          <p:nvPr>
            <p:ph type="sldNum" sz="quarter" idx="11"/>
          </p:nvPr>
        </p:nvSpPr>
        <p:spPr>
          <a:noFill/>
        </p:spPr>
        <p:txBody>
          <a:bodyPr/>
          <a:lstStyle/>
          <a:p>
            <a:fld id="{00AB9C8C-2725-4959-AEA9-5182BC6370AC}" type="slidenum">
              <a:rPr lang="en-US" smtClean="0"/>
              <a:pPr/>
              <a:t>47</a:t>
            </a:fld>
            <a:endParaRPr lang="en-US" smtClean="0"/>
          </a:p>
        </p:txBody>
      </p:sp>
      <p:sp>
        <p:nvSpPr>
          <p:cNvPr id="50181" name="Date Placeholder 5"/>
          <p:cNvSpPr>
            <a:spLocks noGrp="1"/>
          </p:cNvSpPr>
          <p:nvPr>
            <p:ph type="dt" sz="quarter" idx="12"/>
          </p:nvPr>
        </p:nvSpPr>
        <p:spPr>
          <a:noFill/>
        </p:spPr>
        <p:txBody>
          <a:bodyPr/>
          <a:lstStyle/>
          <a:p>
            <a:r>
              <a:rPr lang="en-US"/>
              <a:t>an C. Marinescu</a:t>
            </a:r>
          </a:p>
        </p:txBody>
      </p:sp>
      <p:graphicFrame>
        <p:nvGraphicFramePr>
          <p:cNvPr id="50182" name="Object 6"/>
          <p:cNvGraphicFramePr>
            <a:graphicFrameLocks noChangeAspect="1"/>
          </p:cNvGraphicFramePr>
          <p:nvPr/>
        </p:nvGraphicFramePr>
        <p:xfrm>
          <a:off x="363538" y="538163"/>
          <a:ext cx="8070850" cy="3081337"/>
        </p:xfrm>
        <a:graphic>
          <a:graphicData uri="http://schemas.openxmlformats.org/presentationml/2006/ole">
            <p:oleObj spid="_x0000_s50182" name="Visio" r:id="rId3" imgW="7304935" imgH="2789947" progId="Visio.Drawing.11">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a:t>Cloud Computing: Theory and Practice. Chapter 2</a:t>
            </a:r>
          </a:p>
        </p:txBody>
      </p:sp>
      <p:sp>
        <p:nvSpPr>
          <p:cNvPr id="51203" name="Slide Number Placeholder 4"/>
          <p:cNvSpPr>
            <a:spLocks noGrp="1"/>
          </p:cNvSpPr>
          <p:nvPr>
            <p:ph type="sldNum" sz="quarter" idx="11"/>
          </p:nvPr>
        </p:nvSpPr>
        <p:spPr>
          <a:noFill/>
        </p:spPr>
        <p:txBody>
          <a:bodyPr/>
          <a:lstStyle/>
          <a:p>
            <a:fld id="{43FD9FCC-0D15-4111-AA5D-30761CB9E1C0}" type="slidenum">
              <a:rPr lang="en-US" smtClean="0"/>
              <a:pPr/>
              <a:t>48</a:t>
            </a:fld>
            <a:endParaRPr lang="en-US" smtClean="0"/>
          </a:p>
        </p:txBody>
      </p:sp>
      <p:sp>
        <p:nvSpPr>
          <p:cNvPr id="51204" name="Date Placeholder 5"/>
          <p:cNvSpPr>
            <a:spLocks noGrp="1"/>
          </p:cNvSpPr>
          <p:nvPr>
            <p:ph type="dt" sz="quarter" idx="12"/>
          </p:nvPr>
        </p:nvSpPr>
        <p:spPr>
          <a:noFill/>
        </p:spPr>
        <p:txBody>
          <a:bodyPr/>
          <a:lstStyle/>
          <a:p>
            <a:r>
              <a:rPr lang="en-US"/>
              <a:t>Dan C. Marinescu</a:t>
            </a:r>
          </a:p>
        </p:txBody>
      </p:sp>
      <p:graphicFrame>
        <p:nvGraphicFramePr>
          <p:cNvPr id="51205" name="Object 6"/>
          <p:cNvGraphicFramePr>
            <a:graphicFrameLocks noChangeAspect="1"/>
          </p:cNvGraphicFramePr>
          <p:nvPr/>
        </p:nvGraphicFramePr>
        <p:xfrm>
          <a:off x="719138" y="919163"/>
          <a:ext cx="7705725" cy="5019675"/>
        </p:xfrm>
        <a:graphic>
          <a:graphicData uri="http://schemas.openxmlformats.org/presentationml/2006/ole">
            <p:oleObj spid="_x0000_s51205" name="Visio" r:id="rId3" imgW="7705542" imgH="5018932" progId="Visio.Drawing.11">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3200" smtClean="0"/>
              <a:t>Classes of Petri Nets</a:t>
            </a:r>
          </a:p>
        </p:txBody>
      </p:sp>
      <p:sp>
        <p:nvSpPr>
          <p:cNvPr id="52227" name="Content Placeholder 2"/>
          <p:cNvSpPr>
            <a:spLocks noGrp="1"/>
          </p:cNvSpPr>
          <p:nvPr>
            <p:ph idx="1"/>
          </p:nvPr>
        </p:nvSpPr>
        <p:spPr>
          <a:xfrm>
            <a:off x="457200" y="1352550"/>
            <a:ext cx="8229600" cy="4514850"/>
          </a:xfrm>
        </p:spPr>
        <p:txBody>
          <a:bodyPr/>
          <a:lstStyle/>
          <a:p>
            <a:r>
              <a:rPr lang="en-US" sz="2000" smtClean="0"/>
              <a:t>Classified based on the number of input and output flow relations from/to a transition or a place and by the manner in which transitions share input places:</a:t>
            </a:r>
          </a:p>
          <a:p>
            <a:pPr lvl="1"/>
            <a:r>
              <a:rPr lang="en-US" sz="1800" smtClean="0"/>
              <a:t>State Machines - are used to model finite state machines and cannot model concurrency and synchronization.</a:t>
            </a:r>
          </a:p>
          <a:p>
            <a:pPr lvl="1"/>
            <a:r>
              <a:rPr lang="en-US" sz="1800" smtClean="0"/>
              <a:t>Marked Graphs - cannot model choice and conflict.</a:t>
            </a:r>
          </a:p>
          <a:p>
            <a:pPr lvl="1"/>
            <a:r>
              <a:rPr lang="en-US" sz="1800" smtClean="0"/>
              <a:t>Free-choice Nets - cannot model confusion.</a:t>
            </a:r>
          </a:p>
          <a:p>
            <a:pPr lvl="1"/>
            <a:r>
              <a:rPr lang="en-US" sz="1800" smtClean="0"/>
              <a:t>Extended Free-choice Nets - cannot model confusion but allow inhibitor arcs.</a:t>
            </a:r>
          </a:p>
          <a:p>
            <a:pPr lvl="1"/>
            <a:r>
              <a:rPr lang="en-US" sz="1800" smtClean="0"/>
              <a:t>Asymmetric Choice Nets - can model asymmetric confusion but not symmetric one.</a:t>
            </a:r>
          </a:p>
        </p:txBody>
      </p:sp>
      <p:sp>
        <p:nvSpPr>
          <p:cNvPr id="52228" name="Footer Placeholder 3"/>
          <p:cNvSpPr>
            <a:spLocks noGrp="1"/>
          </p:cNvSpPr>
          <p:nvPr>
            <p:ph type="ftr" sz="quarter" idx="10"/>
          </p:nvPr>
        </p:nvSpPr>
        <p:spPr>
          <a:noFill/>
        </p:spPr>
        <p:txBody>
          <a:bodyPr/>
          <a:lstStyle/>
          <a:p>
            <a:r>
              <a:rPr lang="en-US"/>
              <a:t>Cloud Computing: Theory and Practice. Chapter 2</a:t>
            </a:r>
          </a:p>
        </p:txBody>
      </p:sp>
      <p:sp>
        <p:nvSpPr>
          <p:cNvPr id="52229" name="Slide Number Placeholder 4"/>
          <p:cNvSpPr>
            <a:spLocks noGrp="1"/>
          </p:cNvSpPr>
          <p:nvPr>
            <p:ph type="sldNum" sz="quarter" idx="11"/>
          </p:nvPr>
        </p:nvSpPr>
        <p:spPr>
          <a:noFill/>
        </p:spPr>
        <p:txBody>
          <a:bodyPr/>
          <a:lstStyle/>
          <a:p>
            <a:fld id="{270A16AF-7532-4D81-B6D0-97F2B597D4D9}" type="slidenum">
              <a:rPr lang="en-US" smtClean="0"/>
              <a:pPr/>
              <a:t>49</a:t>
            </a:fld>
            <a:endParaRPr lang="en-US" smtClean="0"/>
          </a:p>
        </p:txBody>
      </p:sp>
      <p:sp>
        <p:nvSpPr>
          <p:cNvPr id="5223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609600"/>
          </a:xfrm>
        </p:spPr>
        <p:txBody>
          <a:bodyPr/>
          <a:lstStyle/>
          <a:p>
            <a:r>
              <a:rPr lang="en-US" sz="3200" smtClean="0"/>
              <a:t>Concurrency; race conditions and deadlocks</a:t>
            </a:r>
          </a:p>
        </p:txBody>
      </p:sp>
      <p:sp>
        <p:nvSpPr>
          <p:cNvPr id="7171" name="Content Placeholder 2"/>
          <p:cNvSpPr>
            <a:spLocks noGrp="1"/>
          </p:cNvSpPr>
          <p:nvPr>
            <p:ph idx="1"/>
          </p:nvPr>
        </p:nvSpPr>
        <p:spPr>
          <a:xfrm>
            <a:off x="504825" y="1123950"/>
            <a:ext cx="8391525" cy="5048250"/>
          </a:xfrm>
        </p:spPr>
        <p:txBody>
          <a:bodyPr/>
          <a:lstStyle/>
          <a:p>
            <a:r>
              <a:rPr lang="en-US" sz="2000" smtClean="0"/>
              <a:t>Concurrent execution can be challenging.</a:t>
            </a:r>
          </a:p>
          <a:p>
            <a:pPr lvl="1"/>
            <a:r>
              <a:rPr lang="en-US" sz="1800" smtClean="0"/>
              <a:t>It could lead to </a:t>
            </a:r>
            <a:r>
              <a:rPr lang="en-US" sz="1800" u="sng" smtClean="0"/>
              <a:t>race conditions</a:t>
            </a:r>
            <a:r>
              <a:rPr lang="en-US" sz="1800" smtClean="0"/>
              <a:t>, an undesirable effect when the results of concurrent execution depend on the sequence of events. </a:t>
            </a:r>
          </a:p>
          <a:p>
            <a:pPr lvl="1"/>
            <a:r>
              <a:rPr lang="en-US" sz="1800" smtClean="0"/>
              <a:t>Shared resources must be protected by </a:t>
            </a:r>
            <a:r>
              <a:rPr lang="en-US" sz="1800" u="sng" smtClean="0"/>
              <a:t>locks/ semaphores /monitors </a:t>
            </a:r>
            <a:r>
              <a:rPr lang="en-US" sz="1800" smtClean="0"/>
              <a:t>to ensure serial access.</a:t>
            </a:r>
          </a:p>
          <a:p>
            <a:pPr lvl="1"/>
            <a:r>
              <a:rPr lang="en-US" sz="1800" smtClean="0"/>
              <a:t>Deadlocks and livelocks are possible.</a:t>
            </a:r>
          </a:p>
          <a:p>
            <a:r>
              <a:rPr lang="en-US" sz="2000" smtClean="0"/>
              <a:t>The four Coffman conditions for a deadlock:</a:t>
            </a:r>
          </a:p>
          <a:p>
            <a:pPr lvl="1"/>
            <a:r>
              <a:rPr lang="en-US" sz="1800" u="sng" smtClean="0"/>
              <a:t>Mutual exclusion </a:t>
            </a:r>
            <a:r>
              <a:rPr lang="en-US" sz="1800" smtClean="0"/>
              <a:t>- at least one resource must be non-sharable, only one process/thread may use the resource at any given time.</a:t>
            </a:r>
          </a:p>
          <a:p>
            <a:pPr lvl="1"/>
            <a:r>
              <a:rPr lang="en-US" sz="1800" u="sng" smtClean="0"/>
              <a:t>Hold and wait </a:t>
            </a:r>
            <a:r>
              <a:rPr lang="en-US" sz="1800" smtClean="0"/>
              <a:t>- at least one processes/thread must hold one or more resources and wait for others.</a:t>
            </a:r>
          </a:p>
          <a:p>
            <a:pPr lvl="1"/>
            <a:r>
              <a:rPr lang="en-US" sz="1800" u="sng" smtClean="0"/>
              <a:t>No-preemption</a:t>
            </a:r>
            <a:r>
              <a:rPr lang="en-US" sz="1800" smtClean="0"/>
              <a:t> - the scheduler or a monitor should not be able to force a process/thread holding a resource to relinquish it.</a:t>
            </a:r>
          </a:p>
          <a:p>
            <a:pPr lvl="1"/>
            <a:r>
              <a:rPr lang="en-US" sz="1800" u="sng" smtClean="0"/>
              <a:t>Circular wait</a:t>
            </a:r>
            <a:r>
              <a:rPr lang="en-US" sz="1800" smtClean="0"/>
              <a:t> - given the set of n processes/threads {P</a:t>
            </a:r>
            <a:r>
              <a:rPr lang="en-US" sz="1800" baseline="-25000" smtClean="0"/>
              <a:t>1</a:t>
            </a:r>
            <a:r>
              <a:rPr lang="en-US" sz="1800" smtClean="0"/>
              <a:t>, P</a:t>
            </a:r>
            <a:r>
              <a:rPr lang="en-US" sz="1800" baseline="-25000" smtClean="0"/>
              <a:t>2 </a:t>
            </a:r>
            <a:r>
              <a:rPr lang="en-US" sz="1800" smtClean="0"/>
              <a:t>, P</a:t>
            </a:r>
            <a:r>
              <a:rPr lang="en-US" sz="1800" baseline="-25000" smtClean="0"/>
              <a:t>3 </a:t>
            </a:r>
            <a:r>
              <a:rPr lang="en-US" sz="1800" smtClean="0"/>
              <a:t>, …,P</a:t>
            </a:r>
            <a:r>
              <a:rPr lang="en-US" sz="1800" baseline="-25000" smtClean="0"/>
              <a:t>n </a:t>
            </a:r>
            <a:r>
              <a:rPr lang="en-US" sz="1800" smtClean="0"/>
              <a:t>}. Process </a:t>
            </a:r>
            <a:r>
              <a:rPr lang="en-US" sz="1800" baseline="-25000" smtClean="0"/>
              <a:t> </a:t>
            </a:r>
            <a:r>
              <a:rPr lang="en-US" sz="1800" smtClean="0"/>
              <a:t> P</a:t>
            </a:r>
            <a:r>
              <a:rPr lang="en-US" sz="1800" baseline="-25000" smtClean="0"/>
              <a:t>1 </a:t>
            </a:r>
            <a:r>
              <a:rPr lang="en-US" sz="1800" smtClean="0"/>
              <a:t>waits for a resource held by P</a:t>
            </a:r>
            <a:r>
              <a:rPr lang="en-US" sz="1800" baseline="-25000" smtClean="0"/>
              <a:t>2 </a:t>
            </a:r>
            <a:r>
              <a:rPr lang="en-US" sz="1800" smtClean="0"/>
              <a:t>, P</a:t>
            </a:r>
            <a:r>
              <a:rPr lang="en-US" sz="1800" baseline="-25000" smtClean="0"/>
              <a:t>2</a:t>
            </a:r>
            <a:r>
              <a:rPr lang="en-US" sz="1800" smtClean="0"/>
              <a:t>  waits for a resource held by P</a:t>
            </a:r>
            <a:r>
              <a:rPr lang="en-US" sz="1800" baseline="-25000" smtClean="0"/>
              <a:t>3</a:t>
            </a:r>
            <a:r>
              <a:rPr lang="en-US" sz="1800" smtClean="0"/>
              <a:t>, and so on, P</a:t>
            </a:r>
            <a:r>
              <a:rPr lang="en-US" sz="1800" baseline="-25000" smtClean="0"/>
              <a:t>n </a:t>
            </a:r>
            <a:r>
              <a:rPr lang="en-US" sz="1800" smtClean="0"/>
              <a:t> waits for a resource held by P</a:t>
            </a:r>
            <a:r>
              <a:rPr lang="en-US" sz="1800" baseline="-25000" smtClean="0"/>
              <a:t>1</a:t>
            </a:r>
            <a:r>
              <a:rPr lang="en-US" sz="1800" smtClean="0"/>
              <a:t>.</a:t>
            </a:r>
          </a:p>
        </p:txBody>
      </p:sp>
      <p:sp>
        <p:nvSpPr>
          <p:cNvPr id="7172" name="Footer Placeholder 3"/>
          <p:cNvSpPr>
            <a:spLocks noGrp="1"/>
          </p:cNvSpPr>
          <p:nvPr>
            <p:ph type="ftr" sz="quarter" idx="10"/>
          </p:nvPr>
        </p:nvSpPr>
        <p:spPr>
          <a:noFill/>
        </p:spPr>
        <p:txBody>
          <a:bodyPr/>
          <a:lstStyle/>
          <a:p>
            <a:r>
              <a:rPr lang="en-US"/>
              <a:t>Cloud Computing: Theory and Practice. Chapter 2</a:t>
            </a:r>
          </a:p>
        </p:txBody>
      </p:sp>
      <p:sp>
        <p:nvSpPr>
          <p:cNvPr id="7173" name="Slide Number Placeholder 4"/>
          <p:cNvSpPr>
            <a:spLocks noGrp="1"/>
          </p:cNvSpPr>
          <p:nvPr>
            <p:ph type="sldNum" sz="quarter" idx="11"/>
          </p:nvPr>
        </p:nvSpPr>
        <p:spPr>
          <a:noFill/>
        </p:spPr>
        <p:txBody>
          <a:bodyPr/>
          <a:lstStyle/>
          <a:p>
            <a:fld id="{BBA6473B-A10B-4FC6-B26C-936D1AFB99D5}" type="slidenum">
              <a:rPr lang="en-US" smtClean="0"/>
              <a:pPr/>
              <a:t>5</a:t>
            </a:fld>
            <a:endParaRPr lang="en-US" smtClean="0"/>
          </a:p>
        </p:txBody>
      </p:sp>
      <p:sp>
        <p:nvSpPr>
          <p:cNvPr id="717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7"/>
          <p:cNvSpPr>
            <a:spLocks noGrp="1"/>
          </p:cNvSpPr>
          <p:nvPr>
            <p:ph type="title"/>
          </p:nvPr>
        </p:nvSpPr>
        <p:spPr>
          <a:xfrm>
            <a:off x="457200" y="457200"/>
            <a:ext cx="8229600" cy="790575"/>
          </a:xfrm>
        </p:spPr>
        <p:txBody>
          <a:bodyPr/>
          <a:lstStyle/>
          <a:p>
            <a:r>
              <a:rPr lang="en-US" sz="3200" smtClean="0"/>
              <a:t>Classes of Petri Nets</a:t>
            </a:r>
          </a:p>
        </p:txBody>
      </p:sp>
      <p:sp>
        <p:nvSpPr>
          <p:cNvPr id="53251" name="Footer Placeholder 3"/>
          <p:cNvSpPr>
            <a:spLocks noGrp="1"/>
          </p:cNvSpPr>
          <p:nvPr>
            <p:ph type="ftr" sz="quarter" idx="10"/>
          </p:nvPr>
        </p:nvSpPr>
        <p:spPr>
          <a:noFill/>
        </p:spPr>
        <p:txBody>
          <a:bodyPr/>
          <a:lstStyle/>
          <a:p>
            <a:r>
              <a:rPr lang="en-US"/>
              <a:t>Cloud Computing: Theory and Practice. Chapter 2</a:t>
            </a:r>
          </a:p>
        </p:txBody>
      </p:sp>
      <p:sp>
        <p:nvSpPr>
          <p:cNvPr id="53252" name="Slide Number Placeholder 4"/>
          <p:cNvSpPr>
            <a:spLocks noGrp="1"/>
          </p:cNvSpPr>
          <p:nvPr>
            <p:ph type="sldNum" sz="quarter" idx="11"/>
          </p:nvPr>
        </p:nvSpPr>
        <p:spPr>
          <a:noFill/>
        </p:spPr>
        <p:txBody>
          <a:bodyPr/>
          <a:lstStyle/>
          <a:p>
            <a:fld id="{93FE6C04-D9CD-4D8C-B1ED-5C0CE28EADC7}" type="slidenum">
              <a:rPr lang="en-US" smtClean="0"/>
              <a:pPr/>
              <a:t>50</a:t>
            </a:fld>
            <a:endParaRPr lang="en-US" smtClean="0"/>
          </a:p>
        </p:txBody>
      </p:sp>
      <p:sp>
        <p:nvSpPr>
          <p:cNvPr id="53253" name="Date Placeholder 5"/>
          <p:cNvSpPr>
            <a:spLocks noGrp="1"/>
          </p:cNvSpPr>
          <p:nvPr>
            <p:ph type="dt" sz="quarter" idx="12"/>
          </p:nvPr>
        </p:nvSpPr>
        <p:spPr>
          <a:noFill/>
        </p:spPr>
        <p:txBody>
          <a:bodyPr/>
          <a:lstStyle/>
          <a:p>
            <a:r>
              <a:rPr lang="en-US"/>
              <a:t>Dan C. Marinescu</a:t>
            </a:r>
          </a:p>
        </p:txBody>
      </p:sp>
      <p:graphicFrame>
        <p:nvGraphicFramePr>
          <p:cNvPr id="53254" name="Object 6"/>
          <p:cNvGraphicFramePr>
            <a:graphicFrameLocks noChangeAspect="1"/>
          </p:cNvGraphicFramePr>
          <p:nvPr/>
        </p:nvGraphicFramePr>
        <p:xfrm>
          <a:off x="1708150" y="2471738"/>
          <a:ext cx="5822950" cy="3284537"/>
        </p:xfrm>
        <a:graphic>
          <a:graphicData uri="http://schemas.openxmlformats.org/presentationml/2006/ole">
            <p:oleObj spid="_x0000_s53254" name="Visio" r:id="rId3" imgW="5822716" imgH="3283896" progId="Visio.Drawing.11">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z="3200" smtClean="0"/>
              <a:t>The client-server paradigm</a:t>
            </a:r>
          </a:p>
        </p:txBody>
      </p:sp>
      <p:sp>
        <p:nvSpPr>
          <p:cNvPr id="54275" name="Content Placeholder 5"/>
          <p:cNvSpPr>
            <a:spLocks noGrp="1"/>
          </p:cNvSpPr>
          <p:nvPr>
            <p:ph idx="1"/>
          </p:nvPr>
        </p:nvSpPr>
        <p:spPr>
          <a:xfrm>
            <a:off x="457200" y="1438275"/>
            <a:ext cx="8229600" cy="4791075"/>
          </a:xfrm>
        </p:spPr>
        <p:txBody>
          <a:bodyPr/>
          <a:lstStyle/>
          <a:p>
            <a:r>
              <a:rPr lang="en-US" sz="2000" smtClean="0"/>
              <a:t>Based on enforced modularity </a:t>
            </a:r>
            <a:r>
              <a:rPr lang="en-US" sz="2000" smtClean="0">
                <a:sym typeface="Wingdings" pitchFamily="2" charset="2"/>
              </a:rPr>
              <a:t></a:t>
            </a:r>
            <a:r>
              <a:rPr lang="en-US" sz="2000" smtClean="0"/>
              <a:t> the modules are forced to interact only by sending and receiving messages. </a:t>
            </a:r>
          </a:p>
          <a:p>
            <a:r>
              <a:rPr lang="en-US" sz="2000" smtClean="0"/>
              <a:t>This paradigm leads to:</a:t>
            </a:r>
          </a:p>
          <a:p>
            <a:pPr lvl="1"/>
            <a:r>
              <a:rPr lang="en-US" sz="1800" smtClean="0"/>
              <a:t>A more robust design, the clients and the servers are independent modules and may fail separately.</a:t>
            </a:r>
          </a:p>
          <a:p>
            <a:pPr lvl="1"/>
            <a:r>
              <a:rPr lang="en-US" sz="1800" smtClean="0"/>
              <a:t>The servers are stateless, they do not have to maintain state information; the server may fail and then come up without the clients being affected or even noticing the failure of the server. </a:t>
            </a:r>
          </a:p>
          <a:p>
            <a:pPr lvl="1"/>
            <a:r>
              <a:rPr lang="en-US" sz="1800" smtClean="0"/>
              <a:t>An attack is less likely because it is difficult for an intruder to guess the format of the messages or the sequence numbers of the segments, when messages are transported by TCP.</a:t>
            </a:r>
          </a:p>
        </p:txBody>
      </p:sp>
      <p:sp>
        <p:nvSpPr>
          <p:cNvPr id="54276" name="Footer Placeholder 2"/>
          <p:cNvSpPr>
            <a:spLocks noGrp="1"/>
          </p:cNvSpPr>
          <p:nvPr>
            <p:ph type="ftr" sz="quarter" idx="10"/>
          </p:nvPr>
        </p:nvSpPr>
        <p:spPr>
          <a:noFill/>
        </p:spPr>
        <p:txBody>
          <a:bodyPr/>
          <a:lstStyle/>
          <a:p>
            <a:r>
              <a:rPr lang="en-US"/>
              <a:t>Cloud Computing: Theory and Practice. Chapter 2</a:t>
            </a:r>
          </a:p>
        </p:txBody>
      </p:sp>
      <p:sp>
        <p:nvSpPr>
          <p:cNvPr id="54277" name="Slide Number Placeholder 3"/>
          <p:cNvSpPr>
            <a:spLocks noGrp="1"/>
          </p:cNvSpPr>
          <p:nvPr>
            <p:ph type="sldNum" sz="quarter" idx="11"/>
          </p:nvPr>
        </p:nvSpPr>
        <p:spPr>
          <a:noFill/>
        </p:spPr>
        <p:txBody>
          <a:bodyPr/>
          <a:lstStyle/>
          <a:p>
            <a:fld id="{C261BE92-DE65-400B-A8F3-9C89CEACE487}" type="slidenum">
              <a:rPr lang="en-US" smtClean="0"/>
              <a:pPr/>
              <a:t>51</a:t>
            </a:fld>
            <a:endParaRPr lang="en-US" smtClean="0"/>
          </a:p>
        </p:txBody>
      </p:sp>
      <p:sp>
        <p:nvSpPr>
          <p:cNvPr id="54278"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6"/>
          <p:cNvSpPr>
            <a:spLocks noGrp="1"/>
          </p:cNvSpPr>
          <p:nvPr>
            <p:ph idx="1"/>
          </p:nvPr>
        </p:nvSpPr>
        <p:spPr>
          <a:xfrm>
            <a:off x="361950" y="581025"/>
            <a:ext cx="3486150" cy="5781675"/>
          </a:xfrm>
        </p:spPr>
        <p:txBody>
          <a:bodyPr/>
          <a:lstStyle/>
          <a:p>
            <a:r>
              <a:rPr lang="en-US" sz="1800" smtClean="0"/>
              <a:t>(a) Email service; the sender and the receiver communicate asynchronously using inboxes and outboxes. Mail demons run at each site. </a:t>
            </a:r>
          </a:p>
          <a:p>
            <a:r>
              <a:rPr lang="en-US" sz="1800" smtClean="0"/>
              <a:t>(b) An event service supports coordination in a distributed system environment. The service is based on the publish-subscribe paradigm; an event producer publishes events and an event consumer subscribes to events. The server maintains queues for each event and delivers notifications to clients when an event occurs. </a:t>
            </a:r>
          </a:p>
        </p:txBody>
      </p:sp>
      <p:sp>
        <p:nvSpPr>
          <p:cNvPr id="55299" name="Footer Placeholder 2"/>
          <p:cNvSpPr>
            <a:spLocks noGrp="1"/>
          </p:cNvSpPr>
          <p:nvPr>
            <p:ph type="ftr" sz="quarter" idx="10"/>
          </p:nvPr>
        </p:nvSpPr>
        <p:spPr>
          <a:noFill/>
        </p:spPr>
        <p:txBody>
          <a:bodyPr/>
          <a:lstStyle/>
          <a:p>
            <a:r>
              <a:rPr lang="en-US"/>
              <a:t>Cloud Computing: Theory and Practice. Chapter 2</a:t>
            </a:r>
          </a:p>
        </p:txBody>
      </p:sp>
      <p:sp>
        <p:nvSpPr>
          <p:cNvPr id="55300" name="Slide Number Placeholder 3"/>
          <p:cNvSpPr>
            <a:spLocks noGrp="1"/>
          </p:cNvSpPr>
          <p:nvPr>
            <p:ph type="sldNum" sz="quarter" idx="11"/>
          </p:nvPr>
        </p:nvSpPr>
        <p:spPr>
          <a:noFill/>
        </p:spPr>
        <p:txBody>
          <a:bodyPr/>
          <a:lstStyle/>
          <a:p>
            <a:fld id="{EF5C949C-46A4-4C5A-B216-AB5BC072C094}" type="slidenum">
              <a:rPr lang="en-US" smtClean="0"/>
              <a:pPr/>
              <a:t>52</a:t>
            </a:fld>
            <a:endParaRPr lang="en-US" smtClean="0"/>
          </a:p>
        </p:txBody>
      </p:sp>
      <p:sp>
        <p:nvSpPr>
          <p:cNvPr id="55301" name="Date Placeholder 4"/>
          <p:cNvSpPr>
            <a:spLocks noGrp="1"/>
          </p:cNvSpPr>
          <p:nvPr>
            <p:ph type="dt" sz="quarter" idx="12"/>
          </p:nvPr>
        </p:nvSpPr>
        <p:spPr>
          <a:noFill/>
        </p:spPr>
        <p:txBody>
          <a:bodyPr/>
          <a:lstStyle/>
          <a:p>
            <a:r>
              <a:rPr lang="en-US"/>
              <a:t>Dan C. Marinescu</a:t>
            </a:r>
          </a:p>
        </p:txBody>
      </p:sp>
      <p:graphicFrame>
        <p:nvGraphicFramePr>
          <p:cNvPr id="55302" name="Object 7"/>
          <p:cNvGraphicFramePr>
            <a:graphicFrameLocks noChangeAspect="1"/>
          </p:cNvGraphicFramePr>
          <p:nvPr/>
        </p:nvGraphicFramePr>
        <p:xfrm>
          <a:off x="3943350" y="428625"/>
          <a:ext cx="4546600" cy="5694363"/>
        </p:xfrm>
        <a:graphic>
          <a:graphicData uri="http://schemas.openxmlformats.org/presentationml/2006/ole">
            <p:oleObj spid="_x0000_s55302" name="Visio" r:id="rId3" imgW="6504801" imgH="9476632" progId="Visio.Drawing.11">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161925" y="619125"/>
            <a:ext cx="2924175" cy="5534025"/>
          </a:xfrm>
        </p:spPr>
        <p:txBody>
          <a:bodyPr/>
          <a:lstStyle/>
          <a:p>
            <a:pPr marL="0" indent="0">
              <a:buFont typeface="Wingdings" pitchFamily="2" charset="2"/>
              <a:buNone/>
            </a:pPr>
            <a:r>
              <a:rPr lang="en-US" sz="1800" u="sng" smtClean="0"/>
              <a:t>World Wide Web</a:t>
            </a:r>
            <a:r>
              <a:rPr lang="en-US" sz="1800" smtClean="0"/>
              <a:t>. </a:t>
            </a:r>
          </a:p>
          <a:p>
            <a:pPr marL="0" indent="0">
              <a:buFont typeface="Wingdings" pitchFamily="2" charset="2"/>
              <a:buNone/>
            </a:pPr>
            <a:r>
              <a:rPr lang="en-US" sz="1800" smtClean="0"/>
              <a:t>The three-way handshake involves the first three messages exchanged between the client and the server. Once the TCP connection is established the HTTP server takes its time to construct the page to respond the first request; to satisfy the second request, the HTTP server must retrieve an image from the disk. </a:t>
            </a:r>
          </a:p>
          <a:p>
            <a:pPr marL="0" indent="0">
              <a:buFont typeface="Wingdings" pitchFamily="2" charset="2"/>
              <a:buNone/>
            </a:pPr>
            <a:r>
              <a:rPr lang="en-US" sz="1800" smtClean="0"/>
              <a:t>The </a:t>
            </a:r>
            <a:r>
              <a:rPr lang="en-US" sz="1800" u="sng" smtClean="0"/>
              <a:t>response time </a:t>
            </a:r>
            <a:r>
              <a:rPr lang="en-US" sz="1800" smtClean="0"/>
              <a:t>includes the RTT, the server residence time, and the data transmission time.</a:t>
            </a:r>
          </a:p>
        </p:txBody>
      </p:sp>
      <p:sp>
        <p:nvSpPr>
          <p:cNvPr id="56323" name="Footer Placeholder 3"/>
          <p:cNvSpPr>
            <a:spLocks noGrp="1"/>
          </p:cNvSpPr>
          <p:nvPr>
            <p:ph type="ftr" sz="quarter" idx="10"/>
          </p:nvPr>
        </p:nvSpPr>
        <p:spPr>
          <a:noFill/>
        </p:spPr>
        <p:txBody>
          <a:bodyPr/>
          <a:lstStyle/>
          <a:p>
            <a:r>
              <a:rPr lang="en-US"/>
              <a:t>Cloud Computing: Theory and Practice. Chapter 2</a:t>
            </a:r>
          </a:p>
        </p:txBody>
      </p:sp>
      <p:sp>
        <p:nvSpPr>
          <p:cNvPr id="56324" name="Slide Number Placeholder 4"/>
          <p:cNvSpPr>
            <a:spLocks noGrp="1"/>
          </p:cNvSpPr>
          <p:nvPr>
            <p:ph type="sldNum" sz="quarter" idx="11"/>
          </p:nvPr>
        </p:nvSpPr>
        <p:spPr>
          <a:noFill/>
        </p:spPr>
        <p:txBody>
          <a:bodyPr/>
          <a:lstStyle/>
          <a:p>
            <a:fld id="{DA9E5C9B-D6C9-41DF-BE1B-E0BFE2F2931C}" type="slidenum">
              <a:rPr lang="en-US" smtClean="0"/>
              <a:pPr/>
              <a:t>53</a:t>
            </a:fld>
            <a:endParaRPr lang="en-US" smtClean="0"/>
          </a:p>
        </p:txBody>
      </p:sp>
      <p:sp>
        <p:nvSpPr>
          <p:cNvPr id="56325" name="Date Placeholder 5"/>
          <p:cNvSpPr>
            <a:spLocks noGrp="1"/>
          </p:cNvSpPr>
          <p:nvPr>
            <p:ph type="dt" sz="quarter" idx="12"/>
          </p:nvPr>
        </p:nvSpPr>
        <p:spPr>
          <a:noFill/>
        </p:spPr>
        <p:txBody>
          <a:bodyPr/>
          <a:lstStyle/>
          <a:p>
            <a:r>
              <a:rPr lang="en-US"/>
              <a:t>Dan C. Marinescu</a:t>
            </a:r>
          </a:p>
        </p:txBody>
      </p:sp>
      <p:graphicFrame>
        <p:nvGraphicFramePr>
          <p:cNvPr id="56326" name="Object 6"/>
          <p:cNvGraphicFramePr>
            <a:graphicFrameLocks noChangeAspect="1"/>
          </p:cNvGraphicFramePr>
          <p:nvPr/>
        </p:nvGraphicFramePr>
        <p:xfrm>
          <a:off x="3275013" y="463550"/>
          <a:ext cx="5440362" cy="5832475"/>
        </p:xfrm>
        <a:graphic>
          <a:graphicData uri="http://schemas.openxmlformats.org/presentationml/2006/ole">
            <p:oleObj spid="_x0000_s56326" name="Visio" r:id="rId3" imgW="6653915" imgH="7133347" progId="Visio.Drawing.11">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390525" y="5591175"/>
            <a:ext cx="8505825" cy="723900"/>
          </a:xfrm>
        </p:spPr>
        <p:txBody>
          <a:bodyPr/>
          <a:lstStyle/>
          <a:p>
            <a:pPr marL="0" indent="0">
              <a:buFont typeface="Wingdings" pitchFamily="2" charset="2"/>
              <a:buNone/>
            </a:pPr>
            <a:r>
              <a:rPr lang="en-US" sz="1800" smtClean="0"/>
              <a:t>A Web client can: (a)  communicate directly with the server;  (b)  communicate through a proxy; (c) use tunneling to cross the network.</a:t>
            </a:r>
          </a:p>
        </p:txBody>
      </p:sp>
      <p:sp>
        <p:nvSpPr>
          <p:cNvPr id="57347" name="Footer Placeholder 3"/>
          <p:cNvSpPr>
            <a:spLocks noGrp="1"/>
          </p:cNvSpPr>
          <p:nvPr>
            <p:ph type="ftr" sz="quarter" idx="10"/>
          </p:nvPr>
        </p:nvSpPr>
        <p:spPr>
          <a:noFill/>
        </p:spPr>
        <p:txBody>
          <a:bodyPr/>
          <a:lstStyle/>
          <a:p>
            <a:r>
              <a:rPr lang="en-US"/>
              <a:t>Cloud Computing: Theory and Practice. Chapter 2</a:t>
            </a:r>
          </a:p>
        </p:txBody>
      </p:sp>
      <p:sp>
        <p:nvSpPr>
          <p:cNvPr id="57348" name="Slide Number Placeholder 4"/>
          <p:cNvSpPr>
            <a:spLocks noGrp="1"/>
          </p:cNvSpPr>
          <p:nvPr>
            <p:ph type="sldNum" sz="quarter" idx="11"/>
          </p:nvPr>
        </p:nvSpPr>
        <p:spPr>
          <a:noFill/>
        </p:spPr>
        <p:txBody>
          <a:bodyPr/>
          <a:lstStyle/>
          <a:p>
            <a:fld id="{BEACF4F6-5921-47C1-A0D1-12BCFB54F329}" type="slidenum">
              <a:rPr lang="en-US" smtClean="0"/>
              <a:pPr/>
              <a:t>54</a:t>
            </a:fld>
            <a:endParaRPr lang="en-US" smtClean="0"/>
          </a:p>
        </p:txBody>
      </p:sp>
      <p:sp>
        <p:nvSpPr>
          <p:cNvPr id="57349" name="Date Placeholder 5"/>
          <p:cNvSpPr>
            <a:spLocks noGrp="1"/>
          </p:cNvSpPr>
          <p:nvPr>
            <p:ph type="dt" sz="quarter" idx="12"/>
          </p:nvPr>
        </p:nvSpPr>
        <p:spPr>
          <a:noFill/>
        </p:spPr>
        <p:txBody>
          <a:bodyPr/>
          <a:lstStyle/>
          <a:p>
            <a:r>
              <a:rPr lang="en-US"/>
              <a:t>Dan C. Marinescu</a:t>
            </a:r>
          </a:p>
        </p:txBody>
      </p:sp>
      <p:graphicFrame>
        <p:nvGraphicFramePr>
          <p:cNvPr id="57350" name="Object 6"/>
          <p:cNvGraphicFramePr>
            <a:graphicFrameLocks noChangeAspect="1"/>
          </p:cNvGraphicFramePr>
          <p:nvPr/>
        </p:nvGraphicFramePr>
        <p:xfrm>
          <a:off x="1714500" y="419100"/>
          <a:ext cx="5638800" cy="5141913"/>
        </p:xfrm>
        <a:graphic>
          <a:graphicData uri="http://schemas.openxmlformats.org/presentationml/2006/ole">
            <p:oleObj spid="_x0000_s57350" name="Visio" r:id="rId3" imgW="6221162" imgH="5674468" progId="Visio.Drawing.11">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5734050"/>
            <a:ext cx="8229600" cy="352425"/>
          </a:xfrm>
        </p:spPr>
        <p:txBody>
          <a:bodyPr/>
          <a:lstStyle/>
          <a:p>
            <a:pPr marL="0" indent="0">
              <a:buFont typeface="Wingdings" pitchFamily="2" charset="2"/>
              <a:buNone/>
            </a:pPr>
            <a:r>
              <a:rPr lang="en-US" sz="1800" smtClean="0"/>
              <a:t>A monitor provides special procedures to access the data in a critical section.</a:t>
            </a:r>
          </a:p>
        </p:txBody>
      </p:sp>
      <p:sp>
        <p:nvSpPr>
          <p:cNvPr id="8195" name="Footer Placeholder 3"/>
          <p:cNvSpPr>
            <a:spLocks noGrp="1"/>
          </p:cNvSpPr>
          <p:nvPr>
            <p:ph type="ftr" sz="quarter" idx="10"/>
          </p:nvPr>
        </p:nvSpPr>
        <p:spPr>
          <a:noFill/>
        </p:spPr>
        <p:txBody>
          <a:bodyPr/>
          <a:lstStyle/>
          <a:p>
            <a:r>
              <a:rPr lang="en-US"/>
              <a:t>Cloud Computing: Theory and Practice. Chapter 2</a:t>
            </a:r>
          </a:p>
        </p:txBody>
      </p:sp>
      <p:sp>
        <p:nvSpPr>
          <p:cNvPr id="8196" name="Slide Number Placeholder 4"/>
          <p:cNvSpPr>
            <a:spLocks noGrp="1"/>
          </p:cNvSpPr>
          <p:nvPr>
            <p:ph type="sldNum" sz="quarter" idx="11"/>
          </p:nvPr>
        </p:nvSpPr>
        <p:spPr>
          <a:noFill/>
        </p:spPr>
        <p:txBody>
          <a:bodyPr/>
          <a:lstStyle/>
          <a:p>
            <a:fld id="{D7ED0CC7-84FC-41F8-AAB5-2EF33643FF68}" type="slidenum">
              <a:rPr lang="en-US" smtClean="0"/>
              <a:pPr/>
              <a:t>6</a:t>
            </a:fld>
            <a:endParaRPr lang="en-US" smtClean="0"/>
          </a:p>
        </p:txBody>
      </p:sp>
      <p:sp>
        <p:nvSpPr>
          <p:cNvPr id="8197" name="Date Placeholder 5"/>
          <p:cNvSpPr>
            <a:spLocks noGrp="1"/>
          </p:cNvSpPr>
          <p:nvPr>
            <p:ph type="dt" sz="quarter" idx="12"/>
          </p:nvPr>
        </p:nvSpPr>
        <p:spPr>
          <a:noFill/>
        </p:spPr>
        <p:txBody>
          <a:bodyPr/>
          <a:lstStyle/>
          <a:p>
            <a:r>
              <a:rPr lang="en-US"/>
              <a:t>Dan C. Marinescu</a:t>
            </a:r>
          </a:p>
        </p:txBody>
      </p:sp>
      <p:graphicFrame>
        <p:nvGraphicFramePr>
          <p:cNvPr id="8198" name="Object 6"/>
          <p:cNvGraphicFramePr>
            <a:graphicFrameLocks noChangeAspect="1"/>
          </p:cNvGraphicFramePr>
          <p:nvPr/>
        </p:nvGraphicFramePr>
        <p:xfrm>
          <a:off x="2028825" y="581025"/>
          <a:ext cx="5540375" cy="4979988"/>
        </p:xfrm>
        <a:graphic>
          <a:graphicData uri="http://schemas.openxmlformats.org/presentationml/2006/ole">
            <p:oleObj spid="_x0000_s8198" name="Visio" r:id="rId3" imgW="6611504" imgH="5943060" progId="Visio.Drawing.11">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57200"/>
            <a:ext cx="8229600" cy="723900"/>
          </a:xfrm>
        </p:spPr>
        <p:txBody>
          <a:bodyPr/>
          <a:lstStyle/>
          <a:p>
            <a:r>
              <a:rPr lang="en-US" sz="3200" smtClean="0"/>
              <a:t>More challenges </a:t>
            </a:r>
          </a:p>
        </p:txBody>
      </p:sp>
      <p:sp>
        <p:nvSpPr>
          <p:cNvPr id="9219" name="Content Placeholder 2"/>
          <p:cNvSpPr>
            <a:spLocks noGrp="1"/>
          </p:cNvSpPr>
          <p:nvPr>
            <p:ph idx="1"/>
          </p:nvPr>
        </p:nvSpPr>
        <p:spPr>
          <a:xfrm>
            <a:off x="561975" y="1390650"/>
            <a:ext cx="8582025" cy="4505325"/>
          </a:xfrm>
        </p:spPr>
        <p:txBody>
          <a:bodyPr/>
          <a:lstStyle/>
          <a:p>
            <a:r>
              <a:rPr lang="en-US" sz="2000" i="1" smtClean="0"/>
              <a:t>Livelock</a:t>
            </a:r>
            <a:r>
              <a:rPr lang="en-US" sz="2000" smtClean="0"/>
              <a:t> condition:  two or more processes/threads continually change their state in response to changes in the other processes; then none of the processes can complete its execution. </a:t>
            </a:r>
          </a:p>
          <a:p>
            <a:r>
              <a:rPr lang="en-US" sz="2000" smtClean="0"/>
              <a:t>Very often processes/threads running concurrently are assigned priorities and scheduled based on these priorities. </a:t>
            </a:r>
            <a:r>
              <a:rPr lang="en-US" sz="2000" i="1" smtClean="0"/>
              <a:t>Priority inversion</a:t>
            </a:r>
            <a:r>
              <a:rPr lang="en-US" sz="2000" smtClean="0">
                <a:sym typeface="Wingdings" pitchFamily="2" charset="2"/>
              </a:rPr>
              <a:t>, </a:t>
            </a:r>
            <a:r>
              <a:rPr lang="en-US" sz="2000" smtClean="0"/>
              <a:t>a higher priority process/task is indirectly preempted by a lower priority one.</a:t>
            </a:r>
          </a:p>
          <a:p>
            <a:r>
              <a:rPr lang="en-US" sz="2000" smtClean="0"/>
              <a:t>Discovering parallelism is often challenging and the development of parallel algorithms requires a considerable effort. For example, many numerical analysis problems, such as solving large systems of linear equations or solving systems of PDEs (Partial Differential Equations), require algorithms based on domain decomposition methods. </a:t>
            </a:r>
          </a:p>
        </p:txBody>
      </p:sp>
      <p:sp>
        <p:nvSpPr>
          <p:cNvPr id="9220" name="Footer Placeholder 3"/>
          <p:cNvSpPr>
            <a:spLocks noGrp="1"/>
          </p:cNvSpPr>
          <p:nvPr>
            <p:ph type="ftr" sz="quarter" idx="10"/>
          </p:nvPr>
        </p:nvSpPr>
        <p:spPr>
          <a:noFill/>
        </p:spPr>
        <p:txBody>
          <a:bodyPr/>
          <a:lstStyle/>
          <a:p>
            <a:r>
              <a:rPr lang="en-US"/>
              <a:t>Cloud Computing: Theory and Practice. Chapter 2</a:t>
            </a:r>
          </a:p>
        </p:txBody>
      </p:sp>
      <p:sp>
        <p:nvSpPr>
          <p:cNvPr id="9221" name="Slide Number Placeholder 4"/>
          <p:cNvSpPr>
            <a:spLocks noGrp="1"/>
          </p:cNvSpPr>
          <p:nvPr>
            <p:ph type="sldNum" sz="quarter" idx="11"/>
          </p:nvPr>
        </p:nvSpPr>
        <p:spPr>
          <a:noFill/>
        </p:spPr>
        <p:txBody>
          <a:bodyPr/>
          <a:lstStyle/>
          <a:p>
            <a:fld id="{DF5024C1-5D97-4F2D-A394-FC3470B9864B}" type="slidenum">
              <a:rPr lang="en-US" smtClean="0"/>
              <a:pPr/>
              <a:t>7</a:t>
            </a:fld>
            <a:endParaRPr lang="en-US" smtClean="0"/>
          </a:p>
        </p:txBody>
      </p:sp>
      <p:sp>
        <p:nvSpPr>
          <p:cNvPr id="922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57200"/>
            <a:ext cx="8229600" cy="647700"/>
          </a:xfrm>
        </p:spPr>
        <p:txBody>
          <a:bodyPr/>
          <a:lstStyle/>
          <a:p>
            <a:r>
              <a:rPr lang="en-US" sz="3200" smtClean="0"/>
              <a:t>Parallelism</a:t>
            </a:r>
          </a:p>
        </p:txBody>
      </p:sp>
      <p:sp>
        <p:nvSpPr>
          <p:cNvPr id="10243" name="Content Placeholder 2"/>
          <p:cNvSpPr>
            <a:spLocks noGrp="1"/>
          </p:cNvSpPr>
          <p:nvPr>
            <p:ph idx="1"/>
          </p:nvPr>
        </p:nvSpPr>
        <p:spPr>
          <a:xfrm>
            <a:off x="438150" y="1247775"/>
            <a:ext cx="8229600" cy="4943475"/>
          </a:xfrm>
        </p:spPr>
        <p:txBody>
          <a:bodyPr/>
          <a:lstStyle/>
          <a:p>
            <a:r>
              <a:rPr lang="en-US" sz="2000" smtClean="0"/>
              <a:t>Fine-grain parallelism </a:t>
            </a:r>
            <a:r>
              <a:rPr lang="en-US" sz="2000" smtClean="0">
                <a:sym typeface="Wingdings" pitchFamily="2" charset="2"/>
              </a:rPr>
              <a:t> </a:t>
            </a:r>
            <a:r>
              <a:rPr lang="en-US" sz="2000" smtClean="0"/>
              <a:t>relatively small blocks of the code can be executed in parallel without the need to communicate or synchronize with other threads or processes. </a:t>
            </a:r>
          </a:p>
          <a:p>
            <a:r>
              <a:rPr lang="en-US" sz="2000" smtClean="0"/>
              <a:t>Coarse-grain parallelism </a:t>
            </a:r>
            <a:r>
              <a:rPr lang="en-US" sz="2000" smtClean="0">
                <a:sym typeface="Wingdings" pitchFamily="2" charset="2"/>
              </a:rPr>
              <a:t></a:t>
            </a:r>
            <a:r>
              <a:rPr lang="en-US" sz="2000" smtClean="0"/>
              <a:t> large blocks of code can be executed in parallel. </a:t>
            </a:r>
          </a:p>
          <a:p>
            <a:r>
              <a:rPr lang="en-US" sz="2000" smtClean="0"/>
              <a:t>The speed-up of applications displaying fine-grain parallelism is considerably lower that those of coarse-grained applications;        the processor speed is orders of magnitude larger than the communication speed even on systems with a fast interconnect.</a:t>
            </a:r>
          </a:p>
          <a:p>
            <a:r>
              <a:rPr lang="en-US" sz="2000" smtClean="0"/>
              <a:t>Data parallelism </a:t>
            </a:r>
            <a:r>
              <a:rPr lang="en-US" sz="2000" smtClean="0">
                <a:sym typeface="Wingdings" pitchFamily="2" charset="2"/>
              </a:rPr>
              <a:t></a:t>
            </a:r>
            <a:r>
              <a:rPr lang="en-US" sz="2000" smtClean="0"/>
              <a:t> the data is partitioned into several blocks and the blocks are processed in parallel.</a:t>
            </a:r>
          </a:p>
          <a:p>
            <a:r>
              <a:rPr lang="en-US" sz="2000" smtClean="0"/>
              <a:t> Same Program Multiple Data (SPMD)  </a:t>
            </a:r>
            <a:r>
              <a:rPr lang="en-US" sz="2000" smtClean="0">
                <a:sym typeface="Wingdings" pitchFamily="2" charset="2"/>
              </a:rPr>
              <a:t></a:t>
            </a:r>
            <a:r>
              <a:rPr lang="en-US" sz="2000" smtClean="0"/>
              <a:t> data parallelism when multiple copies of the same program run concurrently, each one on a different data block. </a:t>
            </a:r>
          </a:p>
        </p:txBody>
      </p:sp>
      <p:sp>
        <p:nvSpPr>
          <p:cNvPr id="10244" name="Footer Placeholder 3"/>
          <p:cNvSpPr>
            <a:spLocks noGrp="1"/>
          </p:cNvSpPr>
          <p:nvPr>
            <p:ph type="ftr" sz="quarter" idx="10"/>
          </p:nvPr>
        </p:nvSpPr>
        <p:spPr>
          <a:noFill/>
        </p:spPr>
        <p:txBody>
          <a:bodyPr/>
          <a:lstStyle/>
          <a:p>
            <a:r>
              <a:rPr lang="en-US"/>
              <a:t>Cloud Computing: Theory and Practice. Chapter 2</a:t>
            </a:r>
          </a:p>
        </p:txBody>
      </p:sp>
      <p:sp>
        <p:nvSpPr>
          <p:cNvPr id="10245" name="Slide Number Placeholder 4"/>
          <p:cNvSpPr>
            <a:spLocks noGrp="1"/>
          </p:cNvSpPr>
          <p:nvPr>
            <p:ph type="sldNum" sz="quarter" idx="11"/>
          </p:nvPr>
        </p:nvSpPr>
        <p:spPr>
          <a:noFill/>
        </p:spPr>
        <p:txBody>
          <a:bodyPr/>
          <a:lstStyle/>
          <a:p>
            <a:fld id="{3EB75C0C-1DFA-46B8-ADD2-D3E9D889EA7D}" type="slidenum">
              <a:rPr lang="en-US" smtClean="0"/>
              <a:pPr/>
              <a:t>8</a:t>
            </a:fld>
            <a:endParaRPr lang="en-US" smtClean="0"/>
          </a:p>
        </p:txBody>
      </p:sp>
      <p:sp>
        <p:nvSpPr>
          <p:cNvPr id="1024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57200"/>
            <a:ext cx="8229600" cy="647700"/>
          </a:xfrm>
        </p:spPr>
        <p:txBody>
          <a:bodyPr/>
          <a:lstStyle/>
          <a:p>
            <a:r>
              <a:rPr lang="en-US" sz="3200" smtClean="0"/>
              <a:t>Parallelism levels</a:t>
            </a:r>
          </a:p>
        </p:txBody>
      </p:sp>
      <p:sp>
        <p:nvSpPr>
          <p:cNvPr id="11267" name="Content Placeholder 2"/>
          <p:cNvSpPr>
            <a:spLocks noGrp="1"/>
          </p:cNvSpPr>
          <p:nvPr>
            <p:ph idx="1"/>
          </p:nvPr>
        </p:nvSpPr>
        <p:spPr>
          <a:xfrm>
            <a:off x="457200" y="1314450"/>
            <a:ext cx="8429625" cy="4876800"/>
          </a:xfrm>
        </p:spPr>
        <p:txBody>
          <a:bodyPr/>
          <a:lstStyle/>
          <a:p>
            <a:r>
              <a:rPr lang="en-US" sz="2000" u="sng" smtClean="0"/>
              <a:t>Bit level parallelism</a:t>
            </a:r>
            <a:r>
              <a:rPr lang="en-US" sz="2000" smtClean="0"/>
              <a:t>. The number of bits processed per clock cycle, often called a word size, has increased gradually from 4-bit, to 8-bit, 16-bit, 32-bit, and to 64-bit. This has reduced the number of instructions required to process larger size operands and allowed a significant performance improvement. During this evolutionary process the number of address bits have also increased allowing instructions to reference a larger address space.</a:t>
            </a:r>
          </a:p>
          <a:p>
            <a:r>
              <a:rPr lang="en-US" sz="2000" u="sng" smtClean="0"/>
              <a:t>Instruction-level parallelism</a:t>
            </a:r>
            <a:r>
              <a:rPr lang="en-US" sz="2000" smtClean="0"/>
              <a:t>. Today's computers use multi-stage processing pipelines to speed up execution. </a:t>
            </a:r>
          </a:p>
          <a:p>
            <a:r>
              <a:rPr lang="en-US" sz="2000" u="sng" smtClean="0"/>
              <a:t>Data parallelism or loop parallelism</a:t>
            </a:r>
            <a:r>
              <a:rPr lang="en-US" sz="2000" smtClean="0"/>
              <a:t>. The program loops can be processed in parallel.</a:t>
            </a:r>
          </a:p>
          <a:p>
            <a:r>
              <a:rPr lang="en-US" sz="2000" u="sng" smtClean="0"/>
              <a:t>Task parallelism</a:t>
            </a:r>
            <a:r>
              <a:rPr lang="en-US" sz="2000" smtClean="0"/>
              <a:t>. The problem can be decomposed into tasks that can be carried out concurrently. For example,  SPMD. Note that data dependencies cause different flows of control in individual tasks.</a:t>
            </a:r>
          </a:p>
        </p:txBody>
      </p:sp>
      <p:sp>
        <p:nvSpPr>
          <p:cNvPr id="11268" name="Footer Placeholder 3"/>
          <p:cNvSpPr>
            <a:spLocks noGrp="1"/>
          </p:cNvSpPr>
          <p:nvPr>
            <p:ph type="ftr" sz="quarter" idx="10"/>
          </p:nvPr>
        </p:nvSpPr>
        <p:spPr>
          <a:noFill/>
        </p:spPr>
        <p:txBody>
          <a:bodyPr/>
          <a:lstStyle/>
          <a:p>
            <a:r>
              <a:rPr lang="en-US"/>
              <a:t>Cloud Computing: Theory and Practice. Chapter 2</a:t>
            </a:r>
          </a:p>
        </p:txBody>
      </p:sp>
      <p:sp>
        <p:nvSpPr>
          <p:cNvPr id="11269" name="Slide Number Placeholder 4"/>
          <p:cNvSpPr>
            <a:spLocks noGrp="1"/>
          </p:cNvSpPr>
          <p:nvPr>
            <p:ph type="sldNum" sz="quarter" idx="11"/>
          </p:nvPr>
        </p:nvSpPr>
        <p:spPr>
          <a:noFill/>
        </p:spPr>
        <p:txBody>
          <a:bodyPr/>
          <a:lstStyle/>
          <a:p>
            <a:fld id="{9D7E4BCD-E67C-4E5E-A645-3F45275239D3}" type="slidenum">
              <a:rPr lang="en-US" smtClean="0"/>
              <a:pPr/>
              <a:t>9</a:t>
            </a:fld>
            <a:endParaRPr lang="en-US" smtClean="0"/>
          </a:p>
        </p:txBody>
      </p:sp>
      <p:sp>
        <p:nvSpPr>
          <p:cNvPr id="1127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14388</TotalTime>
  <Words>5722</Words>
  <Application>Microsoft Office PowerPoint</Application>
  <PresentationFormat>Προβολή στην οθόνη (4:3)</PresentationFormat>
  <Paragraphs>428</Paragraphs>
  <Slides>54</Slides>
  <Notes>0</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54</vt:i4>
      </vt:variant>
    </vt:vector>
  </HeadingPairs>
  <TitlesOfParts>
    <vt:vector size="60" baseType="lpstr">
      <vt:lpstr>Arial</vt:lpstr>
      <vt:lpstr>Wingdings</vt:lpstr>
      <vt:lpstr>Times New Roman</vt:lpstr>
      <vt:lpstr>Arial Black</vt:lpstr>
      <vt:lpstr>Pixel</vt:lpstr>
      <vt:lpstr>Visio</vt:lpstr>
      <vt:lpstr>  Chapter 2 – Basic Concepts </vt:lpstr>
      <vt:lpstr>Contents</vt:lpstr>
      <vt:lpstr>The path to cloud computing</vt:lpstr>
      <vt:lpstr>Parallel computing</vt:lpstr>
      <vt:lpstr>Concurrency; race conditions and deadlocks</vt:lpstr>
      <vt:lpstr>Διαφάνεια 6</vt:lpstr>
      <vt:lpstr>More challenges </vt:lpstr>
      <vt:lpstr>Parallelism</vt:lpstr>
      <vt:lpstr>Parallelism levels</vt:lpstr>
      <vt:lpstr>Parallel computer architecture </vt:lpstr>
      <vt:lpstr>Distributed systems</vt:lpstr>
      <vt:lpstr>Desirable properties of a distributed system</vt:lpstr>
      <vt:lpstr>Processes, threads, events</vt:lpstr>
      <vt:lpstr>Messages and communication channels</vt:lpstr>
      <vt:lpstr>Διαφάνεια 15</vt:lpstr>
      <vt:lpstr>Global state of a process group</vt:lpstr>
      <vt:lpstr>Διαφάνεια 17</vt:lpstr>
      <vt:lpstr>Communication protocols - coordination</vt:lpstr>
      <vt:lpstr>Διαφάνεια 19</vt:lpstr>
      <vt:lpstr>Time and time intervals</vt:lpstr>
      <vt:lpstr>Logical clocks</vt:lpstr>
      <vt:lpstr>Διαφάνεια 22</vt:lpstr>
      <vt:lpstr>Message delivery rules; causal delivery</vt:lpstr>
      <vt:lpstr>Διαφάνεια 24</vt:lpstr>
      <vt:lpstr>Διαφάνεια 25</vt:lpstr>
      <vt:lpstr>Runs and cuts</vt:lpstr>
      <vt:lpstr>Consistent and inconsistent cuts and runs</vt:lpstr>
      <vt:lpstr>Διαφάνεια 28</vt:lpstr>
      <vt:lpstr>Διαφάνεια 29</vt:lpstr>
      <vt:lpstr>The snapshot protocol of Chandy and Lamport</vt:lpstr>
      <vt:lpstr>Διαφάνεια 31</vt:lpstr>
      <vt:lpstr>Concurrency</vt:lpstr>
      <vt:lpstr>Διαφάνεια 33</vt:lpstr>
      <vt:lpstr>Atomic actions</vt:lpstr>
      <vt:lpstr>All-or-nothing atomicity</vt:lpstr>
      <vt:lpstr>Διαφάνεια 36</vt:lpstr>
      <vt:lpstr>Διαφάνεια 37</vt:lpstr>
      <vt:lpstr>Atomicity</vt:lpstr>
      <vt:lpstr>Consensus protocols</vt:lpstr>
      <vt:lpstr>Paxos</vt:lpstr>
      <vt:lpstr>The Paxos algorithm has two phases</vt:lpstr>
      <vt:lpstr>Διαφάνεια 42</vt:lpstr>
      <vt:lpstr>Διαφάνεια 43</vt:lpstr>
      <vt:lpstr>Petri Nets (PNs)</vt:lpstr>
      <vt:lpstr>Modeling concurrency with Petri Nets</vt:lpstr>
      <vt:lpstr>Διαφάνεια 46</vt:lpstr>
      <vt:lpstr>Διαφάνεια 47</vt:lpstr>
      <vt:lpstr>Διαφάνεια 48</vt:lpstr>
      <vt:lpstr>Classes of Petri Nets</vt:lpstr>
      <vt:lpstr>Classes of Petri Nets</vt:lpstr>
      <vt:lpstr>The client-server paradigm</vt:lpstr>
      <vt:lpstr>Διαφάνεια 52</vt:lpstr>
      <vt:lpstr>Διαφάνεια 53</vt:lpstr>
      <vt:lpstr>Διαφάνεια 54</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cdoulig</cp:lastModifiedBy>
  <cp:revision>426</cp:revision>
  <dcterms:created xsi:type="dcterms:W3CDTF">2004-10-07T18:29:30Z</dcterms:created>
  <dcterms:modified xsi:type="dcterms:W3CDTF">2014-02-24T09:53:14Z</dcterms:modified>
</cp:coreProperties>
</file>