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9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5"/>
    <p:restoredTop sz="94651"/>
  </p:normalViewPr>
  <p:slideViewPr>
    <p:cSldViewPr snapToGrid="0" snapToObjects="1">
      <p:cViewPr varScale="1">
        <p:scale>
          <a:sx n="113" d="100"/>
          <a:sy n="113" d="100"/>
        </p:scale>
        <p:origin x="176" y="9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5CDAF-F103-6B4E-8061-75DAE0EBC88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4E8D672-81C7-2840-B863-145E7B40C5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789B40F-683F-244C-B4F8-262AE710F635}"/>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5" name="Footer Placeholder 4">
            <a:extLst>
              <a:ext uri="{FF2B5EF4-FFF2-40B4-BE49-F238E27FC236}">
                <a16:creationId xmlns:a16="http://schemas.microsoft.com/office/drawing/2014/main" id="{2EAE3E74-72D0-E441-BD6F-32A6C33D93F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7C61FC-478E-A446-914B-EEFF260481D5}"/>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36723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07643-3BE6-CE41-9B90-DEF3AAAAECF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5B31236-502A-6A46-BF94-5CB02209D89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E6FFC75-10C6-7946-A6AD-4A1864980125}"/>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5" name="Footer Placeholder 4">
            <a:extLst>
              <a:ext uri="{FF2B5EF4-FFF2-40B4-BE49-F238E27FC236}">
                <a16:creationId xmlns:a16="http://schemas.microsoft.com/office/drawing/2014/main" id="{AA9D6A3F-AB46-BD44-8A14-CAB5887C9F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C0A5F5-2C29-E448-A6BE-F43C14BA5D5F}"/>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3910910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8B732D-64E2-D546-A4B1-87DC3C2E2DB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718597E-1704-FC49-9FF1-50F21B0F4B5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804E69F-3639-E24E-921C-F6FEA94622ED}"/>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5" name="Footer Placeholder 4">
            <a:extLst>
              <a:ext uri="{FF2B5EF4-FFF2-40B4-BE49-F238E27FC236}">
                <a16:creationId xmlns:a16="http://schemas.microsoft.com/office/drawing/2014/main" id="{EFC9E2EF-B8D6-1945-A8C3-04164910C4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96B199-2BD9-D245-8B5F-29147D262452}"/>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172661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7F13-2911-E846-BA32-C51712ADC1B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7BFDE8C-5280-AA4F-B1FC-A8C50E12A5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0BD6C2C-8224-0A4E-9FF9-EB3630EC4A24}"/>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5" name="Footer Placeholder 4">
            <a:extLst>
              <a:ext uri="{FF2B5EF4-FFF2-40B4-BE49-F238E27FC236}">
                <a16:creationId xmlns:a16="http://schemas.microsoft.com/office/drawing/2014/main" id="{FDE0B6C3-C057-404F-9ACE-3F6E383ADD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9C3CDA-812D-774A-8238-836033D9E717}"/>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48798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BE409-CFCB-0149-86B3-2628DBC2A1B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08FA1B8-403A-454F-A7FA-0150C5049D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B0DE390-FD2D-4E44-B310-70DF869E3E98}"/>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5" name="Footer Placeholder 4">
            <a:extLst>
              <a:ext uri="{FF2B5EF4-FFF2-40B4-BE49-F238E27FC236}">
                <a16:creationId xmlns:a16="http://schemas.microsoft.com/office/drawing/2014/main" id="{4A07BB3A-E0BE-EF48-8837-35B08140C02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5CEF8A-FD6D-A048-B8D2-94BC90B46F0C}"/>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519388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7BDDC-72C5-EC43-BBB5-79F3957FA69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83912C2-1F94-6E4F-B9F3-5CF22F72787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FE5A0B9-84C9-5545-935E-8A9538FDBD9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FC68729-1F98-1D4C-A260-1DEFC2E05545}"/>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6" name="Footer Placeholder 5">
            <a:extLst>
              <a:ext uri="{FF2B5EF4-FFF2-40B4-BE49-F238E27FC236}">
                <a16:creationId xmlns:a16="http://schemas.microsoft.com/office/drawing/2014/main" id="{45AEBC84-57AA-784B-9398-6BF62CF613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F2E325B-AA61-7B4E-838D-44B7451DCD10}"/>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2035303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6571B-D386-9B40-AF53-DC086C34FD9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FB7841-25BF-4C4B-9BE8-B1ACEF6A62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DC0D1A5-7E00-E742-AC62-103D081DFCA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A6CD788-AB0B-FD47-BD35-FC055E9225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1FBE659-5777-0646-BEE1-B0725A96F5E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741F12A-279B-C84D-BB25-B72ED5D42DBF}"/>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8" name="Footer Placeholder 7">
            <a:extLst>
              <a:ext uri="{FF2B5EF4-FFF2-40B4-BE49-F238E27FC236}">
                <a16:creationId xmlns:a16="http://schemas.microsoft.com/office/drawing/2014/main" id="{9B1F5B96-562E-534A-9BED-99796E1C66F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3389D0-6626-0D4B-BD06-5A3D7680A846}"/>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387640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2BB2-BC00-3942-8F9D-27CB29C83DA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897396F-5875-C94D-9679-99762610B8E0}"/>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4" name="Footer Placeholder 3">
            <a:extLst>
              <a:ext uri="{FF2B5EF4-FFF2-40B4-BE49-F238E27FC236}">
                <a16:creationId xmlns:a16="http://schemas.microsoft.com/office/drawing/2014/main" id="{A58E7EA4-4CA4-D143-B3C4-90E0807A7A6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6273E6E-7457-B14D-81F5-2F0998196806}"/>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3398212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41820B-52DF-DE48-A057-57BB2C037C3F}"/>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3" name="Footer Placeholder 2">
            <a:extLst>
              <a:ext uri="{FF2B5EF4-FFF2-40B4-BE49-F238E27FC236}">
                <a16:creationId xmlns:a16="http://schemas.microsoft.com/office/drawing/2014/main" id="{7A2BB7AD-A2CF-4347-A93D-3E5466B7503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74C3E19-7E47-BA4E-AE3A-297F4DBA920E}"/>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4101039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AF41D-7479-FA4A-A9D8-EE41105954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B966839-87CF-D240-B692-7AA68B5776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6C2EA25-3FBC-334C-84BC-A3F1BC93E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22896B-D7D2-6647-8C3E-8F73D4BECEB2}"/>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6" name="Footer Placeholder 5">
            <a:extLst>
              <a:ext uri="{FF2B5EF4-FFF2-40B4-BE49-F238E27FC236}">
                <a16:creationId xmlns:a16="http://schemas.microsoft.com/office/drawing/2014/main" id="{0C8D7C49-A52E-AD4C-B8E6-A0B70F1846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A02B539-4079-184F-A663-41F55B724464}"/>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84466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D8A4-D11D-C94A-B071-C2AEE6B6BC1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9065D07-2629-7E4A-A545-A845609B79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FF3EBC4-C72F-0247-BC42-06D4D1123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0BC24F8-E1CB-4941-893E-C34FB1F4D47C}"/>
              </a:ext>
            </a:extLst>
          </p:cNvPr>
          <p:cNvSpPr>
            <a:spLocks noGrp="1"/>
          </p:cNvSpPr>
          <p:nvPr>
            <p:ph type="dt" sz="half" idx="10"/>
          </p:nvPr>
        </p:nvSpPr>
        <p:spPr/>
        <p:txBody>
          <a:bodyPr/>
          <a:lstStyle/>
          <a:p>
            <a:fld id="{D30252F3-F43F-3C4A-B638-D056C0393CF8}" type="datetimeFigureOut">
              <a:rPr lang="en-US" smtClean="0"/>
              <a:t>1/21/20</a:t>
            </a:fld>
            <a:endParaRPr lang="en-US" dirty="0"/>
          </a:p>
        </p:txBody>
      </p:sp>
      <p:sp>
        <p:nvSpPr>
          <p:cNvPr id="6" name="Footer Placeholder 5">
            <a:extLst>
              <a:ext uri="{FF2B5EF4-FFF2-40B4-BE49-F238E27FC236}">
                <a16:creationId xmlns:a16="http://schemas.microsoft.com/office/drawing/2014/main" id="{8C889320-4958-3046-9048-2918A33FEE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7DDAFD7-A715-0341-948D-B3E6F7029704}"/>
              </a:ext>
            </a:extLst>
          </p:cNvPr>
          <p:cNvSpPr>
            <a:spLocks noGrp="1"/>
          </p:cNvSpPr>
          <p:nvPr>
            <p:ph type="sldNum" sz="quarter" idx="12"/>
          </p:nvPr>
        </p:nvSpPr>
        <p:spPr/>
        <p:txBody>
          <a:bodyPr/>
          <a:lstStyle/>
          <a:p>
            <a:fld id="{F1480876-6232-1341-B829-E122F98474AB}" type="slidenum">
              <a:rPr lang="en-US" smtClean="0"/>
              <a:t>‹#›</a:t>
            </a:fld>
            <a:endParaRPr lang="en-US" dirty="0"/>
          </a:p>
        </p:txBody>
      </p:sp>
    </p:spTree>
    <p:extLst>
      <p:ext uri="{BB962C8B-B14F-4D97-AF65-F5344CB8AC3E}">
        <p14:creationId xmlns:p14="http://schemas.microsoft.com/office/powerpoint/2010/main" val="26254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CD42A7-D09A-764A-934B-BB606BC11C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BABB004-76DF-ED4C-B3D3-48FFCEE9C5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A094927-2AE8-204F-A85F-F9B06B7AFE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252F3-F43F-3C4A-B638-D056C0393CF8}" type="datetimeFigureOut">
              <a:rPr lang="en-US" smtClean="0"/>
              <a:t>1/21/20</a:t>
            </a:fld>
            <a:endParaRPr lang="en-US" dirty="0"/>
          </a:p>
        </p:txBody>
      </p:sp>
      <p:sp>
        <p:nvSpPr>
          <p:cNvPr id="5" name="Footer Placeholder 4">
            <a:extLst>
              <a:ext uri="{FF2B5EF4-FFF2-40B4-BE49-F238E27FC236}">
                <a16:creationId xmlns:a16="http://schemas.microsoft.com/office/drawing/2014/main" id="{32FAC0B3-EAE3-4D4A-B980-736D98D6CD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7FF5321-3BFF-774D-9432-95D018C76E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80876-6232-1341-B829-E122F98474AB}" type="slidenum">
              <a:rPr lang="en-US" smtClean="0"/>
              <a:t>‹#›</a:t>
            </a:fld>
            <a:endParaRPr lang="en-US" dirty="0"/>
          </a:p>
        </p:txBody>
      </p:sp>
    </p:spTree>
    <p:extLst>
      <p:ext uri="{BB962C8B-B14F-4D97-AF65-F5344CB8AC3E}">
        <p14:creationId xmlns:p14="http://schemas.microsoft.com/office/powerpoint/2010/main" val="4175587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2DB1E-80C8-CF42-BC2B-4BC89EE00146}"/>
              </a:ext>
            </a:extLst>
          </p:cNvPr>
          <p:cNvSpPr>
            <a:spLocks noGrp="1"/>
          </p:cNvSpPr>
          <p:nvPr>
            <p:ph type="ctrTitle"/>
          </p:nvPr>
        </p:nvSpPr>
        <p:spPr/>
        <p:txBody>
          <a:bodyPr/>
          <a:lstStyle/>
          <a:p>
            <a:r>
              <a:rPr lang="en-US" dirty="0"/>
              <a:t>Thread Synchronization</a:t>
            </a:r>
          </a:p>
        </p:txBody>
      </p:sp>
      <p:sp>
        <p:nvSpPr>
          <p:cNvPr id="3" name="Subtitle 2">
            <a:extLst>
              <a:ext uri="{FF2B5EF4-FFF2-40B4-BE49-F238E27FC236}">
                <a16:creationId xmlns:a16="http://schemas.microsoft.com/office/drawing/2014/main" id="{8A4D202A-6105-6B48-A8B7-39257577948E}"/>
              </a:ext>
            </a:extLst>
          </p:cNvPr>
          <p:cNvSpPr>
            <a:spLocks noGrp="1"/>
          </p:cNvSpPr>
          <p:nvPr>
            <p:ph type="subTitle" idx="1"/>
          </p:nvPr>
        </p:nvSpPr>
        <p:spPr/>
        <p:txBody>
          <a:bodyPr/>
          <a:lstStyle/>
          <a:p>
            <a:r>
              <a:rPr lang="en-US" dirty="0"/>
              <a:t>Dionisios Sotiropoulos</a:t>
            </a:r>
          </a:p>
          <a:p>
            <a:r>
              <a:rPr lang="en-US" dirty="0"/>
              <a:t>University of Piraeus</a:t>
            </a:r>
          </a:p>
          <a:p>
            <a:r>
              <a:rPr lang="en-US" dirty="0"/>
              <a:t>Assistant Professor</a:t>
            </a:r>
          </a:p>
        </p:txBody>
      </p:sp>
    </p:spTree>
    <p:extLst>
      <p:ext uri="{BB962C8B-B14F-4D97-AF65-F5344CB8AC3E}">
        <p14:creationId xmlns:p14="http://schemas.microsoft.com/office/powerpoint/2010/main" val="1525618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CE52-ABF6-C84B-B9E1-32A55F642DAE}"/>
              </a:ext>
            </a:extLst>
          </p:cNvPr>
          <p:cNvSpPr>
            <a:spLocks noGrp="1"/>
          </p:cNvSpPr>
          <p:nvPr>
            <p:ph type="title"/>
          </p:nvPr>
        </p:nvSpPr>
        <p:spPr/>
        <p:txBody>
          <a:bodyPr/>
          <a:lstStyle/>
          <a:p>
            <a:r>
              <a:rPr lang="en-US" b="1" dirty="0"/>
              <a:t>Naïve Approach to the Dining Philosophers Problem (</a:t>
            </a:r>
            <a:r>
              <a:rPr lang="el-GR" b="1" dirty="0"/>
              <a:t>3</a:t>
            </a:r>
            <a:r>
              <a:rPr lang="en-US" b="1" dirty="0"/>
              <a:t> / </a:t>
            </a:r>
            <a:r>
              <a:rPr lang="el-GR" b="1" dirty="0"/>
              <a:t>4</a:t>
            </a:r>
            <a:r>
              <a:rPr lang="en-US" b="1" dirty="0"/>
              <a:t>)</a:t>
            </a:r>
          </a:p>
        </p:txBody>
      </p:sp>
      <p:sp>
        <p:nvSpPr>
          <p:cNvPr id="3" name="Content Placeholder 2">
            <a:extLst>
              <a:ext uri="{FF2B5EF4-FFF2-40B4-BE49-F238E27FC236}">
                <a16:creationId xmlns:a16="http://schemas.microsoft.com/office/drawing/2014/main" id="{C9488F90-1FB9-A344-B4DF-72674C9E8128}"/>
              </a:ext>
            </a:extLst>
          </p:cNvPr>
          <p:cNvSpPr>
            <a:spLocks noGrp="1"/>
          </p:cNvSpPr>
          <p:nvPr>
            <p:ph idx="1"/>
          </p:nvPr>
        </p:nvSpPr>
        <p:spPr/>
        <p:txBody>
          <a:bodyPr>
            <a:normAutofit/>
          </a:bodyPr>
          <a:lstStyle/>
          <a:p>
            <a:pPr algn="just"/>
            <a:r>
              <a:rPr lang="en-US" dirty="0"/>
              <a:t>﻿Now, after this step, each philosopher will be holding a fork with their left hand, and no forks will be left on the table. </a:t>
            </a:r>
            <a:endParaRPr lang="el-GR" dirty="0"/>
          </a:p>
          <a:p>
            <a:pPr algn="just"/>
            <a:r>
              <a:rPr lang="en-US" dirty="0"/>
              <a:t>Since no philosopher has both forks in their hands, they cannot proceed to eat their food. </a:t>
            </a:r>
            <a:endParaRPr lang="el-GR" dirty="0"/>
          </a:p>
          <a:p>
            <a:pPr algn="just"/>
            <a:r>
              <a:rPr lang="en-US" dirty="0"/>
              <a:t>Furthermore, the set of instructions that they were given specifies that only after a philosopher has eaten a specific amount of food can they put their forks down on the table.</a:t>
            </a:r>
            <a:endParaRPr lang="el-GR" dirty="0"/>
          </a:p>
          <a:p>
            <a:pPr algn="just"/>
            <a:r>
              <a:rPr lang="en-US" dirty="0"/>
              <a:t>﻿</a:t>
            </a:r>
            <a:r>
              <a:rPr lang="en-US" dirty="0">
                <a:solidFill>
                  <a:srgbClr val="FF0000"/>
                </a:solidFill>
              </a:rPr>
              <a:t>This means that as long as a philosopher has not eaten, they will not release any fork that they are holding.</a:t>
            </a:r>
          </a:p>
        </p:txBody>
      </p:sp>
    </p:spTree>
    <p:extLst>
      <p:ext uri="{BB962C8B-B14F-4D97-AF65-F5344CB8AC3E}">
        <p14:creationId xmlns:p14="http://schemas.microsoft.com/office/powerpoint/2010/main" val="4239409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CE52-ABF6-C84B-B9E1-32A55F642DAE}"/>
              </a:ext>
            </a:extLst>
          </p:cNvPr>
          <p:cNvSpPr>
            <a:spLocks noGrp="1"/>
          </p:cNvSpPr>
          <p:nvPr>
            <p:ph type="title"/>
          </p:nvPr>
        </p:nvSpPr>
        <p:spPr/>
        <p:txBody>
          <a:bodyPr/>
          <a:lstStyle/>
          <a:p>
            <a:r>
              <a:rPr lang="en-US" b="1" dirty="0"/>
              <a:t>Naïve Approach to the Dining Philosophers Problem (</a:t>
            </a:r>
            <a:r>
              <a:rPr lang="el-GR" b="1" dirty="0"/>
              <a:t>4</a:t>
            </a:r>
            <a:r>
              <a:rPr lang="en-US" b="1" dirty="0"/>
              <a:t> / </a:t>
            </a:r>
            <a:r>
              <a:rPr lang="el-GR" b="1" dirty="0"/>
              <a:t>4</a:t>
            </a:r>
            <a:r>
              <a:rPr lang="en-US" b="1" dirty="0"/>
              <a:t>)</a:t>
            </a:r>
          </a:p>
        </p:txBody>
      </p:sp>
      <p:sp>
        <p:nvSpPr>
          <p:cNvPr id="3" name="Content Placeholder 2">
            <a:extLst>
              <a:ext uri="{FF2B5EF4-FFF2-40B4-BE49-F238E27FC236}">
                <a16:creationId xmlns:a16="http://schemas.microsoft.com/office/drawing/2014/main" id="{C9488F90-1FB9-A344-B4DF-72674C9E8128}"/>
              </a:ext>
            </a:extLst>
          </p:cNvPr>
          <p:cNvSpPr>
            <a:spLocks noGrp="1"/>
          </p:cNvSpPr>
          <p:nvPr>
            <p:ph idx="1"/>
          </p:nvPr>
        </p:nvSpPr>
        <p:spPr/>
        <p:txBody>
          <a:bodyPr>
            <a:normAutofit/>
          </a:bodyPr>
          <a:lstStyle/>
          <a:p>
            <a:pPr algn="just"/>
            <a:r>
              <a:rPr lang="en-US" dirty="0"/>
              <a:t>﻿So, as each philosopher is holding only one fork with their left hand, they cannot proceed to eat or put down the fork they are holding.</a:t>
            </a:r>
            <a:endParaRPr lang="el-GR" dirty="0"/>
          </a:p>
          <a:p>
            <a:pPr algn="just"/>
            <a:r>
              <a:rPr lang="en-US" dirty="0"/>
              <a:t> The only time a philosopher gets to eat their food is when their neighboring philosopher puts their fork down, which is only possible if they can eat their own food</a:t>
            </a:r>
            <a:r>
              <a:rPr lang="el-GR" dirty="0"/>
              <a:t>.</a:t>
            </a:r>
            <a:r>
              <a:rPr lang="en-US" dirty="0"/>
              <a:t> </a:t>
            </a:r>
            <a:endParaRPr lang="el-GR" dirty="0"/>
          </a:p>
          <a:p>
            <a:pPr algn="just"/>
            <a:r>
              <a:rPr lang="el-GR" dirty="0"/>
              <a:t>Τ</a:t>
            </a:r>
            <a:r>
              <a:rPr lang="en-US" dirty="0"/>
              <a:t>his creates a </a:t>
            </a:r>
            <a:r>
              <a:rPr lang="en-US" dirty="0">
                <a:solidFill>
                  <a:srgbClr val="FF0000"/>
                </a:solidFill>
              </a:rPr>
              <a:t>never-ending circle of conditions that can never be satisfied</a:t>
            </a:r>
            <a:r>
              <a:rPr lang="en-US" dirty="0"/>
              <a:t>. </a:t>
            </a:r>
            <a:endParaRPr lang="el-GR" dirty="0"/>
          </a:p>
          <a:p>
            <a:pPr algn="just"/>
            <a:r>
              <a:rPr lang="en-US" dirty="0">
                <a:solidFill>
                  <a:srgbClr val="FF0000"/>
                </a:solidFill>
              </a:rPr>
              <a:t>This situation is, in essence, the nature of a deadlock, in which all of the elements of a system are stuck in place, and no progress can be made</a:t>
            </a:r>
            <a:r>
              <a:rPr lang="en-US" dirty="0"/>
              <a:t>.</a:t>
            </a:r>
          </a:p>
        </p:txBody>
      </p:sp>
    </p:spTree>
    <p:extLst>
      <p:ext uri="{BB962C8B-B14F-4D97-AF65-F5344CB8AC3E}">
        <p14:creationId xmlns:p14="http://schemas.microsoft.com/office/powerpoint/2010/main" val="193526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3F206-9C27-7542-B733-A798A19E48A0}"/>
              </a:ext>
            </a:extLst>
          </p:cNvPr>
          <p:cNvSpPr>
            <a:spLocks noGrp="1"/>
          </p:cNvSpPr>
          <p:nvPr>
            <p:ph type="title"/>
          </p:nvPr>
        </p:nvSpPr>
        <p:spPr/>
        <p:txBody>
          <a:bodyPr/>
          <a:lstStyle/>
          <a:p>
            <a:r>
              <a:rPr lang="en-US" b="1" dirty="0"/>
              <a:t>Deadlock in a Concurrent System (1 / 2)</a:t>
            </a:r>
            <a:endParaRPr lang="en-GR" b="1"/>
          </a:p>
        </p:txBody>
      </p:sp>
      <p:sp>
        <p:nvSpPr>
          <p:cNvPr id="3" name="Content Placeholder 2">
            <a:extLst>
              <a:ext uri="{FF2B5EF4-FFF2-40B4-BE49-F238E27FC236}">
                <a16:creationId xmlns:a16="http://schemas.microsoft.com/office/drawing/2014/main" id="{CB68D3F0-9E33-FA42-B577-33B23E3AF379}"/>
              </a:ext>
            </a:extLst>
          </p:cNvPr>
          <p:cNvSpPr>
            <a:spLocks noGrp="1"/>
          </p:cNvSpPr>
          <p:nvPr>
            <p:ph idx="1"/>
          </p:nvPr>
        </p:nvSpPr>
        <p:spPr/>
        <p:txBody>
          <a:bodyPr>
            <a:normAutofit fontScale="92500" lnSpcReduction="10000"/>
          </a:bodyPr>
          <a:lstStyle/>
          <a:p>
            <a:pPr algn="just"/>
            <a:r>
              <a:rPr lang="en-GB" dirty="0"/>
              <a:t>﻿With the example of the Dining Philosophers problem in mind, let us consider the formal concept of deadlock, and the relevant theories around it.</a:t>
            </a:r>
          </a:p>
          <a:p>
            <a:pPr algn="just"/>
            <a:r>
              <a:rPr lang="en-GB" dirty="0"/>
              <a:t>﻿Given a concurrent program with multiple threads or processes, the execution flow enters a situation of deadlock </a:t>
            </a:r>
            <a:r>
              <a:rPr lang="en-GB" dirty="0">
                <a:solidFill>
                  <a:srgbClr val="FF0000"/>
                </a:solidFill>
              </a:rPr>
              <a:t>if a process (or thread) is waiting on a resource that is being held and utilized by another process, which is, in turn, waiting for another resource that is held by a different process.</a:t>
            </a:r>
          </a:p>
          <a:p>
            <a:pPr algn="just"/>
            <a:r>
              <a:rPr lang="en-GB" dirty="0"/>
              <a:t>﻿In other words, processes cannot proceed with their execution instructions while waiting for resources that can only be released after the execution is completed.</a:t>
            </a:r>
          </a:p>
          <a:p>
            <a:pPr algn="just"/>
            <a:r>
              <a:rPr lang="en-GB" dirty="0"/>
              <a:t>Therefore, these processes are unable to change their execution states.</a:t>
            </a:r>
          </a:p>
        </p:txBody>
      </p:sp>
    </p:spTree>
    <p:extLst>
      <p:ext uri="{BB962C8B-B14F-4D97-AF65-F5344CB8AC3E}">
        <p14:creationId xmlns:p14="http://schemas.microsoft.com/office/powerpoint/2010/main" val="4209290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3F206-9C27-7542-B733-A798A19E48A0}"/>
              </a:ext>
            </a:extLst>
          </p:cNvPr>
          <p:cNvSpPr>
            <a:spLocks noGrp="1"/>
          </p:cNvSpPr>
          <p:nvPr>
            <p:ph type="title"/>
          </p:nvPr>
        </p:nvSpPr>
        <p:spPr/>
        <p:txBody>
          <a:bodyPr/>
          <a:lstStyle/>
          <a:p>
            <a:r>
              <a:rPr lang="en-US" b="1" dirty="0"/>
              <a:t>Deadlock in a Concurrent System (2 / 2)</a:t>
            </a:r>
            <a:endParaRPr lang="en-GR" b="1" dirty="0"/>
          </a:p>
        </p:txBody>
      </p:sp>
      <p:sp>
        <p:nvSpPr>
          <p:cNvPr id="3" name="Content Placeholder 2">
            <a:extLst>
              <a:ext uri="{FF2B5EF4-FFF2-40B4-BE49-F238E27FC236}">
                <a16:creationId xmlns:a16="http://schemas.microsoft.com/office/drawing/2014/main" id="{CB68D3F0-9E33-FA42-B577-33B23E3AF379}"/>
              </a:ext>
            </a:extLst>
          </p:cNvPr>
          <p:cNvSpPr>
            <a:spLocks noGrp="1"/>
          </p:cNvSpPr>
          <p:nvPr>
            <p:ph idx="1"/>
          </p:nvPr>
        </p:nvSpPr>
        <p:spPr/>
        <p:txBody>
          <a:bodyPr>
            <a:normAutofit/>
          </a:bodyPr>
          <a:lstStyle/>
          <a:p>
            <a:pPr algn="just"/>
            <a:r>
              <a:rPr lang="en-GB" dirty="0"/>
              <a:t>﻿Deadlock may also be defined by the conditions that a concurrent program needs to have at the same time in order for deadlock to occur.</a:t>
            </a:r>
          </a:p>
          <a:p>
            <a:pPr algn="just"/>
            <a:r>
              <a:rPr lang="en-GB" dirty="0"/>
              <a:t>These conditions were first proposed by the computer scientist </a:t>
            </a:r>
            <a:r>
              <a:rPr lang="en-GB" dirty="0">
                <a:solidFill>
                  <a:srgbClr val="FF0000"/>
                </a:solidFill>
              </a:rPr>
              <a:t>Edward G. Coffman, Jr.</a:t>
            </a:r>
            <a:r>
              <a:rPr lang="en-GB" dirty="0"/>
              <a:t>, and are therefore known as the </a:t>
            </a:r>
            <a:r>
              <a:rPr lang="en-GB" b="1" dirty="0"/>
              <a:t>Coffman conditions</a:t>
            </a:r>
            <a:r>
              <a:rPr lang="en-GB" dirty="0"/>
              <a:t>.</a:t>
            </a:r>
          </a:p>
        </p:txBody>
      </p:sp>
    </p:spTree>
    <p:extLst>
      <p:ext uri="{BB962C8B-B14F-4D97-AF65-F5344CB8AC3E}">
        <p14:creationId xmlns:p14="http://schemas.microsoft.com/office/powerpoint/2010/main" val="2841834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245C-37F4-5A4D-9A30-62136A57B7A4}"/>
              </a:ext>
            </a:extLst>
          </p:cNvPr>
          <p:cNvSpPr>
            <a:spLocks noGrp="1"/>
          </p:cNvSpPr>
          <p:nvPr>
            <p:ph type="title"/>
          </p:nvPr>
        </p:nvSpPr>
        <p:spPr/>
        <p:txBody>
          <a:bodyPr/>
          <a:lstStyle/>
          <a:p>
            <a:r>
              <a:rPr lang="en-GR" b="1" dirty="0"/>
              <a:t>Coffman Conditions (1 / 2)</a:t>
            </a:r>
          </a:p>
        </p:txBody>
      </p:sp>
      <p:sp>
        <p:nvSpPr>
          <p:cNvPr id="3" name="Content Placeholder 2">
            <a:extLst>
              <a:ext uri="{FF2B5EF4-FFF2-40B4-BE49-F238E27FC236}">
                <a16:creationId xmlns:a16="http://schemas.microsoft.com/office/drawing/2014/main" id="{5A593EF6-B37B-304F-A492-E2608DE7EF97}"/>
              </a:ext>
            </a:extLst>
          </p:cNvPr>
          <p:cNvSpPr>
            <a:spLocks noGrp="1"/>
          </p:cNvSpPr>
          <p:nvPr>
            <p:ph idx="1"/>
          </p:nvPr>
        </p:nvSpPr>
        <p:spPr/>
        <p:txBody>
          <a:bodyPr>
            <a:normAutofit lnSpcReduction="10000"/>
          </a:bodyPr>
          <a:lstStyle/>
          <a:p>
            <a:pPr marL="571500" indent="-571500" algn="just">
              <a:buFont typeface="+mj-lt"/>
              <a:buAutoNum type="arabicPeriod"/>
            </a:pPr>
            <a:r>
              <a:rPr lang="en-GB" dirty="0"/>
              <a:t>At least one resource has to be in a </a:t>
            </a:r>
            <a:r>
              <a:rPr lang="en-GB" dirty="0">
                <a:solidFill>
                  <a:srgbClr val="FF0000"/>
                </a:solidFill>
              </a:rPr>
              <a:t>non-shareable state</a:t>
            </a:r>
            <a:r>
              <a:rPr lang="en-GB" dirty="0"/>
              <a:t>. </a:t>
            </a:r>
          </a:p>
          <a:p>
            <a:pPr marL="1028700" lvl="1" indent="-571500" algn="just">
              <a:buFont typeface="+mj-lt"/>
              <a:buAutoNum type="romanLcPeriod"/>
            </a:pPr>
            <a:r>
              <a:rPr lang="en-GB" dirty="0"/>
              <a:t>This means that the resource is being held by an individual process (or thread), and cannot be accessed by others.</a:t>
            </a:r>
          </a:p>
          <a:p>
            <a:pPr marL="1028700" lvl="1" indent="-571500" algn="just">
              <a:buFont typeface="+mj-lt"/>
              <a:buAutoNum type="romanLcPeriod"/>
            </a:pPr>
            <a:r>
              <a:rPr lang="en-GB" dirty="0"/>
              <a:t>The resource can only be accessed and held </a:t>
            </a:r>
            <a:r>
              <a:rPr lang="en-GB" dirty="0">
                <a:solidFill>
                  <a:srgbClr val="FF0000"/>
                </a:solidFill>
              </a:rPr>
              <a:t>by a single process (or thread) at any given time</a:t>
            </a:r>
            <a:r>
              <a:rPr lang="en-GB" dirty="0"/>
              <a:t>. This condition is also known as </a:t>
            </a:r>
            <a:r>
              <a:rPr lang="en-GB" b="1" dirty="0"/>
              <a:t>mutual exclusion</a:t>
            </a:r>
            <a:r>
              <a:rPr lang="en-GB" dirty="0"/>
              <a:t>.</a:t>
            </a:r>
          </a:p>
          <a:p>
            <a:pPr marL="571500" indent="-571500" algn="just">
              <a:buFont typeface="+mj-lt"/>
              <a:buAutoNum type="arabicPeriod"/>
            </a:pPr>
            <a:r>
              <a:rPr lang="en-GB" dirty="0"/>
              <a:t>There exists one process (or thread) that is simultaneously accessing a resource and waiting for another held by other processes (or threads).</a:t>
            </a:r>
          </a:p>
          <a:p>
            <a:pPr marL="1028700" lvl="1" indent="-571500" algn="just">
              <a:buFont typeface="+mj-lt"/>
              <a:buAutoNum type="romanLcPeriod"/>
            </a:pPr>
            <a:r>
              <a:rPr lang="en-GB" dirty="0"/>
              <a:t>This process (or thread) </a:t>
            </a:r>
            <a:r>
              <a:rPr lang="en-GB" dirty="0">
                <a:solidFill>
                  <a:srgbClr val="FF0000"/>
                </a:solidFill>
              </a:rPr>
              <a:t>needs access to two resources in order to execute its instructions, one of which it is already holding, the other of which it is waiting for from other processes (or threads)</a:t>
            </a:r>
            <a:r>
              <a:rPr lang="en-GB" dirty="0"/>
              <a:t>. </a:t>
            </a:r>
          </a:p>
          <a:p>
            <a:pPr marL="1028700" lvl="1" indent="-571500" algn="just">
              <a:buFont typeface="+mj-lt"/>
              <a:buAutoNum type="romanLcPeriod"/>
            </a:pPr>
            <a:r>
              <a:rPr lang="en-GB" dirty="0"/>
              <a:t>This condition is called </a:t>
            </a:r>
            <a:r>
              <a:rPr lang="en-GB" b="1" dirty="0"/>
              <a:t>hold and wait</a:t>
            </a:r>
            <a:r>
              <a:rPr lang="en-GB" dirty="0"/>
              <a:t>.</a:t>
            </a:r>
          </a:p>
        </p:txBody>
      </p:sp>
    </p:spTree>
    <p:extLst>
      <p:ext uri="{BB962C8B-B14F-4D97-AF65-F5344CB8AC3E}">
        <p14:creationId xmlns:p14="http://schemas.microsoft.com/office/powerpoint/2010/main" val="1704262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245C-37F4-5A4D-9A30-62136A57B7A4}"/>
              </a:ext>
            </a:extLst>
          </p:cNvPr>
          <p:cNvSpPr>
            <a:spLocks noGrp="1"/>
          </p:cNvSpPr>
          <p:nvPr>
            <p:ph type="title"/>
          </p:nvPr>
        </p:nvSpPr>
        <p:spPr/>
        <p:txBody>
          <a:bodyPr/>
          <a:lstStyle/>
          <a:p>
            <a:r>
              <a:rPr lang="en-GR" b="1"/>
              <a:t>Coffman Conditions (2 / 2)</a:t>
            </a:r>
          </a:p>
        </p:txBody>
      </p:sp>
      <p:sp>
        <p:nvSpPr>
          <p:cNvPr id="3" name="Content Placeholder 2">
            <a:extLst>
              <a:ext uri="{FF2B5EF4-FFF2-40B4-BE49-F238E27FC236}">
                <a16:creationId xmlns:a16="http://schemas.microsoft.com/office/drawing/2014/main" id="{5A593EF6-B37B-304F-A492-E2608DE7EF97}"/>
              </a:ext>
            </a:extLst>
          </p:cNvPr>
          <p:cNvSpPr>
            <a:spLocks noGrp="1"/>
          </p:cNvSpPr>
          <p:nvPr>
            <p:ph idx="1"/>
          </p:nvPr>
        </p:nvSpPr>
        <p:spPr/>
        <p:txBody>
          <a:bodyPr>
            <a:normAutofit lnSpcReduction="10000"/>
          </a:bodyPr>
          <a:lstStyle/>
          <a:p>
            <a:pPr marL="571500" indent="-571500" algn="just">
              <a:buFont typeface="+mj-lt"/>
              <a:buAutoNum type="arabicPeriod" startAt="3"/>
            </a:pPr>
            <a:r>
              <a:rPr lang="en-GB" dirty="0"/>
              <a:t>﻿Resources can only be released by a process (or a thread) holding them if there are specific instructions for the process (or thread) to do so. </a:t>
            </a:r>
          </a:p>
          <a:p>
            <a:pPr marL="1028700" lvl="1" indent="-571500" algn="just">
              <a:buFont typeface="+mj-lt"/>
              <a:buAutoNum type="romanLcPeriod"/>
            </a:pPr>
            <a:r>
              <a:rPr lang="en-GB" dirty="0"/>
              <a:t>Thus, </a:t>
            </a:r>
            <a:r>
              <a:rPr lang="en-GB" dirty="0">
                <a:solidFill>
                  <a:srgbClr val="FF0000"/>
                </a:solidFill>
              </a:rPr>
              <a:t>unless the process (or thread) voluntarily and actively releases the resource, that resource remains in a non-shareable state</a:t>
            </a:r>
            <a:r>
              <a:rPr lang="en-GB" dirty="0"/>
              <a:t>. </a:t>
            </a:r>
          </a:p>
          <a:p>
            <a:pPr marL="1028700" lvl="1" indent="-571500" algn="just">
              <a:buFont typeface="+mj-lt"/>
              <a:buAutoNum type="romanLcPeriod"/>
            </a:pPr>
            <a:r>
              <a:rPr lang="en-GB" dirty="0"/>
              <a:t>This is the no </a:t>
            </a:r>
            <a:r>
              <a:rPr lang="en-GB" b="1" dirty="0"/>
              <a:t>pre-emption condition</a:t>
            </a:r>
            <a:r>
              <a:rPr lang="en-GB" dirty="0"/>
              <a:t>.</a:t>
            </a:r>
          </a:p>
          <a:p>
            <a:pPr marL="571500" indent="-571500" algn="just">
              <a:buFont typeface="+mj-lt"/>
              <a:buAutoNum type="arabicPeriod" startAt="3"/>
            </a:pPr>
            <a:r>
              <a:rPr lang="en-GB" dirty="0"/>
              <a:t>﻿The final condition is called </a:t>
            </a:r>
            <a:r>
              <a:rPr lang="en-GB" b="1" dirty="0"/>
              <a:t>circular wait</a:t>
            </a:r>
            <a:r>
              <a:rPr lang="en-GB" dirty="0"/>
              <a:t>. </a:t>
            </a:r>
            <a:r>
              <a:rPr lang="en-GB" dirty="0">
                <a:solidFill>
                  <a:srgbClr val="FF0000"/>
                </a:solidFill>
              </a:rPr>
              <a:t>This condition specifies that there exists a set of processes (or threads) such that the first process (or thread) in the set is in a waiting state for a resource to be released by the second process (or thread), which, in turn, needs to be waiting for the third process (or thread); finally, the last process (or thread) in the set is waiting for the first one.</a:t>
            </a:r>
          </a:p>
          <a:p>
            <a:pPr marL="0" indent="0" algn="just">
              <a:buNone/>
            </a:pPr>
            <a:endParaRPr lang="en-GB" dirty="0"/>
          </a:p>
        </p:txBody>
      </p:sp>
    </p:spTree>
    <p:extLst>
      <p:ext uri="{BB962C8B-B14F-4D97-AF65-F5344CB8AC3E}">
        <p14:creationId xmlns:p14="http://schemas.microsoft.com/office/powerpoint/2010/main" val="1174078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AAF02-005C-DB40-8062-BFEB7DFAF023}"/>
              </a:ext>
            </a:extLst>
          </p:cNvPr>
          <p:cNvSpPr>
            <a:spLocks noGrp="1"/>
          </p:cNvSpPr>
          <p:nvPr>
            <p:ph type="title"/>
          </p:nvPr>
        </p:nvSpPr>
        <p:spPr/>
        <p:txBody>
          <a:bodyPr/>
          <a:lstStyle/>
          <a:p>
            <a:r>
              <a:rPr lang="en-GR" b="1"/>
              <a:t>Circular Wait Condition (1 / 2)</a:t>
            </a:r>
          </a:p>
        </p:txBody>
      </p:sp>
      <p:sp>
        <p:nvSpPr>
          <p:cNvPr id="3" name="Content Placeholder 2">
            <a:extLst>
              <a:ext uri="{FF2B5EF4-FFF2-40B4-BE49-F238E27FC236}">
                <a16:creationId xmlns:a16="http://schemas.microsoft.com/office/drawing/2014/main" id="{C2A8FFD2-1F17-DF44-B5B6-5D765B688DAE}"/>
              </a:ext>
            </a:extLst>
          </p:cNvPr>
          <p:cNvSpPr>
            <a:spLocks noGrp="1"/>
          </p:cNvSpPr>
          <p:nvPr>
            <p:ph idx="1"/>
          </p:nvPr>
        </p:nvSpPr>
        <p:spPr>
          <a:xfrm>
            <a:off x="838200" y="1825625"/>
            <a:ext cx="5660254" cy="4351338"/>
          </a:xfrm>
        </p:spPr>
        <p:txBody>
          <a:bodyPr>
            <a:normAutofit/>
          </a:bodyPr>
          <a:lstStyle/>
          <a:p>
            <a:pPr algn="just"/>
            <a:r>
              <a:rPr lang="en-GB" dirty="0"/>
              <a:t>﻿﻿Consider a concurrent program in which there are two different processes (</a:t>
            </a:r>
            <a:r>
              <a:rPr lang="en-GB" dirty="0">
                <a:solidFill>
                  <a:srgbClr val="FF0000"/>
                </a:solidFill>
              </a:rPr>
              <a:t>process A and process B</a:t>
            </a:r>
            <a:r>
              <a:rPr lang="en-GB" dirty="0"/>
              <a:t>), and two different resources (</a:t>
            </a:r>
            <a:r>
              <a:rPr lang="en-GB" dirty="0">
                <a:solidFill>
                  <a:srgbClr val="FF0000"/>
                </a:solidFill>
              </a:rPr>
              <a:t>resource R1 and resource R2</a:t>
            </a:r>
            <a:r>
              <a:rPr lang="en-GB" dirty="0"/>
              <a:t>).</a:t>
            </a:r>
          </a:p>
          <a:p>
            <a:pPr algn="just"/>
            <a:r>
              <a:rPr lang="en-GB" dirty="0"/>
              <a:t>﻿Neither of the resources can be shared across separate processes, and each process needs to access both resources to execute its instructions.</a:t>
            </a:r>
          </a:p>
        </p:txBody>
      </p:sp>
      <p:sp>
        <p:nvSpPr>
          <p:cNvPr id="6" name="Oval 5">
            <a:extLst>
              <a:ext uri="{FF2B5EF4-FFF2-40B4-BE49-F238E27FC236}">
                <a16:creationId xmlns:a16="http://schemas.microsoft.com/office/drawing/2014/main" id="{60284827-5592-DC4F-89F0-3572CF40194C}"/>
              </a:ext>
            </a:extLst>
          </p:cNvPr>
          <p:cNvSpPr/>
          <p:nvPr/>
        </p:nvSpPr>
        <p:spPr>
          <a:xfrm>
            <a:off x="10710333" y="3522134"/>
            <a:ext cx="1286933" cy="1264355"/>
          </a:xfrm>
          <a:prstGeom prst="ellipse">
            <a:avLst/>
          </a:prstGeom>
          <a:solidFill>
            <a:schemeClr val="tx2">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a:solidFill>
                  <a:schemeClr val="tx1"/>
                </a:solidFill>
              </a:rPr>
              <a:t>R2</a:t>
            </a:r>
          </a:p>
        </p:txBody>
      </p:sp>
      <p:grpSp>
        <p:nvGrpSpPr>
          <p:cNvPr id="19" name="Group 18">
            <a:extLst>
              <a:ext uri="{FF2B5EF4-FFF2-40B4-BE49-F238E27FC236}">
                <a16:creationId xmlns:a16="http://schemas.microsoft.com/office/drawing/2014/main" id="{89FBCFA8-6D91-D844-B383-818354740E11}"/>
              </a:ext>
            </a:extLst>
          </p:cNvPr>
          <p:cNvGrpSpPr/>
          <p:nvPr/>
        </p:nvGrpSpPr>
        <p:grpSpPr>
          <a:xfrm>
            <a:off x="6922911" y="1825625"/>
            <a:ext cx="4487334" cy="4351338"/>
            <a:chOff x="6866466" y="1825625"/>
            <a:chExt cx="4487334" cy="4351338"/>
          </a:xfrm>
        </p:grpSpPr>
        <p:sp>
          <p:nvSpPr>
            <p:cNvPr id="5" name="Process 4">
              <a:extLst>
                <a:ext uri="{FF2B5EF4-FFF2-40B4-BE49-F238E27FC236}">
                  <a16:creationId xmlns:a16="http://schemas.microsoft.com/office/drawing/2014/main" id="{0D67709F-5F11-6B47-B807-9DB5F5B78B7C}"/>
                </a:ext>
              </a:extLst>
            </p:cNvPr>
            <p:cNvSpPr/>
            <p:nvPr/>
          </p:nvSpPr>
          <p:spPr>
            <a:xfrm>
              <a:off x="8737603" y="1825625"/>
              <a:ext cx="1444978" cy="1016000"/>
            </a:xfrm>
            <a:prstGeom prst="flowChartProcess">
              <a:avLst/>
            </a:prstGeom>
            <a:solidFill>
              <a:schemeClr val="tx2">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b="1">
                  <a:solidFill>
                    <a:schemeClr val="tx1"/>
                  </a:solidFill>
                </a:rPr>
                <a:t>A</a:t>
              </a:r>
              <a:endParaRPr lang="en-GR" b="1">
                <a:solidFill>
                  <a:schemeClr val="tx1"/>
                </a:solidFill>
              </a:endParaRPr>
            </a:p>
          </p:txBody>
        </p:sp>
        <p:sp>
          <p:nvSpPr>
            <p:cNvPr id="7" name="Oval 6">
              <a:extLst>
                <a:ext uri="{FF2B5EF4-FFF2-40B4-BE49-F238E27FC236}">
                  <a16:creationId xmlns:a16="http://schemas.microsoft.com/office/drawing/2014/main" id="{879BA607-A928-C740-ACB6-CE7A4F3CE0FA}"/>
                </a:ext>
              </a:extLst>
            </p:cNvPr>
            <p:cNvSpPr/>
            <p:nvPr/>
          </p:nvSpPr>
          <p:spPr>
            <a:xfrm>
              <a:off x="6866466" y="3522133"/>
              <a:ext cx="1286933" cy="1264355"/>
            </a:xfrm>
            <a:prstGeom prst="ellipse">
              <a:avLst/>
            </a:prstGeom>
            <a:solidFill>
              <a:schemeClr val="tx2">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a:solidFill>
                    <a:schemeClr val="tx1"/>
                  </a:solidFill>
                </a:rPr>
                <a:t>R1</a:t>
              </a:r>
            </a:p>
          </p:txBody>
        </p:sp>
        <p:sp>
          <p:nvSpPr>
            <p:cNvPr id="8" name="Process 7">
              <a:extLst>
                <a:ext uri="{FF2B5EF4-FFF2-40B4-BE49-F238E27FC236}">
                  <a16:creationId xmlns:a16="http://schemas.microsoft.com/office/drawing/2014/main" id="{6E0B0ECC-1C9B-D94B-9C5B-D14B755E91ED}"/>
                </a:ext>
              </a:extLst>
            </p:cNvPr>
            <p:cNvSpPr/>
            <p:nvPr/>
          </p:nvSpPr>
          <p:spPr>
            <a:xfrm>
              <a:off x="8737603" y="5160963"/>
              <a:ext cx="1444978" cy="1016000"/>
            </a:xfrm>
            <a:prstGeom prst="flowChartProcess">
              <a:avLst/>
            </a:prstGeom>
            <a:solidFill>
              <a:schemeClr val="tx2">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b="1">
                  <a:solidFill>
                    <a:schemeClr val="tx1"/>
                  </a:solidFill>
                </a:rPr>
                <a:t>B</a:t>
              </a:r>
              <a:endParaRPr lang="en-GR" b="1">
                <a:solidFill>
                  <a:schemeClr val="tx1"/>
                </a:solidFill>
              </a:endParaRPr>
            </a:p>
          </p:txBody>
        </p:sp>
        <p:cxnSp>
          <p:nvCxnSpPr>
            <p:cNvPr id="10" name="Straight Arrow Connector 9">
              <a:extLst>
                <a:ext uri="{FF2B5EF4-FFF2-40B4-BE49-F238E27FC236}">
                  <a16:creationId xmlns:a16="http://schemas.microsoft.com/office/drawing/2014/main" id="{97FD5C25-03E7-4345-8792-3C2DC5249A24}"/>
                </a:ext>
              </a:extLst>
            </p:cNvPr>
            <p:cNvCxnSpPr>
              <a:stCxn id="7" idx="0"/>
              <a:endCxn id="5" idx="1"/>
            </p:cNvCxnSpPr>
            <p:nvPr/>
          </p:nvCxnSpPr>
          <p:spPr>
            <a:xfrm flipV="1">
              <a:off x="7509933" y="2333625"/>
              <a:ext cx="1227670" cy="118850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E2A87BA-8D0B-B743-BA47-C893CBC0290E}"/>
                </a:ext>
              </a:extLst>
            </p:cNvPr>
            <p:cNvCxnSpPr>
              <a:cxnSpLocks/>
              <a:stCxn id="5" idx="3"/>
              <a:endCxn id="6" idx="0"/>
            </p:cNvCxnSpPr>
            <p:nvPr/>
          </p:nvCxnSpPr>
          <p:spPr>
            <a:xfrm>
              <a:off x="10182581" y="2333625"/>
              <a:ext cx="1171219" cy="1188509"/>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575E07E-2F08-744B-ABED-6E3EBB645345}"/>
                </a:ext>
              </a:extLst>
            </p:cNvPr>
            <p:cNvCxnSpPr>
              <a:stCxn id="6" idx="4"/>
              <a:endCxn id="8" idx="3"/>
            </p:cNvCxnSpPr>
            <p:nvPr/>
          </p:nvCxnSpPr>
          <p:spPr>
            <a:xfrm flipH="1">
              <a:off x="10182581" y="4786489"/>
              <a:ext cx="1171219" cy="88247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8445F2F-82A1-594F-A848-0B4E1AA9076E}"/>
                </a:ext>
              </a:extLst>
            </p:cNvPr>
            <p:cNvCxnSpPr>
              <a:cxnSpLocks/>
              <a:stCxn id="8" idx="1"/>
              <a:endCxn id="7" idx="4"/>
            </p:cNvCxnSpPr>
            <p:nvPr/>
          </p:nvCxnSpPr>
          <p:spPr>
            <a:xfrm flipH="1" flipV="1">
              <a:off x="7509933" y="4786488"/>
              <a:ext cx="1227670" cy="8824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72505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AAF02-005C-DB40-8062-BFEB7DFAF023}"/>
              </a:ext>
            </a:extLst>
          </p:cNvPr>
          <p:cNvSpPr>
            <a:spLocks noGrp="1"/>
          </p:cNvSpPr>
          <p:nvPr>
            <p:ph type="title"/>
          </p:nvPr>
        </p:nvSpPr>
        <p:spPr/>
        <p:txBody>
          <a:bodyPr/>
          <a:lstStyle/>
          <a:p>
            <a:r>
              <a:rPr lang="en-GR" b="1"/>
              <a:t>Circular Wait Condition (2 / 2)</a:t>
            </a:r>
          </a:p>
        </p:txBody>
      </p:sp>
      <p:sp>
        <p:nvSpPr>
          <p:cNvPr id="3" name="Content Placeholder 2">
            <a:extLst>
              <a:ext uri="{FF2B5EF4-FFF2-40B4-BE49-F238E27FC236}">
                <a16:creationId xmlns:a16="http://schemas.microsoft.com/office/drawing/2014/main" id="{C2A8FFD2-1F17-DF44-B5B6-5D765B688DAE}"/>
              </a:ext>
            </a:extLst>
          </p:cNvPr>
          <p:cNvSpPr>
            <a:spLocks noGrp="1"/>
          </p:cNvSpPr>
          <p:nvPr>
            <p:ph idx="1"/>
          </p:nvPr>
        </p:nvSpPr>
        <p:spPr>
          <a:xfrm>
            <a:off x="838200" y="1825625"/>
            <a:ext cx="5660254" cy="4351338"/>
          </a:xfrm>
        </p:spPr>
        <p:txBody>
          <a:bodyPr>
            <a:normAutofit lnSpcReduction="10000"/>
          </a:bodyPr>
          <a:lstStyle/>
          <a:p>
            <a:pPr algn="just"/>
            <a:r>
              <a:rPr lang="en-GB" dirty="0"/>
              <a:t>﻿Take process A, for example. It is already holding resource R1, but its also needs R2 to proceed with its execution. However, R2 cannot be acquired by process A, as it is being held by process B. So, process A cannot proceed.</a:t>
            </a:r>
          </a:p>
          <a:p>
            <a:pPr algn="just"/>
            <a:r>
              <a:rPr lang="en-GB" dirty="0"/>
              <a:t>﻿The same goes for process B, which is holding R2 and needs R1 to proceed. R1 is, in turn, held by process A.</a:t>
            </a:r>
          </a:p>
        </p:txBody>
      </p:sp>
      <p:sp>
        <p:nvSpPr>
          <p:cNvPr id="6" name="Oval 5">
            <a:extLst>
              <a:ext uri="{FF2B5EF4-FFF2-40B4-BE49-F238E27FC236}">
                <a16:creationId xmlns:a16="http://schemas.microsoft.com/office/drawing/2014/main" id="{60284827-5592-DC4F-89F0-3572CF40194C}"/>
              </a:ext>
            </a:extLst>
          </p:cNvPr>
          <p:cNvSpPr/>
          <p:nvPr/>
        </p:nvSpPr>
        <p:spPr>
          <a:xfrm>
            <a:off x="10710333" y="3522134"/>
            <a:ext cx="1286933" cy="1264355"/>
          </a:xfrm>
          <a:prstGeom prst="ellipse">
            <a:avLst/>
          </a:prstGeom>
          <a:solidFill>
            <a:schemeClr val="tx2">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a:solidFill>
                  <a:schemeClr val="tx1"/>
                </a:solidFill>
              </a:rPr>
              <a:t>R2</a:t>
            </a:r>
          </a:p>
        </p:txBody>
      </p:sp>
      <p:grpSp>
        <p:nvGrpSpPr>
          <p:cNvPr id="19" name="Group 18">
            <a:extLst>
              <a:ext uri="{FF2B5EF4-FFF2-40B4-BE49-F238E27FC236}">
                <a16:creationId xmlns:a16="http://schemas.microsoft.com/office/drawing/2014/main" id="{89FBCFA8-6D91-D844-B383-818354740E11}"/>
              </a:ext>
            </a:extLst>
          </p:cNvPr>
          <p:cNvGrpSpPr/>
          <p:nvPr/>
        </p:nvGrpSpPr>
        <p:grpSpPr>
          <a:xfrm>
            <a:off x="6922911" y="1825625"/>
            <a:ext cx="4487334" cy="4351338"/>
            <a:chOff x="6866466" y="1825625"/>
            <a:chExt cx="4487334" cy="4351338"/>
          </a:xfrm>
        </p:grpSpPr>
        <p:sp>
          <p:nvSpPr>
            <p:cNvPr id="5" name="Process 4">
              <a:extLst>
                <a:ext uri="{FF2B5EF4-FFF2-40B4-BE49-F238E27FC236}">
                  <a16:creationId xmlns:a16="http://schemas.microsoft.com/office/drawing/2014/main" id="{0D67709F-5F11-6B47-B807-9DB5F5B78B7C}"/>
                </a:ext>
              </a:extLst>
            </p:cNvPr>
            <p:cNvSpPr/>
            <p:nvPr/>
          </p:nvSpPr>
          <p:spPr>
            <a:xfrm>
              <a:off x="8737603" y="1825625"/>
              <a:ext cx="1444978" cy="1016000"/>
            </a:xfrm>
            <a:prstGeom prst="flowChartProcess">
              <a:avLst/>
            </a:prstGeom>
            <a:solidFill>
              <a:schemeClr val="tx2">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b="1">
                  <a:solidFill>
                    <a:schemeClr val="tx1"/>
                  </a:solidFill>
                </a:rPr>
                <a:t>A</a:t>
              </a:r>
              <a:endParaRPr lang="en-GR" b="1">
                <a:solidFill>
                  <a:schemeClr val="tx1"/>
                </a:solidFill>
              </a:endParaRPr>
            </a:p>
          </p:txBody>
        </p:sp>
        <p:sp>
          <p:nvSpPr>
            <p:cNvPr id="7" name="Oval 6">
              <a:extLst>
                <a:ext uri="{FF2B5EF4-FFF2-40B4-BE49-F238E27FC236}">
                  <a16:creationId xmlns:a16="http://schemas.microsoft.com/office/drawing/2014/main" id="{879BA607-A928-C740-ACB6-CE7A4F3CE0FA}"/>
                </a:ext>
              </a:extLst>
            </p:cNvPr>
            <p:cNvSpPr/>
            <p:nvPr/>
          </p:nvSpPr>
          <p:spPr>
            <a:xfrm>
              <a:off x="6866466" y="3522133"/>
              <a:ext cx="1286933" cy="1264355"/>
            </a:xfrm>
            <a:prstGeom prst="ellipse">
              <a:avLst/>
            </a:prstGeom>
            <a:solidFill>
              <a:schemeClr val="tx2">
                <a:lumMod val="40000"/>
                <a:lumOff val="6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a:solidFill>
                    <a:schemeClr val="tx1"/>
                  </a:solidFill>
                </a:rPr>
                <a:t>R1</a:t>
              </a:r>
            </a:p>
          </p:txBody>
        </p:sp>
        <p:sp>
          <p:nvSpPr>
            <p:cNvPr id="8" name="Process 7">
              <a:extLst>
                <a:ext uri="{FF2B5EF4-FFF2-40B4-BE49-F238E27FC236}">
                  <a16:creationId xmlns:a16="http://schemas.microsoft.com/office/drawing/2014/main" id="{6E0B0ECC-1C9B-D94B-9C5B-D14B755E91ED}"/>
                </a:ext>
              </a:extLst>
            </p:cNvPr>
            <p:cNvSpPr/>
            <p:nvPr/>
          </p:nvSpPr>
          <p:spPr>
            <a:xfrm>
              <a:off x="8737603" y="5160963"/>
              <a:ext cx="1444978" cy="1016000"/>
            </a:xfrm>
            <a:prstGeom prst="flowChartProcess">
              <a:avLst/>
            </a:prstGeom>
            <a:solidFill>
              <a:schemeClr val="tx2">
                <a:lumMod val="20000"/>
                <a:lumOff val="8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b="1">
                  <a:solidFill>
                    <a:schemeClr val="tx1"/>
                  </a:solidFill>
                </a:rPr>
                <a:t>B</a:t>
              </a:r>
              <a:endParaRPr lang="en-GR" b="1">
                <a:solidFill>
                  <a:schemeClr val="tx1"/>
                </a:solidFill>
              </a:endParaRPr>
            </a:p>
          </p:txBody>
        </p:sp>
        <p:cxnSp>
          <p:nvCxnSpPr>
            <p:cNvPr id="10" name="Straight Arrow Connector 9">
              <a:extLst>
                <a:ext uri="{FF2B5EF4-FFF2-40B4-BE49-F238E27FC236}">
                  <a16:creationId xmlns:a16="http://schemas.microsoft.com/office/drawing/2014/main" id="{97FD5C25-03E7-4345-8792-3C2DC5249A24}"/>
                </a:ext>
              </a:extLst>
            </p:cNvPr>
            <p:cNvCxnSpPr>
              <a:stCxn id="7" idx="0"/>
              <a:endCxn id="5" idx="1"/>
            </p:cNvCxnSpPr>
            <p:nvPr/>
          </p:nvCxnSpPr>
          <p:spPr>
            <a:xfrm flipV="1">
              <a:off x="7509933" y="2333625"/>
              <a:ext cx="1227670" cy="118850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E2A87BA-8D0B-B743-BA47-C893CBC0290E}"/>
                </a:ext>
              </a:extLst>
            </p:cNvPr>
            <p:cNvCxnSpPr>
              <a:cxnSpLocks/>
              <a:stCxn id="5" idx="3"/>
              <a:endCxn id="6" idx="0"/>
            </p:cNvCxnSpPr>
            <p:nvPr/>
          </p:nvCxnSpPr>
          <p:spPr>
            <a:xfrm>
              <a:off x="10182581" y="2333625"/>
              <a:ext cx="1171219" cy="1188509"/>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575E07E-2F08-744B-ABED-6E3EBB645345}"/>
                </a:ext>
              </a:extLst>
            </p:cNvPr>
            <p:cNvCxnSpPr>
              <a:stCxn id="6" idx="4"/>
              <a:endCxn id="8" idx="3"/>
            </p:cNvCxnSpPr>
            <p:nvPr/>
          </p:nvCxnSpPr>
          <p:spPr>
            <a:xfrm flipH="1">
              <a:off x="10182581" y="4786489"/>
              <a:ext cx="1171219" cy="88247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8445F2F-82A1-594F-A848-0B4E1AA9076E}"/>
                </a:ext>
              </a:extLst>
            </p:cNvPr>
            <p:cNvCxnSpPr>
              <a:cxnSpLocks/>
              <a:stCxn id="8" idx="1"/>
              <a:endCxn id="7" idx="4"/>
            </p:cNvCxnSpPr>
            <p:nvPr/>
          </p:nvCxnSpPr>
          <p:spPr>
            <a:xfrm flipH="1" flipV="1">
              <a:off x="7509933" y="4786488"/>
              <a:ext cx="1227670" cy="8824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11912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45F5-3893-5944-93BE-F14AF0E1A700}"/>
              </a:ext>
            </a:extLst>
          </p:cNvPr>
          <p:cNvSpPr>
            <a:spLocks noGrp="1"/>
          </p:cNvSpPr>
          <p:nvPr>
            <p:ph type="title"/>
          </p:nvPr>
        </p:nvSpPr>
        <p:spPr/>
        <p:txBody>
          <a:bodyPr/>
          <a:lstStyle/>
          <a:p>
            <a:pPr algn="ctr"/>
            <a:r>
              <a:rPr lang="en-GR" b="1" dirty="0"/>
              <a:t>Python Simulation I : DeSynchronizedThreads.py (1 / 4)</a:t>
            </a:r>
          </a:p>
        </p:txBody>
      </p:sp>
      <p:sp>
        <p:nvSpPr>
          <p:cNvPr id="3" name="Content Placeholder 2">
            <a:extLst>
              <a:ext uri="{FF2B5EF4-FFF2-40B4-BE49-F238E27FC236}">
                <a16:creationId xmlns:a16="http://schemas.microsoft.com/office/drawing/2014/main" id="{ED5E65D3-B230-AA45-8EA3-B04E4019C86C}"/>
              </a:ext>
            </a:extLst>
          </p:cNvPr>
          <p:cNvSpPr>
            <a:spLocks noGrp="1"/>
          </p:cNvSpPr>
          <p:nvPr>
            <p:ph idx="1"/>
          </p:nvPr>
        </p:nvSpPr>
        <p:spPr/>
        <p:txBody>
          <a:bodyPr>
            <a:normAutofit/>
          </a:bodyPr>
          <a:lstStyle/>
          <a:p>
            <a:pPr algn="just"/>
            <a:r>
              <a:rPr lang="en-GB" dirty="0"/>
              <a:t>﻿We will implement the preceding situation in an actual Python program. </a:t>
            </a:r>
          </a:p>
          <a:p>
            <a:pPr algn="just"/>
            <a:r>
              <a:rPr lang="en-GB" dirty="0"/>
              <a:t>Specifically, we will have two locks (we will call them lock A and lock B), and two separate threads interacting with the locks (thread A and thread B). </a:t>
            </a:r>
          </a:p>
          <a:p>
            <a:pPr algn="just"/>
            <a:r>
              <a:rPr lang="en-GB" dirty="0"/>
              <a:t>In our program, we will set up a situation in which thread A has acquired lock A and is waiting to acquire lock B, which has already been acquired by thread B, which is, in turn, waiting for lock A to be released.</a:t>
            </a:r>
          </a:p>
        </p:txBody>
      </p:sp>
    </p:spTree>
    <p:extLst>
      <p:ext uri="{BB962C8B-B14F-4D97-AF65-F5344CB8AC3E}">
        <p14:creationId xmlns:p14="http://schemas.microsoft.com/office/powerpoint/2010/main" val="102460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45F5-3893-5944-93BE-F14AF0E1A700}"/>
              </a:ext>
            </a:extLst>
          </p:cNvPr>
          <p:cNvSpPr>
            <a:spLocks noGrp="1"/>
          </p:cNvSpPr>
          <p:nvPr>
            <p:ph type="title"/>
          </p:nvPr>
        </p:nvSpPr>
        <p:spPr/>
        <p:txBody>
          <a:bodyPr/>
          <a:lstStyle/>
          <a:p>
            <a:pPr algn="ctr"/>
            <a:r>
              <a:rPr lang="en-GR" b="1" dirty="0"/>
              <a:t>Python Simulation I : DeSynchronizedThreads.py (1 / 4)</a:t>
            </a:r>
          </a:p>
        </p:txBody>
      </p:sp>
      <p:sp>
        <p:nvSpPr>
          <p:cNvPr id="3" name="Content Placeholder 2">
            <a:extLst>
              <a:ext uri="{FF2B5EF4-FFF2-40B4-BE49-F238E27FC236}">
                <a16:creationId xmlns:a16="http://schemas.microsoft.com/office/drawing/2014/main" id="{ED5E65D3-B230-AA45-8EA3-B04E4019C86C}"/>
              </a:ext>
            </a:extLst>
          </p:cNvPr>
          <p:cNvSpPr>
            <a:spLocks noGrp="1"/>
          </p:cNvSpPr>
          <p:nvPr>
            <p:ph idx="1"/>
          </p:nvPr>
        </p:nvSpPr>
        <p:spPr/>
        <p:txBody>
          <a:bodyPr>
            <a:normAutofit fontScale="47500" lnSpcReduction="20000"/>
          </a:bodyPr>
          <a:lstStyle/>
          <a:p>
            <a:pPr marL="0" indent="0" algn="just">
              <a:buNone/>
            </a:pPr>
            <a:r>
              <a:rPr lang="en-GB" b="1" dirty="0">
                <a:latin typeface="Courier" pitchFamily="2" charset="0"/>
                <a:ea typeface="Ayuthaya" pitchFamily="2" charset="-34"/>
                <a:cs typeface="Calibri" panose="020F0502020204030204" pitchFamily="34" charset="0"/>
              </a:rPr>
              <a:t>from threading import Lock, Thread</a:t>
            </a:r>
          </a:p>
          <a:p>
            <a:pPr marL="0" indent="0" algn="just">
              <a:buNone/>
            </a:pPr>
            <a:r>
              <a:rPr lang="en-GB" b="1" dirty="0">
                <a:latin typeface="Courier" pitchFamily="2" charset="0"/>
                <a:ea typeface="Ayuthaya" pitchFamily="2" charset="-34"/>
                <a:cs typeface="Calibri" panose="020F0502020204030204" pitchFamily="34" charset="0"/>
              </a:rPr>
              <a:t>import logging</a:t>
            </a:r>
          </a:p>
          <a:p>
            <a:pPr marL="0" indent="0" algn="just">
              <a:buNone/>
            </a:pPr>
            <a:r>
              <a:rPr lang="en-GB" b="1" dirty="0">
                <a:latin typeface="Courier" pitchFamily="2" charset="0"/>
                <a:ea typeface="Ayuthaya" pitchFamily="2" charset="-34"/>
                <a:cs typeface="Calibri" panose="020F0502020204030204" pitchFamily="34" charset="0"/>
              </a:rPr>
              <a:t>import time</a:t>
            </a:r>
          </a:p>
          <a:p>
            <a:pPr marL="0" indent="0" algn="just">
              <a:buNone/>
            </a:pPr>
            <a:endParaRPr lang="en-GB" b="1" dirty="0">
              <a:latin typeface="Courier" pitchFamily="2" charset="0"/>
              <a:ea typeface="Ayuthaya" pitchFamily="2" charset="-34"/>
              <a:cs typeface="Calibri" panose="020F0502020204030204" pitchFamily="34" charset="0"/>
            </a:endParaRPr>
          </a:p>
          <a:p>
            <a:pPr marL="0" indent="0" algn="just">
              <a:buNone/>
            </a:pPr>
            <a:endParaRPr lang="en-GB" b="1" dirty="0">
              <a:latin typeface="Courier" pitchFamily="2" charset="0"/>
              <a:ea typeface="Ayuthaya" pitchFamily="2" charset="-34"/>
              <a:cs typeface="Calibri" panose="020F0502020204030204" pitchFamily="34" charset="0"/>
            </a:endParaRPr>
          </a:p>
          <a:p>
            <a:pPr marL="0" indent="0" algn="just">
              <a:buNone/>
            </a:pPr>
            <a:r>
              <a:rPr lang="en-GB" b="1" dirty="0">
                <a:latin typeface="Courier" pitchFamily="2" charset="0"/>
                <a:ea typeface="Ayuthaya" pitchFamily="2" charset="-34"/>
                <a:cs typeface="Calibri" panose="020F0502020204030204" pitchFamily="34" charset="0"/>
              </a:rPr>
              <a:t>class DeSynchronizedThreads:</a:t>
            </a:r>
          </a:p>
          <a:p>
            <a:pPr marL="0" indent="0" algn="just">
              <a:buNone/>
            </a:pPr>
            <a:endParaRPr lang="en-GB" b="1" dirty="0">
              <a:latin typeface="Courier" pitchFamily="2" charset="0"/>
              <a:ea typeface="Ayuthaya" pitchFamily="2" charset="-34"/>
              <a:cs typeface="Calibri" panose="020F0502020204030204" pitchFamily="34" charset="0"/>
            </a:endParaRPr>
          </a:p>
          <a:p>
            <a:pPr marL="0" indent="0" algn="just">
              <a:buNone/>
            </a:pPr>
            <a:r>
              <a:rPr lang="en-GB" b="1" dirty="0">
                <a:latin typeface="Courier" pitchFamily="2" charset="0"/>
                <a:ea typeface="Ayuthaya" pitchFamily="2" charset="-34"/>
                <a:cs typeface="Calibri" panose="020F0502020204030204" pitchFamily="34" charset="0"/>
              </a:rPr>
              <a:t>    def __init__(self):</a:t>
            </a:r>
          </a:p>
          <a:p>
            <a:pPr marL="0" indent="0" algn="just">
              <a:buNone/>
            </a:pPr>
            <a:r>
              <a:rPr lang="en-GB" b="1" dirty="0">
                <a:latin typeface="Courier" pitchFamily="2" charset="0"/>
                <a:ea typeface="Ayuthaya" pitchFamily="2" charset="-34"/>
                <a:cs typeface="Calibri" panose="020F0502020204030204" pitchFamily="34" charset="0"/>
              </a:rPr>
              <a:t>        # Initialize a list for threads.</a:t>
            </a:r>
          </a:p>
          <a:p>
            <a:pPr marL="0" indent="0" algn="just">
              <a:buNone/>
            </a:pPr>
            <a:r>
              <a:rPr lang="en-GB" b="1" dirty="0">
                <a:latin typeface="Courier" pitchFamily="2" charset="0"/>
                <a:ea typeface="Ayuthaya" pitchFamily="2" charset="-34"/>
                <a:cs typeface="Calibri" panose="020F0502020204030204" pitchFamily="34" charset="0"/>
              </a:rPr>
              <a:t>        self.threads = []</a:t>
            </a:r>
          </a:p>
          <a:p>
            <a:pPr marL="0" indent="0" algn="just">
              <a:buNone/>
            </a:pPr>
            <a:r>
              <a:rPr lang="en-GB" b="1" dirty="0">
                <a:latin typeface="Courier" pitchFamily="2" charset="0"/>
                <a:ea typeface="Ayuthaya" pitchFamily="2" charset="-34"/>
                <a:cs typeface="Calibri" panose="020F0502020204030204" pitchFamily="34" charset="0"/>
              </a:rPr>
              <a:t>        # Initialize lock objects.</a:t>
            </a:r>
          </a:p>
          <a:p>
            <a:pPr marL="0" indent="0" algn="just">
              <a:buNone/>
            </a:pPr>
            <a:r>
              <a:rPr lang="en-GB" b="1" dirty="0">
                <a:latin typeface="Courier" pitchFamily="2" charset="0"/>
                <a:ea typeface="Ayuthaya" pitchFamily="2" charset="-34"/>
                <a:cs typeface="Calibri" panose="020F0502020204030204" pitchFamily="34" charset="0"/>
              </a:rPr>
              <a:t>        self.lock_a = Lock()</a:t>
            </a:r>
          </a:p>
          <a:p>
            <a:pPr marL="0" indent="0" algn="just">
              <a:buNone/>
            </a:pPr>
            <a:r>
              <a:rPr lang="en-GB" b="1" dirty="0">
                <a:latin typeface="Courier" pitchFamily="2" charset="0"/>
                <a:ea typeface="Ayuthaya" pitchFamily="2" charset="-34"/>
                <a:cs typeface="Calibri" panose="020F0502020204030204" pitchFamily="34" charset="0"/>
              </a:rPr>
              <a:t>        self.lock_b = Lock()</a:t>
            </a:r>
          </a:p>
          <a:p>
            <a:pPr marL="0" indent="0" algn="just">
              <a:buNone/>
            </a:pPr>
            <a:r>
              <a:rPr lang="en-GB" b="1" dirty="0">
                <a:latin typeface="Courier" pitchFamily="2" charset="0"/>
                <a:ea typeface="Ayuthaya" pitchFamily="2" charset="-34"/>
                <a:cs typeface="Calibri" panose="020F0502020204030204" pitchFamily="34" charset="0"/>
              </a:rPr>
              <a:t>        # Set the logging format.</a:t>
            </a:r>
          </a:p>
          <a:p>
            <a:pPr marL="0" indent="0" algn="just">
              <a:buNone/>
            </a:pPr>
            <a:r>
              <a:rPr lang="en-GB" b="1" dirty="0">
                <a:latin typeface="Courier" pitchFamily="2" charset="0"/>
                <a:ea typeface="Ayuthaya" pitchFamily="2" charset="-34"/>
                <a:cs typeface="Calibri" panose="020F0502020204030204" pitchFamily="34" charset="0"/>
              </a:rPr>
              <a:t>        log_format = "%(asctime)s: %(message)s"</a:t>
            </a:r>
          </a:p>
          <a:p>
            <a:pPr marL="0" indent="0" algn="just">
              <a:buNone/>
            </a:pPr>
            <a:r>
              <a:rPr lang="en-GB" b="1" dirty="0">
                <a:latin typeface="Courier" pitchFamily="2" charset="0"/>
                <a:ea typeface="Ayuthaya" pitchFamily="2" charset="-34"/>
                <a:cs typeface="Calibri" panose="020F0502020204030204" pitchFamily="34" charset="0"/>
              </a:rPr>
              <a:t>        logging.basicConfig(format=log_format, level=logging.INFO, datefmt="%H:%M:%S")</a:t>
            </a:r>
          </a:p>
        </p:txBody>
      </p:sp>
    </p:spTree>
    <p:extLst>
      <p:ext uri="{BB962C8B-B14F-4D97-AF65-F5344CB8AC3E}">
        <p14:creationId xmlns:p14="http://schemas.microsoft.com/office/powerpoint/2010/main" val="4191189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CCB47-4862-3445-88FB-031873F42263}"/>
              </a:ext>
            </a:extLst>
          </p:cNvPr>
          <p:cNvSpPr>
            <a:spLocks noGrp="1"/>
          </p:cNvSpPr>
          <p:nvPr>
            <p:ph type="title"/>
          </p:nvPr>
        </p:nvSpPr>
        <p:spPr/>
        <p:txBody>
          <a:bodyPr/>
          <a:lstStyle/>
          <a:p>
            <a:r>
              <a:rPr lang="en-US" b="1" dirty="0"/>
              <a:t>Deadlocks</a:t>
            </a:r>
          </a:p>
        </p:txBody>
      </p:sp>
      <p:sp>
        <p:nvSpPr>
          <p:cNvPr id="3" name="Content Placeholder 2">
            <a:extLst>
              <a:ext uri="{FF2B5EF4-FFF2-40B4-BE49-F238E27FC236}">
                <a16:creationId xmlns:a16="http://schemas.microsoft.com/office/drawing/2014/main" id="{573AF4CB-942D-DC41-8CFA-998D9EAE4177}"/>
              </a:ext>
            </a:extLst>
          </p:cNvPr>
          <p:cNvSpPr>
            <a:spLocks noGrp="1"/>
          </p:cNvSpPr>
          <p:nvPr>
            <p:ph idx="1"/>
          </p:nvPr>
        </p:nvSpPr>
        <p:spPr/>
        <p:txBody>
          <a:bodyPr>
            <a:normAutofit/>
          </a:bodyPr>
          <a:lstStyle/>
          <a:p>
            <a:pPr algn="just"/>
            <a:r>
              <a:rPr lang="en-US" dirty="0"/>
              <a:t>﻿Deadlocks, one of the most common concurrency problems.</a:t>
            </a:r>
          </a:p>
          <a:p>
            <a:pPr algn="just"/>
            <a:r>
              <a:rPr lang="en-US" dirty="0"/>
              <a:t>In this lecture, we will discuss the theoretical causes of deadlocks in concurrent programming.</a:t>
            </a:r>
          </a:p>
          <a:p>
            <a:pPr algn="just"/>
            <a:r>
              <a:rPr lang="en-US" dirty="0"/>
              <a:t>We will cover a classical synchronization problem in concurrency, called the Dining Philosophers problem, as a real-life example of deadlock. </a:t>
            </a:r>
          </a:p>
          <a:p>
            <a:pPr algn="just"/>
            <a:r>
              <a:rPr lang="en-US" dirty="0"/>
              <a:t>We will also illustrate an actual implementation of a deadlock in Python.</a:t>
            </a:r>
          </a:p>
          <a:p>
            <a:pPr algn="just"/>
            <a:r>
              <a:rPr lang="en-US" dirty="0"/>
              <a:t> We will discuss several methods to address the problem.</a:t>
            </a:r>
          </a:p>
        </p:txBody>
      </p:sp>
    </p:spTree>
    <p:extLst>
      <p:ext uri="{BB962C8B-B14F-4D97-AF65-F5344CB8AC3E}">
        <p14:creationId xmlns:p14="http://schemas.microsoft.com/office/powerpoint/2010/main" val="479242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45F5-3893-5944-93BE-F14AF0E1A700}"/>
              </a:ext>
            </a:extLst>
          </p:cNvPr>
          <p:cNvSpPr>
            <a:spLocks noGrp="1"/>
          </p:cNvSpPr>
          <p:nvPr>
            <p:ph type="title"/>
          </p:nvPr>
        </p:nvSpPr>
        <p:spPr/>
        <p:txBody>
          <a:bodyPr/>
          <a:lstStyle/>
          <a:p>
            <a:pPr algn="ctr"/>
            <a:r>
              <a:rPr lang="en-GR" b="1" dirty="0"/>
              <a:t>Python Simulation I : DeSynchronizedThreads.py (2 / 4)</a:t>
            </a:r>
          </a:p>
        </p:txBody>
      </p:sp>
      <p:sp>
        <p:nvSpPr>
          <p:cNvPr id="3" name="Content Placeholder 2">
            <a:extLst>
              <a:ext uri="{FF2B5EF4-FFF2-40B4-BE49-F238E27FC236}">
                <a16:creationId xmlns:a16="http://schemas.microsoft.com/office/drawing/2014/main" id="{ED5E65D3-B230-AA45-8EA3-B04E4019C86C}"/>
              </a:ext>
            </a:extLst>
          </p:cNvPr>
          <p:cNvSpPr>
            <a:spLocks noGrp="1"/>
          </p:cNvSpPr>
          <p:nvPr>
            <p:ph idx="1"/>
          </p:nvPr>
        </p:nvSpPr>
        <p:spPr/>
        <p:txBody>
          <a:bodyPr>
            <a:normAutofit fontScale="55000" lnSpcReduction="20000"/>
          </a:bodyPr>
          <a:lstStyle/>
          <a:p>
            <a:pPr marL="0" indent="0" algn="just">
              <a:buNone/>
            </a:pPr>
            <a:r>
              <a:rPr lang="en-GB" b="1" dirty="0">
                <a:latin typeface="Courier" pitchFamily="2" charset="0"/>
                <a:ea typeface="Ayuthaya" pitchFamily="2" charset="-34"/>
                <a:cs typeface="Calibri" panose="020F0502020204030204" pitchFamily="34" charset="0"/>
              </a:rPr>
              <a:t>def thread_a(self):</a:t>
            </a:r>
          </a:p>
          <a:p>
            <a:pPr marL="0" indent="0" algn="just">
              <a:buNone/>
            </a:pPr>
            <a:r>
              <a:rPr lang="en-GB" b="1" dirty="0">
                <a:latin typeface="Courier" pitchFamily="2" charset="0"/>
                <a:ea typeface="Ayuthaya" pitchFamily="2" charset="-34"/>
                <a:cs typeface="Calibri" panose="020F0502020204030204" pitchFamily="34" charset="0"/>
              </a:rPr>
              <a:t>        logging.info('Thread A is starting ...')</a:t>
            </a:r>
          </a:p>
          <a:p>
            <a:pPr marL="0" indent="0" algn="just">
              <a:buNone/>
            </a:pPr>
            <a:r>
              <a:rPr lang="en-GB" b="1" dirty="0">
                <a:latin typeface="Courier" pitchFamily="2" charset="0"/>
                <a:ea typeface="Ayuthaya" pitchFamily="2" charset="-34"/>
                <a:cs typeface="Calibri" panose="020F0502020204030204" pitchFamily="34" charset="0"/>
              </a:rPr>
              <a:t>        logging.info('Thread A is waiting to acquire lock A.')</a:t>
            </a:r>
          </a:p>
          <a:p>
            <a:pPr marL="0" indent="0" algn="just">
              <a:buNone/>
            </a:pPr>
            <a:r>
              <a:rPr lang="en-GB" b="1" dirty="0">
                <a:latin typeface="Courier" pitchFamily="2" charset="0"/>
                <a:ea typeface="Ayuthaya" pitchFamily="2" charset="-34"/>
                <a:cs typeface="Calibri" panose="020F0502020204030204" pitchFamily="34" charset="0"/>
              </a:rPr>
              <a:t>        self.lock_a.acquire()</a:t>
            </a:r>
          </a:p>
          <a:p>
            <a:pPr marL="0" indent="0" algn="just">
              <a:buNone/>
            </a:pPr>
            <a:r>
              <a:rPr lang="en-GB" b="1" dirty="0">
                <a:latin typeface="Courier" pitchFamily="2" charset="0"/>
                <a:ea typeface="Ayuthaya" pitchFamily="2" charset="-34"/>
                <a:cs typeface="Calibri" panose="020F0502020204030204" pitchFamily="34" charset="0"/>
              </a:rPr>
              <a:t>        logging.info('Thread A has acquired lock A,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time.sleep(2)</a:t>
            </a:r>
          </a:p>
          <a:p>
            <a:pPr marL="0" indent="0" algn="just">
              <a:buNone/>
            </a:pPr>
            <a:r>
              <a:rPr lang="en-GB" b="1" dirty="0">
                <a:latin typeface="Courier" pitchFamily="2" charset="0"/>
                <a:ea typeface="Ayuthaya" pitchFamily="2" charset="-34"/>
                <a:cs typeface="Calibri" panose="020F0502020204030204" pitchFamily="34" charset="0"/>
              </a:rPr>
              <a:t>        logging.info('Thread A is waiting to acquire lock B.')</a:t>
            </a:r>
          </a:p>
          <a:p>
            <a:pPr marL="0" indent="0" algn="just">
              <a:buNone/>
            </a:pPr>
            <a:r>
              <a:rPr lang="en-GB" b="1" dirty="0">
                <a:latin typeface="Courier" pitchFamily="2" charset="0"/>
                <a:ea typeface="Ayuthaya" pitchFamily="2" charset="-34"/>
                <a:cs typeface="Calibri" panose="020F0502020204030204" pitchFamily="34" charset="0"/>
              </a:rPr>
              <a:t>        self.lock_b.acquire()</a:t>
            </a:r>
          </a:p>
          <a:p>
            <a:pPr marL="0" indent="0" algn="just">
              <a:buNone/>
            </a:pPr>
            <a:r>
              <a:rPr lang="en-GB" b="1" dirty="0">
                <a:latin typeface="Courier" pitchFamily="2" charset="0"/>
                <a:ea typeface="Ayuthaya" pitchFamily="2" charset="-34"/>
                <a:cs typeface="Calibri" panose="020F0502020204030204" pitchFamily="34" charset="0"/>
              </a:rPr>
              <a:t>        logging.info('Thread A has acquired lock B,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time.sleep(2)</a:t>
            </a:r>
          </a:p>
          <a:p>
            <a:pPr marL="0" indent="0" algn="just">
              <a:buNone/>
            </a:pPr>
            <a:r>
              <a:rPr lang="en-GB" b="1" dirty="0">
                <a:latin typeface="Courier" pitchFamily="2" charset="0"/>
                <a:ea typeface="Ayuthaya" pitchFamily="2" charset="-34"/>
                <a:cs typeface="Calibri" panose="020F0502020204030204" pitchFamily="34" charset="0"/>
              </a:rPr>
              <a:t>        logging.info('Thread A is releasing both locks.')</a:t>
            </a:r>
          </a:p>
          <a:p>
            <a:pPr marL="0" indent="0" algn="just">
              <a:buNone/>
            </a:pPr>
            <a:r>
              <a:rPr lang="en-GB" b="1" dirty="0">
                <a:latin typeface="Courier" pitchFamily="2" charset="0"/>
                <a:ea typeface="Ayuthaya" pitchFamily="2" charset="-34"/>
                <a:cs typeface="Calibri" panose="020F0502020204030204" pitchFamily="34" charset="0"/>
              </a:rPr>
              <a:t>        self.lock_a.release()</a:t>
            </a:r>
          </a:p>
          <a:p>
            <a:pPr marL="0" indent="0" algn="just">
              <a:buNone/>
            </a:pPr>
            <a:r>
              <a:rPr lang="en-GB" b="1" dirty="0">
                <a:latin typeface="Courier" pitchFamily="2" charset="0"/>
                <a:ea typeface="Ayuthaya" pitchFamily="2" charset="-34"/>
                <a:cs typeface="Calibri" panose="020F0502020204030204" pitchFamily="34" charset="0"/>
              </a:rPr>
              <a:t>        self.lock_b.release()</a:t>
            </a:r>
          </a:p>
        </p:txBody>
      </p:sp>
    </p:spTree>
    <p:extLst>
      <p:ext uri="{BB962C8B-B14F-4D97-AF65-F5344CB8AC3E}">
        <p14:creationId xmlns:p14="http://schemas.microsoft.com/office/powerpoint/2010/main" val="2684360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45F5-3893-5944-93BE-F14AF0E1A700}"/>
              </a:ext>
            </a:extLst>
          </p:cNvPr>
          <p:cNvSpPr>
            <a:spLocks noGrp="1"/>
          </p:cNvSpPr>
          <p:nvPr>
            <p:ph type="title"/>
          </p:nvPr>
        </p:nvSpPr>
        <p:spPr/>
        <p:txBody>
          <a:bodyPr/>
          <a:lstStyle/>
          <a:p>
            <a:pPr algn="ctr"/>
            <a:r>
              <a:rPr lang="en-GR" b="1" dirty="0"/>
              <a:t>Python Simulation I : DeSynchronizedThreads.py (3 / 4)</a:t>
            </a:r>
          </a:p>
        </p:txBody>
      </p:sp>
      <p:sp>
        <p:nvSpPr>
          <p:cNvPr id="3" name="Content Placeholder 2">
            <a:extLst>
              <a:ext uri="{FF2B5EF4-FFF2-40B4-BE49-F238E27FC236}">
                <a16:creationId xmlns:a16="http://schemas.microsoft.com/office/drawing/2014/main" id="{ED5E65D3-B230-AA45-8EA3-B04E4019C86C}"/>
              </a:ext>
            </a:extLst>
          </p:cNvPr>
          <p:cNvSpPr>
            <a:spLocks noGrp="1"/>
          </p:cNvSpPr>
          <p:nvPr>
            <p:ph idx="1"/>
          </p:nvPr>
        </p:nvSpPr>
        <p:spPr/>
        <p:txBody>
          <a:bodyPr>
            <a:normAutofit fontScale="55000" lnSpcReduction="20000"/>
          </a:bodyPr>
          <a:lstStyle/>
          <a:p>
            <a:pPr marL="0" indent="0" algn="just">
              <a:buNone/>
            </a:pPr>
            <a:r>
              <a:rPr lang="en-GB" b="1" dirty="0">
                <a:latin typeface="Courier" pitchFamily="2" charset="0"/>
                <a:ea typeface="Ayuthaya" pitchFamily="2" charset="-34"/>
                <a:cs typeface="Calibri" panose="020F0502020204030204" pitchFamily="34" charset="0"/>
              </a:rPr>
              <a:t>def thread_b(self):</a:t>
            </a:r>
          </a:p>
          <a:p>
            <a:pPr marL="0" indent="0" algn="just">
              <a:buNone/>
            </a:pPr>
            <a:r>
              <a:rPr lang="en-GB" b="1" dirty="0">
                <a:latin typeface="Courier" pitchFamily="2" charset="0"/>
                <a:ea typeface="Ayuthaya" pitchFamily="2" charset="-34"/>
                <a:cs typeface="Calibri" panose="020F0502020204030204" pitchFamily="34" charset="0"/>
              </a:rPr>
              <a:t>        logging.info('Thread B is starting...')</a:t>
            </a:r>
          </a:p>
          <a:p>
            <a:pPr marL="0" indent="0" algn="just">
              <a:buNone/>
            </a:pPr>
            <a:r>
              <a:rPr lang="en-GB" b="1" dirty="0">
                <a:latin typeface="Courier" pitchFamily="2" charset="0"/>
                <a:ea typeface="Ayuthaya" pitchFamily="2" charset="-34"/>
                <a:cs typeface="Calibri" panose="020F0502020204030204" pitchFamily="34" charset="0"/>
              </a:rPr>
              <a:t>        logging.info('Thread B is waiting to acquire lock B.')</a:t>
            </a:r>
          </a:p>
          <a:p>
            <a:pPr marL="0" indent="0" algn="just">
              <a:buNone/>
            </a:pPr>
            <a:r>
              <a:rPr lang="en-GB" b="1" dirty="0">
                <a:latin typeface="Courier" pitchFamily="2" charset="0"/>
                <a:ea typeface="Ayuthaya" pitchFamily="2" charset="-34"/>
                <a:cs typeface="Calibri" panose="020F0502020204030204" pitchFamily="34" charset="0"/>
              </a:rPr>
              <a:t>        self.lock_b.acquire()</a:t>
            </a:r>
          </a:p>
          <a:p>
            <a:pPr marL="0" indent="0" algn="just">
              <a:buNone/>
            </a:pPr>
            <a:r>
              <a:rPr lang="en-GB" b="1" dirty="0">
                <a:latin typeface="Courier" pitchFamily="2" charset="0"/>
                <a:ea typeface="Ayuthaya" pitchFamily="2" charset="-34"/>
                <a:cs typeface="Calibri" panose="020F0502020204030204" pitchFamily="34" charset="0"/>
              </a:rPr>
              <a:t>        logging.info('Thread B has acquired lock B,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time.sleep(5)</a:t>
            </a:r>
          </a:p>
          <a:p>
            <a:pPr marL="0" indent="0" algn="just">
              <a:buNone/>
            </a:pPr>
            <a:r>
              <a:rPr lang="en-GB" b="1" dirty="0">
                <a:latin typeface="Courier" pitchFamily="2" charset="0"/>
                <a:ea typeface="Ayuthaya" pitchFamily="2" charset="-34"/>
                <a:cs typeface="Calibri" panose="020F0502020204030204" pitchFamily="34" charset="0"/>
              </a:rPr>
              <a:t>        logging.info('Thread B is waiting to acquire lock A.')</a:t>
            </a:r>
          </a:p>
          <a:p>
            <a:pPr marL="0" indent="0" algn="just">
              <a:buNone/>
            </a:pPr>
            <a:r>
              <a:rPr lang="en-GB" b="1" dirty="0">
                <a:latin typeface="Courier" pitchFamily="2" charset="0"/>
                <a:ea typeface="Ayuthaya" pitchFamily="2" charset="-34"/>
                <a:cs typeface="Calibri" panose="020F0502020204030204" pitchFamily="34" charset="0"/>
              </a:rPr>
              <a:t>        self.lock_a.acquire()</a:t>
            </a:r>
          </a:p>
          <a:p>
            <a:pPr marL="0" indent="0" algn="just">
              <a:buNone/>
            </a:pPr>
            <a:r>
              <a:rPr lang="en-GB" b="1" dirty="0">
                <a:latin typeface="Courier" pitchFamily="2" charset="0"/>
                <a:ea typeface="Ayuthaya" pitchFamily="2" charset="-34"/>
                <a:cs typeface="Calibri" panose="020F0502020204030204" pitchFamily="34" charset="0"/>
              </a:rPr>
              <a:t>        logging.info('Thread B has acquired lock A,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time.sleep(5)</a:t>
            </a:r>
          </a:p>
          <a:p>
            <a:pPr marL="0" indent="0" algn="just">
              <a:buNone/>
            </a:pPr>
            <a:r>
              <a:rPr lang="en-GB" b="1" dirty="0">
                <a:latin typeface="Courier" pitchFamily="2" charset="0"/>
                <a:ea typeface="Ayuthaya" pitchFamily="2" charset="-34"/>
                <a:cs typeface="Calibri" panose="020F0502020204030204" pitchFamily="34" charset="0"/>
              </a:rPr>
              <a:t>        logging.info('Thread B is releasing both locks.')</a:t>
            </a:r>
          </a:p>
          <a:p>
            <a:pPr marL="0" indent="0" algn="just">
              <a:buNone/>
            </a:pPr>
            <a:r>
              <a:rPr lang="en-GB" b="1" dirty="0">
                <a:latin typeface="Courier" pitchFamily="2" charset="0"/>
                <a:ea typeface="Ayuthaya" pitchFamily="2" charset="-34"/>
                <a:cs typeface="Calibri" panose="020F0502020204030204" pitchFamily="34" charset="0"/>
              </a:rPr>
              <a:t>        self.lock_b.release()</a:t>
            </a:r>
          </a:p>
          <a:p>
            <a:pPr marL="0" indent="0" algn="just">
              <a:buNone/>
            </a:pPr>
            <a:r>
              <a:rPr lang="en-GB" b="1" dirty="0">
                <a:latin typeface="Courier" pitchFamily="2" charset="0"/>
                <a:ea typeface="Ayuthaya" pitchFamily="2" charset="-34"/>
                <a:cs typeface="Calibri" panose="020F0502020204030204" pitchFamily="34" charset="0"/>
              </a:rPr>
              <a:t>        self.lock_a.release()</a:t>
            </a:r>
          </a:p>
        </p:txBody>
      </p:sp>
    </p:spTree>
    <p:extLst>
      <p:ext uri="{BB962C8B-B14F-4D97-AF65-F5344CB8AC3E}">
        <p14:creationId xmlns:p14="http://schemas.microsoft.com/office/powerpoint/2010/main" val="3436963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45F5-3893-5944-93BE-F14AF0E1A700}"/>
              </a:ext>
            </a:extLst>
          </p:cNvPr>
          <p:cNvSpPr>
            <a:spLocks noGrp="1"/>
          </p:cNvSpPr>
          <p:nvPr>
            <p:ph type="title"/>
          </p:nvPr>
        </p:nvSpPr>
        <p:spPr/>
        <p:txBody>
          <a:bodyPr/>
          <a:lstStyle/>
          <a:p>
            <a:pPr algn="ctr"/>
            <a:r>
              <a:rPr lang="en-GR" b="1" dirty="0"/>
              <a:t>Python Simulation I : DeSynchronizedThreads.py (4 / 4)</a:t>
            </a:r>
          </a:p>
        </p:txBody>
      </p:sp>
      <p:sp>
        <p:nvSpPr>
          <p:cNvPr id="3" name="Content Placeholder 2">
            <a:extLst>
              <a:ext uri="{FF2B5EF4-FFF2-40B4-BE49-F238E27FC236}">
                <a16:creationId xmlns:a16="http://schemas.microsoft.com/office/drawing/2014/main" id="{ED5E65D3-B230-AA45-8EA3-B04E4019C86C}"/>
              </a:ext>
            </a:extLst>
          </p:cNvPr>
          <p:cNvSpPr>
            <a:spLocks noGrp="1"/>
          </p:cNvSpPr>
          <p:nvPr>
            <p:ph idx="1"/>
          </p:nvPr>
        </p:nvSpPr>
        <p:spPr/>
        <p:txBody>
          <a:bodyPr>
            <a:normAutofit fontScale="92500" lnSpcReduction="20000"/>
          </a:bodyPr>
          <a:lstStyle/>
          <a:p>
            <a:pPr marL="0" indent="0" algn="just">
              <a:lnSpc>
                <a:spcPct val="80000"/>
              </a:lnSpc>
              <a:buNone/>
            </a:pPr>
            <a:r>
              <a:rPr lang="en-GB" sz="1500" b="1" dirty="0">
                <a:latin typeface="Courier" pitchFamily="2" charset="0"/>
                <a:ea typeface="Ayuthaya" pitchFamily="2" charset="-34"/>
                <a:cs typeface="Calibri" panose="020F0502020204030204" pitchFamily="34" charset="0"/>
              </a:rPr>
              <a:t>def start_threads(self):</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for thread_func in [self.thread_a,self.thread_b]:</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self.threads.append(Thread(target=thread_func))</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self.threads[-1].start()</a:t>
            </a:r>
          </a:p>
          <a:p>
            <a:pPr marL="0" indent="0" algn="just">
              <a:lnSpc>
                <a:spcPct val="80000"/>
              </a:lnSpc>
              <a:buNone/>
            </a:pPr>
            <a:endParaRPr lang="en-GB" sz="1500" b="1" dirty="0">
              <a:latin typeface="Courier" pitchFamily="2" charset="0"/>
              <a:ea typeface="Ayuthaya" pitchFamily="2" charset="-34"/>
              <a:cs typeface="Calibri" panose="020F0502020204030204" pitchFamily="34" charset="0"/>
            </a:endParaRP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def join_threads(self):</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for thread in self.threads:</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thread.join()</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def main():</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de_sync_threads = DeSynchronizedThreads()</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de_sync_threads.start_threads()</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de_sync_threads.join_threads()</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logging.info('Finished')</a:t>
            </a:r>
          </a:p>
          <a:p>
            <a:pPr marL="0" indent="0" algn="just">
              <a:lnSpc>
                <a:spcPct val="80000"/>
              </a:lnSpc>
              <a:buNone/>
            </a:pPr>
            <a:endParaRPr lang="en-GB" sz="1500" b="1" dirty="0">
              <a:latin typeface="Courier" pitchFamily="2" charset="0"/>
              <a:ea typeface="Ayuthaya" pitchFamily="2" charset="-34"/>
              <a:cs typeface="Calibri" panose="020F0502020204030204" pitchFamily="34" charset="0"/>
            </a:endParaRPr>
          </a:p>
          <a:p>
            <a:pPr marL="0" indent="0" algn="just">
              <a:lnSpc>
                <a:spcPct val="80000"/>
              </a:lnSpc>
              <a:buNone/>
            </a:pPr>
            <a:endParaRPr lang="en-GB" sz="1500" b="1" dirty="0">
              <a:latin typeface="Courier" pitchFamily="2" charset="0"/>
              <a:ea typeface="Ayuthaya" pitchFamily="2" charset="-34"/>
              <a:cs typeface="Calibri" panose="020F0502020204030204" pitchFamily="34" charset="0"/>
            </a:endParaRP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if __name__ == '__main__':</a:t>
            </a:r>
          </a:p>
          <a:p>
            <a:pPr marL="0" indent="0" algn="just">
              <a:lnSpc>
                <a:spcPct val="80000"/>
              </a:lnSpc>
              <a:buNone/>
            </a:pPr>
            <a:r>
              <a:rPr lang="en-GB" sz="1500" b="1" dirty="0">
                <a:latin typeface="Courier" pitchFamily="2" charset="0"/>
                <a:ea typeface="Ayuthaya" pitchFamily="2" charset="-34"/>
                <a:cs typeface="Calibri" panose="020F0502020204030204" pitchFamily="34" charset="0"/>
              </a:rPr>
              <a:t>    main()</a:t>
            </a:r>
          </a:p>
        </p:txBody>
      </p:sp>
    </p:spTree>
    <p:extLst>
      <p:ext uri="{BB962C8B-B14F-4D97-AF65-F5344CB8AC3E}">
        <p14:creationId xmlns:p14="http://schemas.microsoft.com/office/powerpoint/2010/main" val="3528239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AD5-D46D-B94D-A25E-050FF431EABC}"/>
              </a:ext>
            </a:extLst>
          </p:cNvPr>
          <p:cNvSpPr>
            <a:spLocks noGrp="1"/>
          </p:cNvSpPr>
          <p:nvPr>
            <p:ph type="title"/>
          </p:nvPr>
        </p:nvSpPr>
        <p:spPr/>
        <p:txBody>
          <a:bodyPr/>
          <a:lstStyle/>
          <a:p>
            <a:r>
              <a:rPr lang="en-GR" b="1" dirty="0"/>
              <a:t>Python Simulation I Explained (1 / 6)</a:t>
            </a:r>
            <a:endParaRPr lang="en-GR" dirty="0"/>
          </a:p>
        </p:txBody>
      </p:sp>
      <p:sp>
        <p:nvSpPr>
          <p:cNvPr id="3" name="Content Placeholder 2">
            <a:extLst>
              <a:ext uri="{FF2B5EF4-FFF2-40B4-BE49-F238E27FC236}">
                <a16:creationId xmlns:a16="http://schemas.microsoft.com/office/drawing/2014/main" id="{53843482-2239-CE4E-BAEC-87C79A966AA9}"/>
              </a:ext>
            </a:extLst>
          </p:cNvPr>
          <p:cNvSpPr>
            <a:spLocks noGrp="1"/>
          </p:cNvSpPr>
          <p:nvPr>
            <p:ph idx="1"/>
          </p:nvPr>
        </p:nvSpPr>
        <p:spPr/>
        <p:txBody>
          <a:bodyPr/>
          <a:lstStyle/>
          <a:p>
            <a:pPr algn="just"/>
            <a:r>
              <a:rPr lang="en-GB" dirty="0"/>
              <a:t>﻿Class DeSynchronizedTreads, defines </a:t>
            </a:r>
            <a:r>
              <a:rPr lang="en-GB" b="1" dirty="0"/>
              <a:t>thread_a()</a:t>
            </a:r>
            <a:r>
              <a:rPr lang="en-GB" dirty="0"/>
              <a:t> and </a:t>
            </a:r>
            <a:r>
              <a:rPr lang="en-GB" b="1" dirty="0"/>
              <a:t>thread_b()</a:t>
            </a:r>
            <a:r>
              <a:rPr lang="en-GB" dirty="0"/>
              <a:t> functions which specify our </a:t>
            </a:r>
            <a:r>
              <a:rPr lang="en-GB" b="1" dirty="0"/>
              <a:t>thread A </a:t>
            </a:r>
            <a:r>
              <a:rPr lang="en-GB" dirty="0"/>
              <a:t>and </a:t>
            </a:r>
            <a:r>
              <a:rPr lang="en-GB" b="1" dirty="0"/>
              <a:t>thread B</a:t>
            </a:r>
            <a:r>
              <a:rPr lang="en-GB" dirty="0"/>
              <a:t>, respectively. </a:t>
            </a:r>
          </a:p>
          <a:p>
            <a:pPr algn="just"/>
            <a:r>
              <a:rPr lang="en-GB" dirty="0"/>
              <a:t>The initialization function, defines two </a:t>
            </a:r>
            <a:r>
              <a:rPr lang="en-GB" b="1" dirty="0"/>
              <a:t>threading.Lock</a:t>
            </a:r>
            <a:r>
              <a:rPr lang="en-GB" dirty="0"/>
              <a:t> objects: </a:t>
            </a:r>
            <a:r>
              <a:rPr lang="en-GB" b="1" dirty="0"/>
              <a:t>lock A</a:t>
            </a:r>
            <a:r>
              <a:rPr lang="en-GB" dirty="0"/>
              <a:t> and </a:t>
            </a:r>
            <a:r>
              <a:rPr lang="en-GB" b="1" dirty="0"/>
              <a:t>lock B</a:t>
            </a:r>
            <a:r>
              <a:rPr lang="en-GB" dirty="0"/>
              <a:t>.</a:t>
            </a:r>
          </a:p>
          <a:p>
            <a:pPr algn="just"/>
            <a:r>
              <a:rPr lang="en-GB" dirty="0"/>
              <a:t>﻿The general structure of the thread instructions is as follows:</a:t>
            </a:r>
          </a:p>
        </p:txBody>
      </p:sp>
    </p:spTree>
    <p:extLst>
      <p:ext uri="{BB962C8B-B14F-4D97-AF65-F5344CB8AC3E}">
        <p14:creationId xmlns:p14="http://schemas.microsoft.com/office/powerpoint/2010/main" val="3470316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AD5-D46D-B94D-A25E-050FF431EABC}"/>
              </a:ext>
            </a:extLst>
          </p:cNvPr>
          <p:cNvSpPr>
            <a:spLocks noGrp="1"/>
          </p:cNvSpPr>
          <p:nvPr>
            <p:ph type="title"/>
          </p:nvPr>
        </p:nvSpPr>
        <p:spPr>
          <a:xfrm>
            <a:off x="838200" y="356247"/>
            <a:ext cx="10515600" cy="1325563"/>
          </a:xfrm>
        </p:spPr>
        <p:txBody>
          <a:bodyPr/>
          <a:lstStyle/>
          <a:p>
            <a:r>
              <a:rPr lang="en-GR" b="1" dirty="0"/>
              <a:t>Python Simulation I Explained (2 / 6)</a:t>
            </a:r>
            <a:endParaRPr lang="en-GR" dirty="0"/>
          </a:p>
        </p:txBody>
      </p:sp>
      <p:sp>
        <p:nvSpPr>
          <p:cNvPr id="3" name="Content Placeholder 2">
            <a:extLst>
              <a:ext uri="{FF2B5EF4-FFF2-40B4-BE49-F238E27FC236}">
                <a16:creationId xmlns:a16="http://schemas.microsoft.com/office/drawing/2014/main" id="{53843482-2239-CE4E-BAEC-87C79A966AA9}"/>
              </a:ext>
            </a:extLst>
          </p:cNvPr>
          <p:cNvSpPr>
            <a:spLocks noGrp="1"/>
          </p:cNvSpPr>
          <p:nvPr>
            <p:ph idx="1"/>
          </p:nvPr>
        </p:nvSpPr>
        <p:spPr/>
        <p:txBody>
          <a:bodyPr/>
          <a:lstStyle/>
          <a:p>
            <a:pPr marL="514350" indent="-514350" algn="just">
              <a:buFont typeface="+mj-lt"/>
              <a:buAutoNum type="arabicPeriod"/>
            </a:pPr>
            <a:r>
              <a:rPr lang="en-GB" dirty="0"/>
              <a:t>﻿Start the thread.</a:t>
            </a:r>
          </a:p>
          <a:p>
            <a:pPr marL="514350" indent="-514350" algn="just">
              <a:buFont typeface="+mj-lt"/>
              <a:buAutoNum type="arabicPeriod"/>
            </a:pPr>
            <a:r>
              <a:rPr lang="en-GB" dirty="0"/>
              <a:t>Try to acquire the lock with the same name as the thread (thread A will try to acquire lock A, and thread B will try to acquire lock B).</a:t>
            </a:r>
          </a:p>
          <a:p>
            <a:pPr marL="514350" indent="-514350" algn="just">
              <a:buFont typeface="+mj-lt"/>
              <a:buAutoNum type="arabicPeriod"/>
            </a:pPr>
            <a:r>
              <a:rPr lang="en-GB" dirty="0"/>
              <a:t> Perform some calculations. </a:t>
            </a:r>
          </a:p>
          <a:p>
            <a:pPr marL="514350" indent="-514350" algn="just">
              <a:buFont typeface="+mj-lt"/>
              <a:buAutoNum type="arabicPeriod"/>
            </a:pPr>
            <a:r>
              <a:rPr lang="en-GB" dirty="0"/>
              <a:t>Try to acquire the other lock (thread A will try to acquire lock B, and thread B will try to acquire lock A). </a:t>
            </a:r>
          </a:p>
          <a:p>
            <a:pPr marL="514350" indent="-514350" algn="just">
              <a:buFont typeface="+mj-lt"/>
              <a:buAutoNum type="arabicPeriod"/>
            </a:pPr>
            <a:r>
              <a:rPr lang="en-GB" dirty="0"/>
              <a:t>Perform some other calculations .</a:t>
            </a:r>
          </a:p>
          <a:p>
            <a:pPr marL="514350" indent="-514350" algn="just">
              <a:buFont typeface="+mj-lt"/>
              <a:buAutoNum type="arabicPeriod"/>
            </a:pPr>
            <a:r>
              <a:rPr lang="en-GB" dirty="0"/>
              <a:t>Release both locks. </a:t>
            </a:r>
          </a:p>
          <a:p>
            <a:pPr marL="514350" indent="-514350" algn="just">
              <a:buFont typeface="+mj-lt"/>
              <a:buAutoNum type="arabicPeriod"/>
            </a:pPr>
            <a:r>
              <a:rPr lang="en-GB" dirty="0"/>
              <a:t>End the thread.</a:t>
            </a:r>
          </a:p>
        </p:txBody>
      </p:sp>
    </p:spTree>
    <p:extLst>
      <p:ext uri="{BB962C8B-B14F-4D97-AF65-F5344CB8AC3E}">
        <p14:creationId xmlns:p14="http://schemas.microsoft.com/office/powerpoint/2010/main" val="1027675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AD5-D46D-B94D-A25E-050FF431EABC}"/>
              </a:ext>
            </a:extLst>
          </p:cNvPr>
          <p:cNvSpPr>
            <a:spLocks noGrp="1"/>
          </p:cNvSpPr>
          <p:nvPr>
            <p:ph type="title"/>
          </p:nvPr>
        </p:nvSpPr>
        <p:spPr>
          <a:xfrm>
            <a:off x="838200" y="356247"/>
            <a:ext cx="10515600" cy="1325563"/>
          </a:xfrm>
        </p:spPr>
        <p:txBody>
          <a:bodyPr/>
          <a:lstStyle/>
          <a:p>
            <a:r>
              <a:rPr lang="en-GR" b="1" dirty="0"/>
              <a:t>Python Simulation I Explained (3 / 6)</a:t>
            </a:r>
            <a:endParaRPr lang="en-GR" dirty="0"/>
          </a:p>
        </p:txBody>
      </p:sp>
      <p:sp>
        <p:nvSpPr>
          <p:cNvPr id="3" name="Content Placeholder 2">
            <a:extLst>
              <a:ext uri="{FF2B5EF4-FFF2-40B4-BE49-F238E27FC236}">
                <a16:creationId xmlns:a16="http://schemas.microsoft.com/office/drawing/2014/main" id="{53843482-2239-CE4E-BAEC-87C79A966AA9}"/>
              </a:ext>
            </a:extLst>
          </p:cNvPr>
          <p:cNvSpPr>
            <a:spLocks noGrp="1"/>
          </p:cNvSpPr>
          <p:nvPr>
            <p:ph idx="1"/>
          </p:nvPr>
        </p:nvSpPr>
        <p:spPr>
          <a:xfrm>
            <a:off x="838200" y="1825624"/>
            <a:ext cx="10515600" cy="5032375"/>
          </a:xfrm>
        </p:spPr>
        <p:txBody>
          <a:bodyPr/>
          <a:lstStyle/>
          <a:p>
            <a:pPr algn="just"/>
            <a:r>
              <a:rPr lang="en-GB" dirty="0"/>
              <a:t>﻿Note that we are using the </a:t>
            </a:r>
            <a:r>
              <a:rPr lang="en-GB" dirty="0">
                <a:solidFill>
                  <a:srgbClr val="FF0000"/>
                </a:solidFill>
              </a:rPr>
              <a:t>time.sleep()</a:t>
            </a:r>
            <a:r>
              <a:rPr lang="en-GB" dirty="0"/>
              <a:t> function to simulate the action of some calculations being processed.</a:t>
            </a:r>
          </a:p>
          <a:p>
            <a:pPr algn="just"/>
            <a:r>
              <a:rPr lang="en-GB" dirty="0"/>
              <a:t>﻿First of all, we are starting both thread A and thread B almost simultaneously, within the main program. </a:t>
            </a:r>
          </a:p>
          <a:p>
            <a:pPr algn="just"/>
            <a:r>
              <a:rPr lang="en-GB" dirty="0"/>
              <a:t>With the structure of the thread instruction set in mind, we can see that at this point, both threads will be initiated.</a:t>
            </a:r>
          </a:p>
          <a:p>
            <a:pPr algn="just"/>
            <a:r>
              <a:rPr lang="en-GB" dirty="0"/>
              <a:t>thread A will try to acquire lock A, and will succeed in doing so, since lock A is still available at this point. </a:t>
            </a:r>
          </a:p>
          <a:p>
            <a:pPr algn="just"/>
            <a:r>
              <a:rPr lang="en-GB" dirty="0"/>
              <a:t>The same goes for thread B and lock B. </a:t>
            </a:r>
          </a:p>
          <a:p>
            <a:pPr algn="just"/>
            <a:r>
              <a:rPr lang="en-GB" dirty="0"/>
              <a:t>The two threads will then go on to perform some calculations on their own.</a:t>
            </a:r>
          </a:p>
          <a:p>
            <a:pPr marL="0" indent="0" algn="just">
              <a:buNone/>
            </a:pPr>
            <a:endParaRPr lang="en-GB" dirty="0"/>
          </a:p>
        </p:txBody>
      </p:sp>
    </p:spTree>
    <p:extLst>
      <p:ext uri="{BB962C8B-B14F-4D97-AF65-F5344CB8AC3E}">
        <p14:creationId xmlns:p14="http://schemas.microsoft.com/office/powerpoint/2010/main" val="3928174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AD5-D46D-B94D-A25E-050FF431EABC}"/>
              </a:ext>
            </a:extLst>
          </p:cNvPr>
          <p:cNvSpPr>
            <a:spLocks noGrp="1"/>
          </p:cNvSpPr>
          <p:nvPr>
            <p:ph type="title"/>
          </p:nvPr>
        </p:nvSpPr>
        <p:spPr>
          <a:xfrm>
            <a:off x="838200" y="356247"/>
            <a:ext cx="10515600" cy="1325563"/>
          </a:xfrm>
        </p:spPr>
        <p:txBody>
          <a:bodyPr/>
          <a:lstStyle/>
          <a:p>
            <a:r>
              <a:rPr lang="en-GR" b="1" dirty="0"/>
              <a:t>Python Simulation I Explained (4 / 6)</a:t>
            </a:r>
            <a:endParaRPr lang="en-GR" dirty="0"/>
          </a:p>
        </p:txBody>
      </p:sp>
      <p:sp>
        <p:nvSpPr>
          <p:cNvPr id="3" name="Content Placeholder 2">
            <a:extLst>
              <a:ext uri="{FF2B5EF4-FFF2-40B4-BE49-F238E27FC236}">
                <a16:creationId xmlns:a16="http://schemas.microsoft.com/office/drawing/2014/main" id="{53843482-2239-CE4E-BAEC-87C79A966AA9}"/>
              </a:ext>
            </a:extLst>
          </p:cNvPr>
          <p:cNvSpPr>
            <a:spLocks noGrp="1"/>
          </p:cNvSpPr>
          <p:nvPr>
            <p:ph idx="1"/>
          </p:nvPr>
        </p:nvSpPr>
        <p:spPr>
          <a:xfrm>
            <a:off x="838200" y="1825624"/>
            <a:ext cx="10515600" cy="4676129"/>
          </a:xfrm>
        </p:spPr>
        <p:txBody>
          <a:bodyPr/>
          <a:lstStyle/>
          <a:p>
            <a:pPr algn="just"/>
            <a:r>
              <a:rPr lang="en-GB" dirty="0"/>
              <a:t>﻿﻿Let us consider the current state of our program:</a:t>
            </a:r>
          </a:p>
          <a:p>
            <a:pPr lvl="1" algn="just"/>
            <a:r>
              <a:rPr lang="en-GB" dirty="0"/>
              <a:t>lock A has been acquired by thread A, and lock B has been acquired by thread B. </a:t>
            </a:r>
          </a:p>
          <a:p>
            <a:pPr lvl="1" algn="just"/>
            <a:r>
              <a:rPr lang="en-GB" dirty="0"/>
              <a:t>After their respective calculation processes are complete, thread A will then try to acquire lock B, and thread B will try to acquire lock A. </a:t>
            </a:r>
          </a:p>
          <a:p>
            <a:pPr lvl="1" algn="just"/>
            <a:r>
              <a:rPr lang="en-GB" dirty="0">
                <a:solidFill>
                  <a:srgbClr val="FF0000"/>
                </a:solidFill>
              </a:rPr>
              <a:t>We can easily see that this is the beginning of our deadlock situation: since lock B is already being held by thread B, and cannot be acquired by thread A, thread B, for the same reason, cannot acquire lock A.</a:t>
            </a:r>
          </a:p>
          <a:p>
            <a:pPr lvl="1" algn="just"/>
            <a:r>
              <a:rPr lang="en-GB" dirty="0"/>
              <a:t>﻿Both of the threads will now </a:t>
            </a:r>
            <a:r>
              <a:rPr lang="en-GB" b="1" dirty="0"/>
              <a:t>wait infinitely</a:t>
            </a:r>
            <a:r>
              <a:rPr lang="en-GB" dirty="0"/>
              <a:t>, in order to acquire their respective second lock. However, the only way a lock can be released is for a thread to continue its execution instructions and release all of the locks it has at the end. Our program will therefore </a:t>
            </a:r>
            <a:r>
              <a:rPr lang="en-GB" b="1" dirty="0"/>
              <a:t>be stuck in its execution at this point, and no further progress will be made</a:t>
            </a:r>
            <a:r>
              <a:rPr lang="en-GB" dirty="0"/>
              <a:t>.</a:t>
            </a:r>
          </a:p>
          <a:p>
            <a:pPr lvl="1" algn="just"/>
            <a:endParaRPr lang="en-GB" b="1" dirty="0"/>
          </a:p>
          <a:p>
            <a:pPr lvl="1" algn="just"/>
            <a:endParaRPr lang="en-GB" b="1" dirty="0" err="1"/>
          </a:p>
        </p:txBody>
      </p:sp>
    </p:spTree>
    <p:extLst>
      <p:ext uri="{BB962C8B-B14F-4D97-AF65-F5344CB8AC3E}">
        <p14:creationId xmlns:p14="http://schemas.microsoft.com/office/powerpoint/2010/main" val="468728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AD5-D46D-B94D-A25E-050FF431EABC}"/>
              </a:ext>
            </a:extLst>
          </p:cNvPr>
          <p:cNvSpPr>
            <a:spLocks noGrp="1"/>
          </p:cNvSpPr>
          <p:nvPr>
            <p:ph type="title"/>
          </p:nvPr>
        </p:nvSpPr>
        <p:spPr>
          <a:xfrm>
            <a:off x="838200" y="356247"/>
            <a:ext cx="10515600" cy="1325563"/>
          </a:xfrm>
        </p:spPr>
        <p:txBody>
          <a:bodyPr/>
          <a:lstStyle/>
          <a:p>
            <a:r>
              <a:rPr lang="en-GR" b="1" dirty="0"/>
              <a:t>Python Simulation I Explained (5 / 6)</a:t>
            </a:r>
            <a:endParaRPr lang="en-GR" dirty="0"/>
          </a:p>
        </p:txBody>
      </p:sp>
      <p:grpSp>
        <p:nvGrpSpPr>
          <p:cNvPr id="39" name="Group 38">
            <a:extLst>
              <a:ext uri="{FF2B5EF4-FFF2-40B4-BE49-F238E27FC236}">
                <a16:creationId xmlns:a16="http://schemas.microsoft.com/office/drawing/2014/main" id="{2659B42A-9A02-284A-8864-C9C157622E5D}"/>
              </a:ext>
            </a:extLst>
          </p:cNvPr>
          <p:cNvGrpSpPr/>
          <p:nvPr/>
        </p:nvGrpSpPr>
        <p:grpSpPr>
          <a:xfrm>
            <a:off x="412423" y="1681810"/>
            <a:ext cx="9907869" cy="4988704"/>
            <a:chOff x="412423" y="1681810"/>
            <a:chExt cx="9907869" cy="4988704"/>
          </a:xfrm>
        </p:grpSpPr>
        <p:sp>
          <p:nvSpPr>
            <p:cNvPr id="6" name="Rectangle 5">
              <a:extLst>
                <a:ext uri="{FF2B5EF4-FFF2-40B4-BE49-F238E27FC236}">
                  <a16:creationId xmlns:a16="http://schemas.microsoft.com/office/drawing/2014/main" id="{2D1438B3-E75C-FE4D-A397-E70C5F5388E8}"/>
                </a:ext>
              </a:extLst>
            </p:cNvPr>
            <p:cNvSpPr/>
            <p:nvPr/>
          </p:nvSpPr>
          <p:spPr>
            <a:xfrm>
              <a:off x="1251751" y="1681810"/>
              <a:ext cx="1802167" cy="75067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dirty="0">
                  <a:solidFill>
                    <a:schemeClr val="tx1"/>
                  </a:solidFill>
                </a:rPr>
                <a:t>Thread A</a:t>
              </a:r>
            </a:p>
          </p:txBody>
        </p:sp>
        <p:sp>
          <p:nvSpPr>
            <p:cNvPr id="7" name="Rectangle 6">
              <a:extLst>
                <a:ext uri="{FF2B5EF4-FFF2-40B4-BE49-F238E27FC236}">
                  <a16:creationId xmlns:a16="http://schemas.microsoft.com/office/drawing/2014/main" id="{7223B584-8E98-5844-B453-453F528243AC}"/>
                </a:ext>
              </a:extLst>
            </p:cNvPr>
            <p:cNvSpPr/>
            <p:nvPr/>
          </p:nvSpPr>
          <p:spPr>
            <a:xfrm>
              <a:off x="3673875" y="1681810"/>
              <a:ext cx="1802167" cy="75067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dirty="0">
                  <a:solidFill>
                    <a:schemeClr val="tx1"/>
                  </a:solidFill>
                </a:rPr>
                <a:t>Thread B</a:t>
              </a:r>
            </a:p>
          </p:txBody>
        </p:sp>
        <p:sp>
          <p:nvSpPr>
            <p:cNvPr id="8" name="Rectangle 7">
              <a:extLst>
                <a:ext uri="{FF2B5EF4-FFF2-40B4-BE49-F238E27FC236}">
                  <a16:creationId xmlns:a16="http://schemas.microsoft.com/office/drawing/2014/main" id="{27286F59-D324-894A-B706-C3EAEC65B5D2}"/>
                </a:ext>
              </a:extLst>
            </p:cNvPr>
            <p:cNvSpPr/>
            <p:nvPr/>
          </p:nvSpPr>
          <p:spPr>
            <a:xfrm>
              <a:off x="6096000" y="1681810"/>
              <a:ext cx="1802167" cy="750672"/>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dirty="0">
                  <a:solidFill>
                    <a:schemeClr val="tx1"/>
                  </a:solidFill>
                </a:rPr>
                <a:t>Lock A</a:t>
              </a:r>
            </a:p>
          </p:txBody>
        </p:sp>
        <p:sp>
          <p:nvSpPr>
            <p:cNvPr id="9" name="Rectangle 8">
              <a:extLst>
                <a:ext uri="{FF2B5EF4-FFF2-40B4-BE49-F238E27FC236}">
                  <a16:creationId xmlns:a16="http://schemas.microsoft.com/office/drawing/2014/main" id="{71DE5A89-7C0E-244B-A6D4-E62D403D22A5}"/>
                </a:ext>
              </a:extLst>
            </p:cNvPr>
            <p:cNvSpPr/>
            <p:nvPr/>
          </p:nvSpPr>
          <p:spPr>
            <a:xfrm>
              <a:off x="8518125" y="1681810"/>
              <a:ext cx="1802167" cy="750672"/>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R" sz="3200" dirty="0">
                  <a:solidFill>
                    <a:schemeClr val="tx1"/>
                  </a:solidFill>
                </a:rPr>
                <a:t>Lock B</a:t>
              </a:r>
            </a:p>
          </p:txBody>
        </p:sp>
        <p:cxnSp>
          <p:nvCxnSpPr>
            <p:cNvPr id="11" name="Straight Arrow Connector 10">
              <a:extLst>
                <a:ext uri="{FF2B5EF4-FFF2-40B4-BE49-F238E27FC236}">
                  <a16:creationId xmlns:a16="http://schemas.microsoft.com/office/drawing/2014/main" id="{6B1083D0-885C-4B42-85C5-C93370F0D539}"/>
                </a:ext>
              </a:extLst>
            </p:cNvPr>
            <p:cNvCxnSpPr/>
            <p:nvPr/>
          </p:nvCxnSpPr>
          <p:spPr>
            <a:xfrm>
              <a:off x="474133" y="1681810"/>
              <a:ext cx="0" cy="49221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599F0C9-2CBD-1B4C-9FE0-C3C49FE12FCA}"/>
                </a:ext>
              </a:extLst>
            </p:cNvPr>
            <p:cNvSpPr txBox="1"/>
            <p:nvPr/>
          </p:nvSpPr>
          <p:spPr>
            <a:xfrm rot="16200000">
              <a:off x="285144" y="3556278"/>
              <a:ext cx="623889" cy="369332"/>
            </a:xfrm>
            <a:prstGeom prst="rect">
              <a:avLst/>
            </a:prstGeom>
            <a:noFill/>
          </p:spPr>
          <p:txBody>
            <a:bodyPr wrap="none" rtlCol="0">
              <a:spAutoFit/>
            </a:bodyPr>
            <a:lstStyle/>
            <a:p>
              <a:r>
                <a:rPr lang="en-GR" b="1" dirty="0"/>
                <a:t>time</a:t>
              </a:r>
            </a:p>
          </p:txBody>
        </p:sp>
        <p:cxnSp>
          <p:nvCxnSpPr>
            <p:cNvPr id="14" name="Straight Connector 13">
              <a:extLst>
                <a:ext uri="{FF2B5EF4-FFF2-40B4-BE49-F238E27FC236}">
                  <a16:creationId xmlns:a16="http://schemas.microsoft.com/office/drawing/2014/main" id="{6B531CBA-DE24-AF46-9DF8-E50227FB44D5}"/>
                </a:ext>
              </a:extLst>
            </p:cNvPr>
            <p:cNvCxnSpPr>
              <a:stCxn id="6" idx="2"/>
            </p:cNvCxnSpPr>
            <p:nvPr/>
          </p:nvCxnSpPr>
          <p:spPr>
            <a:xfrm flipH="1">
              <a:off x="2152834" y="2432482"/>
              <a:ext cx="1" cy="4171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179501D-A318-E74C-9DAF-A46A6FC4E943}"/>
                </a:ext>
              </a:extLst>
            </p:cNvPr>
            <p:cNvCxnSpPr/>
            <p:nvPr/>
          </p:nvCxnSpPr>
          <p:spPr>
            <a:xfrm flipH="1">
              <a:off x="4634354" y="2432482"/>
              <a:ext cx="1" cy="4171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C627817-7435-2C45-9D96-AF0E5B01883B}"/>
                </a:ext>
              </a:extLst>
            </p:cNvPr>
            <p:cNvCxnSpPr/>
            <p:nvPr/>
          </p:nvCxnSpPr>
          <p:spPr>
            <a:xfrm flipH="1">
              <a:off x="6997079" y="2432482"/>
              <a:ext cx="1" cy="4171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3B6F1E1-5D06-074C-9775-D2F00AB54ADD}"/>
                </a:ext>
              </a:extLst>
            </p:cNvPr>
            <p:cNvCxnSpPr/>
            <p:nvPr/>
          </p:nvCxnSpPr>
          <p:spPr>
            <a:xfrm flipH="1">
              <a:off x="9466495" y="2432482"/>
              <a:ext cx="1" cy="417151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50C59340-2772-8C41-ABB7-5361026DA3E9}"/>
                </a:ext>
              </a:extLst>
            </p:cNvPr>
            <p:cNvCxnSpPr/>
            <p:nvPr/>
          </p:nvCxnSpPr>
          <p:spPr>
            <a:xfrm>
              <a:off x="2152834" y="2957689"/>
              <a:ext cx="4844245"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5C8348F-E753-D746-88E8-2D37E55E712A}"/>
                </a:ext>
              </a:extLst>
            </p:cNvPr>
            <p:cNvSpPr txBox="1"/>
            <p:nvPr/>
          </p:nvSpPr>
          <p:spPr>
            <a:xfrm>
              <a:off x="2915890" y="2510419"/>
              <a:ext cx="1624163" cy="369332"/>
            </a:xfrm>
            <a:prstGeom prst="rect">
              <a:avLst/>
            </a:prstGeom>
            <a:noFill/>
          </p:spPr>
          <p:txBody>
            <a:bodyPr wrap="none" rtlCol="0">
              <a:spAutoFit/>
            </a:bodyPr>
            <a:lstStyle/>
            <a:p>
              <a:r>
                <a:rPr lang="en-GB" b="1" dirty="0"/>
                <a:t>t</a:t>
              </a:r>
              <a:r>
                <a:rPr lang="en-GR" b="1" dirty="0"/>
                <a:t>ries to acquire</a:t>
              </a:r>
            </a:p>
          </p:txBody>
        </p:sp>
        <p:sp>
          <p:nvSpPr>
            <p:cNvPr id="22" name="Rectangle 21">
              <a:extLst>
                <a:ext uri="{FF2B5EF4-FFF2-40B4-BE49-F238E27FC236}">
                  <a16:creationId xmlns:a16="http://schemas.microsoft.com/office/drawing/2014/main" id="{E962B4EF-2B4F-E141-85D0-B422E76EB0D3}"/>
                </a:ext>
              </a:extLst>
            </p:cNvPr>
            <p:cNvSpPr/>
            <p:nvPr/>
          </p:nvSpPr>
          <p:spPr>
            <a:xfrm>
              <a:off x="6951923" y="2957689"/>
              <a:ext cx="118793" cy="654753"/>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cxnSp>
          <p:nvCxnSpPr>
            <p:cNvPr id="24" name="Straight Arrow Connector 23">
              <a:extLst>
                <a:ext uri="{FF2B5EF4-FFF2-40B4-BE49-F238E27FC236}">
                  <a16:creationId xmlns:a16="http://schemas.microsoft.com/office/drawing/2014/main" id="{1ABBCEA9-2A9D-E54A-AFD9-2A7C59073921}"/>
                </a:ext>
              </a:extLst>
            </p:cNvPr>
            <p:cNvCxnSpPr>
              <a:stCxn id="22" idx="2"/>
            </p:cNvCxnSpPr>
            <p:nvPr/>
          </p:nvCxnSpPr>
          <p:spPr>
            <a:xfrm flipH="1">
              <a:off x="2152834" y="3612442"/>
              <a:ext cx="485848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6D24F5D-9A23-E040-BF29-1F59F0A7C6A4}"/>
                </a:ext>
              </a:extLst>
            </p:cNvPr>
            <p:cNvSpPr txBox="1"/>
            <p:nvPr/>
          </p:nvSpPr>
          <p:spPr>
            <a:xfrm>
              <a:off x="3220139" y="3244333"/>
              <a:ext cx="1015663" cy="369332"/>
            </a:xfrm>
            <a:prstGeom prst="rect">
              <a:avLst/>
            </a:prstGeom>
            <a:noFill/>
          </p:spPr>
          <p:txBody>
            <a:bodyPr wrap="none" rtlCol="0">
              <a:spAutoFit/>
            </a:bodyPr>
            <a:lstStyle/>
            <a:p>
              <a:r>
                <a:rPr lang="en-GR" b="1" dirty="0"/>
                <a:t>acquired</a:t>
              </a:r>
            </a:p>
          </p:txBody>
        </p:sp>
        <p:cxnSp>
          <p:nvCxnSpPr>
            <p:cNvPr id="26" name="Straight Arrow Connector 25">
              <a:extLst>
                <a:ext uri="{FF2B5EF4-FFF2-40B4-BE49-F238E27FC236}">
                  <a16:creationId xmlns:a16="http://schemas.microsoft.com/office/drawing/2014/main" id="{763142CE-B19D-1E42-B013-B2CBB7A43288}"/>
                </a:ext>
              </a:extLst>
            </p:cNvPr>
            <p:cNvCxnSpPr/>
            <p:nvPr/>
          </p:nvCxnSpPr>
          <p:spPr>
            <a:xfrm>
              <a:off x="4648593" y="4052889"/>
              <a:ext cx="4844245"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DE699C5-B7E1-C946-8BDD-C6EE6DD7A894}"/>
                </a:ext>
              </a:extLst>
            </p:cNvPr>
            <p:cNvSpPr txBox="1"/>
            <p:nvPr/>
          </p:nvSpPr>
          <p:spPr>
            <a:xfrm>
              <a:off x="5056981" y="3659530"/>
              <a:ext cx="1624163" cy="369332"/>
            </a:xfrm>
            <a:prstGeom prst="rect">
              <a:avLst/>
            </a:prstGeom>
            <a:noFill/>
          </p:spPr>
          <p:txBody>
            <a:bodyPr wrap="none" rtlCol="0">
              <a:spAutoFit/>
            </a:bodyPr>
            <a:lstStyle/>
            <a:p>
              <a:r>
                <a:rPr lang="en-GB" b="1" dirty="0"/>
                <a:t>t</a:t>
              </a:r>
              <a:r>
                <a:rPr lang="en-GR" b="1" dirty="0"/>
                <a:t>ries to acquire</a:t>
              </a:r>
            </a:p>
          </p:txBody>
        </p:sp>
        <p:sp>
          <p:nvSpPr>
            <p:cNvPr id="28" name="Rectangle 27">
              <a:extLst>
                <a:ext uri="{FF2B5EF4-FFF2-40B4-BE49-F238E27FC236}">
                  <a16:creationId xmlns:a16="http://schemas.microsoft.com/office/drawing/2014/main" id="{DADE7009-C378-234E-B2B1-1FE58FE668A9}"/>
                </a:ext>
              </a:extLst>
            </p:cNvPr>
            <p:cNvSpPr/>
            <p:nvPr/>
          </p:nvSpPr>
          <p:spPr>
            <a:xfrm>
              <a:off x="9382389" y="4090589"/>
              <a:ext cx="118793" cy="654753"/>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cxnSp>
          <p:nvCxnSpPr>
            <p:cNvPr id="29" name="Straight Arrow Connector 28">
              <a:extLst>
                <a:ext uri="{FF2B5EF4-FFF2-40B4-BE49-F238E27FC236}">
                  <a16:creationId xmlns:a16="http://schemas.microsoft.com/office/drawing/2014/main" id="{BC20081E-0B51-B343-9A6E-F6CD1B66671E}"/>
                </a:ext>
              </a:extLst>
            </p:cNvPr>
            <p:cNvCxnSpPr/>
            <p:nvPr/>
          </p:nvCxnSpPr>
          <p:spPr>
            <a:xfrm flipH="1">
              <a:off x="4651445" y="4745342"/>
              <a:ext cx="485848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2D29FEDB-3BC2-AE41-B2EA-468E7A33AAA4}"/>
                </a:ext>
              </a:extLst>
            </p:cNvPr>
            <p:cNvSpPr txBox="1"/>
            <p:nvPr/>
          </p:nvSpPr>
          <p:spPr>
            <a:xfrm>
              <a:off x="5361230" y="4444552"/>
              <a:ext cx="1015663" cy="369332"/>
            </a:xfrm>
            <a:prstGeom prst="rect">
              <a:avLst/>
            </a:prstGeom>
            <a:noFill/>
          </p:spPr>
          <p:txBody>
            <a:bodyPr wrap="none" rtlCol="0">
              <a:spAutoFit/>
            </a:bodyPr>
            <a:lstStyle/>
            <a:p>
              <a:r>
                <a:rPr lang="en-GR" b="1" dirty="0"/>
                <a:t>acquired</a:t>
              </a:r>
            </a:p>
          </p:txBody>
        </p:sp>
        <p:cxnSp>
          <p:nvCxnSpPr>
            <p:cNvPr id="31" name="Straight Arrow Connector 30">
              <a:extLst>
                <a:ext uri="{FF2B5EF4-FFF2-40B4-BE49-F238E27FC236}">
                  <a16:creationId xmlns:a16="http://schemas.microsoft.com/office/drawing/2014/main" id="{EA4FE823-70E4-3B4E-9E9B-E4CAF7EDC36D}"/>
                </a:ext>
              </a:extLst>
            </p:cNvPr>
            <p:cNvCxnSpPr>
              <a:cxnSpLocks/>
            </p:cNvCxnSpPr>
            <p:nvPr/>
          </p:nvCxnSpPr>
          <p:spPr>
            <a:xfrm>
              <a:off x="2167074" y="5142089"/>
              <a:ext cx="7299421"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B307027E-2748-9C42-9370-E5AA4DD3E324}"/>
                </a:ext>
              </a:extLst>
            </p:cNvPr>
            <p:cNvSpPr/>
            <p:nvPr/>
          </p:nvSpPr>
          <p:spPr>
            <a:xfrm>
              <a:off x="9407099" y="5179788"/>
              <a:ext cx="85740" cy="149072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cxnSp>
          <p:nvCxnSpPr>
            <p:cNvPr id="34" name="Straight Arrow Connector 33">
              <a:extLst>
                <a:ext uri="{FF2B5EF4-FFF2-40B4-BE49-F238E27FC236}">
                  <a16:creationId xmlns:a16="http://schemas.microsoft.com/office/drawing/2014/main" id="{C9748047-4365-4346-AF63-EFDD8625ADCC}"/>
                </a:ext>
              </a:extLst>
            </p:cNvPr>
            <p:cNvCxnSpPr>
              <a:cxnSpLocks/>
            </p:cNvCxnSpPr>
            <p:nvPr/>
          </p:nvCxnSpPr>
          <p:spPr>
            <a:xfrm>
              <a:off x="4622250" y="5650089"/>
              <a:ext cx="2389069"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17F30514-00D8-DA45-8A51-E6F8FA9FA0ED}"/>
                </a:ext>
              </a:extLst>
            </p:cNvPr>
            <p:cNvSpPr/>
            <p:nvPr/>
          </p:nvSpPr>
          <p:spPr>
            <a:xfrm>
              <a:off x="6961331" y="5698560"/>
              <a:ext cx="109385" cy="90543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sp>
          <p:nvSpPr>
            <p:cNvPr id="37" name="TextBox 36">
              <a:extLst>
                <a:ext uri="{FF2B5EF4-FFF2-40B4-BE49-F238E27FC236}">
                  <a16:creationId xmlns:a16="http://schemas.microsoft.com/office/drawing/2014/main" id="{F1330C72-4046-324D-B67B-E1BC562212BD}"/>
                </a:ext>
              </a:extLst>
            </p:cNvPr>
            <p:cNvSpPr txBox="1"/>
            <p:nvPr/>
          </p:nvSpPr>
          <p:spPr>
            <a:xfrm>
              <a:off x="5062625" y="5753622"/>
              <a:ext cx="1624163" cy="369332"/>
            </a:xfrm>
            <a:prstGeom prst="rect">
              <a:avLst/>
            </a:prstGeom>
            <a:noFill/>
          </p:spPr>
          <p:txBody>
            <a:bodyPr wrap="none" rtlCol="0">
              <a:spAutoFit/>
            </a:bodyPr>
            <a:lstStyle/>
            <a:p>
              <a:r>
                <a:rPr lang="en-GB" b="1" dirty="0"/>
                <a:t>t</a:t>
              </a:r>
              <a:r>
                <a:rPr lang="en-GR" b="1" dirty="0"/>
                <a:t>ries to acquire</a:t>
              </a:r>
            </a:p>
          </p:txBody>
        </p:sp>
        <p:sp>
          <p:nvSpPr>
            <p:cNvPr id="38" name="TextBox 37">
              <a:extLst>
                <a:ext uri="{FF2B5EF4-FFF2-40B4-BE49-F238E27FC236}">
                  <a16:creationId xmlns:a16="http://schemas.microsoft.com/office/drawing/2014/main" id="{F187672C-8398-5644-84DA-87ACDA1C0648}"/>
                </a:ext>
              </a:extLst>
            </p:cNvPr>
            <p:cNvSpPr txBox="1"/>
            <p:nvPr/>
          </p:nvSpPr>
          <p:spPr>
            <a:xfrm>
              <a:off x="5056981" y="5169504"/>
              <a:ext cx="1624163" cy="369332"/>
            </a:xfrm>
            <a:prstGeom prst="rect">
              <a:avLst/>
            </a:prstGeom>
            <a:noFill/>
          </p:spPr>
          <p:txBody>
            <a:bodyPr wrap="none" rtlCol="0">
              <a:spAutoFit/>
            </a:bodyPr>
            <a:lstStyle/>
            <a:p>
              <a:r>
                <a:rPr lang="en-GB" b="1" dirty="0"/>
                <a:t>t</a:t>
              </a:r>
              <a:r>
                <a:rPr lang="en-GR" b="1" dirty="0"/>
                <a:t>ries to acquire</a:t>
              </a:r>
            </a:p>
          </p:txBody>
        </p:sp>
      </p:grpSp>
    </p:spTree>
    <p:extLst>
      <p:ext uri="{BB962C8B-B14F-4D97-AF65-F5344CB8AC3E}">
        <p14:creationId xmlns:p14="http://schemas.microsoft.com/office/powerpoint/2010/main" val="514171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AD5-D46D-B94D-A25E-050FF431EABC}"/>
              </a:ext>
            </a:extLst>
          </p:cNvPr>
          <p:cNvSpPr>
            <a:spLocks noGrp="1"/>
          </p:cNvSpPr>
          <p:nvPr>
            <p:ph type="title"/>
          </p:nvPr>
        </p:nvSpPr>
        <p:spPr>
          <a:xfrm>
            <a:off x="838200" y="356247"/>
            <a:ext cx="10515600" cy="1325563"/>
          </a:xfrm>
        </p:spPr>
        <p:txBody>
          <a:bodyPr/>
          <a:lstStyle/>
          <a:p>
            <a:r>
              <a:rPr lang="en-GR" b="1" dirty="0"/>
              <a:t>Python Simulation I Explained (6 / 6)</a:t>
            </a:r>
            <a:endParaRPr lang="en-GR" dirty="0"/>
          </a:p>
        </p:txBody>
      </p:sp>
      <p:sp>
        <p:nvSpPr>
          <p:cNvPr id="3" name="Content Placeholder 2">
            <a:extLst>
              <a:ext uri="{FF2B5EF4-FFF2-40B4-BE49-F238E27FC236}">
                <a16:creationId xmlns:a16="http://schemas.microsoft.com/office/drawing/2014/main" id="{53843482-2239-CE4E-BAEC-87C79A966AA9}"/>
              </a:ext>
            </a:extLst>
          </p:cNvPr>
          <p:cNvSpPr>
            <a:spLocks noGrp="1"/>
          </p:cNvSpPr>
          <p:nvPr>
            <p:ph idx="1"/>
          </p:nvPr>
        </p:nvSpPr>
        <p:spPr>
          <a:xfrm>
            <a:off x="838200" y="1825624"/>
            <a:ext cx="10515600" cy="4676129"/>
          </a:xfrm>
        </p:spPr>
        <p:txBody>
          <a:bodyPr/>
          <a:lstStyle/>
          <a:p>
            <a:pPr algn="just"/>
            <a:r>
              <a:rPr lang="en-GB" dirty="0"/>
              <a:t>﻿﻿﻿As we discussed, since each thread is trying to acquire a lock that is currently held by the other thread, and the only way for a lock to be released is for a thread to continue its execution. </a:t>
            </a:r>
          </a:p>
          <a:p>
            <a:pPr algn="just"/>
            <a:r>
              <a:rPr lang="en-GB" dirty="0">
                <a:solidFill>
                  <a:srgbClr val="FF0000"/>
                </a:solidFill>
              </a:rPr>
              <a:t>This is a deadlock, and your program will hang infinitely, never reaching the final print statement in the last line of the program.</a:t>
            </a:r>
          </a:p>
        </p:txBody>
      </p:sp>
    </p:spTree>
    <p:extLst>
      <p:ext uri="{BB962C8B-B14F-4D97-AF65-F5344CB8AC3E}">
        <p14:creationId xmlns:p14="http://schemas.microsoft.com/office/powerpoint/2010/main" val="2079149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552D4-4890-B846-81FC-6C088641EDD1}"/>
              </a:ext>
            </a:extLst>
          </p:cNvPr>
          <p:cNvSpPr>
            <a:spLocks noGrp="1"/>
          </p:cNvSpPr>
          <p:nvPr>
            <p:ph type="title"/>
          </p:nvPr>
        </p:nvSpPr>
        <p:spPr/>
        <p:txBody>
          <a:bodyPr/>
          <a:lstStyle/>
          <a:p>
            <a:r>
              <a:rPr lang="en-US" b="1" dirty="0"/>
              <a:t>Implementing Ranking among Resources </a:t>
            </a:r>
            <a:br>
              <a:rPr lang="en-US" b="1" dirty="0"/>
            </a:br>
            <a:r>
              <a:rPr lang="en-US" b="1" dirty="0"/>
              <a:t>(1 / 4)</a:t>
            </a:r>
            <a:endParaRPr lang="en-GR" b="1" dirty="0"/>
          </a:p>
        </p:txBody>
      </p:sp>
      <p:sp>
        <p:nvSpPr>
          <p:cNvPr id="3" name="Content Placeholder 2">
            <a:extLst>
              <a:ext uri="{FF2B5EF4-FFF2-40B4-BE49-F238E27FC236}">
                <a16:creationId xmlns:a16="http://schemas.microsoft.com/office/drawing/2014/main" id="{50F0868F-7DE7-114B-8ADF-1EAD6F1A5D6E}"/>
              </a:ext>
            </a:extLst>
          </p:cNvPr>
          <p:cNvSpPr>
            <a:spLocks noGrp="1"/>
          </p:cNvSpPr>
          <p:nvPr>
            <p:ph idx="1"/>
          </p:nvPr>
        </p:nvSpPr>
        <p:spPr/>
        <p:txBody>
          <a:bodyPr/>
          <a:lstStyle/>
          <a:p>
            <a:pPr algn="just"/>
            <a:r>
              <a:rPr lang="en-GB" dirty="0"/>
              <a:t>﻿From both the Dining Philosophers problem and our Python example, we can see that the last condition of the four Coffman conditions, </a:t>
            </a:r>
            <a:r>
              <a:rPr lang="en-GB" b="1" dirty="0"/>
              <a:t>circular wait</a:t>
            </a:r>
            <a:r>
              <a:rPr lang="en-GB" dirty="0"/>
              <a:t>, is at the heart of the problem of deadlock. </a:t>
            </a:r>
          </a:p>
          <a:p>
            <a:pPr algn="just"/>
            <a:r>
              <a:rPr lang="en-GB" dirty="0"/>
              <a:t>It specifies that the different processes (or threads) in our concurrent program wait for resources held by other processes (or threads) in a circular manner.</a:t>
            </a:r>
          </a:p>
          <a:p>
            <a:pPr algn="just"/>
            <a:r>
              <a:rPr lang="en-GB" dirty="0"/>
              <a:t> Giving this a closer look, we can see that the root cause for this condition </a:t>
            </a:r>
            <a:r>
              <a:rPr lang="en-GB" b="1" dirty="0"/>
              <a:t>is the order (or lack thereof) in which the processes (or threads) access the resources</a:t>
            </a:r>
            <a:r>
              <a:rPr lang="en-GB" dirty="0"/>
              <a:t>.</a:t>
            </a:r>
          </a:p>
          <a:p>
            <a:pPr marL="0" indent="0">
              <a:buNone/>
            </a:pPr>
            <a:endParaRPr lang="en-GB" dirty="0"/>
          </a:p>
        </p:txBody>
      </p:sp>
    </p:spTree>
    <p:extLst>
      <p:ext uri="{BB962C8B-B14F-4D97-AF65-F5344CB8AC3E}">
        <p14:creationId xmlns:p14="http://schemas.microsoft.com/office/powerpoint/2010/main" val="2192081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0004-64C2-D142-9798-3DB4292794B0}"/>
              </a:ext>
            </a:extLst>
          </p:cNvPr>
          <p:cNvSpPr>
            <a:spLocks noGrp="1"/>
          </p:cNvSpPr>
          <p:nvPr>
            <p:ph type="title"/>
          </p:nvPr>
        </p:nvSpPr>
        <p:spPr/>
        <p:txBody>
          <a:bodyPr/>
          <a:lstStyle/>
          <a:p>
            <a:r>
              <a:rPr lang="en-US" b="1" dirty="0"/>
              <a:t>The Concept of a Deadlock</a:t>
            </a:r>
          </a:p>
        </p:txBody>
      </p:sp>
      <p:sp>
        <p:nvSpPr>
          <p:cNvPr id="3" name="Content Placeholder 2">
            <a:extLst>
              <a:ext uri="{FF2B5EF4-FFF2-40B4-BE49-F238E27FC236}">
                <a16:creationId xmlns:a16="http://schemas.microsoft.com/office/drawing/2014/main" id="{FB8FCCD3-6327-5740-ACA6-B0348CFC7929}"/>
              </a:ext>
            </a:extLst>
          </p:cNvPr>
          <p:cNvSpPr>
            <a:spLocks noGrp="1"/>
          </p:cNvSpPr>
          <p:nvPr>
            <p:ph idx="1"/>
          </p:nvPr>
        </p:nvSpPr>
        <p:spPr/>
        <p:txBody>
          <a:bodyPr>
            <a:normAutofit lnSpcReduction="10000"/>
          </a:bodyPr>
          <a:lstStyle/>
          <a:p>
            <a:pPr algn="just"/>
            <a:r>
              <a:rPr lang="en-US" dirty="0"/>
              <a:t>﻿In the field of computer science, deadlock refers to a specific situation in concurrent programming, in which no progress can be made and the program becomes locked in its current state. </a:t>
            </a:r>
          </a:p>
          <a:p>
            <a:pPr algn="just"/>
            <a:r>
              <a:rPr lang="en-US" dirty="0"/>
              <a:t>In most cases, this phenomenon is caused by a lack of, or mishandled, coordination between different lock objects (for thread synchronization purposes).</a:t>
            </a:r>
          </a:p>
          <a:p>
            <a:pPr algn="just"/>
            <a:r>
              <a:rPr lang="en-US" dirty="0"/>
              <a:t>We will discuss a thought experiment commonly known as the Dining Philosophers problem, in order to illustrate the concept of deadlock and its causes.</a:t>
            </a:r>
          </a:p>
          <a:p>
            <a:pPr algn="just"/>
            <a:r>
              <a:rPr lang="en-US" dirty="0"/>
              <a:t> We will learn how to simulate the problem in a Python concurrent program.</a:t>
            </a:r>
          </a:p>
        </p:txBody>
      </p:sp>
    </p:spTree>
    <p:extLst>
      <p:ext uri="{BB962C8B-B14F-4D97-AF65-F5344CB8AC3E}">
        <p14:creationId xmlns:p14="http://schemas.microsoft.com/office/powerpoint/2010/main" val="4107927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552D4-4890-B846-81FC-6C088641EDD1}"/>
              </a:ext>
            </a:extLst>
          </p:cNvPr>
          <p:cNvSpPr>
            <a:spLocks noGrp="1"/>
          </p:cNvSpPr>
          <p:nvPr>
            <p:ph type="title"/>
          </p:nvPr>
        </p:nvSpPr>
        <p:spPr/>
        <p:txBody>
          <a:bodyPr/>
          <a:lstStyle/>
          <a:p>
            <a:r>
              <a:rPr lang="en-US" b="1" dirty="0"/>
              <a:t>Implementing Ranking among Resources </a:t>
            </a:r>
            <a:br>
              <a:rPr lang="en-US" b="1" dirty="0"/>
            </a:br>
            <a:r>
              <a:rPr lang="en-US" b="1" dirty="0"/>
              <a:t>(2/ 4)</a:t>
            </a:r>
            <a:endParaRPr lang="en-GR" b="1" dirty="0"/>
          </a:p>
        </p:txBody>
      </p:sp>
      <p:sp>
        <p:nvSpPr>
          <p:cNvPr id="3" name="Content Placeholder 2">
            <a:extLst>
              <a:ext uri="{FF2B5EF4-FFF2-40B4-BE49-F238E27FC236}">
                <a16:creationId xmlns:a16="http://schemas.microsoft.com/office/drawing/2014/main" id="{50F0868F-7DE7-114B-8ADF-1EAD6F1A5D6E}"/>
              </a:ext>
            </a:extLst>
          </p:cNvPr>
          <p:cNvSpPr>
            <a:spLocks noGrp="1"/>
          </p:cNvSpPr>
          <p:nvPr>
            <p:ph idx="1"/>
          </p:nvPr>
        </p:nvSpPr>
        <p:spPr/>
        <p:txBody>
          <a:bodyPr/>
          <a:lstStyle/>
          <a:p>
            <a:pPr algn="just"/>
            <a:r>
              <a:rPr lang="en-GB" dirty="0"/>
              <a:t>﻿In the Dining Philosophers problem, each philosopher is instructed to pick up the fork on their left side first, while in our Python example, the threads always try to acquire the locks with the same name before performing any calculations.</a:t>
            </a:r>
          </a:p>
          <a:p>
            <a:pPr algn="just"/>
            <a:r>
              <a:rPr lang="en-GB" dirty="0"/>
              <a:t>When the philosophers want to start eating at the same time, they will pick up their respective left forks, and will be stuck in an infinite wait.</a:t>
            </a:r>
          </a:p>
          <a:p>
            <a:pPr algn="just"/>
            <a:r>
              <a:rPr lang="en-GB" dirty="0"/>
              <a:t>Similarly, when the two threads start their execution at the same time, they will acquire their individual locks, and, again, they will wait for the other locks infinitely.</a:t>
            </a:r>
          </a:p>
        </p:txBody>
      </p:sp>
    </p:spTree>
    <p:extLst>
      <p:ext uri="{BB962C8B-B14F-4D97-AF65-F5344CB8AC3E}">
        <p14:creationId xmlns:p14="http://schemas.microsoft.com/office/powerpoint/2010/main" val="2600888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552D4-4890-B846-81FC-6C088641EDD1}"/>
              </a:ext>
            </a:extLst>
          </p:cNvPr>
          <p:cNvSpPr>
            <a:spLocks noGrp="1"/>
          </p:cNvSpPr>
          <p:nvPr>
            <p:ph type="title"/>
          </p:nvPr>
        </p:nvSpPr>
        <p:spPr/>
        <p:txBody>
          <a:bodyPr/>
          <a:lstStyle/>
          <a:p>
            <a:r>
              <a:rPr lang="en-US" b="1" dirty="0"/>
              <a:t>Implementing Ranking among Resources </a:t>
            </a:r>
            <a:br>
              <a:rPr lang="en-US" b="1" dirty="0"/>
            </a:br>
            <a:r>
              <a:rPr lang="en-US" b="1" dirty="0"/>
              <a:t>(3/ 4)</a:t>
            </a:r>
            <a:endParaRPr lang="en-GR" b="1" dirty="0"/>
          </a:p>
        </p:txBody>
      </p:sp>
      <p:sp>
        <p:nvSpPr>
          <p:cNvPr id="3" name="Content Placeholder 2">
            <a:extLst>
              <a:ext uri="{FF2B5EF4-FFF2-40B4-BE49-F238E27FC236}">
                <a16:creationId xmlns:a16="http://schemas.microsoft.com/office/drawing/2014/main" id="{50F0868F-7DE7-114B-8ADF-1EAD6F1A5D6E}"/>
              </a:ext>
            </a:extLst>
          </p:cNvPr>
          <p:cNvSpPr>
            <a:spLocks noGrp="1"/>
          </p:cNvSpPr>
          <p:nvPr>
            <p:ph idx="1"/>
          </p:nvPr>
        </p:nvSpPr>
        <p:spPr/>
        <p:txBody>
          <a:bodyPr/>
          <a:lstStyle/>
          <a:p>
            <a:pPr algn="just"/>
            <a:r>
              <a:rPr lang="en-GB" dirty="0"/>
              <a:t>﻿The conclusion that we can infer from this is that if, instead of accessing the resources arbitrarily, the processes (or threads) were to access them in a predetermined, static order, the circular nature of the way that they acquire and wait for the resources will be eliminated. </a:t>
            </a:r>
          </a:p>
          <a:p>
            <a:pPr algn="just"/>
            <a:r>
              <a:rPr lang="en-GB" dirty="0"/>
              <a:t>So, for our two-lock Python example, instead of having thread A try to acquire lock A and thread B try to acquire lock B in their respective execution instructions, </a:t>
            </a:r>
            <a:r>
              <a:rPr lang="en-GB" b="1" dirty="0"/>
              <a:t>we will require that both threads try to acquire the locks in the same order</a:t>
            </a:r>
            <a:r>
              <a:rPr lang="en-GB" dirty="0"/>
              <a:t>.</a:t>
            </a:r>
          </a:p>
        </p:txBody>
      </p:sp>
    </p:spTree>
    <p:extLst>
      <p:ext uri="{BB962C8B-B14F-4D97-AF65-F5344CB8AC3E}">
        <p14:creationId xmlns:p14="http://schemas.microsoft.com/office/powerpoint/2010/main" val="2987413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552D4-4890-B846-81FC-6C088641EDD1}"/>
              </a:ext>
            </a:extLst>
          </p:cNvPr>
          <p:cNvSpPr>
            <a:spLocks noGrp="1"/>
          </p:cNvSpPr>
          <p:nvPr>
            <p:ph type="title"/>
          </p:nvPr>
        </p:nvSpPr>
        <p:spPr/>
        <p:txBody>
          <a:bodyPr/>
          <a:lstStyle/>
          <a:p>
            <a:r>
              <a:rPr lang="en-US" b="1" dirty="0"/>
              <a:t>Implementing Ranking among Resources </a:t>
            </a:r>
            <a:br>
              <a:rPr lang="en-US" b="1" dirty="0"/>
            </a:br>
            <a:r>
              <a:rPr lang="en-US" b="1" dirty="0"/>
              <a:t>(4/ 4)</a:t>
            </a:r>
            <a:endParaRPr lang="en-GR" b="1" dirty="0"/>
          </a:p>
        </p:txBody>
      </p:sp>
      <p:sp>
        <p:nvSpPr>
          <p:cNvPr id="3" name="Content Placeholder 2">
            <a:extLst>
              <a:ext uri="{FF2B5EF4-FFF2-40B4-BE49-F238E27FC236}">
                <a16:creationId xmlns:a16="http://schemas.microsoft.com/office/drawing/2014/main" id="{50F0868F-7DE7-114B-8ADF-1EAD6F1A5D6E}"/>
              </a:ext>
            </a:extLst>
          </p:cNvPr>
          <p:cNvSpPr>
            <a:spLocks noGrp="1"/>
          </p:cNvSpPr>
          <p:nvPr>
            <p:ph idx="1"/>
          </p:nvPr>
        </p:nvSpPr>
        <p:spPr/>
        <p:txBody>
          <a:bodyPr/>
          <a:lstStyle/>
          <a:p>
            <a:pPr algn="just"/>
            <a:r>
              <a:rPr lang="en-GB" dirty="0"/>
              <a:t>﻿For example, both threads will now try to acquire lock A first, perform some calculations, try to acquire lock B, perform further calculations, and finally, release both threads.</a:t>
            </a:r>
          </a:p>
          <a:p>
            <a:pPr marL="0" indent="0" algn="just">
              <a:buNone/>
            </a:pPr>
            <a:endParaRPr lang="en-GB" dirty="0"/>
          </a:p>
        </p:txBody>
      </p:sp>
    </p:spTree>
    <p:extLst>
      <p:ext uri="{BB962C8B-B14F-4D97-AF65-F5344CB8AC3E}">
        <p14:creationId xmlns:p14="http://schemas.microsoft.com/office/powerpoint/2010/main" val="2239188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45F5-3893-5944-93BE-F14AF0E1A700}"/>
              </a:ext>
            </a:extLst>
          </p:cNvPr>
          <p:cNvSpPr>
            <a:spLocks noGrp="1"/>
          </p:cNvSpPr>
          <p:nvPr>
            <p:ph type="title"/>
          </p:nvPr>
        </p:nvSpPr>
        <p:spPr/>
        <p:txBody>
          <a:bodyPr/>
          <a:lstStyle/>
          <a:p>
            <a:pPr algn="ctr"/>
            <a:r>
              <a:rPr lang="en-GR" b="1" dirty="0"/>
              <a:t>Python Simulation II : SynchronizedThreads.py (1 / 2)</a:t>
            </a:r>
          </a:p>
        </p:txBody>
      </p:sp>
      <p:sp>
        <p:nvSpPr>
          <p:cNvPr id="3" name="Content Placeholder 2">
            <a:extLst>
              <a:ext uri="{FF2B5EF4-FFF2-40B4-BE49-F238E27FC236}">
                <a16:creationId xmlns:a16="http://schemas.microsoft.com/office/drawing/2014/main" id="{ED5E65D3-B230-AA45-8EA3-B04E4019C86C}"/>
              </a:ext>
            </a:extLst>
          </p:cNvPr>
          <p:cNvSpPr>
            <a:spLocks noGrp="1"/>
          </p:cNvSpPr>
          <p:nvPr>
            <p:ph idx="1"/>
          </p:nvPr>
        </p:nvSpPr>
        <p:spPr/>
        <p:txBody>
          <a:bodyPr>
            <a:normAutofit fontScale="47500" lnSpcReduction="20000"/>
          </a:bodyPr>
          <a:lstStyle/>
          <a:p>
            <a:pPr marL="0" indent="0" algn="just">
              <a:buNone/>
            </a:pPr>
            <a:r>
              <a:rPr lang="en-GB" b="1" dirty="0">
                <a:latin typeface="Courier" pitchFamily="2" charset="0"/>
                <a:ea typeface="Ayuthaya" pitchFamily="2" charset="-34"/>
                <a:cs typeface="Calibri" panose="020F0502020204030204" pitchFamily="34" charset="0"/>
              </a:rPr>
              <a:t>def thread_a(self):</a:t>
            </a:r>
          </a:p>
          <a:p>
            <a:pPr marL="0" indent="0" algn="just">
              <a:buNone/>
            </a:pPr>
            <a:r>
              <a:rPr lang="en-GB" b="1" dirty="0">
                <a:latin typeface="Courier" pitchFamily="2" charset="0"/>
                <a:ea typeface="Ayuthaya" pitchFamily="2" charset="-34"/>
                <a:cs typeface="Calibri" panose="020F0502020204030204" pitchFamily="34" charset="0"/>
              </a:rPr>
              <a:t>        logging.info('Thread A is starting ...')</a:t>
            </a:r>
          </a:p>
          <a:p>
            <a:pPr marL="0" indent="0" algn="just">
              <a:buNone/>
            </a:pPr>
            <a:r>
              <a:rPr lang="en-GB" b="1" dirty="0">
                <a:latin typeface="Courier" pitchFamily="2" charset="0"/>
                <a:ea typeface="Ayuthaya" pitchFamily="2" charset="-34"/>
                <a:cs typeface="Calibri" panose="020F0502020204030204" pitchFamily="34" charset="0"/>
              </a:rPr>
              <a:t>        logging.info('Thread A is waiting to acquire lock A.')</a:t>
            </a:r>
          </a:p>
          <a:p>
            <a:pPr marL="0" indent="0" algn="just">
              <a:buNone/>
            </a:pPr>
            <a:r>
              <a:rPr lang="en-GB" b="1" dirty="0">
                <a:latin typeface="Courier" pitchFamily="2" charset="0"/>
                <a:ea typeface="Ayuthaya" pitchFamily="2" charset="-34"/>
                <a:cs typeface="Calibri" panose="020F0502020204030204" pitchFamily="34" charset="0"/>
              </a:rPr>
              <a:t>        self.lock_a.acquire()</a:t>
            </a:r>
          </a:p>
          <a:p>
            <a:pPr marL="0" indent="0" algn="just">
              <a:buNone/>
            </a:pPr>
            <a:r>
              <a:rPr lang="en-GB" b="1" dirty="0">
                <a:latin typeface="Courier" pitchFamily="2" charset="0"/>
                <a:ea typeface="Ayuthaya" pitchFamily="2" charset="-34"/>
                <a:cs typeface="Calibri" panose="020F0502020204030204" pitchFamily="34" charset="0"/>
              </a:rPr>
              <a:t>        logging.info('Thread A has acquired lock A,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time.sleep(2)</a:t>
            </a:r>
          </a:p>
          <a:p>
            <a:pPr marL="0" indent="0" algn="just">
              <a:buNone/>
            </a:pPr>
            <a:r>
              <a:rPr lang="en-GB" b="1" dirty="0">
                <a:latin typeface="Courier" pitchFamily="2" charset="0"/>
                <a:ea typeface="Ayuthaya" pitchFamily="2" charset="-34"/>
                <a:cs typeface="Calibri" panose="020F0502020204030204" pitchFamily="34" charset="0"/>
              </a:rPr>
              <a:t>        logging.info('Thread A is waiting to acquire lock B.')</a:t>
            </a:r>
          </a:p>
          <a:p>
            <a:pPr marL="0" indent="0" algn="just">
              <a:buNone/>
            </a:pPr>
            <a:r>
              <a:rPr lang="en-GB" b="1" dirty="0">
                <a:latin typeface="Courier" pitchFamily="2" charset="0"/>
                <a:ea typeface="Ayuthaya" pitchFamily="2" charset="-34"/>
                <a:cs typeface="Calibri" panose="020F0502020204030204" pitchFamily="34" charset="0"/>
              </a:rPr>
              <a:t>        self.lock_b.acquire()</a:t>
            </a:r>
          </a:p>
          <a:p>
            <a:pPr marL="0" indent="0" algn="just">
              <a:buNone/>
            </a:pPr>
            <a:r>
              <a:rPr lang="en-GB" b="1" dirty="0">
                <a:latin typeface="Courier" pitchFamily="2" charset="0"/>
                <a:ea typeface="Ayuthaya" pitchFamily="2" charset="-34"/>
                <a:cs typeface="Calibri" panose="020F0502020204030204" pitchFamily="34" charset="0"/>
              </a:rPr>
              <a:t>        logging.info('Thread A has acquired lock B,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time.sleep(2)</a:t>
            </a:r>
          </a:p>
          <a:p>
            <a:pPr marL="0" indent="0" algn="just">
              <a:buNone/>
            </a:pPr>
            <a:r>
              <a:rPr lang="en-GB" b="1" dirty="0">
                <a:latin typeface="Courier" pitchFamily="2" charset="0"/>
                <a:ea typeface="Ayuthaya" pitchFamily="2" charset="-34"/>
                <a:cs typeface="Calibri" panose="020F0502020204030204" pitchFamily="34" charset="0"/>
              </a:rPr>
              <a:t>        logging.info('Thread A is releasing both locks.')</a:t>
            </a:r>
          </a:p>
          <a:p>
            <a:pPr marL="0" indent="0" algn="just">
              <a:buNone/>
            </a:pPr>
            <a:r>
              <a:rPr lang="en-GB" b="1" dirty="0">
                <a:latin typeface="Courier" pitchFamily="2" charset="0"/>
                <a:ea typeface="Ayuthaya" pitchFamily="2" charset="-34"/>
                <a:cs typeface="Calibri" panose="020F0502020204030204" pitchFamily="34" charset="0"/>
              </a:rPr>
              <a:t>        self.lock_a.release()</a:t>
            </a:r>
          </a:p>
          <a:p>
            <a:pPr marL="0" indent="0" algn="just">
              <a:buNone/>
            </a:pPr>
            <a:r>
              <a:rPr lang="en-GB" b="1" dirty="0">
                <a:latin typeface="Courier" pitchFamily="2" charset="0"/>
                <a:ea typeface="Ayuthaya" pitchFamily="2" charset="-34"/>
                <a:cs typeface="Calibri" panose="020F0502020204030204" pitchFamily="34" charset="0"/>
              </a:rPr>
              <a:t>        self.lock_b.release()</a:t>
            </a:r>
          </a:p>
        </p:txBody>
      </p:sp>
    </p:spTree>
    <p:extLst>
      <p:ext uri="{BB962C8B-B14F-4D97-AF65-F5344CB8AC3E}">
        <p14:creationId xmlns:p14="http://schemas.microsoft.com/office/powerpoint/2010/main" val="3884315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45F5-3893-5944-93BE-F14AF0E1A700}"/>
              </a:ext>
            </a:extLst>
          </p:cNvPr>
          <p:cNvSpPr>
            <a:spLocks noGrp="1"/>
          </p:cNvSpPr>
          <p:nvPr>
            <p:ph type="title"/>
          </p:nvPr>
        </p:nvSpPr>
        <p:spPr/>
        <p:txBody>
          <a:bodyPr/>
          <a:lstStyle/>
          <a:p>
            <a:pPr algn="ctr"/>
            <a:r>
              <a:rPr lang="en-GR" b="1" dirty="0"/>
              <a:t>Python Simulation II : SynchronizedThreads.py (2 / 2)</a:t>
            </a:r>
          </a:p>
        </p:txBody>
      </p:sp>
      <p:sp>
        <p:nvSpPr>
          <p:cNvPr id="3" name="Content Placeholder 2">
            <a:extLst>
              <a:ext uri="{FF2B5EF4-FFF2-40B4-BE49-F238E27FC236}">
                <a16:creationId xmlns:a16="http://schemas.microsoft.com/office/drawing/2014/main" id="{ED5E65D3-B230-AA45-8EA3-B04E4019C86C}"/>
              </a:ext>
            </a:extLst>
          </p:cNvPr>
          <p:cNvSpPr>
            <a:spLocks noGrp="1"/>
          </p:cNvSpPr>
          <p:nvPr>
            <p:ph idx="1"/>
          </p:nvPr>
        </p:nvSpPr>
        <p:spPr/>
        <p:txBody>
          <a:bodyPr>
            <a:normAutofit fontScale="47500" lnSpcReduction="20000"/>
          </a:bodyPr>
          <a:lstStyle/>
          <a:p>
            <a:pPr marL="0" indent="0" algn="just">
              <a:buNone/>
            </a:pPr>
            <a:r>
              <a:rPr lang="en-GB" b="1" dirty="0">
                <a:latin typeface="Courier" pitchFamily="2" charset="0"/>
                <a:ea typeface="Ayuthaya" pitchFamily="2" charset="-34"/>
                <a:cs typeface="Calibri" panose="020F0502020204030204" pitchFamily="34" charset="0"/>
              </a:rPr>
              <a:t>def thread_b(self):</a:t>
            </a:r>
          </a:p>
          <a:p>
            <a:pPr marL="0" indent="0" algn="just">
              <a:buNone/>
            </a:pPr>
            <a:r>
              <a:rPr lang="en-GB" b="1" dirty="0">
                <a:latin typeface="Courier" pitchFamily="2" charset="0"/>
                <a:ea typeface="Ayuthaya" pitchFamily="2" charset="-34"/>
                <a:cs typeface="Calibri" panose="020F0502020204030204" pitchFamily="34" charset="0"/>
              </a:rPr>
              <a:t>        logging.info('Thread B is starting...')</a:t>
            </a:r>
          </a:p>
          <a:p>
            <a:pPr marL="0" indent="0" algn="just">
              <a:buNone/>
            </a:pPr>
            <a:r>
              <a:rPr lang="en-GB" b="1" dirty="0">
                <a:latin typeface="Courier" pitchFamily="2" charset="0"/>
                <a:ea typeface="Ayuthaya" pitchFamily="2" charset="-34"/>
                <a:cs typeface="Calibri" panose="020F0502020204030204" pitchFamily="34" charset="0"/>
              </a:rPr>
              <a:t>        logging.info('Thread B is waiting to acquire lock B.')</a:t>
            </a:r>
          </a:p>
          <a:p>
            <a:pPr marL="0" indent="0" algn="just">
              <a:buNone/>
            </a:pPr>
            <a:r>
              <a:rPr lang="en-GB" b="1" dirty="0">
                <a:latin typeface="Courier" pitchFamily="2" charset="0"/>
                <a:ea typeface="Ayuthaya" pitchFamily="2" charset="-34"/>
                <a:cs typeface="Calibri" panose="020F0502020204030204" pitchFamily="34" charset="0"/>
              </a:rPr>
              <a:t>        self.lock_a.acquire()</a:t>
            </a:r>
          </a:p>
          <a:p>
            <a:pPr marL="0" indent="0" algn="just">
              <a:buNone/>
            </a:pPr>
            <a:r>
              <a:rPr lang="en-GB" b="1" dirty="0">
                <a:latin typeface="Courier" pitchFamily="2" charset="0"/>
                <a:ea typeface="Ayuthaya" pitchFamily="2" charset="-34"/>
                <a:cs typeface="Calibri" panose="020F0502020204030204" pitchFamily="34" charset="0"/>
              </a:rPr>
              <a:t>        logging.info('Thread B has acquired lock B,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time.sleep(5)</a:t>
            </a:r>
          </a:p>
          <a:p>
            <a:pPr marL="0" indent="0" algn="just">
              <a:buNone/>
            </a:pPr>
            <a:r>
              <a:rPr lang="en-GB" b="1" dirty="0">
                <a:latin typeface="Courier" pitchFamily="2" charset="0"/>
                <a:ea typeface="Ayuthaya" pitchFamily="2" charset="-34"/>
                <a:cs typeface="Calibri" panose="020F0502020204030204" pitchFamily="34" charset="0"/>
              </a:rPr>
              <a:t>        logging.info('Thread B is waiting to acquire lock A.')</a:t>
            </a:r>
          </a:p>
          <a:p>
            <a:pPr marL="0" indent="0" algn="just">
              <a:buNone/>
            </a:pPr>
            <a:r>
              <a:rPr lang="en-GB" b="1" dirty="0">
                <a:latin typeface="Courier" pitchFamily="2" charset="0"/>
                <a:ea typeface="Ayuthaya" pitchFamily="2" charset="-34"/>
                <a:cs typeface="Calibri" panose="020F0502020204030204" pitchFamily="34" charset="0"/>
              </a:rPr>
              <a:t>        self.lock_b.acquire()</a:t>
            </a:r>
          </a:p>
          <a:p>
            <a:pPr marL="0" indent="0" algn="just">
              <a:buNone/>
            </a:pPr>
            <a:r>
              <a:rPr lang="en-GB" b="1" dirty="0">
                <a:latin typeface="Courier" pitchFamily="2" charset="0"/>
                <a:ea typeface="Ayuthaya" pitchFamily="2" charset="-34"/>
                <a:cs typeface="Calibri" panose="020F0502020204030204" pitchFamily="34" charset="0"/>
              </a:rPr>
              <a:t>        logging.info('Thread B has acquired lock A, performing some calculation...')</a:t>
            </a:r>
          </a:p>
          <a:p>
            <a:pPr marL="0" indent="0" algn="just">
              <a:buNone/>
            </a:pPr>
            <a:r>
              <a:rPr lang="en-GB" b="1" dirty="0">
                <a:latin typeface="Courier" pitchFamily="2" charset="0"/>
                <a:ea typeface="Ayuthaya" pitchFamily="2" charset="-34"/>
                <a:cs typeface="Calibri" panose="020F0502020204030204" pitchFamily="34" charset="0"/>
              </a:rPr>
              <a:t>        time.sleep(5)</a:t>
            </a:r>
          </a:p>
          <a:p>
            <a:pPr marL="0" indent="0" algn="just">
              <a:buNone/>
            </a:pPr>
            <a:r>
              <a:rPr lang="en-GB" b="1" dirty="0">
                <a:latin typeface="Courier" pitchFamily="2" charset="0"/>
                <a:ea typeface="Ayuthaya" pitchFamily="2" charset="-34"/>
                <a:cs typeface="Calibri" panose="020F0502020204030204" pitchFamily="34" charset="0"/>
              </a:rPr>
              <a:t>        logging.info('Thread B is releasing both locks.')</a:t>
            </a:r>
          </a:p>
          <a:p>
            <a:pPr marL="0" indent="0" algn="just">
              <a:buNone/>
            </a:pPr>
            <a:r>
              <a:rPr lang="en-GB" b="1" dirty="0">
                <a:latin typeface="Courier" pitchFamily="2" charset="0"/>
                <a:ea typeface="Ayuthaya" pitchFamily="2" charset="-34"/>
                <a:cs typeface="Calibri" panose="020F0502020204030204" pitchFamily="34" charset="0"/>
              </a:rPr>
              <a:t>        self.lock_b.release()</a:t>
            </a:r>
          </a:p>
          <a:p>
            <a:pPr marL="0" indent="0" algn="just">
              <a:buNone/>
            </a:pPr>
            <a:r>
              <a:rPr lang="en-GB" b="1" dirty="0">
                <a:latin typeface="Courier" pitchFamily="2" charset="0"/>
                <a:ea typeface="Ayuthaya" pitchFamily="2" charset="-34"/>
                <a:cs typeface="Calibri" panose="020F0502020204030204" pitchFamily="34" charset="0"/>
              </a:rPr>
              <a:t>        self.lock_a.release()</a:t>
            </a:r>
          </a:p>
        </p:txBody>
      </p:sp>
    </p:spTree>
    <p:extLst>
      <p:ext uri="{BB962C8B-B14F-4D97-AF65-F5344CB8AC3E}">
        <p14:creationId xmlns:p14="http://schemas.microsoft.com/office/powerpoint/2010/main" val="3121776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25EE-6E00-984F-A656-1BAE47AB7C93}"/>
              </a:ext>
            </a:extLst>
          </p:cNvPr>
          <p:cNvSpPr>
            <a:spLocks noGrp="1"/>
          </p:cNvSpPr>
          <p:nvPr>
            <p:ph type="title"/>
          </p:nvPr>
        </p:nvSpPr>
        <p:spPr/>
        <p:txBody>
          <a:bodyPr/>
          <a:lstStyle/>
          <a:p>
            <a:r>
              <a:rPr lang="en-US" b="1" dirty="0"/>
              <a:t>The Dining Philosophers Problem (1 / 4)</a:t>
            </a:r>
          </a:p>
        </p:txBody>
      </p:sp>
      <p:sp>
        <p:nvSpPr>
          <p:cNvPr id="3" name="Content Placeholder 2">
            <a:extLst>
              <a:ext uri="{FF2B5EF4-FFF2-40B4-BE49-F238E27FC236}">
                <a16:creationId xmlns:a16="http://schemas.microsoft.com/office/drawing/2014/main" id="{8A6AD61B-9D4C-714B-A940-E351210B9EC0}"/>
              </a:ext>
            </a:extLst>
          </p:cNvPr>
          <p:cNvSpPr>
            <a:spLocks noGrp="1"/>
          </p:cNvSpPr>
          <p:nvPr>
            <p:ph idx="1"/>
          </p:nvPr>
        </p:nvSpPr>
        <p:spPr/>
        <p:txBody>
          <a:bodyPr/>
          <a:lstStyle/>
          <a:p>
            <a:pPr algn="just"/>
            <a:r>
              <a:rPr lang="en-US" dirty="0"/>
              <a:t>﻿The Dining Philosophers problem was first introduced by Edgar Dijkstra in 1965.</a:t>
            </a:r>
          </a:p>
          <a:p>
            <a:pPr algn="just"/>
            <a:r>
              <a:rPr lang="en-US" dirty="0"/>
              <a:t>﻿The problem was first demonstrated using different technical terms (resource contention in computer systems), and was later rephrased by Tony Hoare, a British computer scientist and the inventor of the quicksort sorting algorithm.</a:t>
            </a:r>
          </a:p>
        </p:txBody>
      </p:sp>
    </p:spTree>
    <p:extLst>
      <p:ext uri="{BB962C8B-B14F-4D97-AF65-F5344CB8AC3E}">
        <p14:creationId xmlns:p14="http://schemas.microsoft.com/office/powerpoint/2010/main" val="189921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25EE-6E00-984F-A656-1BAE47AB7C93}"/>
              </a:ext>
            </a:extLst>
          </p:cNvPr>
          <p:cNvSpPr>
            <a:spLocks noGrp="1"/>
          </p:cNvSpPr>
          <p:nvPr>
            <p:ph type="title"/>
          </p:nvPr>
        </p:nvSpPr>
        <p:spPr/>
        <p:txBody>
          <a:bodyPr/>
          <a:lstStyle/>
          <a:p>
            <a:r>
              <a:rPr lang="en-US" b="1" dirty="0"/>
              <a:t>The Dining Philosophers Problem (2 / 4)</a:t>
            </a:r>
          </a:p>
        </p:txBody>
      </p:sp>
      <p:sp>
        <p:nvSpPr>
          <p:cNvPr id="3" name="Content Placeholder 2">
            <a:extLst>
              <a:ext uri="{FF2B5EF4-FFF2-40B4-BE49-F238E27FC236}">
                <a16:creationId xmlns:a16="http://schemas.microsoft.com/office/drawing/2014/main" id="{8A6AD61B-9D4C-714B-A940-E351210B9EC0}"/>
              </a:ext>
            </a:extLst>
          </p:cNvPr>
          <p:cNvSpPr>
            <a:spLocks noGrp="1"/>
          </p:cNvSpPr>
          <p:nvPr>
            <p:ph idx="1"/>
          </p:nvPr>
        </p:nvSpPr>
        <p:spPr>
          <a:xfrm>
            <a:off x="154112" y="1825625"/>
            <a:ext cx="7510409" cy="4351338"/>
          </a:xfrm>
        </p:spPr>
        <p:txBody>
          <a:bodyPr>
            <a:normAutofit fontScale="92500" lnSpcReduction="20000"/>
          </a:bodyPr>
          <a:lstStyle/>
          <a:p>
            <a:pPr algn="just"/>
            <a:r>
              <a:rPr lang="en-US" dirty="0"/>
              <a:t>﻿The problem statement is as follows:</a:t>
            </a:r>
          </a:p>
          <a:p>
            <a:pPr marL="571500" indent="-571500" algn="just">
              <a:buFont typeface="+mj-lt"/>
              <a:buAutoNum type="romanLcPeriod"/>
            </a:pPr>
            <a:r>
              <a:rPr lang="en-US" dirty="0"/>
              <a:t>﻿Five philosophers sit around a table, and each has a bowl of food in front of them.</a:t>
            </a:r>
          </a:p>
          <a:p>
            <a:pPr marL="571500" indent="-571500" algn="just">
              <a:buFont typeface="+mj-lt"/>
              <a:buAutoNum type="romanLcPeriod"/>
            </a:pPr>
            <a:r>
              <a:rPr lang="en-US" dirty="0"/>
              <a:t>﻿Placed between these five bowls of food are five forks, so each philosopher has a fork on their left side, and one on their right side.</a:t>
            </a:r>
          </a:p>
          <a:p>
            <a:pPr marL="571500" indent="-571500" algn="just">
              <a:buFont typeface="+mj-lt"/>
              <a:buAutoNum type="romanLcPeriod"/>
            </a:pPr>
            <a:r>
              <a:rPr lang="en-US" dirty="0"/>
              <a:t>﻿Each silent philosopher is to alternate between thinking and eating.</a:t>
            </a:r>
          </a:p>
          <a:p>
            <a:pPr marL="571500" indent="-571500" algn="just">
              <a:buFont typeface="+mj-lt"/>
              <a:buAutoNum type="romanLcPeriod"/>
            </a:pPr>
            <a:r>
              <a:rPr lang="en-US" dirty="0"/>
              <a:t>﻿Each philosopher is required to have both of the forks around them to be able to pick up the food from their individual bowl, and no fork can be shared between two or more different philosophers.</a:t>
            </a:r>
          </a:p>
        </p:txBody>
      </p:sp>
      <p:pic>
        <p:nvPicPr>
          <p:cNvPr id="4" name="Picture 3">
            <a:extLst>
              <a:ext uri="{FF2B5EF4-FFF2-40B4-BE49-F238E27FC236}">
                <a16:creationId xmlns:a16="http://schemas.microsoft.com/office/drawing/2014/main" id="{03AE082F-22FB-664E-9277-2B94115772AF}"/>
              </a:ext>
            </a:extLst>
          </p:cNvPr>
          <p:cNvPicPr>
            <a:picLocks noChangeAspect="1"/>
          </p:cNvPicPr>
          <p:nvPr/>
        </p:nvPicPr>
        <p:blipFill>
          <a:blip r:embed="rId2"/>
          <a:stretch>
            <a:fillRect/>
          </a:stretch>
        </p:blipFill>
        <p:spPr>
          <a:xfrm>
            <a:off x="7726165" y="1825625"/>
            <a:ext cx="4119937" cy="3612905"/>
          </a:xfrm>
          <a:prstGeom prst="rect">
            <a:avLst/>
          </a:prstGeom>
        </p:spPr>
      </p:pic>
    </p:spTree>
    <p:extLst>
      <p:ext uri="{BB962C8B-B14F-4D97-AF65-F5344CB8AC3E}">
        <p14:creationId xmlns:p14="http://schemas.microsoft.com/office/powerpoint/2010/main" val="3942464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25EE-6E00-984F-A656-1BAE47AB7C93}"/>
              </a:ext>
            </a:extLst>
          </p:cNvPr>
          <p:cNvSpPr>
            <a:spLocks noGrp="1"/>
          </p:cNvSpPr>
          <p:nvPr>
            <p:ph type="title"/>
          </p:nvPr>
        </p:nvSpPr>
        <p:spPr/>
        <p:txBody>
          <a:bodyPr/>
          <a:lstStyle/>
          <a:p>
            <a:r>
              <a:rPr lang="en-US" b="1" dirty="0"/>
              <a:t>The Dining Philosophers Problem (3 / 4)</a:t>
            </a:r>
          </a:p>
        </p:txBody>
      </p:sp>
      <p:sp>
        <p:nvSpPr>
          <p:cNvPr id="3" name="Content Placeholder 2">
            <a:extLst>
              <a:ext uri="{FF2B5EF4-FFF2-40B4-BE49-F238E27FC236}">
                <a16:creationId xmlns:a16="http://schemas.microsoft.com/office/drawing/2014/main" id="{8A6AD61B-9D4C-714B-A940-E351210B9EC0}"/>
              </a:ext>
            </a:extLst>
          </p:cNvPr>
          <p:cNvSpPr>
            <a:spLocks noGrp="1"/>
          </p:cNvSpPr>
          <p:nvPr>
            <p:ph idx="1"/>
          </p:nvPr>
        </p:nvSpPr>
        <p:spPr>
          <a:xfrm>
            <a:off x="184936" y="1825625"/>
            <a:ext cx="7479586" cy="4351338"/>
          </a:xfrm>
        </p:spPr>
        <p:txBody>
          <a:bodyPr>
            <a:normAutofit/>
          </a:bodyPr>
          <a:lstStyle/>
          <a:p>
            <a:pPr algn="just"/>
            <a:r>
              <a:rPr lang="en-US" dirty="0"/>
              <a:t>﻿Problem statement continued:</a:t>
            </a:r>
          </a:p>
          <a:p>
            <a:pPr marL="571500" indent="-571500" algn="just">
              <a:buFont typeface="+mj-lt"/>
              <a:buAutoNum type="romanLcPeriod" startAt="5"/>
            </a:pPr>
            <a:r>
              <a:rPr lang="en-US" dirty="0"/>
              <a:t>When a philosopher finishes eating a specific amount of food, they are to place both of the forks back in their respective, original locations.</a:t>
            </a:r>
          </a:p>
          <a:p>
            <a:pPr marL="571500" indent="-571500" algn="just">
              <a:buFont typeface="+mj-lt"/>
              <a:buAutoNum type="romanLcPeriod" startAt="5"/>
            </a:pPr>
            <a:r>
              <a:rPr lang="en-US" dirty="0"/>
              <a:t>At this point, the philosophers around that philosopher will be able to use those forks.</a:t>
            </a:r>
          </a:p>
        </p:txBody>
      </p:sp>
      <p:pic>
        <p:nvPicPr>
          <p:cNvPr id="4" name="Picture 3">
            <a:extLst>
              <a:ext uri="{FF2B5EF4-FFF2-40B4-BE49-F238E27FC236}">
                <a16:creationId xmlns:a16="http://schemas.microsoft.com/office/drawing/2014/main" id="{03AE082F-22FB-664E-9277-2B94115772AF}"/>
              </a:ext>
            </a:extLst>
          </p:cNvPr>
          <p:cNvPicPr>
            <a:picLocks noChangeAspect="1"/>
          </p:cNvPicPr>
          <p:nvPr/>
        </p:nvPicPr>
        <p:blipFill>
          <a:blip r:embed="rId2"/>
          <a:stretch>
            <a:fillRect/>
          </a:stretch>
        </p:blipFill>
        <p:spPr>
          <a:xfrm>
            <a:off x="7726165" y="1825625"/>
            <a:ext cx="4119937" cy="3612905"/>
          </a:xfrm>
          <a:prstGeom prst="rect">
            <a:avLst/>
          </a:prstGeom>
        </p:spPr>
      </p:pic>
    </p:spTree>
    <p:extLst>
      <p:ext uri="{BB962C8B-B14F-4D97-AF65-F5344CB8AC3E}">
        <p14:creationId xmlns:p14="http://schemas.microsoft.com/office/powerpoint/2010/main" val="199015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25EE-6E00-984F-A656-1BAE47AB7C93}"/>
              </a:ext>
            </a:extLst>
          </p:cNvPr>
          <p:cNvSpPr>
            <a:spLocks noGrp="1"/>
          </p:cNvSpPr>
          <p:nvPr>
            <p:ph type="title"/>
          </p:nvPr>
        </p:nvSpPr>
        <p:spPr/>
        <p:txBody>
          <a:bodyPr/>
          <a:lstStyle/>
          <a:p>
            <a:r>
              <a:rPr lang="en-US" b="1" dirty="0"/>
              <a:t>The Dining Philosophers Problem (4 / 4)</a:t>
            </a:r>
          </a:p>
        </p:txBody>
      </p:sp>
      <p:sp>
        <p:nvSpPr>
          <p:cNvPr id="3" name="Content Placeholder 2">
            <a:extLst>
              <a:ext uri="{FF2B5EF4-FFF2-40B4-BE49-F238E27FC236}">
                <a16:creationId xmlns:a16="http://schemas.microsoft.com/office/drawing/2014/main" id="{8A6AD61B-9D4C-714B-A940-E351210B9EC0}"/>
              </a:ext>
            </a:extLst>
          </p:cNvPr>
          <p:cNvSpPr>
            <a:spLocks noGrp="1"/>
          </p:cNvSpPr>
          <p:nvPr>
            <p:ph idx="1"/>
          </p:nvPr>
        </p:nvSpPr>
        <p:spPr/>
        <p:txBody>
          <a:bodyPr>
            <a:normAutofit/>
          </a:bodyPr>
          <a:lstStyle/>
          <a:p>
            <a:pPr algn="just"/>
            <a:r>
              <a:rPr lang="en-US" dirty="0"/>
              <a:t>﻿Since the philosophers are silent and cannot communicate with each other, they have no method to let each other know they need the forks to eat. </a:t>
            </a:r>
          </a:p>
          <a:p>
            <a:pPr algn="just"/>
            <a:r>
              <a:rPr lang="en-US" dirty="0"/>
              <a:t>In other words, the only way for a philosopher to eat is to have both of the forks already available to them. </a:t>
            </a:r>
          </a:p>
          <a:p>
            <a:pPr algn="just"/>
            <a:r>
              <a:rPr lang="en-US" dirty="0"/>
              <a:t>The question of this problem is to </a:t>
            </a:r>
            <a:r>
              <a:rPr lang="en-US" dirty="0">
                <a:solidFill>
                  <a:srgbClr val="FF0000"/>
                </a:solidFill>
              </a:rPr>
              <a:t>design a set of instructions for the philosophers to efficiently switch between eating and thinking, so that each philosopher is provided with enough food</a:t>
            </a:r>
            <a:r>
              <a:rPr lang="en-US" dirty="0"/>
              <a:t>.</a:t>
            </a:r>
          </a:p>
        </p:txBody>
      </p:sp>
    </p:spTree>
    <p:extLst>
      <p:ext uri="{BB962C8B-B14F-4D97-AF65-F5344CB8AC3E}">
        <p14:creationId xmlns:p14="http://schemas.microsoft.com/office/powerpoint/2010/main" val="3119864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CE52-ABF6-C84B-B9E1-32A55F642DAE}"/>
              </a:ext>
            </a:extLst>
          </p:cNvPr>
          <p:cNvSpPr>
            <a:spLocks noGrp="1"/>
          </p:cNvSpPr>
          <p:nvPr>
            <p:ph type="title"/>
          </p:nvPr>
        </p:nvSpPr>
        <p:spPr/>
        <p:txBody>
          <a:bodyPr/>
          <a:lstStyle/>
          <a:p>
            <a:r>
              <a:rPr lang="en-US" b="1" dirty="0"/>
              <a:t>Naïve Approach to the Dining Philosophers Problem (1 / </a:t>
            </a:r>
            <a:r>
              <a:rPr lang="el-GR" b="1" dirty="0"/>
              <a:t>4</a:t>
            </a:r>
            <a:r>
              <a:rPr lang="en-US" b="1" dirty="0"/>
              <a:t>)</a:t>
            </a:r>
          </a:p>
        </p:txBody>
      </p:sp>
      <p:sp>
        <p:nvSpPr>
          <p:cNvPr id="3" name="Content Placeholder 2">
            <a:extLst>
              <a:ext uri="{FF2B5EF4-FFF2-40B4-BE49-F238E27FC236}">
                <a16:creationId xmlns:a16="http://schemas.microsoft.com/office/drawing/2014/main" id="{C9488F90-1FB9-A344-B4DF-72674C9E8128}"/>
              </a:ext>
            </a:extLst>
          </p:cNvPr>
          <p:cNvSpPr>
            <a:spLocks noGrp="1"/>
          </p:cNvSpPr>
          <p:nvPr>
            <p:ph idx="1"/>
          </p:nvPr>
        </p:nvSpPr>
        <p:spPr/>
        <p:txBody>
          <a:bodyPr>
            <a:normAutofit fontScale="92500"/>
          </a:bodyPr>
          <a:lstStyle/>
          <a:p>
            <a:pPr marL="514350" indent="-514350" algn="just">
              <a:buFont typeface="+mj-lt"/>
              <a:buAutoNum type="arabicPeriod"/>
            </a:pPr>
            <a:r>
              <a:rPr lang="en-US" dirty="0"/>
              <a:t>﻿A philosopher must think until the fork on their left side becomes available. When that happens, the philosopher is to pick it up.</a:t>
            </a:r>
            <a:endParaRPr lang="el-GR" dirty="0"/>
          </a:p>
          <a:p>
            <a:pPr marL="514350" indent="-514350" algn="just">
              <a:buFont typeface="+mj-lt"/>
              <a:buAutoNum type="arabicPeriod"/>
            </a:pPr>
            <a:r>
              <a:rPr lang="en-US" dirty="0"/>
              <a:t>﻿A philosopher must think until the fork on their right side becomes available. When that happens, the philosopher is to pick it up.</a:t>
            </a:r>
            <a:endParaRPr lang="el-GR" dirty="0"/>
          </a:p>
          <a:p>
            <a:pPr marL="514350" indent="-514350" algn="just">
              <a:buFont typeface="+mj-lt"/>
              <a:buAutoNum type="arabicPeriod"/>
            </a:pPr>
            <a:r>
              <a:rPr lang="en-US" dirty="0"/>
              <a:t>﻿If a philosopher is holding two forks, they will eat a specific amount of food from the bowl in front of them, and then the following will apply:</a:t>
            </a:r>
            <a:endParaRPr lang="el-GR" dirty="0"/>
          </a:p>
          <a:p>
            <a:pPr marL="971550" lvl="1" indent="-514350" algn="just">
              <a:buFont typeface="+mj-lt"/>
              <a:buAutoNum type="romanLcPeriod"/>
            </a:pPr>
            <a:r>
              <a:rPr lang="en-US" dirty="0"/>
              <a:t>﻿Afterwards, the philosopher has to put the right fork down in its original place</a:t>
            </a:r>
          </a:p>
          <a:p>
            <a:pPr marL="971550" lvl="1" indent="-514350" algn="just">
              <a:buFont typeface="+mj-lt"/>
              <a:buAutoNum type="romanLcPeriod"/>
            </a:pPr>
            <a:r>
              <a:rPr lang="en-US" dirty="0"/>
              <a:t>﻿Afterwards, the philosopher has to put the left fork down in its original place</a:t>
            </a:r>
            <a:r>
              <a:rPr lang="el-GR" dirty="0"/>
              <a:t>.</a:t>
            </a:r>
          </a:p>
          <a:p>
            <a:pPr marL="514350" indent="-514350" algn="just">
              <a:buFont typeface="+mj-lt"/>
              <a:buAutoNum type="arabicPeriod"/>
            </a:pPr>
            <a:r>
              <a:rPr lang="en-US" dirty="0"/>
              <a:t>﻿The process repeats from bullet point</a:t>
            </a:r>
            <a:r>
              <a:rPr lang="el-GR" dirty="0"/>
              <a:t> 1</a:t>
            </a:r>
            <a:r>
              <a:rPr lang="en-US" dirty="0"/>
              <a:t>.</a:t>
            </a:r>
          </a:p>
        </p:txBody>
      </p:sp>
    </p:spTree>
    <p:extLst>
      <p:ext uri="{BB962C8B-B14F-4D97-AF65-F5344CB8AC3E}">
        <p14:creationId xmlns:p14="http://schemas.microsoft.com/office/powerpoint/2010/main" val="117302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CE52-ABF6-C84B-B9E1-32A55F642DAE}"/>
              </a:ext>
            </a:extLst>
          </p:cNvPr>
          <p:cNvSpPr>
            <a:spLocks noGrp="1"/>
          </p:cNvSpPr>
          <p:nvPr>
            <p:ph type="title"/>
          </p:nvPr>
        </p:nvSpPr>
        <p:spPr/>
        <p:txBody>
          <a:bodyPr/>
          <a:lstStyle/>
          <a:p>
            <a:r>
              <a:rPr lang="en-US" b="1" dirty="0"/>
              <a:t>Naïve Approach to the Dining Philosophers Problem (</a:t>
            </a:r>
            <a:r>
              <a:rPr lang="el-GR" b="1" dirty="0"/>
              <a:t>2</a:t>
            </a:r>
            <a:r>
              <a:rPr lang="en-US" b="1" dirty="0"/>
              <a:t> / </a:t>
            </a:r>
            <a:r>
              <a:rPr lang="el-GR" b="1" dirty="0"/>
              <a:t>4</a:t>
            </a:r>
            <a:r>
              <a:rPr lang="en-US" b="1" dirty="0"/>
              <a:t>)</a:t>
            </a:r>
          </a:p>
        </p:txBody>
      </p:sp>
      <p:sp>
        <p:nvSpPr>
          <p:cNvPr id="3" name="Content Placeholder 2">
            <a:extLst>
              <a:ext uri="{FF2B5EF4-FFF2-40B4-BE49-F238E27FC236}">
                <a16:creationId xmlns:a16="http://schemas.microsoft.com/office/drawing/2014/main" id="{C9488F90-1FB9-A344-B4DF-72674C9E8128}"/>
              </a:ext>
            </a:extLst>
          </p:cNvPr>
          <p:cNvSpPr>
            <a:spLocks noGrp="1"/>
          </p:cNvSpPr>
          <p:nvPr>
            <p:ph idx="1"/>
          </p:nvPr>
        </p:nvSpPr>
        <p:spPr/>
        <p:txBody>
          <a:bodyPr>
            <a:normAutofit/>
          </a:bodyPr>
          <a:lstStyle/>
          <a:p>
            <a:pPr algn="just"/>
            <a:r>
              <a:rPr lang="en-US" dirty="0"/>
              <a:t>﻿It is quite clear how this set of instructions can lead to a situation where no progress can be made</a:t>
            </a:r>
            <a:r>
              <a:rPr lang="el-GR" dirty="0"/>
              <a:t>.</a:t>
            </a:r>
            <a:r>
              <a:rPr lang="en-US" dirty="0"/>
              <a:t> </a:t>
            </a:r>
            <a:endParaRPr lang="el-GR" dirty="0"/>
          </a:p>
          <a:p>
            <a:pPr algn="just"/>
            <a:r>
              <a:rPr lang="el-GR" dirty="0"/>
              <a:t>Ι</a:t>
            </a:r>
            <a:r>
              <a:rPr lang="en-US" dirty="0"/>
              <a:t>f at the beginning, all of the philosophers start to execute their instructions at the same time. </a:t>
            </a:r>
            <a:endParaRPr lang="el-GR" dirty="0"/>
          </a:p>
          <a:p>
            <a:pPr algn="just"/>
            <a:r>
              <a:rPr lang="en-US" dirty="0"/>
              <a:t>Since all of the forks are on the table at the beginning, and are therefore available to be picked up by nearby philosophers, each philosopher will be able to execute the first instruction (</a:t>
            </a:r>
            <a:r>
              <a:rPr lang="en-US" dirty="0">
                <a:solidFill>
                  <a:srgbClr val="FF0000"/>
                </a:solidFill>
              </a:rPr>
              <a:t>picking up the fork on their left side</a:t>
            </a:r>
            <a:r>
              <a:rPr lang="en-US" dirty="0"/>
              <a:t>).</a:t>
            </a:r>
          </a:p>
        </p:txBody>
      </p:sp>
    </p:spTree>
    <p:extLst>
      <p:ext uri="{BB962C8B-B14F-4D97-AF65-F5344CB8AC3E}">
        <p14:creationId xmlns:p14="http://schemas.microsoft.com/office/powerpoint/2010/main" val="2545579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3279</TotalTime>
  <Words>3606</Words>
  <Application>Microsoft Macintosh PowerPoint</Application>
  <PresentationFormat>Widescreen</PresentationFormat>
  <Paragraphs>235</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Courier</vt:lpstr>
      <vt:lpstr>Office Theme</vt:lpstr>
      <vt:lpstr>Thread Synchronization</vt:lpstr>
      <vt:lpstr>Deadlocks</vt:lpstr>
      <vt:lpstr>The Concept of a Deadlock</vt:lpstr>
      <vt:lpstr>The Dining Philosophers Problem (1 / 4)</vt:lpstr>
      <vt:lpstr>The Dining Philosophers Problem (2 / 4)</vt:lpstr>
      <vt:lpstr>The Dining Philosophers Problem (3 / 4)</vt:lpstr>
      <vt:lpstr>The Dining Philosophers Problem (4 / 4)</vt:lpstr>
      <vt:lpstr>Naïve Approach to the Dining Philosophers Problem (1 / 4)</vt:lpstr>
      <vt:lpstr>Naïve Approach to the Dining Philosophers Problem (2 / 4)</vt:lpstr>
      <vt:lpstr>Naïve Approach to the Dining Philosophers Problem (3 / 4)</vt:lpstr>
      <vt:lpstr>Naïve Approach to the Dining Philosophers Problem (4 / 4)</vt:lpstr>
      <vt:lpstr>Deadlock in a Concurrent System (1 / 2)</vt:lpstr>
      <vt:lpstr>Deadlock in a Concurrent System (2 / 2)</vt:lpstr>
      <vt:lpstr>Coffman Conditions (1 / 2)</vt:lpstr>
      <vt:lpstr>Coffman Conditions (2 / 2)</vt:lpstr>
      <vt:lpstr>Circular Wait Condition (1 / 2)</vt:lpstr>
      <vt:lpstr>Circular Wait Condition (2 / 2)</vt:lpstr>
      <vt:lpstr>Python Simulation I : DeSynchronizedThreads.py (1 / 4)</vt:lpstr>
      <vt:lpstr>Python Simulation I : DeSynchronizedThreads.py (1 / 4)</vt:lpstr>
      <vt:lpstr>Python Simulation I : DeSynchronizedThreads.py (2 / 4)</vt:lpstr>
      <vt:lpstr>Python Simulation I : DeSynchronizedThreads.py (3 / 4)</vt:lpstr>
      <vt:lpstr>Python Simulation I : DeSynchronizedThreads.py (4 / 4)</vt:lpstr>
      <vt:lpstr>Python Simulation I Explained (1 / 6)</vt:lpstr>
      <vt:lpstr>Python Simulation I Explained (2 / 6)</vt:lpstr>
      <vt:lpstr>Python Simulation I Explained (3 / 6)</vt:lpstr>
      <vt:lpstr>Python Simulation I Explained (4 / 6)</vt:lpstr>
      <vt:lpstr>Python Simulation I Explained (5 / 6)</vt:lpstr>
      <vt:lpstr>Python Simulation I Explained (6 / 6)</vt:lpstr>
      <vt:lpstr>Implementing Ranking among Resources  (1 / 4)</vt:lpstr>
      <vt:lpstr>Implementing Ranking among Resources  (2/ 4)</vt:lpstr>
      <vt:lpstr>Implementing Ranking among Resources  (3/ 4)</vt:lpstr>
      <vt:lpstr>Implementing Ranking among Resources  (4/ 4)</vt:lpstr>
      <vt:lpstr>Python Simulation II : SynchronizedThreads.py (1 / 2)</vt:lpstr>
      <vt:lpstr>Python Simulation II : SynchronizedThreads.py (2 /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Thread Synchronization</dc:title>
  <dc:creator>Microsoft Office User</dc:creator>
  <cp:lastModifiedBy>Microsoft Office User</cp:lastModifiedBy>
  <cp:revision>40</cp:revision>
  <cp:lastPrinted>2020-01-22T18:43:24Z</cp:lastPrinted>
  <dcterms:created xsi:type="dcterms:W3CDTF">2020-01-20T18:44:04Z</dcterms:created>
  <dcterms:modified xsi:type="dcterms:W3CDTF">2020-01-23T11:06:13Z</dcterms:modified>
</cp:coreProperties>
</file>